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8" r:id="rId11"/>
    <p:sldId id="279" r:id="rId12"/>
    <p:sldId id="280" r:id="rId13"/>
    <p:sldId id="281" r:id="rId14"/>
    <p:sldId id="264" r:id="rId15"/>
    <p:sldId id="266" r:id="rId16"/>
    <p:sldId id="271" r:id="rId17"/>
    <p:sldId id="270" r:id="rId18"/>
    <p:sldId id="272" r:id="rId19"/>
    <p:sldId id="273" r:id="rId20"/>
    <p:sldId id="275" r:id="rId21"/>
    <p:sldId id="277" r:id="rId22"/>
    <p:sldId id="269" r:id="rId23"/>
    <p:sldId id="291" r:id="rId24"/>
    <p:sldId id="284" r:id="rId25"/>
    <p:sldId id="285" r:id="rId26"/>
    <p:sldId id="286" r:id="rId27"/>
    <p:sldId id="288" r:id="rId28"/>
    <p:sldId id="287" r:id="rId29"/>
    <p:sldId id="289" r:id="rId30"/>
    <p:sldId id="290" r:id="rId31"/>
    <p:sldId id="292" r:id="rId32"/>
    <p:sldId id="297" r:id="rId33"/>
    <p:sldId id="298" r:id="rId34"/>
    <p:sldId id="293" r:id="rId35"/>
    <p:sldId id="296" r:id="rId36"/>
    <p:sldId id="294" r:id="rId37"/>
    <p:sldId id="295" r:id="rId38"/>
    <p:sldId id="299" r:id="rId39"/>
    <p:sldId id="301" r:id="rId40"/>
    <p:sldId id="302" r:id="rId42"/>
    <p:sldId id="300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6EA8-D6DB-47C0-B6DA-DDA67C44009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E6EA8-D6DB-47C0-B6DA-DDA67C44009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FA862-0DC3-4474-8F9C-5AE07FF4BC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6400" y="1981200"/>
            <a:ext cx="11387667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019800"/>
            <a:ext cx="3052233" cy="476250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019800"/>
            <a:ext cx="3860800" cy="476250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019800"/>
            <a:ext cx="3052233" cy="476250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3FC4B33F-3932-4C01-AB49-31E1FA35EBB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02933"/>
            <a:ext cx="9144000" cy="2387600"/>
          </a:xfrm>
        </p:spPr>
        <p:txBody>
          <a:bodyPr/>
          <a:p>
            <a:r>
              <a:rPr lang="zh-CN" altLang="en-US"/>
              <a:t>磁盘调度算法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indent="0"/>
            <a:r>
              <a:rPr lang="zh-CN" altLang="en-US">
                <a:latin typeface="Times New Roman" panose="02020503050405090304" pitchFamily="18" charset="0"/>
                <a:ea typeface="宋体" pitchFamily="2" charset="-122"/>
                <a:sym typeface="+mn-ea"/>
              </a:rPr>
              <a:t>（1）先来先服务算法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indent="0"/>
            <a:r>
              <a:rPr lang="zh-CN" altLang="en-US">
                <a:latin typeface="Times New Roman" panose="02020503050405090304" pitchFamily="18" charset="0"/>
                <a:ea typeface="宋体" pitchFamily="2" charset="-122"/>
                <a:sym typeface="+mn-ea"/>
              </a:rPr>
              <a:t>（2）最短寻道时间优先算法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pPr indent="0"/>
            <a:r>
              <a:rPr lang="zh-CN" altLang="en-US">
                <a:latin typeface="Times New Roman" panose="02020503050405090304" pitchFamily="18" charset="0"/>
                <a:ea typeface="宋体" pitchFamily="2" charset="-122"/>
                <a:sym typeface="+mn-ea"/>
              </a:rPr>
              <a:t>（3）电梯调度算法。</a:t>
            </a:r>
            <a:endParaRPr lang="zh-CN" altLang="en-US">
              <a:latin typeface="Times New Roman" panose="02020503050405090304" pitchFamily="18" charset="0"/>
              <a:ea typeface="宋体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31676" y="404664"/>
            <a:ext cx="11928648" cy="12857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5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       </a:t>
            </a:r>
            <a:r>
              <a:rPr lang="zh-CN" altLang="en-US" sz="2800" b="1" dirty="0">
                <a:latin typeface="+mn-ea"/>
                <a:ea typeface="+mn-ea"/>
              </a:rPr>
              <a:t>假定系统为某进程分配了三个物理块， 并考虑有以下的页面号引用串：</a:t>
            </a:r>
            <a:r>
              <a:rPr lang="en-US" altLang="zh-CN" sz="2800" b="1" dirty="0">
                <a:latin typeface="+mn-ea"/>
                <a:ea typeface="+mn-ea"/>
              </a:rPr>
              <a:t>7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7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1      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31676" y="404664"/>
            <a:ext cx="11928648" cy="12857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5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       </a:t>
            </a:r>
            <a:r>
              <a:rPr lang="zh-CN" altLang="en-US" sz="2800" b="1" dirty="0">
                <a:latin typeface="+mn-ea"/>
                <a:ea typeface="+mn-ea"/>
              </a:rPr>
              <a:t>假定系统为某进程分配了三个物理块， 并考虑有以下的页面号引用串：</a:t>
            </a:r>
            <a:r>
              <a:rPr lang="en-US" altLang="zh-CN" sz="2800" b="1" dirty="0">
                <a:latin typeface="+mn-ea"/>
                <a:ea typeface="+mn-ea"/>
              </a:rPr>
              <a:t>7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7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1      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76" y="2204864"/>
            <a:ext cx="11928648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31676" y="404664"/>
            <a:ext cx="11928648" cy="12857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5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       </a:t>
            </a:r>
            <a:r>
              <a:rPr lang="zh-CN" altLang="en-US" sz="2800" b="1" dirty="0">
                <a:latin typeface="+mn-ea"/>
                <a:ea typeface="+mn-ea"/>
              </a:rPr>
              <a:t>假定系统为某进程分配了三个物理块， 并考虑有以下的页面号引用串：</a:t>
            </a:r>
            <a:r>
              <a:rPr lang="en-US" altLang="zh-CN" sz="2800" b="1" dirty="0">
                <a:latin typeface="+mn-ea"/>
                <a:ea typeface="+mn-ea"/>
              </a:rPr>
              <a:t>7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7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1      </a:t>
            </a:r>
            <a:endParaRPr lang="en-US" altLang="zh-CN" sz="2800" b="1" dirty="0">
              <a:latin typeface="+mn-ea"/>
              <a:ea typeface="+mn-ea"/>
            </a:endParaRPr>
          </a:p>
        </p:txBody>
      </p:sp>
      <p:graphicFrame>
        <p:nvGraphicFramePr>
          <p:cNvPr id="30723" name="Object 5"/>
          <p:cNvGraphicFramePr>
            <a:graphicFrameLocks noChangeAspect="1"/>
          </p:cNvGraphicFramePr>
          <p:nvPr/>
        </p:nvGraphicFramePr>
        <p:xfrm>
          <a:off x="404368" y="2276872"/>
          <a:ext cx="11478766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VISIO" r:id="rId1" imgW="4312920" imgH="1219200" progId="Visio.Drawing.4">
                  <p:embed/>
                </p:oleObj>
              </mc:Choice>
              <mc:Fallback>
                <p:oleObj name="VISIO" r:id="rId1" imgW="4312920" imgH="121920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68" y="2276872"/>
                        <a:ext cx="11478766" cy="32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359696" y="5995823"/>
            <a:ext cx="57759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</a:rPr>
              <a:t>图</a:t>
            </a:r>
            <a:r>
              <a:rPr lang="en-US" altLang="zh-CN" dirty="0">
                <a:latin typeface="+mn-ea"/>
                <a:ea typeface="+mn-ea"/>
              </a:rPr>
              <a:t>5-3</a:t>
            </a:r>
            <a:r>
              <a:rPr lang="zh-CN" altLang="en-US" dirty="0">
                <a:latin typeface="+mn-ea"/>
                <a:ea typeface="+mn-ea"/>
              </a:rPr>
              <a:t>  利用最佳页面置换算法时的置换图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592" y="3067016"/>
            <a:ext cx="792088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87446" y="3067016"/>
            <a:ext cx="792088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77212" y="3067016"/>
            <a:ext cx="792088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51622" y="3067016"/>
            <a:ext cx="792088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75290" y="3067016"/>
            <a:ext cx="792088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298958" y="3067016"/>
            <a:ext cx="792088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819636" y="3140968"/>
            <a:ext cx="7875366" cy="0"/>
            <a:chOff x="5273598" y="2564904"/>
            <a:chExt cx="7875366" cy="0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0452484" y="2564904"/>
              <a:ext cx="328796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752920" y="2564904"/>
              <a:ext cx="39604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73598" y="2564904"/>
              <a:ext cx="39604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883490" y="3140968"/>
            <a:ext cx="4443828" cy="0"/>
            <a:chOff x="6337452" y="2564904"/>
            <a:chExt cx="4443828" cy="0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10452484" y="2564904"/>
              <a:ext cx="328796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541850" y="2564904"/>
              <a:ext cx="39604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337452" y="2564904"/>
              <a:ext cx="39604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087888" y="3140968"/>
            <a:ext cx="1600442" cy="0"/>
            <a:chOff x="6337452" y="2564904"/>
            <a:chExt cx="1600442" cy="0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6936788" y="2564904"/>
              <a:ext cx="328796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541850" y="2564904"/>
              <a:ext cx="39604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337452" y="2564904"/>
              <a:ext cx="39604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888088" y="3140968"/>
            <a:ext cx="928132" cy="0"/>
            <a:chOff x="6337452" y="2564904"/>
            <a:chExt cx="928132" cy="0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6936788" y="2564904"/>
              <a:ext cx="328796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337452" y="2564904"/>
              <a:ext cx="39604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ChangeArrowheads="1"/>
          </p:cNvSpPr>
          <p:nvPr/>
        </p:nvSpPr>
        <p:spPr>
          <a:xfrm>
            <a:off x="95672" y="270525"/>
            <a:ext cx="12000656" cy="25918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  例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1: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设进程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共有8页，且已在内存中分配有3个页面，程序访问内存的顺序(访问串)为7，0，1，2，0，3，0，4，2，3，0，3，2，1，2，0，1。这里，这些自然数代表进程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所建的程序和数据的页号。采用先进先出页面置换算法，并算出缺页率。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1464" y="270799"/>
            <a:ext cx="10585176" cy="25202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335360" y="2761764"/>
            <a:ext cx="11449272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33CC"/>
                </a:solidFill>
                <a:latin typeface="+mn-ea"/>
                <a:ea typeface="+mn-ea"/>
              </a:rPr>
              <a:t>缺页： </a:t>
            </a:r>
            <a:r>
              <a:rPr kumimoji="0" lang="en-US" altLang="zh-CN" sz="2800" b="1" dirty="0">
                <a:solidFill>
                  <a:srgbClr val="0033CC"/>
                </a:solidFill>
                <a:latin typeface="+mn-ea"/>
                <a:ea typeface="+mn-ea"/>
              </a:rPr>
              <a:t>V    V    V    V    X    V     V     V    V    V    V    X    X    V     V    X    X</a:t>
            </a:r>
            <a:endParaRPr kumimoji="0" lang="en-US" altLang="zh-CN" sz="2800" b="1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2146535" y="3573017"/>
            <a:ext cx="9680416" cy="1732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如果给进程</a:t>
            </a:r>
            <a:r>
              <a:rPr kumimoji="0"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P</a:t>
            </a:r>
            <a:r>
              <a:rPr kumimoji="0"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分配</a:t>
            </a:r>
            <a:r>
              <a:rPr kumimoji="0"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kumimoji="0"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个页面，进程在一个执行过程中，实际上发生了12次缺页。如果设缺页率为缺页次数与访问串的访问次数之比，则该例中的缺页率为12/17=70.5%。</a:t>
            </a:r>
            <a:endParaRPr kumimoji="0"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569" y="3575757"/>
            <a:ext cx="162095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缺页率：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9336" y="404813"/>
            <a:ext cx="11953328" cy="1655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某页式系统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一个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7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页的作业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作业执行依次访问的页为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:1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7.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若开始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页已装入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，使用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最近最少使用的调度算法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，产生多少次缺页中断？写出依次淘汰页。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079" name="Text Box 161"/>
          <p:cNvSpPr txBox="1">
            <a:spLocks noChangeArrowheads="1"/>
          </p:cNvSpPr>
          <p:nvPr/>
        </p:nvSpPr>
        <p:spPr bwMode="auto">
          <a:xfrm>
            <a:off x="1524000" y="5531817"/>
            <a:ext cx="1042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>
              <a:solidFill>
                <a:srgbClr val="0033CC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9336" y="404813"/>
            <a:ext cx="11953328" cy="1655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某页式系统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一个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7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页的作业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作业执行依次访问的页为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:1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7.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若开始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页已装入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，使用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最近最少使用的调度算法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，产生多少次缺页中断？写出依次淘汰页。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211110" name="Group 16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566988" y="2348880"/>
          <a:ext cx="7893050" cy="3902075"/>
        </p:xfrm>
        <a:graphic>
          <a:graphicData uri="http://schemas.openxmlformats.org/drawingml/2006/table">
            <a:tbl>
              <a:tblPr/>
              <a:tblGrid>
                <a:gridCol w="576262"/>
                <a:gridCol w="638175"/>
                <a:gridCol w="606425"/>
                <a:gridCol w="608013"/>
                <a:gridCol w="606425"/>
                <a:gridCol w="608012"/>
                <a:gridCol w="606425"/>
                <a:gridCol w="608013"/>
                <a:gridCol w="606425"/>
                <a:gridCol w="608012"/>
                <a:gridCol w="606425"/>
                <a:gridCol w="608013"/>
                <a:gridCol w="606425"/>
              </a:tblGrid>
              <a:tr h="518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9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5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5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5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9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sym typeface="+mn-ea"/>
                        </a:rPr>
                        <a:t>V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sym typeface="+mn-ea"/>
                        </a:rPr>
                        <a:t>V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sym typeface="+mn-ea"/>
                        </a:rPr>
                        <a:t>V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sym typeface="+mn-ea"/>
                        </a:rPr>
                        <a:t>V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V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5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79" name="Text Box 161"/>
          <p:cNvSpPr txBox="1">
            <a:spLocks noChangeArrowheads="1"/>
          </p:cNvSpPr>
          <p:nvPr/>
        </p:nvSpPr>
        <p:spPr bwMode="auto">
          <a:xfrm>
            <a:off x="1524000" y="5531817"/>
            <a:ext cx="1042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en-US" sz="1800">
              <a:solidFill>
                <a:srgbClr val="0033CC"/>
              </a:solidFill>
              <a:latin typeface="Arial" panose="020B0604020202090204" pitchFamily="34" charset="0"/>
            </a:endParaRPr>
          </a:p>
        </p:txBody>
      </p:sp>
      <p:sp>
        <p:nvSpPr>
          <p:cNvPr id="41080" name="Text Box 162"/>
          <p:cNvSpPr txBox="1">
            <a:spLocks noChangeArrowheads="1"/>
          </p:cNvSpPr>
          <p:nvPr/>
        </p:nvSpPr>
        <p:spPr bwMode="auto">
          <a:xfrm>
            <a:off x="1380155" y="5703267"/>
            <a:ext cx="1288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latin typeface="+mn-ea"/>
                <a:ea typeface="+mn-ea"/>
              </a:rPr>
              <a:t>调出页</a:t>
            </a:r>
            <a:endParaRPr kumimoji="0" lang="zh-CN" altLang="en-US" b="1">
              <a:latin typeface="+mn-ea"/>
              <a:ea typeface="+mn-ea"/>
            </a:endParaRPr>
          </a:p>
        </p:txBody>
      </p:sp>
      <p:sp>
        <p:nvSpPr>
          <p:cNvPr id="41081" name="Text Box 163"/>
          <p:cNvSpPr txBox="1">
            <a:spLocks noChangeArrowheads="1"/>
          </p:cNvSpPr>
          <p:nvPr/>
        </p:nvSpPr>
        <p:spPr bwMode="auto">
          <a:xfrm>
            <a:off x="1199456" y="5212730"/>
            <a:ext cx="1511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latin typeface="+mn-ea"/>
                <a:ea typeface="+mn-ea"/>
              </a:rPr>
              <a:t>是否缺页</a:t>
            </a:r>
            <a:endParaRPr kumimoji="0" lang="zh-CN" altLang="en-US" b="1" dirty="0">
              <a:latin typeface="+mn-ea"/>
              <a:ea typeface="+mn-ea"/>
            </a:endParaRPr>
          </a:p>
        </p:txBody>
      </p:sp>
      <p:sp>
        <p:nvSpPr>
          <p:cNvPr id="41082" name="Text Box 164"/>
          <p:cNvSpPr txBox="1">
            <a:spLocks noChangeArrowheads="1"/>
          </p:cNvSpPr>
          <p:nvPr/>
        </p:nvSpPr>
        <p:spPr bwMode="auto">
          <a:xfrm>
            <a:off x="1343025" y="2391742"/>
            <a:ext cx="1223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latin typeface="+mn-ea"/>
                <a:ea typeface="+mn-ea"/>
              </a:rPr>
              <a:t>访问页</a:t>
            </a:r>
            <a:endParaRPr kumimoji="0"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例</a:t>
            </a:r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36866" name="文本占位符 7168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en-US" altLang="zh-CN" dirty="0"/>
              <a:t>16.</a:t>
            </a:r>
            <a:r>
              <a:rPr lang="zh-CN" altLang="en-US" dirty="0"/>
              <a:t>在一个请求分页存储管理系统中，一个作业的页面走向为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，当分配给该作业的物理块数为</a:t>
            </a:r>
            <a:r>
              <a:rPr lang="en-US" altLang="zh-CN" dirty="0"/>
              <a:t>3</a:t>
            </a:r>
            <a:r>
              <a:rPr lang="zh-CN" altLang="en-US" dirty="0"/>
              <a:t>时，试计算采用下述页面淘汰算法时的缺页率（假设开始执行时主存中没有页面），并比较所得结果。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）最佳置换淘汰算法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）先进先出淘汰算法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）最近最久未使用淘汰算法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文本占位符 76802"/>
          <p:cNvSpPr>
            <a:spLocks noGrp="1"/>
          </p:cNvSpPr>
          <p:nvPr>
            <p:ph type="body" sz="half" idx="1"/>
          </p:nvPr>
        </p:nvSpPr>
        <p:spPr>
          <a:xfrm>
            <a:off x="942340" y="249555"/>
            <a:ext cx="8218488" cy="1036638"/>
          </a:xfrm>
        </p:spPr>
        <p:txBody>
          <a:bodyPr anchor="t"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）根据所给页面走向，使用最佳页面淘汰算法时，页面置换情况如下所示。</a:t>
            </a:r>
            <a:endParaRPr lang="zh-CN" altLang="en-US" sz="2800" dirty="0"/>
          </a:p>
        </p:txBody>
      </p:sp>
      <p:graphicFrame>
        <p:nvGraphicFramePr>
          <p:cNvPr id="76819" name="内容占位符 76818"/>
          <p:cNvGraphicFramePr/>
          <p:nvPr>
            <p:ph sz="half" idx="2"/>
            <p:custDataLst>
              <p:tags r:id="rId1"/>
            </p:custDataLst>
          </p:nvPr>
        </p:nvGraphicFramePr>
        <p:xfrm>
          <a:off x="1474470" y="1286510"/>
          <a:ext cx="8458200" cy="3596005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7880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走向   </a:t>
                      </a:r>
                      <a:r>
                        <a:rPr lang="en-US" altLang="zh-CN"/>
                        <a:t>4    3    2    1    4    3   5    4    3    2    1    5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79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块</a:t>
                      </a:r>
                      <a:r>
                        <a:rPr lang="en-US" altLang="zh-CN"/>
                        <a:t>1     4    4    4    4               </a:t>
                      </a:r>
                      <a:r>
                        <a:rPr lang="en-US" altLang="zh-CN">
                          <a:solidFill>
                            <a:srgbClr val="322F9C"/>
                          </a:solidFill>
                        </a:rPr>
                        <a:t>4                2    2</a:t>
                      </a:r>
                      <a:endParaRPr lang="en-US" altLang="zh-CN">
                        <a:solidFill>
                          <a:srgbClr val="322F9C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dirty="0">
                          <a:solidFill>
                            <a:srgbClr val="322F9C"/>
                          </a:solidFill>
                        </a:rPr>
                        <a:t>块</a:t>
                      </a:r>
                      <a:r>
                        <a:rPr lang="en-US" altLang="zh-CN">
                          <a:solidFill>
                            <a:srgbClr val="322F9C"/>
                          </a:solidFill>
                        </a:rPr>
                        <a:t>2           3    3    3               3                3</a:t>
                      </a:r>
                      <a:r>
                        <a:rPr lang="en-US" altLang="zh-CN"/>
                        <a:t>     1</a:t>
                      </a:r>
                      <a:endParaRPr lang="en-US" altLang="zh-CN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块</a:t>
                      </a:r>
                      <a:r>
                        <a:rPr lang="en-US" altLang="zh-CN"/>
                        <a:t>3                 </a:t>
                      </a:r>
                      <a:r>
                        <a:rPr lang="en-US" altLang="zh-CN">
                          <a:solidFill>
                            <a:srgbClr val="322F9C"/>
                          </a:solidFill>
                        </a:rPr>
                        <a:t>2    1</a:t>
                      </a:r>
                      <a:r>
                        <a:rPr lang="en-US" altLang="zh-CN"/>
                        <a:t>               5                5     5   </a:t>
                      </a:r>
                      <a:endParaRPr lang="en-US" altLang="zh-CN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缺页    缺  缺  缺  缺              缺              缺    缺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899" name="文本框 76819"/>
          <p:cNvSpPr txBox="1"/>
          <p:nvPr/>
        </p:nvSpPr>
        <p:spPr>
          <a:xfrm>
            <a:off x="1986598" y="5205413"/>
            <a:ext cx="44640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400" b="1" dirty="0">
                <a:latin typeface="Arial" panose="020B0604020202090204" pitchFamily="34" charset="0"/>
                <a:ea typeface="宋体" pitchFamily="2" charset="-122"/>
              </a:rPr>
              <a:t>缺页率：</a:t>
            </a:r>
            <a:r>
              <a:rPr lang="en-US" altLang="zh-CN" sz="2400" b="1">
                <a:latin typeface="Arial" panose="020B0604020202090204" pitchFamily="34" charset="0"/>
                <a:ea typeface="宋体" pitchFamily="2" charset="-122"/>
              </a:rPr>
              <a:t>7/12</a:t>
            </a:r>
            <a:endParaRPr lang="en-US" altLang="zh-CN" sz="2400" b="1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占位符 80898"/>
          <p:cNvSpPr>
            <a:spLocks noGrp="1"/>
          </p:cNvSpPr>
          <p:nvPr>
            <p:ph type="body" sz="half" idx="1"/>
          </p:nvPr>
        </p:nvSpPr>
        <p:spPr>
          <a:xfrm>
            <a:off x="601980" y="205105"/>
            <a:ext cx="10786110" cy="1036955"/>
          </a:xfrm>
        </p:spPr>
        <p:txBody>
          <a:bodyPr anchor="t"/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）根据所给页面走向，使用先进先出页面淘汰算法时，页面置换情况如下所示。</a:t>
            </a:r>
            <a:endParaRPr lang="zh-CN" altLang="en-US" sz="2800" dirty="0"/>
          </a:p>
        </p:txBody>
      </p:sp>
      <p:graphicFrame>
        <p:nvGraphicFramePr>
          <p:cNvPr id="80911" name="内容占位符 80910"/>
          <p:cNvGraphicFramePr/>
          <p:nvPr>
            <p:ph sz="half" idx="2"/>
            <p:custDataLst>
              <p:tags r:id="rId1"/>
            </p:custDataLst>
          </p:nvPr>
        </p:nvGraphicFramePr>
        <p:xfrm>
          <a:off x="1266825" y="1349375"/>
          <a:ext cx="9721215" cy="3818890"/>
        </p:xfrm>
        <a:graphic>
          <a:graphicData uri="http://schemas.openxmlformats.org/drawingml/2006/table">
            <a:tbl>
              <a:tblPr/>
              <a:tblGrid>
                <a:gridCol w="9721215"/>
              </a:tblGrid>
              <a:tr h="8369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走向   </a:t>
                      </a:r>
                      <a:r>
                        <a:rPr lang="en-US" altLang="zh-CN"/>
                        <a:t>4    3    2    1    4    3   5    4    3    2    1    5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19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块</a:t>
                      </a:r>
                      <a:r>
                        <a:rPr lang="en-US" altLang="zh-CN"/>
                        <a:t>1     4    4    4    1    1    1   5                5    5        </a:t>
                      </a:r>
                      <a:endParaRPr lang="en-US" altLang="zh-CN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块</a:t>
                      </a:r>
                      <a:r>
                        <a:rPr lang="en-US" altLang="zh-CN"/>
                        <a:t>2           3    3    3    4    4   4                2    2</a:t>
                      </a:r>
                      <a:endParaRPr lang="en-US" altLang="zh-CN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块</a:t>
                      </a:r>
                      <a:r>
                        <a:rPr lang="en-US" altLang="zh-CN"/>
                        <a:t>3                 2    2    2    3   3                3    1   </a:t>
                      </a:r>
                      <a:endParaRPr lang="en-US" altLang="zh-CN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缺页    缺  缺  缺  缺    缺  缺  缺             缺   缺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47" name="文本框 80907"/>
          <p:cNvSpPr txBox="1"/>
          <p:nvPr/>
        </p:nvSpPr>
        <p:spPr>
          <a:xfrm>
            <a:off x="2075498" y="5813743"/>
            <a:ext cx="44640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400" b="1" dirty="0">
                <a:latin typeface="Arial" panose="020B0604020202090204" pitchFamily="34" charset="0"/>
                <a:ea typeface="宋体" pitchFamily="2" charset="-122"/>
              </a:rPr>
              <a:t>缺页率：</a:t>
            </a:r>
            <a:r>
              <a:rPr lang="en-US" altLang="zh-CN" sz="2400" b="1">
                <a:latin typeface="Arial" panose="020B0604020202090204" pitchFamily="34" charset="0"/>
                <a:ea typeface="宋体" pitchFamily="2" charset="-122"/>
              </a:rPr>
              <a:t>9/12</a:t>
            </a:r>
            <a:endParaRPr lang="en-US" altLang="zh-CN" sz="2400" b="1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框 1"/>
          <p:cNvSpPr txBox="1"/>
          <p:nvPr/>
        </p:nvSpPr>
        <p:spPr>
          <a:xfrm>
            <a:off x="427990" y="132080"/>
            <a:ext cx="1148524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假设一个磁盘有100个柱面，编号为0~99，在完成了磁道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处的请求后，磁头当前正在磁道4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处服务。磁盘请求的柱面按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60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、3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、40、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、20、1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的次序到达磁盘驱动器，计算以下算法的平均寻道长度：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（1）先来先服务算法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488055" y="1931670"/>
          <a:ext cx="5506720" cy="478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/>
                <a:gridCol w="2753360"/>
              </a:tblGrid>
              <a:tr h="531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被访问的下一个磁道号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移动距离（磁道数）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文本占位符 82946"/>
          <p:cNvSpPr>
            <a:spLocks noGrp="1"/>
          </p:cNvSpPr>
          <p:nvPr>
            <p:ph type="body" sz="half" idx="1"/>
          </p:nvPr>
        </p:nvSpPr>
        <p:spPr>
          <a:xfrm>
            <a:off x="748665" y="160655"/>
            <a:ext cx="11039475" cy="1036955"/>
          </a:xfrm>
        </p:spPr>
        <p:txBody>
          <a:bodyPr anchor="t"/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）根据所给页面走向，使用最近最久未使用页面淘汰算法时，页面置换情况如下所示。</a:t>
            </a:r>
            <a:endParaRPr lang="zh-CN" altLang="en-US" sz="2800" dirty="0"/>
          </a:p>
        </p:txBody>
      </p:sp>
      <p:graphicFrame>
        <p:nvGraphicFramePr>
          <p:cNvPr id="82948" name="内容占位符 82947"/>
          <p:cNvGraphicFramePr/>
          <p:nvPr>
            <p:ph sz="half" idx="2"/>
            <p:custDataLst>
              <p:tags r:id="rId1"/>
            </p:custDataLst>
          </p:nvPr>
        </p:nvGraphicFramePr>
        <p:xfrm>
          <a:off x="1191895" y="1379220"/>
          <a:ext cx="9853295" cy="3388360"/>
        </p:xfrm>
        <a:graphic>
          <a:graphicData uri="http://schemas.openxmlformats.org/drawingml/2006/table">
            <a:tbl>
              <a:tblPr/>
              <a:tblGrid>
                <a:gridCol w="9853295"/>
              </a:tblGrid>
              <a:tr h="7423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走向   </a:t>
                      </a:r>
                      <a:r>
                        <a:rPr lang="en-US" altLang="zh-CN"/>
                        <a:t>4    3    2    1    4    3   5    4    3    2    1    5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60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块</a:t>
                      </a:r>
                      <a:r>
                        <a:rPr lang="en-US" altLang="zh-CN"/>
                        <a:t>1     4    4    4    1    1    1   5                2    2    2        </a:t>
                      </a:r>
                      <a:endParaRPr lang="en-US" altLang="zh-CN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块</a:t>
                      </a:r>
                      <a:r>
                        <a:rPr lang="en-US" altLang="zh-CN"/>
                        <a:t>2           3    3    3    4    4   4                4    1    1</a:t>
                      </a:r>
                      <a:endParaRPr lang="en-US" altLang="zh-CN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块</a:t>
                      </a:r>
                      <a:r>
                        <a:rPr lang="en-US" altLang="zh-CN"/>
                        <a:t>3                 2    2    2    3   3               3    3    5   </a:t>
                      </a:r>
                      <a:endParaRPr lang="en-US" altLang="zh-CN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缺页    缺  缺  缺  缺    缺  缺  缺             缺  缺   缺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95" name="文本框 82955"/>
          <p:cNvSpPr txBox="1"/>
          <p:nvPr/>
        </p:nvSpPr>
        <p:spPr>
          <a:xfrm>
            <a:off x="2016443" y="5368608"/>
            <a:ext cx="44640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400" b="1" dirty="0">
                <a:latin typeface="Arial" panose="020B0604020202090204" pitchFamily="34" charset="0"/>
                <a:ea typeface="宋体" pitchFamily="2" charset="-122"/>
              </a:rPr>
              <a:t>缺页率：</a:t>
            </a:r>
            <a:r>
              <a:rPr lang="en-US" altLang="zh-CN" sz="2400" b="1">
                <a:latin typeface="Arial" panose="020B0604020202090204" pitchFamily="34" charset="0"/>
                <a:ea typeface="宋体" pitchFamily="2" charset="-122"/>
              </a:rPr>
              <a:t>10/12</a:t>
            </a:r>
            <a:endParaRPr lang="en-US" altLang="zh-CN" sz="2400" b="1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第四章、分页</a:t>
            </a:r>
            <a:r>
              <a:rPr lang="en-US" altLang="zh-CN"/>
              <a:t>-</a:t>
            </a:r>
            <a:r>
              <a:rPr lang="zh-CN" altLang="en-US"/>
              <a:t>地址映射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200"/>
              <a:t>逻辑地址转换为物理地址</a:t>
            </a:r>
            <a:endParaRPr lang="zh-CN" altLang="en-US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6"/>
          <p:cNvSpPr txBox="1">
            <a:spLocks noChangeArrowheads="1"/>
          </p:cNvSpPr>
          <p:nvPr/>
        </p:nvSpPr>
        <p:spPr bwMode="auto">
          <a:xfrm>
            <a:off x="3225800" y="5586413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503050405090304" pitchFamily="18" charset="0"/>
              </a:rPr>
              <a:t>图</a:t>
            </a:r>
            <a:r>
              <a:rPr lang="en-US" altLang="zh-CN" sz="2400">
                <a:latin typeface="Times New Roman" panose="02020503050405090304" pitchFamily="18" charset="0"/>
              </a:rPr>
              <a:t>4.15  </a:t>
            </a:r>
            <a:r>
              <a:rPr lang="zh-CN" altLang="en-US" sz="2400">
                <a:latin typeface="Times New Roman" panose="02020503050405090304" pitchFamily="18" charset="0"/>
              </a:rPr>
              <a:t>分页式存储管理的地址变换过程</a:t>
            </a:r>
            <a:endParaRPr lang="zh-CN" altLang="en-US" sz="2400">
              <a:latin typeface="Times New Roman" panose="02020503050405090304" pitchFamily="18" charset="0"/>
            </a:endParaRPr>
          </a:p>
        </p:txBody>
      </p:sp>
      <p:grpSp>
        <p:nvGrpSpPr>
          <p:cNvPr id="336975" name="Group 79"/>
          <p:cNvGrpSpPr/>
          <p:nvPr/>
        </p:nvGrpSpPr>
        <p:grpSpPr bwMode="auto">
          <a:xfrm>
            <a:off x="2244726" y="700088"/>
            <a:ext cx="7993063" cy="4749800"/>
            <a:chOff x="432" y="1056"/>
            <a:chExt cx="5035" cy="2992"/>
          </a:xfrm>
        </p:grpSpPr>
        <p:sp>
          <p:nvSpPr>
            <p:cNvPr id="49157" name="Rectangle 80"/>
            <p:cNvSpPr>
              <a:spLocks noChangeArrowheads="1"/>
            </p:cNvSpPr>
            <p:nvPr/>
          </p:nvSpPr>
          <p:spPr bwMode="auto">
            <a:xfrm>
              <a:off x="432" y="1056"/>
              <a:ext cx="5035" cy="2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anose="02020503050405090304" pitchFamily="18" charset="0"/>
              </a:endParaRPr>
            </a:p>
          </p:txBody>
        </p:sp>
        <p:grpSp>
          <p:nvGrpSpPr>
            <p:cNvPr id="49158" name="Group 81"/>
            <p:cNvGrpSpPr/>
            <p:nvPr/>
          </p:nvGrpSpPr>
          <p:grpSpPr bwMode="auto">
            <a:xfrm>
              <a:off x="912" y="1305"/>
              <a:ext cx="1536" cy="480"/>
              <a:chOff x="912" y="1248"/>
              <a:chExt cx="1536" cy="480"/>
            </a:xfrm>
          </p:grpSpPr>
          <p:sp>
            <p:nvSpPr>
              <p:cNvPr id="49198" name="Rectangle 82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72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CCEC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503050405090304" pitchFamily="18" charset="0"/>
                  </a:rPr>
                  <a:t>页表始址</a:t>
                </a:r>
                <a:endParaRPr lang="zh-CN" altLang="en-US" sz="2000" b="1" dirty="0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49199" name="Rectangle 83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816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CCEC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503050405090304" pitchFamily="18" charset="0"/>
                  </a:rPr>
                  <a:t>页表长度</a:t>
                </a:r>
                <a:endParaRPr lang="zh-CN" altLang="en-US" sz="2000" b="1" dirty="0">
                  <a:latin typeface="Times New Roman" panose="02020503050405090304" pitchFamily="18" charset="0"/>
                </a:endParaRPr>
              </a:p>
            </p:txBody>
          </p:sp>
          <p:sp>
            <p:nvSpPr>
              <p:cNvPr id="49200" name="Text Box 84"/>
              <p:cNvSpPr txBox="1">
                <a:spLocks noChangeArrowheads="1"/>
              </p:cNvSpPr>
              <p:nvPr/>
            </p:nvSpPr>
            <p:spPr bwMode="auto">
              <a:xfrm>
                <a:off x="1252" y="1248"/>
                <a:ext cx="9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anose="02020503050405090304" pitchFamily="18" charset="0"/>
                  </a:rPr>
                  <a:t>页表寄存器</a:t>
                </a:r>
                <a:endParaRPr lang="zh-CN" altLang="en-US" sz="2000"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49159" name="Oval 85"/>
            <p:cNvSpPr>
              <a:spLocks noChangeArrowheads="1"/>
            </p:cNvSpPr>
            <p:nvPr/>
          </p:nvSpPr>
          <p:spPr bwMode="auto">
            <a:xfrm>
              <a:off x="2784" y="1545"/>
              <a:ext cx="288" cy="279"/>
            </a:xfrm>
            <a:prstGeom prst="ellipse">
              <a:avLst/>
            </a:prstGeom>
            <a:noFill/>
            <a:ln w="9525">
              <a:solidFill>
                <a:srgbClr val="CCE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503050405090304" pitchFamily="18" charset="0"/>
                </a:rPr>
                <a:t>﹥</a:t>
              </a:r>
              <a:endParaRPr lang="en-US" altLang="zh-CN" sz="2000">
                <a:latin typeface="Times New Roman" panose="02020503050405090304" pitchFamily="18" charset="0"/>
              </a:endParaRPr>
            </a:p>
          </p:txBody>
        </p:sp>
        <p:grpSp>
          <p:nvGrpSpPr>
            <p:cNvPr id="49160" name="Group 86"/>
            <p:cNvGrpSpPr/>
            <p:nvPr/>
          </p:nvGrpSpPr>
          <p:grpSpPr bwMode="auto">
            <a:xfrm>
              <a:off x="1920" y="2121"/>
              <a:ext cx="1200" cy="1644"/>
              <a:chOff x="1920" y="2064"/>
              <a:chExt cx="1200" cy="1644"/>
            </a:xfrm>
          </p:grpSpPr>
          <p:sp>
            <p:nvSpPr>
              <p:cNvPr id="49179" name="Text Box 87"/>
              <p:cNvSpPr txBox="1">
                <a:spLocks noChangeArrowheads="1"/>
              </p:cNvSpPr>
              <p:nvPr/>
            </p:nvSpPr>
            <p:spPr bwMode="auto">
              <a:xfrm>
                <a:off x="2238" y="3456"/>
                <a:ext cx="43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anose="02020503050405090304" pitchFamily="18" charset="0"/>
                  </a:rPr>
                  <a:t>页表</a:t>
                </a:r>
                <a:endParaRPr lang="zh-CN" altLang="en-US" sz="2000">
                  <a:latin typeface="Times New Roman" panose="02020503050405090304" pitchFamily="18" charset="0"/>
                </a:endParaRPr>
              </a:p>
            </p:txBody>
          </p:sp>
          <p:grpSp>
            <p:nvGrpSpPr>
              <p:cNvPr id="49180" name="Group 88"/>
              <p:cNvGrpSpPr/>
              <p:nvPr/>
            </p:nvGrpSpPr>
            <p:grpSpPr bwMode="auto">
              <a:xfrm>
                <a:off x="1920" y="2064"/>
                <a:ext cx="1200" cy="1294"/>
                <a:chOff x="2256" y="2162"/>
                <a:chExt cx="1200" cy="1294"/>
              </a:xfrm>
            </p:grpSpPr>
            <p:sp>
              <p:nvSpPr>
                <p:cNvPr id="49181" name="Rectangle 89"/>
                <p:cNvSpPr>
                  <a:spLocks noChangeArrowheads="1"/>
                </p:cNvSpPr>
                <p:nvPr/>
              </p:nvSpPr>
              <p:spPr bwMode="auto">
                <a:xfrm>
                  <a:off x="2856" y="216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503050405090304" pitchFamily="18" charset="0"/>
                    </a:rPr>
                    <a:t>块号</a:t>
                  </a:r>
                  <a:endParaRPr lang="zh-CN" altLang="en-US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82" name="Rectangle 90"/>
                <p:cNvSpPr>
                  <a:spLocks noChangeArrowheads="1"/>
                </p:cNvSpPr>
                <p:nvPr/>
              </p:nvSpPr>
              <p:spPr bwMode="auto">
                <a:xfrm>
                  <a:off x="2256" y="216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zh-CN" altLang="en-US" sz="2000">
                      <a:latin typeface="Times New Roman" panose="02020503050405090304" pitchFamily="18" charset="0"/>
                    </a:rPr>
                    <a:t>页号</a:t>
                  </a:r>
                  <a:endParaRPr lang="zh-CN" altLang="en-US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83" name="Rectangle 91"/>
                <p:cNvSpPr>
                  <a:spLocks noChangeArrowheads="1"/>
                </p:cNvSpPr>
                <p:nvPr/>
              </p:nvSpPr>
              <p:spPr bwMode="auto">
                <a:xfrm>
                  <a:off x="2856" y="308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503050405090304" pitchFamily="18" charset="0"/>
                    </a:rPr>
                    <a:t>5</a:t>
                  </a:r>
                  <a:endParaRPr lang="en-US" altLang="zh-CN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84" name="Rectangle 92"/>
                <p:cNvSpPr>
                  <a:spLocks noChangeArrowheads="1"/>
                </p:cNvSpPr>
                <p:nvPr/>
              </p:nvSpPr>
              <p:spPr bwMode="auto">
                <a:xfrm>
                  <a:off x="2256" y="308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503050405090304" pitchFamily="18" charset="0"/>
                    </a:rPr>
                    <a:t>3</a:t>
                  </a:r>
                  <a:endParaRPr lang="en-US" altLang="zh-CN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85" name="Rectangle 93"/>
                <p:cNvSpPr>
                  <a:spLocks noChangeArrowheads="1"/>
                </p:cNvSpPr>
                <p:nvPr/>
              </p:nvSpPr>
              <p:spPr bwMode="auto">
                <a:xfrm>
                  <a:off x="2856" y="285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503050405090304" pitchFamily="18" charset="0"/>
                    </a:rPr>
                    <a:t>3</a:t>
                  </a:r>
                  <a:endParaRPr lang="en-US" altLang="zh-CN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86" name="Rectangle 94"/>
                <p:cNvSpPr>
                  <a:spLocks noChangeArrowheads="1"/>
                </p:cNvSpPr>
                <p:nvPr/>
              </p:nvSpPr>
              <p:spPr bwMode="auto">
                <a:xfrm>
                  <a:off x="2256" y="285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503050405090304" pitchFamily="18" charset="0"/>
                    </a:rPr>
                    <a:t>2</a:t>
                  </a:r>
                  <a:endParaRPr lang="en-US" altLang="zh-CN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87" name="Rectangle 95"/>
                <p:cNvSpPr>
                  <a:spLocks noChangeArrowheads="1"/>
                </p:cNvSpPr>
                <p:nvPr/>
              </p:nvSpPr>
              <p:spPr bwMode="auto">
                <a:xfrm>
                  <a:off x="2856" y="262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503050405090304" pitchFamily="18" charset="0"/>
                    </a:rPr>
                    <a:t>7</a:t>
                  </a:r>
                  <a:endParaRPr lang="en-US" altLang="zh-CN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88" name="Rectangle 96"/>
                <p:cNvSpPr>
                  <a:spLocks noChangeArrowheads="1"/>
                </p:cNvSpPr>
                <p:nvPr/>
              </p:nvSpPr>
              <p:spPr bwMode="auto">
                <a:xfrm>
                  <a:off x="2256" y="262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503050405090304" pitchFamily="18" charset="0"/>
                    </a:rPr>
                    <a:t>1</a:t>
                  </a:r>
                  <a:endParaRPr lang="en-US" altLang="zh-CN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89" name="Rectangle 97"/>
                <p:cNvSpPr>
                  <a:spLocks noChangeArrowheads="1"/>
                </p:cNvSpPr>
                <p:nvPr/>
              </p:nvSpPr>
              <p:spPr bwMode="auto">
                <a:xfrm>
                  <a:off x="2856" y="239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503050405090304" pitchFamily="18" charset="0"/>
                    </a:rPr>
                    <a:t>2</a:t>
                  </a:r>
                  <a:endParaRPr lang="en-US" altLang="zh-CN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90" name="Rectangle 98"/>
                <p:cNvSpPr>
                  <a:spLocks noChangeArrowheads="1"/>
                </p:cNvSpPr>
                <p:nvPr/>
              </p:nvSpPr>
              <p:spPr bwMode="auto">
                <a:xfrm>
                  <a:off x="2256" y="2392"/>
                  <a:ext cx="60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9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imes New Roman" panose="02020503050405090304" pitchFamily="18" charset="0"/>
                    </a:rPr>
                    <a:t>0</a:t>
                  </a:r>
                  <a:endParaRPr lang="en-US" altLang="zh-CN" sz="2000">
                    <a:latin typeface="Times New Roman" panose="02020503050405090304" pitchFamily="18" charset="0"/>
                  </a:endParaRPr>
                </a:p>
              </p:txBody>
            </p:sp>
            <p:sp>
              <p:nvSpPr>
                <p:cNvPr id="4919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832" y="2640"/>
                  <a:ext cx="6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2" name="Line 100"/>
                <p:cNvSpPr>
                  <a:spLocks noChangeShapeType="1"/>
                </p:cNvSpPr>
                <p:nvPr/>
              </p:nvSpPr>
              <p:spPr bwMode="auto">
                <a:xfrm>
                  <a:off x="2832" y="2880"/>
                  <a:ext cx="6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3" name="Line 101"/>
                <p:cNvSpPr>
                  <a:spLocks noChangeShapeType="1"/>
                </p:cNvSpPr>
                <p:nvPr/>
              </p:nvSpPr>
              <p:spPr bwMode="auto">
                <a:xfrm>
                  <a:off x="2832" y="3072"/>
                  <a:ext cx="6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4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256" y="2400"/>
                  <a:ext cx="12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5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2832" y="2402"/>
                  <a:ext cx="0" cy="105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6" name="Line 104"/>
                <p:cNvSpPr>
                  <a:spLocks noChangeShapeType="1"/>
                </p:cNvSpPr>
                <p:nvPr/>
              </p:nvSpPr>
              <p:spPr bwMode="auto">
                <a:xfrm>
                  <a:off x="3456" y="2392"/>
                  <a:ext cx="0" cy="106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7" name="Line 105"/>
                <p:cNvSpPr>
                  <a:spLocks noChangeShapeType="1"/>
                </p:cNvSpPr>
                <p:nvPr/>
              </p:nvSpPr>
              <p:spPr bwMode="auto">
                <a:xfrm>
                  <a:off x="2827" y="3295"/>
                  <a:ext cx="624" cy="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9161" name="Group 106"/>
            <p:cNvGrpSpPr/>
            <p:nvPr/>
          </p:nvGrpSpPr>
          <p:grpSpPr bwMode="auto">
            <a:xfrm>
              <a:off x="3648" y="2985"/>
              <a:ext cx="1592" cy="492"/>
              <a:chOff x="3648" y="2985"/>
              <a:chExt cx="1592" cy="492"/>
            </a:xfrm>
          </p:grpSpPr>
          <p:sp>
            <p:nvSpPr>
              <p:cNvPr id="49176" name="Rectangle 107"/>
              <p:cNvSpPr>
                <a:spLocks noChangeArrowheads="1"/>
              </p:cNvSpPr>
              <p:nvPr/>
            </p:nvSpPr>
            <p:spPr bwMode="auto">
              <a:xfrm>
                <a:off x="3648" y="2985"/>
                <a:ext cx="672" cy="240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rgbClr val="CCEC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503050405090304" pitchFamily="18" charset="0"/>
                  </a:rPr>
                  <a:t>5</a:t>
                </a:r>
                <a:endParaRPr lang="en-US" altLang="zh-CN" sz="2000">
                  <a:solidFill>
                    <a:schemeClr val="bg1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49177" name="Rectangle 108"/>
              <p:cNvSpPr>
                <a:spLocks noChangeArrowheads="1"/>
              </p:cNvSpPr>
              <p:nvPr/>
            </p:nvSpPr>
            <p:spPr bwMode="auto">
              <a:xfrm>
                <a:off x="4320" y="2985"/>
                <a:ext cx="720" cy="240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rgbClr val="CCEC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503050405090304" pitchFamily="18" charset="0"/>
                  </a:rPr>
                  <a:t>2018</a:t>
                </a:r>
                <a:endParaRPr lang="en-US" altLang="zh-CN" sz="2000">
                  <a:solidFill>
                    <a:schemeClr val="bg1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49178" name="Text Box 109"/>
              <p:cNvSpPr txBox="1">
                <a:spLocks noChangeArrowheads="1"/>
              </p:cNvSpPr>
              <p:nvPr/>
            </p:nvSpPr>
            <p:spPr bwMode="auto">
              <a:xfrm>
                <a:off x="3762" y="3225"/>
                <a:ext cx="14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anose="02020503050405090304" pitchFamily="18" charset="0"/>
                  </a:rPr>
                  <a:t>物理地址寄存器</a:t>
                </a:r>
                <a:endParaRPr lang="zh-CN" altLang="en-US" sz="2000"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49162" name="Group 110"/>
            <p:cNvGrpSpPr/>
            <p:nvPr/>
          </p:nvGrpSpPr>
          <p:grpSpPr bwMode="auto">
            <a:xfrm>
              <a:off x="3600" y="1293"/>
              <a:ext cx="1466" cy="492"/>
              <a:chOff x="3600" y="1236"/>
              <a:chExt cx="1466" cy="492"/>
            </a:xfrm>
          </p:grpSpPr>
          <p:sp>
            <p:nvSpPr>
              <p:cNvPr id="49173" name="Rectangle 111"/>
              <p:cNvSpPr>
                <a:spLocks noChangeArrowheads="1"/>
              </p:cNvSpPr>
              <p:nvPr/>
            </p:nvSpPr>
            <p:spPr bwMode="auto">
              <a:xfrm>
                <a:off x="3600" y="1488"/>
                <a:ext cx="67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CCEC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503050405090304" pitchFamily="18" charset="0"/>
                  </a:rPr>
                  <a:t>3</a:t>
                </a:r>
                <a:endParaRPr lang="en-US" altLang="zh-CN" sz="2000">
                  <a:solidFill>
                    <a:schemeClr val="bg1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49174" name="Rectangle 112"/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72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CCEC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503050405090304" pitchFamily="18" charset="0"/>
                  </a:rPr>
                  <a:t>2018</a:t>
                </a:r>
                <a:endParaRPr lang="en-US" altLang="zh-CN" sz="2000">
                  <a:solidFill>
                    <a:schemeClr val="bg1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49175" name="Text Box 113"/>
              <p:cNvSpPr txBox="1">
                <a:spLocks noChangeArrowheads="1"/>
              </p:cNvSpPr>
              <p:nvPr/>
            </p:nvSpPr>
            <p:spPr bwMode="auto">
              <a:xfrm>
                <a:off x="3762" y="1236"/>
                <a:ext cx="13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anose="02020503050405090304" pitchFamily="18" charset="0"/>
                  </a:rPr>
                  <a:t>逻辑地址寄存器</a:t>
                </a:r>
                <a:endParaRPr lang="zh-CN" altLang="en-US" sz="2000">
                  <a:latin typeface="Times New Roman" panose="02020503050405090304" pitchFamily="18" charset="0"/>
                </a:endParaRPr>
              </a:p>
            </p:txBody>
          </p:sp>
        </p:grpSp>
        <p:sp>
          <p:nvSpPr>
            <p:cNvPr id="49163" name="Freeform 114"/>
            <p:cNvSpPr/>
            <p:nvPr/>
          </p:nvSpPr>
          <p:spPr bwMode="auto">
            <a:xfrm>
              <a:off x="1248" y="2160"/>
              <a:ext cx="1248" cy="969"/>
            </a:xfrm>
            <a:custGeom>
              <a:avLst/>
              <a:gdLst>
                <a:gd name="T0" fmla="*/ 0 w 1248"/>
                <a:gd name="T1" fmla="*/ 0 h 1392"/>
                <a:gd name="T2" fmla="*/ 0 w 1248"/>
                <a:gd name="T3" fmla="*/ 26 h 1392"/>
                <a:gd name="T4" fmla="*/ 1248 w 1248"/>
                <a:gd name="T5" fmla="*/ 26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8" h="1392">
                  <a:moveTo>
                    <a:pt x="0" y="0"/>
                  </a:moveTo>
                  <a:lnTo>
                    <a:pt x="0" y="1392"/>
                  </a:lnTo>
                  <a:lnTo>
                    <a:pt x="1248" y="1392"/>
                  </a:lnTo>
                </a:path>
              </a:pathLst>
            </a:custGeom>
            <a:noFill/>
            <a:ln w="9525" cap="flat" cmpd="sng">
              <a:solidFill>
                <a:srgbClr val="00CC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115"/>
            <p:cNvSpPr>
              <a:spLocks noChangeShapeType="1"/>
            </p:cNvSpPr>
            <p:nvPr/>
          </p:nvSpPr>
          <p:spPr bwMode="auto">
            <a:xfrm>
              <a:off x="3120" y="3129"/>
              <a:ext cx="528" cy="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116"/>
            <p:cNvSpPr>
              <a:spLocks noChangeShapeType="1"/>
            </p:cNvSpPr>
            <p:nvPr/>
          </p:nvSpPr>
          <p:spPr bwMode="auto">
            <a:xfrm>
              <a:off x="4608" y="1785"/>
              <a:ext cx="0" cy="120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17"/>
            <p:cNvSpPr>
              <a:spLocks noChangeShapeType="1"/>
            </p:cNvSpPr>
            <p:nvPr/>
          </p:nvSpPr>
          <p:spPr bwMode="auto">
            <a:xfrm flipV="1">
              <a:off x="2928" y="1353"/>
              <a:ext cx="0" cy="19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AutoShape 118"/>
            <p:cNvSpPr>
              <a:spLocks noChangeArrowheads="1"/>
            </p:cNvSpPr>
            <p:nvPr/>
          </p:nvSpPr>
          <p:spPr bwMode="auto">
            <a:xfrm>
              <a:off x="1152" y="1968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503050405090304" pitchFamily="18" charset="0"/>
              </a:endParaRPr>
            </a:p>
          </p:txBody>
        </p:sp>
        <p:sp>
          <p:nvSpPr>
            <p:cNvPr id="49168" name="Line 119"/>
            <p:cNvSpPr>
              <a:spLocks noChangeShapeType="1"/>
            </p:cNvSpPr>
            <p:nvPr/>
          </p:nvSpPr>
          <p:spPr bwMode="auto">
            <a:xfrm>
              <a:off x="1248" y="1776"/>
              <a:ext cx="0" cy="19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Freeform 120"/>
            <p:cNvSpPr/>
            <p:nvPr/>
          </p:nvSpPr>
          <p:spPr bwMode="auto">
            <a:xfrm>
              <a:off x="1344" y="1776"/>
              <a:ext cx="2592" cy="288"/>
            </a:xfrm>
            <a:custGeom>
              <a:avLst/>
              <a:gdLst>
                <a:gd name="T0" fmla="*/ 2592 w 2592"/>
                <a:gd name="T1" fmla="*/ 0 h 192"/>
                <a:gd name="T2" fmla="*/ 2592 w 2592"/>
                <a:gd name="T3" fmla="*/ 16613 h 192"/>
                <a:gd name="T4" fmla="*/ 0 w 2592"/>
                <a:gd name="T5" fmla="*/ 16613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2" h="192">
                  <a:moveTo>
                    <a:pt x="2592" y="0"/>
                  </a:moveTo>
                  <a:lnTo>
                    <a:pt x="2592" y="192"/>
                  </a:lnTo>
                  <a:lnTo>
                    <a:pt x="0" y="192"/>
                  </a:lnTo>
                </a:path>
              </a:pathLst>
            </a:custGeom>
            <a:noFill/>
            <a:ln w="9525" cap="flat" cmpd="sng">
              <a:solidFill>
                <a:srgbClr val="00CC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21"/>
            <p:cNvSpPr>
              <a:spLocks noChangeShapeType="1"/>
            </p:cNvSpPr>
            <p:nvPr/>
          </p:nvSpPr>
          <p:spPr bwMode="auto">
            <a:xfrm flipV="1">
              <a:off x="2928" y="1824"/>
              <a:ext cx="0" cy="24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Text Box 122"/>
            <p:cNvSpPr txBox="1">
              <a:spLocks noChangeArrowheads="1"/>
            </p:cNvSpPr>
            <p:nvPr/>
          </p:nvSpPr>
          <p:spPr bwMode="auto">
            <a:xfrm>
              <a:off x="2568" y="1106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503050405090304" pitchFamily="18" charset="0"/>
                </a:rPr>
                <a:t>越界中断</a:t>
              </a:r>
              <a:endParaRPr lang="zh-CN" altLang="en-US" sz="2000">
                <a:latin typeface="Times New Roman" panose="02020503050405090304" pitchFamily="18" charset="0"/>
              </a:endParaRPr>
            </a:p>
          </p:txBody>
        </p:sp>
        <p:sp>
          <p:nvSpPr>
            <p:cNvPr id="49172" name="Line 123"/>
            <p:cNvSpPr>
              <a:spLocks noChangeShapeType="1"/>
            </p:cNvSpPr>
            <p:nvPr/>
          </p:nvSpPr>
          <p:spPr bwMode="auto">
            <a:xfrm>
              <a:off x="2448" y="1680"/>
              <a:ext cx="336" cy="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6" name="AutoShape 124"/>
          <p:cNvSpPr>
            <a:spLocks noChangeArrowheads="1"/>
          </p:cNvSpPr>
          <p:nvPr/>
        </p:nvSpPr>
        <p:spPr bwMode="auto">
          <a:xfrm rot="5400000">
            <a:off x="9048751" y="2781301"/>
            <a:ext cx="1439862" cy="2873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211 h 21600"/>
              <a:gd name="T14" fmla="*/ 18612 w 21600"/>
              <a:gd name="T15" fmla="*/ 173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702" y="0"/>
                </a:moveTo>
                <a:lnTo>
                  <a:pt x="16702" y="4211"/>
                </a:lnTo>
                <a:lnTo>
                  <a:pt x="3375" y="4211"/>
                </a:lnTo>
                <a:lnTo>
                  <a:pt x="3375" y="17389"/>
                </a:lnTo>
                <a:lnTo>
                  <a:pt x="16702" y="17389"/>
                </a:lnTo>
                <a:lnTo>
                  <a:pt x="16702" y="21600"/>
                </a:lnTo>
                <a:lnTo>
                  <a:pt x="21600" y="10800"/>
                </a:lnTo>
                <a:lnTo>
                  <a:pt x="16702" y="0"/>
                </a:lnTo>
                <a:close/>
              </a:path>
              <a:path w="21600" h="21600">
                <a:moveTo>
                  <a:pt x="1350" y="4211"/>
                </a:moveTo>
                <a:lnTo>
                  <a:pt x="1350" y="17389"/>
                </a:lnTo>
                <a:lnTo>
                  <a:pt x="2700" y="17389"/>
                </a:lnTo>
                <a:lnTo>
                  <a:pt x="2700" y="4211"/>
                </a:lnTo>
                <a:lnTo>
                  <a:pt x="1350" y="4211"/>
                </a:lnTo>
                <a:close/>
              </a:path>
              <a:path w="21600" h="21600">
                <a:moveTo>
                  <a:pt x="0" y="4211"/>
                </a:moveTo>
                <a:lnTo>
                  <a:pt x="0" y="17389"/>
                </a:lnTo>
                <a:lnTo>
                  <a:pt x="675" y="17389"/>
                </a:lnTo>
                <a:lnTo>
                  <a:pt x="675" y="4211"/>
                </a:lnTo>
                <a:lnTo>
                  <a:pt x="0" y="421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rgbClr val="6633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6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57580" y="875031"/>
            <a:ext cx="1727200" cy="981075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3399"/>
                </a:solidFill>
              </a:rPr>
              <a:t>例</a:t>
            </a:r>
            <a:r>
              <a:rPr lang="en-US" altLang="zh-CN" b="1">
                <a:solidFill>
                  <a:srgbClr val="FF3399"/>
                </a:solidFill>
              </a:rPr>
              <a:t>1</a:t>
            </a:r>
            <a:endParaRPr lang="zh-CN" altLang="en-US" b="1">
              <a:solidFill>
                <a:srgbClr val="FF3399"/>
              </a:solidFill>
            </a:endParaRPr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5649914" y="3789364"/>
            <a:ext cx="4681537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CC0066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CC"/>
                </a:solidFill>
              </a:rPr>
              <a:t>设每个</a:t>
            </a:r>
            <a:r>
              <a:rPr lang="zh-CN" altLang="en-US" sz="2800" b="1">
                <a:solidFill>
                  <a:srgbClr val="990000"/>
                </a:solidFill>
              </a:rPr>
              <a:t>块长度为</a:t>
            </a:r>
            <a:r>
              <a:rPr lang="en-US" altLang="zh-CN" sz="2800" b="1">
                <a:solidFill>
                  <a:srgbClr val="990000"/>
                </a:solidFill>
              </a:rPr>
              <a:t>1K</a:t>
            </a:r>
            <a:r>
              <a:rPr lang="zh-CN" altLang="en-US" sz="2800" b="1">
                <a:solidFill>
                  <a:srgbClr val="0033CC"/>
                </a:solidFill>
              </a:rPr>
              <a:t>，指令</a:t>
            </a:r>
            <a:r>
              <a:rPr lang="en-US" altLang="zh-CN" sz="2800" b="1">
                <a:solidFill>
                  <a:srgbClr val="0033CC"/>
                </a:solidFill>
              </a:rPr>
              <a:t>load A,2500</a:t>
            </a:r>
            <a:r>
              <a:rPr lang="zh-CN" altLang="en-US" sz="2800" b="1">
                <a:solidFill>
                  <a:srgbClr val="0033CC"/>
                </a:solidFill>
              </a:rPr>
              <a:t>的虚地址为</a:t>
            </a:r>
            <a:r>
              <a:rPr lang="en-US" altLang="zh-CN" sz="2800" b="1">
                <a:solidFill>
                  <a:srgbClr val="0033CC"/>
                </a:solidFill>
              </a:rPr>
              <a:t>100</a:t>
            </a:r>
            <a:r>
              <a:rPr lang="zh-CN" altLang="en-US" sz="2800" b="1">
                <a:solidFill>
                  <a:srgbClr val="0033CC"/>
                </a:solidFill>
              </a:rPr>
              <a:t>，怎样通过页表来找到该指令所对应的物理地址呢？</a:t>
            </a:r>
            <a:endParaRPr lang="zh-CN" altLang="en-US" sz="2800">
              <a:solidFill>
                <a:srgbClr val="0033CC"/>
              </a:solidFill>
            </a:endParaRPr>
          </a:p>
        </p:txBody>
      </p:sp>
      <p:sp>
        <p:nvSpPr>
          <p:cNvPr id="52228" name="Text Box 23"/>
          <p:cNvSpPr txBox="1">
            <a:spLocks noChangeArrowheads="1"/>
          </p:cNvSpPr>
          <p:nvPr/>
        </p:nvSpPr>
        <p:spPr bwMode="auto">
          <a:xfrm>
            <a:off x="2581275" y="13985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用户虚地址空间</a:t>
            </a:r>
            <a:endParaRPr lang="zh-CN" altLang="en-US" sz="2400" b="1">
              <a:solidFill>
                <a:srgbClr val="0033CC"/>
              </a:solidFill>
            </a:endParaRPr>
          </a:p>
        </p:txBody>
      </p:sp>
      <p:graphicFrame>
        <p:nvGraphicFramePr>
          <p:cNvPr id="209944" name="Group 2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71675" y="2312989"/>
          <a:ext cx="2514600" cy="3500436"/>
        </p:xfrm>
        <a:graphic>
          <a:graphicData uri="http://schemas.openxmlformats.org/drawingml/2006/table">
            <a:tbl>
              <a:tblPr/>
              <a:tblGrid>
                <a:gridCol w="914400"/>
                <a:gridCol w="1600200"/>
              </a:tblGrid>
              <a:tr h="7131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Load A,2500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2500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data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>
            <p:ph sz="half" idx="4294967295"/>
          </p:nvPr>
        </p:nvGraphicFramePr>
        <p:xfrm>
          <a:off x="5727700" y="1038226"/>
          <a:ext cx="4191000" cy="2174875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64944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页号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块号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4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98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1971358" y="181293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+mn-ea"/>
                <a:ea typeface="+mn-ea"/>
              </a:rPr>
              <a:t>如何求页式管理中内存物理地址</a:t>
            </a:r>
            <a:r>
              <a:rPr lang="en-US" altLang="zh-CN" sz="3600" b="1" dirty="0">
                <a:solidFill>
                  <a:srgbClr val="000000"/>
                </a:solidFill>
                <a:latin typeface="+mn-ea"/>
                <a:ea typeface="+mn-ea"/>
              </a:rPr>
              <a:t>?</a:t>
            </a:r>
            <a:endParaRPr lang="en-US" altLang="zh-CN" sz="3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4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7391400" y="15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内存地址空间</a:t>
            </a:r>
            <a:endParaRPr lang="zh-CN" altLang="en-US" sz="2400" b="1">
              <a:solidFill>
                <a:srgbClr val="0033CC"/>
              </a:solidFill>
            </a:endParaRPr>
          </a:p>
        </p:txBody>
      </p:sp>
      <p:graphicFrame>
        <p:nvGraphicFramePr>
          <p:cNvPr id="193539" name="Group 3"/>
          <p:cNvGraphicFramePr>
            <a:graphicFrameLocks noGrp="1"/>
          </p:cNvGraphicFramePr>
          <p:nvPr/>
        </p:nvGraphicFramePr>
        <p:xfrm>
          <a:off x="7467600" y="838201"/>
          <a:ext cx="2986088" cy="5756278"/>
        </p:xfrm>
        <a:graphic>
          <a:graphicData uri="http://schemas.openxmlformats.org/drawingml/2006/table">
            <a:tbl>
              <a:tblPr/>
              <a:tblGrid>
                <a:gridCol w="1600200"/>
                <a:gridCol w="1385888"/>
              </a:tblGrid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Load A,2500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data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73" name="Text Box 37"/>
          <p:cNvSpPr txBox="1">
            <a:spLocks noChangeArrowheads="1"/>
          </p:cNvSpPr>
          <p:nvPr/>
        </p:nvSpPr>
        <p:spPr bwMode="auto">
          <a:xfrm>
            <a:off x="1981200" y="304800"/>
            <a:ext cx="1524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33CC"/>
                </a:solidFill>
              </a:rPr>
              <a:t>页表寄存器</a:t>
            </a:r>
            <a:endParaRPr lang="zh-CN" altLang="en-US" sz="1800" b="1">
              <a:solidFill>
                <a:srgbClr val="0033CC"/>
              </a:solidFill>
            </a:endParaRPr>
          </a:p>
        </p:txBody>
      </p:sp>
      <p:graphicFrame>
        <p:nvGraphicFramePr>
          <p:cNvPr id="193574" name="Group 38"/>
          <p:cNvGraphicFramePr>
            <a:graphicFrameLocks noGrp="1"/>
          </p:cNvGraphicFramePr>
          <p:nvPr/>
        </p:nvGraphicFramePr>
        <p:xfrm>
          <a:off x="1524000" y="762000"/>
          <a:ext cx="2133600" cy="3810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页表长度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页表始址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582" name="Group 46"/>
          <p:cNvGraphicFramePr>
            <a:graphicFrameLocks noGrp="1"/>
          </p:cNvGraphicFramePr>
          <p:nvPr/>
        </p:nvGraphicFramePr>
        <p:xfrm>
          <a:off x="2362200" y="1752601"/>
          <a:ext cx="1752600" cy="1584336"/>
        </p:xfrm>
        <a:graphic>
          <a:graphicData uri="http://schemas.openxmlformats.org/drawingml/2006/table">
            <a:tbl>
              <a:tblPr/>
              <a:tblGrid>
                <a:gridCol w="750888"/>
                <a:gridCol w="1001712"/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页号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块号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99" name="Text Box 63"/>
          <p:cNvSpPr txBox="1">
            <a:spLocks noChangeArrowheads="1"/>
          </p:cNvSpPr>
          <p:nvPr/>
        </p:nvSpPr>
        <p:spPr bwMode="auto">
          <a:xfrm>
            <a:off x="4648200" y="228601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33CC"/>
                </a:solidFill>
              </a:rPr>
              <a:t>虚地址</a:t>
            </a:r>
            <a:r>
              <a:rPr lang="en-US" altLang="zh-CN" sz="1800" b="1">
                <a:solidFill>
                  <a:srgbClr val="0033CC"/>
                </a:solidFill>
              </a:rPr>
              <a:t>100</a:t>
            </a:r>
            <a:endParaRPr lang="en-US" altLang="zh-CN" sz="1800" b="1">
              <a:solidFill>
                <a:srgbClr val="0033CC"/>
              </a:solidFill>
            </a:endParaRPr>
          </a:p>
        </p:txBody>
      </p:sp>
      <p:graphicFrame>
        <p:nvGraphicFramePr>
          <p:cNvPr id="193600" name="Group 64"/>
          <p:cNvGraphicFramePr>
            <a:graphicFrameLocks noGrp="1"/>
          </p:cNvGraphicFramePr>
          <p:nvPr/>
        </p:nvGraphicFramePr>
        <p:xfrm>
          <a:off x="4876800" y="762001"/>
          <a:ext cx="1143000" cy="334966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3608" name="Group 72"/>
          <p:cNvGraphicFramePr>
            <a:graphicFrameLocks noGrp="1"/>
          </p:cNvGraphicFramePr>
          <p:nvPr/>
        </p:nvGraphicFramePr>
        <p:xfrm>
          <a:off x="4910138" y="2133601"/>
          <a:ext cx="1143000" cy="334966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3616" name="Group 80"/>
          <p:cNvGrpSpPr/>
          <p:nvPr/>
        </p:nvGrpSpPr>
        <p:grpSpPr bwMode="auto">
          <a:xfrm>
            <a:off x="1905000" y="1143000"/>
            <a:ext cx="990600" cy="762000"/>
            <a:chOff x="240" y="720"/>
            <a:chExt cx="624" cy="480"/>
          </a:xfrm>
        </p:grpSpPr>
        <p:sp>
          <p:nvSpPr>
            <p:cNvPr id="55406" name="Line 81"/>
            <p:cNvSpPr>
              <a:spLocks noChangeShapeType="1"/>
            </p:cNvSpPr>
            <p:nvPr/>
          </p:nvSpPr>
          <p:spPr bwMode="auto">
            <a:xfrm flipH="1">
              <a:off x="240" y="7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7" name="Line 82"/>
            <p:cNvSpPr>
              <a:spLocks noChangeShapeType="1"/>
            </p:cNvSpPr>
            <p:nvPr/>
          </p:nvSpPr>
          <p:spPr bwMode="auto">
            <a:xfrm>
              <a:off x="24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3619" name="Group 83"/>
          <p:cNvGrpSpPr/>
          <p:nvPr/>
        </p:nvGrpSpPr>
        <p:grpSpPr bwMode="auto">
          <a:xfrm>
            <a:off x="1752600" y="1143000"/>
            <a:ext cx="3352800" cy="1219200"/>
            <a:chOff x="144" y="720"/>
            <a:chExt cx="2112" cy="768"/>
          </a:xfrm>
        </p:grpSpPr>
        <p:sp>
          <p:nvSpPr>
            <p:cNvPr id="55402" name="Line 84"/>
            <p:cNvSpPr>
              <a:spLocks noChangeShapeType="1"/>
            </p:cNvSpPr>
            <p:nvPr/>
          </p:nvSpPr>
          <p:spPr bwMode="auto">
            <a:xfrm>
              <a:off x="144" y="86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3" name="Line 85"/>
            <p:cNvSpPr>
              <a:spLocks noChangeShapeType="1"/>
            </p:cNvSpPr>
            <p:nvPr/>
          </p:nvSpPr>
          <p:spPr bwMode="auto">
            <a:xfrm>
              <a:off x="144" y="8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4" name="Line 86"/>
            <p:cNvSpPr>
              <a:spLocks noChangeShapeType="1"/>
            </p:cNvSpPr>
            <p:nvPr/>
          </p:nvSpPr>
          <p:spPr bwMode="auto">
            <a:xfrm>
              <a:off x="144" y="14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5" name="Line 87"/>
            <p:cNvSpPr>
              <a:spLocks noChangeShapeType="1"/>
            </p:cNvSpPr>
            <p:nvPr/>
          </p:nvSpPr>
          <p:spPr bwMode="auto">
            <a:xfrm flipV="1">
              <a:off x="2256" y="7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3624" name="Group 88"/>
          <p:cNvGrpSpPr/>
          <p:nvPr/>
        </p:nvGrpSpPr>
        <p:grpSpPr bwMode="auto">
          <a:xfrm>
            <a:off x="4114800" y="1752600"/>
            <a:ext cx="990600" cy="533400"/>
            <a:chOff x="1632" y="1104"/>
            <a:chExt cx="624" cy="336"/>
          </a:xfrm>
        </p:grpSpPr>
        <p:sp>
          <p:nvSpPr>
            <p:cNvPr id="55398" name="Line 89"/>
            <p:cNvSpPr>
              <a:spLocks noChangeShapeType="1"/>
            </p:cNvSpPr>
            <p:nvPr/>
          </p:nvSpPr>
          <p:spPr bwMode="auto">
            <a:xfrm>
              <a:off x="1632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9" name="Line 90"/>
            <p:cNvSpPr>
              <a:spLocks noChangeShapeType="1"/>
            </p:cNvSpPr>
            <p:nvPr/>
          </p:nvSpPr>
          <p:spPr bwMode="auto">
            <a:xfrm flipV="1">
              <a:off x="1920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0" name="Line 91"/>
            <p:cNvSpPr>
              <a:spLocks noChangeShapeType="1"/>
            </p:cNvSpPr>
            <p:nvPr/>
          </p:nvSpPr>
          <p:spPr bwMode="auto">
            <a:xfrm>
              <a:off x="1920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1" name="Line 92"/>
            <p:cNvSpPr>
              <a:spLocks noChangeShapeType="1"/>
            </p:cNvSpPr>
            <p:nvPr/>
          </p:nvSpPr>
          <p:spPr bwMode="auto">
            <a:xfrm>
              <a:off x="2256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3629" name="Group 93"/>
          <p:cNvGrpSpPr/>
          <p:nvPr/>
        </p:nvGrpSpPr>
        <p:grpSpPr bwMode="auto">
          <a:xfrm>
            <a:off x="5715000" y="2438400"/>
            <a:ext cx="1752600" cy="381000"/>
            <a:chOff x="2640" y="1536"/>
            <a:chExt cx="1104" cy="240"/>
          </a:xfrm>
        </p:grpSpPr>
        <p:sp>
          <p:nvSpPr>
            <p:cNvPr id="55396" name="Line 94"/>
            <p:cNvSpPr>
              <a:spLocks noChangeShapeType="1"/>
            </p:cNvSpPr>
            <p:nvPr/>
          </p:nvSpPr>
          <p:spPr bwMode="auto">
            <a:xfrm>
              <a:off x="2640" y="177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7" name="Line 95"/>
            <p:cNvSpPr>
              <a:spLocks noChangeShapeType="1"/>
            </p:cNvSpPr>
            <p:nvPr/>
          </p:nvSpPr>
          <p:spPr bwMode="auto">
            <a:xfrm flipV="1">
              <a:off x="2640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3632" name="Text Box 96"/>
          <p:cNvSpPr txBox="1">
            <a:spLocks noChangeArrowheads="1"/>
          </p:cNvSpPr>
          <p:nvPr/>
        </p:nvSpPr>
        <p:spPr bwMode="auto">
          <a:xfrm>
            <a:off x="5257800" y="27432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33CC"/>
                </a:solidFill>
              </a:rPr>
              <a:t>2*1024+100=2148</a:t>
            </a:r>
            <a:endParaRPr lang="en-US" altLang="zh-CN" sz="1800" b="1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ldLvl="0" animBg="1" autoUpdateAnimBg="0"/>
      <p:bldP spid="193573" grpId="0" bldLvl="0" animBg="1" autoUpdateAnimBg="0"/>
      <p:bldP spid="193599" grpId="0" bldLvl="0" animBg="1" autoUpdateAnimBg="0"/>
      <p:bldP spid="19363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199456" y="836712"/>
            <a:ext cx="10417175" cy="41044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</a:rPr>
              <a:t>          当</a:t>
            </a:r>
            <a:r>
              <a:rPr lang="en-US" altLang="zh-CN" sz="2800" b="1" dirty="0">
                <a:latin typeface="+mn-ea"/>
              </a:rPr>
              <a:t>CPU</a:t>
            </a:r>
            <a:r>
              <a:rPr lang="zh-CN" altLang="en-US" sz="2800" b="1" dirty="0">
                <a:latin typeface="+mn-ea"/>
              </a:rPr>
              <a:t>执行到第</a:t>
            </a:r>
            <a:r>
              <a:rPr lang="en-US" altLang="zh-CN" sz="2800" b="1" dirty="0">
                <a:latin typeface="+mn-ea"/>
              </a:rPr>
              <a:t>2148</a:t>
            </a:r>
            <a:r>
              <a:rPr lang="zh-CN" altLang="en-US" sz="2800" b="1" dirty="0">
                <a:latin typeface="+mn-ea"/>
              </a:rPr>
              <a:t>单元的指令时，</a:t>
            </a:r>
            <a:r>
              <a:rPr lang="en-US" altLang="zh-CN" sz="2800" b="1" dirty="0">
                <a:latin typeface="+mn-ea"/>
              </a:rPr>
              <a:t>CPU</a:t>
            </a:r>
            <a:r>
              <a:rPr lang="zh-CN" altLang="en-US" sz="2800" b="1" dirty="0">
                <a:latin typeface="+mn-ea"/>
              </a:rPr>
              <a:t>要从虚地址</a:t>
            </a:r>
            <a:r>
              <a:rPr lang="en-US" altLang="zh-CN" sz="2800" b="1" dirty="0">
                <a:latin typeface="+mn-ea"/>
              </a:rPr>
              <a:t>2500</a:t>
            </a:r>
            <a:r>
              <a:rPr lang="zh-CN" altLang="en-US" sz="2800" b="1" dirty="0">
                <a:latin typeface="+mn-ea"/>
              </a:rPr>
              <a:t>中取数据放入寄存器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中。</a:t>
            </a:r>
            <a:endParaRPr lang="zh-CN" altLang="en-US" sz="2800" b="1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</a:rPr>
              <a:t>          为了找出</a:t>
            </a:r>
            <a:r>
              <a:rPr lang="en-US" altLang="zh-CN" sz="2800" b="1" dirty="0">
                <a:latin typeface="+mn-ea"/>
              </a:rPr>
              <a:t>2500</a:t>
            </a:r>
            <a:r>
              <a:rPr lang="zh-CN" altLang="en-US" sz="2800" b="1" dirty="0">
                <a:latin typeface="+mn-ea"/>
              </a:rPr>
              <a:t>对应的实际物理地址，地址变换机构首先将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2500</a:t>
            </a:r>
            <a:r>
              <a:rPr lang="zh-CN" altLang="en-US" sz="2800" b="1" dirty="0">
                <a:latin typeface="+mn-ea"/>
              </a:rPr>
              <a:t>转换为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页号与页内相对地址</a:t>
            </a:r>
            <a:r>
              <a:rPr lang="zh-CN" altLang="en-US" sz="2800" b="1" dirty="0">
                <a:latin typeface="+mn-ea"/>
              </a:rPr>
              <a:t>组成的地址形式。</a:t>
            </a:r>
            <a:endParaRPr lang="zh-CN" altLang="en-US" sz="2800" b="1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</a:rPr>
              <a:t>          即</a:t>
            </a:r>
            <a:r>
              <a:rPr lang="en-US" altLang="zh-CN" sz="2800" b="1" dirty="0">
                <a:latin typeface="+mn-ea"/>
              </a:rPr>
              <a:t>p=2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w=452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41" name="Group 37"/>
          <p:cNvGraphicFramePr>
            <a:graphicFrameLocks noGrp="1"/>
          </p:cNvGraphicFramePr>
          <p:nvPr/>
        </p:nvGraphicFramePr>
        <p:xfrm>
          <a:off x="2135189" y="3236914"/>
          <a:ext cx="8137525" cy="3144837"/>
        </p:xfrm>
        <a:graphic>
          <a:graphicData uri="http://schemas.openxmlformats.org/drawingml/2006/table">
            <a:tbl>
              <a:tblPr/>
              <a:tblGrid>
                <a:gridCol w="1368425"/>
                <a:gridCol w="1152525"/>
                <a:gridCol w="1727200"/>
                <a:gridCol w="3889375"/>
              </a:tblGrid>
              <a:tr h="720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虚地址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页号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页内地址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物理地址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1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2617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5196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343" name="Text Box 39"/>
          <p:cNvSpPr txBox="1">
            <a:spLocks noChangeArrowheads="1"/>
          </p:cNvSpPr>
          <p:nvPr/>
        </p:nvSpPr>
        <p:spPr bwMode="auto">
          <a:xfrm>
            <a:off x="3863976" y="398938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990000"/>
                </a:solidFill>
              </a:rPr>
              <a:t>0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226344" name="Text Box 40"/>
          <p:cNvSpPr txBox="1">
            <a:spLocks noChangeArrowheads="1"/>
          </p:cNvSpPr>
          <p:nvPr/>
        </p:nvSpPr>
        <p:spPr bwMode="auto">
          <a:xfrm>
            <a:off x="5014913" y="398938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990000"/>
                </a:solidFill>
              </a:rPr>
              <a:t>100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226345" name="Text Box 41"/>
          <p:cNvSpPr txBox="1">
            <a:spLocks noChangeArrowheads="1"/>
          </p:cNvSpPr>
          <p:nvPr/>
        </p:nvSpPr>
        <p:spPr bwMode="auto">
          <a:xfrm>
            <a:off x="3863976" y="492601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990000"/>
                </a:solidFill>
              </a:rPr>
              <a:t>1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226346" name="Text Box 42"/>
          <p:cNvSpPr txBox="1">
            <a:spLocks noChangeArrowheads="1"/>
          </p:cNvSpPr>
          <p:nvPr/>
        </p:nvSpPr>
        <p:spPr bwMode="auto">
          <a:xfrm>
            <a:off x="3862389" y="584676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990000"/>
                </a:solidFill>
              </a:rPr>
              <a:t>2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226347" name="Text Box 43"/>
          <p:cNvSpPr txBox="1">
            <a:spLocks noChangeArrowheads="1"/>
          </p:cNvSpPr>
          <p:nvPr/>
        </p:nvSpPr>
        <p:spPr bwMode="auto">
          <a:xfrm>
            <a:off x="6527800" y="3989388"/>
            <a:ext cx="367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990000"/>
                </a:solidFill>
              </a:rPr>
              <a:t>4*2048+100=8292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226348" name="Text Box 44"/>
          <p:cNvSpPr txBox="1">
            <a:spLocks noChangeArrowheads="1"/>
          </p:cNvSpPr>
          <p:nvPr/>
        </p:nvSpPr>
        <p:spPr bwMode="auto">
          <a:xfrm>
            <a:off x="5087939" y="4997451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990000"/>
                </a:solidFill>
              </a:rPr>
              <a:t>569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226349" name="Text Box 45"/>
          <p:cNvSpPr txBox="1">
            <a:spLocks noChangeArrowheads="1"/>
          </p:cNvSpPr>
          <p:nvPr/>
        </p:nvSpPr>
        <p:spPr bwMode="auto">
          <a:xfrm>
            <a:off x="6456364" y="5934076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990000"/>
                </a:solidFill>
              </a:rPr>
              <a:t>1*2048+1100=3148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226350" name="Text Box 46"/>
          <p:cNvSpPr txBox="1">
            <a:spLocks noChangeArrowheads="1"/>
          </p:cNvSpPr>
          <p:nvPr/>
        </p:nvSpPr>
        <p:spPr bwMode="auto">
          <a:xfrm>
            <a:off x="5086350" y="5862638"/>
            <a:ext cx="1081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990000"/>
                </a:solidFill>
              </a:rPr>
              <a:t>1100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226351" name="Text Box 47"/>
          <p:cNvSpPr txBox="1">
            <a:spLocks noChangeArrowheads="1"/>
          </p:cNvSpPr>
          <p:nvPr/>
        </p:nvSpPr>
        <p:spPr bwMode="auto">
          <a:xfrm>
            <a:off x="6456364" y="4997451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990000"/>
                </a:solidFill>
              </a:rPr>
              <a:t>7*2048+569=14905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58406" name="Text Box 26"/>
          <p:cNvSpPr txBox="1">
            <a:spLocks noChangeArrowheads="1"/>
          </p:cNvSpPr>
          <p:nvPr/>
        </p:nvSpPr>
        <p:spPr bwMode="auto">
          <a:xfrm>
            <a:off x="2054226" y="533400"/>
            <a:ext cx="439261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页表如右，每页页长为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2048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个字节，求虚地址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100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2617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5196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对应的内存物理地址。</a:t>
            </a:r>
            <a:endParaRPr lang="zh-CN" altLang="en-US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Group 24"/>
          <p:cNvGraphicFramePr/>
          <p:nvPr/>
        </p:nvGraphicFramePr>
        <p:xfrm>
          <a:off x="6816725" y="635001"/>
          <a:ext cx="3403600" cy="2073276"/>
        </p:xfrm>
        <a:graphic>
          <a:graphicData uri="http://schemas.openxmlformats.org/drawingml/2006/table">
            <a:tbl>
              <a:tblPr/>
              <a:tblGrid>
                <a:gridCol w="1701800"/>
                <a:gridCol w="1701800"/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页号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主存块号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2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3" grpId="0" bldLvl="0" animBg="1"/>
      <p:bldP spid="226344" grpId="0" bldLvl="0" animBg="1"/>
      <p:bldP spid="226345" grpId="0" bldLvl="0" animBg="1"/>
      <p:bldP spid="226346" grpId="0" bldLvl="0" animBg="1"/>
      <p:bldP spid="226347" grpId="0" bldLvl="0" animBg="1"/>
      <p:bldP spid="226348" grpId="0" bldLvl="0" animBg="1"/>
      <p:bldP spid="226349" grpId="0" bldLvl="0" animBg="1"/>
      <p:bldP spid="226350" grpId="0" bldLvl="0" animBg="1"/>
      <p:bldP spid="22635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391400" y="15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内存地址空间</a:t>
            </a:r>
            <a:endParaRPr lang="zh-CN" altLang="en-US" sz="2400" b="1">
              <a:solidFill>
                <a:srgbClr val="0033CC"/>
              </a:solidFill>
            </a:endParaRPr>
          </a:p>
        </p:txBody>
      </p:sp>
      <p:graphicFrame>
        <p:nvGraphicFramePr>
          <p:cNvPr id="195587" name="Group 3"/>
          <p:cNvGraphicFramePr>
            <a:graphicFrameLocks noGrp="1"/>
          </p:cNvGraphicFramePr>
          <p:nvPr/>
        </p:nvGraphicFramePr>
        <p:xfrm>
          <a:off x="7467600" y="838201"/>
          <a:ext cx="2986088" cy="5756278"/>
        </p:xfrm>
        <a:graphic>
          <a:graphicData uri="http://schemas.openxmlformats.org/drawingml/2006/table">
            <a:tbl>
              <a:tblPr/>
              <a:tblGrid>
                <a:gridCol w="1600200"/>
                <a:gridCol w="1385888"/>
              </a:tblGrid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Load A,2500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data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2" name="Text Box 37"/>
          <p:cNvSpPr txBox="1">
            <a:spLocks noChangeArrowheads="1"/>
          </p:cNvSpPr>
          <p:nvPr/>
        </p:nvSpPr>
        <p:spPr bwMode="auto">
          <a:xfrm>
            <a:off x="1981200" y="304801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33CC"/>
                </a:solidFill>
              </a:rPr>
              <a:t>控制寄存器</a:t>
            </a:r>
            <a:endParaRPr lang="zh-CN" altLang="en-US" sz="1800" b="1">
              <a:solidFill>
                <a:srgbClr val="0033CC"/>
              </a:solidFill>
            </a:endParaRPr>
          </a:p>
        </p:txBody>
      </p:sp>
      <p:graphicFrame>
        <p:nvGraphicFramePr>
          <p:cNvPr id="195622" name="Group 38"/>
          <p:cNvGraphicFramePr>
            <a:graphicFrameLocks noGrp="1"/>
          </p:cNvGraphicFramePr>
          <p:nvPr/>
        </p:nvGraphicFramePr>
        <p:xfrm>
          <a:off x="1524000" y="762000"/>
          <a:ext cx="2133600" cy="3810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页表长度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页表始址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5630" name="Group 46"/>
          <p:cNvGraphicFramePr>
            <a:graphicFrameLocks noGrp="1"/>
          </p:cNvGraphicFramePr>
          <p:nvPr/>
        </p:nvGraphicFramePr>
        <p:xfrm>
          <a:off x="2362200" y="1752601"/>
          <a:ext cx="1752600" cy="1584336"/>
        </p:xfrm>
        <a:graphic>
          <a:graphicData uri="http://schemas.openxmlformats.org/drawingml/2006/table">
            <a:tbl>
              <a:tblPr/>
              <a:tblGrid>
                <a:gridCol w="750888"/>
                <a:gridCol w="1001712"/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页号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块号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647" name="Text Box 63"/>
          <p:cNvSpPr txBox="1">
            <a:spLocks noChangeArrowheads="1"/>
          </p:cNvSpPr>
          <p:nvPr/>
        </p:nvSpPr>
        <p:spPr bwMode="auto">
          <a:xfrm>
            <a:off x="4648200" y="228601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3300"/>
                </a:solidFill>
              </a:rPr>
              <a:t>虚地址</a:t>
            </a:r>
            <a:r>
              <a:rPr lang="en-US" altLang="zh-CN" sz="1800" b="1">
                <a:solidFill>
                  <a:srgbClr val="CC3300"/>
                </a:solidFill>
              </a:rPr>
              <a:t>2500</a:t>
            </a:r>
            <a:endParaRPr lang="en-US" altLang="zh-CN" sz="1800" b="1">
              <a:solidFill>
                <a:srgbClr val="CC3300"/>
              </a:solidFill>
            </a:endParaRPr>
          </a:p>
        </p:txBody>
      </p:sp>
      <p:graphicFrame>
        <p:nvGraphicFramePr>
          <p:cNvPr id="195648" name="Group 64"/>
          <p:cNvGraphicFramePr>
            <a:graphicFrameLocks noGrp="1"/>
          </p:cNvGraphicFramePr>
          <p:nvPr/>
        </p:nvGraphicFramePr>
        <p:xfrm>
          <a:off x="4876800" y="762001"/>
          <a:ext cx="1143000" cy="334966"/>
        </p:xfrm>
        <a:graphic>
          <a:graphicData uri="http://schemas.openxmlformats.org/drawingml/2006/table">
            <a:tbl>
              <a:tblPr/>
              <a:tblGrid>
                <a:gridCol w="457200"/>
                <a:gridCol w="6858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452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5656" name="Group 72"/>
          <p:cNvGraphicFramePr>
            <a:graphicFrameLocks noGrp="1"/>
          </p:cNvGraphicFramePr>
          <p:nvPr/>
        </p:nvGraphicFramePr>
        <p:xfrm>
          <a:off x="4910138" y="2133601"/>
          <a:ext cx="1143000" cy="334966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452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7415" name="Group 80"/>
          <p:cNvGrpSpPr/>
          <p:nvPr/>
        </p:nvGrpSpPr>
        <p:grpSpPr bwMode="auto">
          <a:xfrm>
            <a:off x="1905000" y="1143000"/>
            <a:ext cx="990600" cy="762000"/>
            <a:chOff x="240" y="720"/>
            <a:chExt cx="624" cy="480"/>
          </a:xfrm>
        </p:grpSpPr>
        <p:sp>
          <p:nvSpPr>
            <p:cNvPr id="57431" name="Line 81"/>
            <p:cNvSpPr>
              <a:spLocks noChangeShapeType="1"/>
            </p:cNvSpPr>
            <p:nvPr/>
          </p:nvSpPr>
          <p:spPr bwMode="auto">
            <a:xfrm flipH="1">
              <a:off x="240" y="7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2" name="Line 82"/>
            <p:cNvSpPr>
              <a:spLocks noChangeShapeType="1"/>
            </p:cNvSpPr>
            <p:nvPr/>
          </p:nvSpPr>
          <p:spPr bwMode="auto">
            <a:xfrm>
              <a:off x="24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667" name="Group 83"/>
          <p:cNvGrpSpPr/>
          <p:nvPr/>
        </p:nvGrpSpPr>
        <p:grpSpPr bwMode="auto">
          <a:xfrm>
            <a:off x="1752600" y="1143000"/>
            <a:ext cx="3352800" cy="1981200"/>
            <a:chOff x="144" y="720"/>
            <a:chExt cx="2112" cy="1248"/>
          </a:xfrm>
        </p:grpSpPr>
        <p:grpSp>
          <p:nvGrpSpPr>
            <p:cNvPr id="57426" name="Group 84"/>
            <p:cNvGrpSpPr/>
            <p:nvPr/>
          </p:nvGrpSpPr>
          <p:grpSpPr bwMode="auto">
            <a:xfrm>
              <a:off x="144" y="864"/>
              <a:ext cx="2112" cy="1104"/>
              <a:chOff x="144" y="864"/>
              <a:chExt cx="2112" cy="1104"/>
            </a:xfrm>
          </p:grpSpPr>
          <p:sp>
            <p:nvSpPr>
              <p:cNvPr id="57428" name="Line 85"/>
              <p:cNvSpPr>
                <a:spLocks noChangeShapeType="1"/>
              </p:cNvSpPr>
              <p:nvPr/>
            </p:nvSpPr>
            <p:spPr bwMode="auto">
              <a:xfrm>
                <a:off x="144" y="864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9" name="Line 86"/>
              <p:cNvSpPr>
                <a:spLocks noChangeShapeType="1"/>
              </p:cNvSpPr>
              <p:nvPr/>
            </p:nvSpPr>
            <p:spPr bwMode="auto">
              <a:xfrm>
                <a:off x="144" y="864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30" name="Line 87"/>
              <p:cNvSpPr>
                <a:spLocks noChangeShapeType="1"/>
              </p:cNvSpPr>
              <p:nvPr/>
            </p:nvSpPr>
            <p:spPr bwMode="auto">
              <a:xfrm>
                <a:off x="14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27" name="Line 88"/>
            <p:cNvSpPr>
              <a:spLocks noChangeShapeType="1"/>
            </p:cNvSpPr>
            <p:nvPr/>
          </p:nvSpPr>
          <p:spPr bwMode="auto">
            <a:xfrm flipV="1">
              <a:off x="2256" y="7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673" name="Group 89"/>
          <p:cNvGrpSpPr/>
          <p:nvPr/>
        </p:nvGrpSpPr>
        <p:grpSpPr bwMode="auto">
          <a:xfrm>
            <a:off x="4114800" y="1752600"/>
            <a:ext cx="990600" cy="1371600"/>
            <a:chOff x="1632" y="1104"/>
            <a:chExt cx="624" cy="864"/>
          </a:xfrm>
        </p:grpSpPr>
        <p:sp>
          <p:nvSpPr>
            <p:cNvPr id="57422" name="Line 90"/>
            <p:cNvSpPr>
              <a:spLocks noChangeShapeType="1"/>
            </p:cNvSpPr>
            <p:nvPr/>
          </p:nvSpPr>
          <p:spPr bwMode="auto">
            <a:xfrm>
              <a:off x="1632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3" name="Line 91"/>
            <p:cNvSpPr>
              <a:spLocks noChangeShapeType="1"/>
            </p:cNvSpPr>
            <p:nvPr/>
          </p:nvSpPr>
          <p:spPr bwMode="auto">
            <a:xfrm flipV="1">
              <a:off x="1920" y="11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4" name="Line 92"/>
            <p:cNvSpPr>
              <a:spLocks noChangeShapeType="1"/>
            </p:cNvSpPr>
            <p:nvPr/>
          </p:nvSpPr>
          <p:spPr bwMode="auto">
            <a:xfrm>
              <a:off x="1920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5" name="Line 93"/>
            <p:cNvSpPr>
              <a:spLocks noChangeShapeType="1"/>
            </p:cNvSpPr>
            <p:nvPr/>
          </p:nvSpPr>
          <p:spPr bwMode="auto">
            <a:xfrm>
              <a:off x="2256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678" name="Group 94"/>
          <p:cNvGrpSpPr/>
          <p:nvPr/>
        </p:nvGrpSpPr>
        <p:grpSpPr bwMode="auto">
          <a:xfrm>
            <a:off x="5715000" y="2438400"/>
            <a:ext cx="1752600" cy="2743200"/>
            <a:chOff x="2640" y="1536"/>
            <a:chExt cx="1104" cy="1728"/>
          </a:xfrm>
        </p:grpSpPr>
        <p:sp>
          <p:nvSpPr>
            <p:cNvPr id="57420" name="Line 95"/>
            <p:cNvSpPr>
              <a:spLocks noChangeShapeType="1"/>
            </p:cNvSpPr>
            <p:nvPr/>
          </p:nvSpPr>
          <p:spPr bwMode="auto">
            <a:xfrm>
              <a:off x="2640" y="326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1" name="Line 96"/>
            <p:cNvSpPr>
              <a:spLocks noChangeShapeType="1"/>
            </p:cNvSpPr>
            <p:nvPr/>
          </p:nvSpPr>
          <p:spPr bwMode="auto">
            <a:xfrm flipV="1">
              <a:off x="2640" y="153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681" name="Text Box 97"/>
          <p:cNvSpPr txBox="1">
            <a:spLocks noChangeArrowheads="1"/>
          </p:cNvSpPr>
          <p:nvPr/>
        </p:nvSpPr>
        <p:spPr bwMode="auto">
          <a:xfrm>
            <a:off x="5257800" y="52578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CC3300"/>
                </a:solidFill>
              </a:rPr>
              <a:t>8*1024+452=8644</a:t>
            </a:r>
            <a:endParaRPr lang="en-US" altLang="zh-CN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47" grpId="0" bldLvl="0" animBg="1"/>
      <p:bldP spid="19568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例</a:t>
            </a:r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9458" name="文本占位符 33794"/>
          <p:cNvSpPr>
            <a:spLocks noGrp="1"/>
          </p:cNvSpPr>
          <p:nvPr>
            <p:ph type="body" sz="half" idx="1"/>
          </p:nvPr>
        </p:nvSpPr>
        <p:spPr>
          <a:xfrm>
            <a:off x="645160" y="1363345"/>
            <a:ext cx="10875645" cy="4763135"/>
          </a:xfrm>
        </p:spPr>
        <p:txBody>
          <a:bodyPr anchor="t">
            <a:noAutofit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在采用页式存储管理的系统中，某作业</a:t>
            </a:r>
            <a:r>
              <a:rPr lang="en-US" altLang="zh-CN" dirty="0"/>
              <a:t>J</a:t>
            </a:r>
            <a:r>
              <a:rPr lang="zh-CN" altLang="en-US" dirty="0"/>
              <a:t>的逻辑地址空间为</a:t>
            </a:r>
            <a:r>
              <a:rPr lang="en-US" altLang="zh-CN" dirty="0"/>
              <a:t>4</a:t>
            </a:r>
            <a:r>
              <a:rPr lang="zh-CN" altLang="en-US" dirty="0"/>
              <a:t>页（每页</a:t>
            </a:r>
            <a:r>
              <a:rPr lang="en-US" altLang="zh-CN" dirty="0"/>
              <a:t>2K</a:t>
            </a:r>
            <a:r>
              <a:rPr lang="zh-CN" altLang="en-US" dirty="0"/>
              <a:t>字节），且已知该作业的页面映像表（即页表）如下：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试借助地址变换（要求画出地址变换图）求出有效逻辑地址</a:t>
            </a:r>
            <a:r>
              <a:rPr lang="en-US" altLang="zh-CN" dirty="0"/>
              <a:t>4865</a:t>
            </a:r>
            <a:r>
              <a:rPr lang="zh-CN" altLang="en-US" dirty="0"/>
              <a:t>所对应的物理地址。</a:t>
            </a:r>
            <a:endParaRPr lang="zh-CN" altLang="en-US" dirty="0"/>
          </a:p>
        </p:txBody>
      </p:sp>
      <p:graphicFrame>
        <p:nvGraphicFramePr>
          <p:cNvPr id="33827" name="内容占位符 33826"/>
          <p:cNvGraphicFramePr/>
          <p:nvPr>
            <p:ph sz="half" idx="2"/>
            <p:custDataLst>
              <p:tags r:id="rId1"/>
            </p:custDataLst>
          </p:nvPr>
        </p:nvGraphicFramePr>
        <p:xfrm>
          <a:off x="4800600" y="2420938"/>
          <a:ext cx="4038600" cy="2590800"/>
        </p:xfrm>
        <a:graphic>
          <a:graphicData uri="http://schemas.openxmlformats.org/drawingml/2006/table">
            <a:tbl>
              <a:tblPr/>
              <a:tblGrid>
                <a:gridCol w="2011680"/>
                <a:gridCol w="2026920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页号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块号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分析与解答</a:t>
            </a:r>
            <a:endParaRPr lang="zh-CN" altLang="en-US" dirty="0"/>
          </a:p>
        </p:txBody>
      </p:sp>
      <p:sp>
        <p:nvSpPr>
          <p:cNvPr id="20482" name="文本占位符 35842"/>
          <p:cNvSpPr>
            <a:spLocks noGrp="1"/>
          </p:cNvSpPr>
          <p:nvPr>
            <p:ph type="body" sz="half" idx="1"/>
          </p:nvPr>
        </p:nvSpPr>
        <p:spPr>
          <a:xfrm>
            <a:off x="1981200" y="1600200"/>
            <a:ext cx="8435975" cy="1900238"/>
          </a:xfrm>
        </p:spPr>
        <p:txBody>
          <a:bodyPr anchor="t"/>
          <a:p>
            <a:r>
              <a:rPr lang="zh-CN" altLang="en-US" sz="2800" dirty="0"/>
              <a:t>逻辑地址</a:t>
            </a:r>
            <a:r>
              <a:rPr lang="en-US" altLang="zh-CN" sz="2800" dirty="0"/>
              <a:t>4865</a:t>
            </a:r>
            <a:r>
              <a:rPr lang="zh-CN" altLang="en-US" sz="2800" dirty="0"/>
              <a:t>指的是</a:t>
            </a:r>
            <a:r>
              <a:rPr lang="en-US" altLang="zh-CN" sz="2800" dirty="0"/>
              <a:t>2</a:t>
            </a:r>
            <a:r>
              <a:rPr lang="zh-CN" altLang="en-US" sz="2800" dirty="0"/>
              <a:t>号页中偏移地址为</a:t>
            </a:r>
            <a:r>
              <a:rPr lang="en-US" altLang="zh-CN" sz="2800" dirty="0"/>
              <a:t>769</a:t>
            </a:r>
            <a:r>
              <a:rPr lang="zh-CN" altLang="en-US" sz="2800" dirty="0"/>
              <a:t>的存储单元（</a:t>
            </a:r>
            <a:r>
              <a:rPr lang="en-US" altLang="zh-CN" sz="2800" dirty="0"/>
              <a:t>4865-4096=769</a:t>
            </a:r>
            <a:r>
              <a:rPr lang="zh-CN" altLang="en-US" sz="2800" dirty="0"/>
              <a:t>）。而内存</a:t>
            </a:r>
            <a:r>
              <a:rPr lang="en-US" altLang="zh-CN" sz="2800" dirty="0"/>
              <a:t>6</a:t>
            </a:r>
            <a:r>
              <a:rPr lang="zh-CN" altLang="en-US" sz="2800" dirty="0"/>
              <a:t>号块的起始地址是</a:t>
            </a:r>
            <a:r>
              <a:rPr lang="en-US" altLang="zh-CN" sz="2800" dirty="0"/>
              <a:t>12288</a:t>
            </a:r>
            <a:r>
              <a:rPr lang="zh-CN" altLang="en-US" sz="2800" dirty="0"/>
              <a:t>（</a:t>
            </a:r>
            <a:r>
              <a:rPr lang="en-US" altLang="zh-CN" sz="2800" dirty="0"/>
              <a:t>2048*6</a:t>
            </a:r>
            <a:r>
              <a:rPr lang="zh-CN" altLang="en-US" sz="2800" dirty="0"/>
              <a:t>），因此对应的物理地址为</a:t>
            </a:r>
            <a:r>
              <a:rPr lang="en-US" altLang="zh-CN" sz="2800" dirty="0"/>
              <a:t>13057</a:t>
            </a:r>
            <a:r>
              <a:rPr lang="zh-CN" altLang="en-US" sz="2800" dirty="0"/>
              <a:t>（</a:t>
            </a:r>
            <a:r>
              <a:rPr lang="en-US" altLang="zh-CN" sz="2800" dirty="0"/>
              <a:t>12288+769</a:t>
            </a:r>
            <a:r>
              <a:rPr lang="zh-CN" altLang="en-US" sz="2800" dirty="0"/>
              <a:t>）。地址变换图如下：</a:t>
            </a:r>
            <a:endParaRPr lang="zh-CN" altLang="en-US" sz="2800" dirty="0"/>
          </a:p>
        </p:txBody>
      </p:sp>
      <p:graphicFrame>
        <p:nvGraphicFramePr>
          <p:cNvPr id="35925" name="内容占位符 35924"/>
          <p:cNvGraphicFramePr/>
          <p:nvPr>
            <p:ph sz="quarter" idx="2"/>
          </p:nvPr>
        </p:nvGraphicFramePr>
        <p:xfrm>
          <a:off x="2208213" y="3573463"/>
          <a:ext cx="3382645" cy="518160"/>
        </p:xfrm>
        <a:graphic>
          <a:graphicData uri="http://schemas.openxmlformats.org/drawingml/2006/table">
            <a:tbl>
              <a:tblPr/>
              <a:tblGrid>
                <a:gridCol w="1726565"/>
                <a:gridCol w="1656080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页表始址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页表长度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27" name="内容占位符 35926"/>
          <p:cNvGraphicFramePr/>
          <p:nvPr>
            <p:ph sz="quarter" idx="3"/>
            <p:custDataLst>
              <p:tags r:id="rId1"/>
            </p:custDataLst>
          </p:nvPr>
        </p:nvGraphicFramePr>
        <p:xfrm>
          <a:off x="6743700" y="3716338"/>
          <a:ext cx="3308350" cy="518160"/>
        </p:xfrm>
        <a:graphic>
          <a:graphicData uri="http://schemas.openxmlformats.org/drawingml/2006/table">
            <a:tbl>
              <a:tblPr/>
              <a:tblGrid>
                <a:gridCol w="1652905"/>
                <a:gridCol w="165544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页号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偏移地址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32" name="表格 35931"/>
          <p:cNvGraphicFramePr/>
          <p:nvPr/>
        </p:nvGraphicFramePr>
        <p:xfrm>
          <a:off x="5303838" y="4787900"/>
          <a:ext cx="1439545" cy="2075180"/>
        </p:xfrm>
        <a:graphic>
          <a:graphicData uri="http://schemas.openxmlformats.org/drawingml/2006/table">
            <a:tbl>
              <a:tblPr/>
              <a:tblGrid>
                <a:gridCol w="647700"/>
                <a:gridCol w="791845"/>
              </a:tblGrid>
              <a:tr h="5187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1" i="0" u="none" kern="1200" baseline="0">
                          <a:solidFill>
                            <a:schemeClr val="accent2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6" name="椭圆 35935"/>
          <p:cNvSpPr/>
          <p:nvPr/>
        </p:nvSpPr>
        <p:spPr>
          <a:xfrm>
            <a:off x="9264650" y="5876925"/>
            <a:ext cx="431800" cy="431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indent="0" algn="ctr"/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+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517" name="直接连接符 35942"/>
          <p:cNvSpPr/>
          <p:nvPr/>
        </p:nvSpPr>
        <p:spPr>
          <a:xfrm>
            <a:off x="9696450" y="6092825"/>
            <a:ext cx="971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0518" name="组合 35949"/>
          <p:cNvGrpSpPr/>
          <p:nvPr/>
        </p:nvGrpSpPr>
        <p:grpSpPr>
          <a:xfrm>
            <a:off x="2782888" y="3284538"/>
            <a:ext cx="7885112" cy="3249613"/>
            <a:chOff x="793" y="2069"/>
            <a:chExt cx="4967" cy="2047"/>
          </a:xfrm>
        </p:grpSpPr>
        <p:sp>
          <p:nvSpPr>
            <p:cNvPr id="20519" name="椭圆 35934"/>
            <p:cNvSpPr/>
            <p:nvPr/>
          </p:nvSpPr>
          <p:spPr>
            <a:xfrm>
              <a:off x="793" y="270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indent="0" algn="ctr"/>
              <a:r>
                <a:rPr lang="en-US" altLang="zh-CN">
                  <a:latin typeface="Arial" panose="020B0604020202090204" pitchFamily="34" charset="0"/>
                  <a:ea typeface="宋体" pitchFamily="2" charset="-122"/>
                </a:rPr>
                <a:t>+</a:t>
              </a:r>
              <a:endParaRPr lang="en-US" altLang="zh-CN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20520" name="直接连接符 35936"/>
            <p:cNvSpPr/>
            <p:nvPr/>
          </p:nvSpPr>
          <p:spPr>
            <a:xfrm>
              <a:off x="930" y="256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21" name="直接连接符 35937"/>
            <p:cNvSpPr/>
            <p:nvPr/>
          </p:nvSpPr>
          <p:spPr>
            <a:xfrm>
              <a:off x="3833" y="2659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2" name="直接连接符 35939"/>
            <p:cNvSpPr/>
            <p:nvPr/>
          </p:nvSpPr>
          <p:spPr>
            <a:xfrm>
              <a:off x="930" y="2976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3" name="直接连接符 35940"/>
            <p:cNvSpPr/>
            <p:nvPr/>
          </p:nvSpPr>
          <p:spPr>
            <a:xfrm>
              <a:off x="930" y="3793"/>
              <a:ext cx="14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24" name="直接连接符 35941"/>
            <p:cNvSpPr/>
            <p:nvPr/>
          </p:nvSpPr>
          <p:spPr>
            <a:xfrm>
              <a:off x="3288" y="3838"/>
              <a:ext cx="15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25" name="直接连接符 35946"/>
            <p:cNvSpPr/>
            <p:nvPr/>
          </p:nvSpPr>
          <p:spPr>
            <a:xfrm>
              <a:off x="5012" y="2659"/>
              <a:ext cx="0" cy="10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20526" name="组合 35948"/>
            <p:cNvGrpSpPr/>
            <p:nvPr/>
          </p:nvGrpSpPr>
          <p:grpSpPr>
            <a:xfrm>
              <a:off x="884" y="2069"/>
              <a:ext cx="4876" cy="2047"/>
              <a:chOff x="884" y="2069"/>
              <a:chExt cx="4876" cy="2047"/>
            </a:xfrm>
          </p:grpSpPr>
          <p:sp>
            <p:nvSpPr>
              <p:cNvPr id="20527" name="文本框 35928"/>
              <p:cNvSpPr txBox="1"/>
              <p:nvPr/>
            </p:nvSpPr>
            <p:spPr>
              <a:xfrm>
                <a:off x="884" y="2069"/>
                <a:ext cx="953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indent="0">
                  <a:spcBef>
                    <a:spcPct val="50000"/>
                  </a:spcBef>
                </a:pPr>
                <a:r>
                  <a:rPr lang="zh-CN" altLang="en-US" dirty="0">
                    <a:latin typeface="Arial" panose="020B0604020202090204" pitchFamily="34" charset="0"/>
                    <a:ea typeface="宋体" pitchFamily="2" charset="-122"/>
                  </a:rPr>
                  <a:t>页表寄存器</a:t>
                </a:r>
                <a:endParaRPr lang="zh-CN" altLang="en-US" dirty="0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  <p:sp>
            <p:nvSpPr>
              <p:cNvPr id="20528" name="文本框 35929"/>
              <p:cNvSpPr txBox="1"/>
              <p:nvPr/>
            </p:nvSpPr>
            <p:spPr>
              <a:xfrm>
                <a:off x="4241" y="2115"/>
                <a:ext cx="7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indent="0">
                  <a:spcBef>
                    <a:spcPct val="50000"/>
                  </a:spcBef>
                </a:pPr>
                <a:r>
                  <a:rPr lang="zh-CN" altLang="en-US" dirty="0">
                    <a:latin typeface="Arial" panose="020B0604020202090204" pitchFamily="34" charset="0"/>
                    <a:ea typeface="宋体" pitchFamily="2" charset="-122"/>
                  </a:rPr>
                  <a:t>逻辑地址</a:t>
                </a:r>
                <a:endParaRPr lang="zh-CN" altLang="en-US" dirty="0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  <p:sp>
            <p:nvSpPr>
              <p:cNvPr id="20529" name="文本框 35932"/>
              <p:cNvSpPr txBox="1"/>
              <p:nvPr/>
            </p:nvSpPr>
            <p:spPr>
              <a:xfrm>
                <a:off x="2653" y="2795"/>
                <a:ext cx="454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indent="0">
                  <a:spcBef>
                    <a:spcPct val="50000"/>
                  </a:spcBef>
                </a:pPr>
                <a:r>
                  <a:rPr lang="zh-CN" altLang="en-US" dirty="0">
                    <a:latin typeface="Arial" panose="020B0604020202090204" pitchFamily="34" charset="0"/>
                    <a:ea typeface="宋体" pitchFamily="2" charset="-122"/>
                  </a:rPr>
                  <a:t>页表</a:t>
                </a:r>
                <a:endParaRPr lang="zh-CN" altLang="en-US" dirty="0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  <p:sp>
            <p:nvSpPr>
              <p:cNvPr id="20530" name="文本框 35933"/>
              <p:cNvSpPr txBox="1"/>
              <p:nvPr/>
            </p:nvSpPr>
            <p:spPr>
              <a:xfrm>
                <a:off x="5035" y="3566"/>
                <a:ext cx="725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indent="0">
                  <a:spcBef>
                    <a:spcPct val="50000"/>
                  </a:spcBef>
                </a:pPr>
                <a:r>
                  <a:rPr lang="zh-CN" altLang="en-US" dirty="0">
                    <a:latin typeface="Arial" panose="020B0604020202090204" pitchFamily="34" charset="0"/>
                    <a:ea typeface="宋体" pitchFamily="2" charset="-122"/>
                  </a:rPr>
                  <a:t>物理地址</a:t>
                </a:r>
                <a:endParaRPr lang="zh-CN" altLang="en-US" dirty="0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  <p:sp>
            <p:nvSpPr>
              <p:cNvPr id="20531" name="直接连接符 35938"/>
              <p:cNvSpPr/>
              <p:nvPr/>
            </p:nvSpPr>
            <p:spPr>
              <a:xfrm flipH="1">
                <a:off x="1066" y="2795"/>
                <a:ext cx="276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32" name="文本框 35943"/>
              <p:cNvSpPr txBox="1"/>
              <p:nvPr/>
            </p:nvSpPr>
            <p:spPr>
              <a:xfrm>
                <a:off x="5148" y="3884"/>
                <a:ext cx="61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inden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90204" pitchFamily="34" charset="0"/>
                    <a:ea typeface="宋体" pitchFamily="2" charset="-122"/>
                  </a:rPr>
                  <a:t>13057</a:t>
                </a:r>
                <a:endParaRPr lang="en-US" altLang="zh-CN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  <p:sp>
            <p:nvSpPr>
              <p:cNvPr id="20533" name="文本框 35944"/>
              <p:cNvSpPr txBox="1"/>
              <p:nvPr/>
            </p:nvSpPr>
            <p:spPr>
              <a:xfrm>
                <a:off x="3470" y="3566"/>
                <a:ext cx="589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inden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90204" pitchFamily="34" charset="0"/>
                    <a:ea typeface="宋体" pitchFamily="2" charset="-122"/>
                  </a:rPr>
                  <a:t>12288</a:t>
                </a:r>
                <a:endParaRPr lang="en-US" altLang="zh-CN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  <p:sp>
            <p:nvSpPr>
              <p:cNvPr id="20534" name="文本框 35945"/>
              <p:cNvSpPr txBox="1"/>
              <p:nvPr/>
            </p:nvSpPr>
            <p:spPr>
              <a:xfrm>
                <a:off x="3633" y="2632"/>
                <a:ext cx="227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indent="0">
                  <a:spcBef>
                    <a:spcPct val="50000"/>
                  </a:spcBef>
                </a:pPr>
                <a:r>
                  <a:rPr lang="en-US" altLang="zh-CN" sz="1400">
                    <a:latin typeface="Arial" panose="020B0604020202090204" pitchFamily="34" charset="0"/>
                    <a:ea typeface="宋体" pitchFamily="2" charset="-122"/>
                  </a:rPr>
                  <a:t>2</a:t>
                </a:r>
                <a:endParaRPr lang="en-US" altLang="zh-CN" sz="1400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  <p:sp>
            <p:nvSpPr>
              <p:cNvPr id="20535" name="文本框 35947"/>
              <p:cNvSpPr txBox="1"/>
              <p:nvPr/>
            </p:nvSpPr>
            <p:spPr>
              <a:xfrm>
                <a:off x="5057" y="2750"/>
                <a:ext cx="363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inden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90204" pitchFamily="34" charset="0"/>
                    <a:ea typeface="宋体" pitchFamily="2" charset="-122"/>
                  </a:rPr>
                  <a:t>769</a:t>
                </a:r>
                <a:endParaRPr lang="en-US" altLang="zh-CN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框 1"/>
          <p:cNvSpPr txBox="1"/>
          <p:nvPr/>
        </p:nvSpPr>
        <p:spPr>
          <a:xfrm>
            <a:off x="208915" y="88265"/>
            <a:ext cx="1148524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假设一个磁盘有100个柱面，编号为0~99，在完成了磁道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处的请求后，磁头当前正在磁道4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处服务。磁盘请求的柱面按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60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、3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、40、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、20、1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的次序到达磁盘驱动器，计算以下算法的平均寻道长度：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（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）最短寻道时间优先算法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488055" y="1931670"/>
          <a:ext cx="5506720" cy="478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/>
                <a:gridCol w="2753360"/>
              </a:tblGrid>
              <a:tr h="531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被访问的下一个磁道号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移动距离（磁道数）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第三章 银行家算法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91440" tIns="45720" rIns="91440" bIns="457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  <a:cs typeface="+mn-cs"/>
              </a:defRPr>
            </a:lvl5pPr>
          </a:lstStyle>
          <a:p>
            <a:pPr lvl="0" indent="0"/>
            <a:r>
              <a:rPr lang="zh-CN" altLang="en-US" sz="1400" dirty="0">
                <a:solidFill>
                  <a:schemeClr val="accent1"/>
                </a:solidFill>
                <a:latin typeface="Arial" panose="020B0604020202090204" pitchFamily="34" charset="0"/>
                <a:ea typeface="宋体" pitchFamily="2" charset="-122"/>
              </a:rPr>
              <a:t>*</a:t>
            </a:r>
            <a:endParaRPr lang="zh-CN" altLang="en-US" sz="1400" dirty="0">
              <a:solidFill>
                <a:schemeClr val="accent1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149437" y="121285"/>
            <a:ext cx="11387667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>
                <a:ea typeface="宋体" pitchFamily="2" charset="-122"/>
              </a:rPr>
              <a:t>练习</a:t>
            </a:r>
            <a:endParaRPr lang="zh-CN" altLang="en-US" sz="3200" dirty="0">
              <a:ea typeface="宋体" pitchFamily="2" charset="-122"/>
            </a:endParaRPr>
          </a:p>
        </p:txBody>
      </p:sp>
      <p:graphicFrame>
        <p:nvGraphicFramePr>
          <p:cNvPr id="82999" name="Group 5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24965" y="732790"/>
          <a:ext cx="8229600" cy="4208145"/>
        </p:xfrm>
        <a:graphic>
          <a:graphicData uri="http://schemas.openxmlformats.org/drawingml/2006/table">
            <a:tbl>
              <a:tblPr/>
              <a:tblGrid>
                <a:gridCol w="1983105"/>
                <a:gridCol w="1982470"/>
                <a:gridCol w="1983105"/>
                <a:gridCol w="2280920"/>
              </a:tblGrid>
              <a:tr h="54483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      资源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进程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Allocation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Need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Available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69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r1 r2 r3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r1 r2 r3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r1 r2 r3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6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P0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P1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P2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P3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P4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3   1   1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0   0   0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1   1   0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1   0   1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0   0   0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1   0   0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0   1   2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3   0   0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0   1   0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2   1   0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1   2   0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3" name="Rectangle 54"/>
          <p:cNvSpPr/>
          <p:nvPr/>
        </p:nvSpPr>
        <p:spPr>
          <a:xfrm>
            <a:off x="1728470" y="272415"/>
            <a:ext cx="7772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90204" pitchFamily="34" charset="0"/>
              </a:rPr>
              <a:t>在银行家算法中，若出现下面的资源分配情况：</a:t>
            </a:r>
            <a:endParaRPr lang="zh-CN" altLang="en-US" sz="2400" dirty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54274" name="Text Box 2"/>
          <p:cNvSpPr txBox="1"/>
          <p:nvPr/>
        </p:nvSpPr>
        <p:spPr>
          <a:xfrm>
            <a:off x="470535" y="4681220"/>
            <a:ext cx="1184402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90204" pitchFamily="34" charset="0"/>
              </a:rPr>
              <a:t>试问：</a:t>
            </a:r>
            <a:endParaRPr lang="zh-CN" altLang="en-US" sz="2800" dirty="0">
              <a:solidFill>
                <a:schemeClr val="tx2"/>
              </a:solidFill>
              <a:latin typeface="Arial" panose="020B0604020202090204" pitchFamily="34" charset="0"/>
            </a:endParaRPr>
          </a:p>
          <a:p>
            <a:pPr marL="342900" indent="-342900">
              <a:spcBef>
                <a:spcPct val="50000"/>
              </a:spcBef>
              <a:buAutoNum type="arabicParenR"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90204" pitchFamily="34" charset="0"/>
              </a:rPr>
              <a:t>该状态是否安全？</a:t>
            </a:r>
            <a:endParaRPr lang="zh-CN" altLang="en-US" sz="2800" dirty="0">
              <a:solidFill>
                <a:schemeClr val="tx2"/>
              </a:solidFill>
              <a:latin typeface="Arial" panose="020B0604020202090204" pitchFamily="34" charset="0"/>
            </a:endParaRPr>
          </a:p>
          <a:p>
            <a:pPr marL="342900" indent="-342900">
              <a:spcBef>
                <a:spcPct val="50000"/>
              </a:spcBef>
              <a:buAutoNum type="arabicParenR"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90204" pitchFamily="34" charset="0"/>
              </a:rPr>
              <a:t>如果进程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90204" pitchFamily="34" charset="0"/>
              </a:rPr>
              <a:t>P2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90204" pitchFamily="34" charset="0"/>
              </a:rPr>
              <a:t>提出请求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90204" pitchFamily="34" charset="0"/>
              </a:rPr>
              <a:t>Request(0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90204" pitchFamily="34" charset="0"/>
              </a:rPr>
              <a:t>，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90204" pitchFamily="34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90204" pitchFamily="34" charset="0"/>
              </a:rPr>
              <a:t>，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90204" pitchFamily="34" charset="0"/>
              </a:rPr>
              <a:t>0)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90204" pitchFamily="34" charset="0"/>
              </a:rPr>
              <a:t>，系统能否将资源分配给它？</a:t>
            </a:r>
            <a:endParaRPr lang="zh-CN" altLang="en-US" sz="2800" dirty="0">
              <a:solidFill>
                <a:schemeClr val="tx2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页脚占位符 2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91440" tIns="45720" rIns="91440" bIns="45720"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黑体" charset="-122"/>
                <a:ea typeface="黑体" charset="-122"/>
                <a:cs typeface="+mn-cs"/>
              </a:defRPr>
            </a:lvl5pPr>
          </a:lstStyle>
          <a:p>
            <a:pPr lvl="0" indent="0"/>
            <a:r>
              <a:rPr lang="zh-CN" altLang="en-US" sz="1400" dirty="0">
                <a:solidFill>
                  <a:schemeClr val="accent1"/>
                </a:solidFill>
                <a:latin typeface="Arial" panose="020B0604020202090204" pitchFamily="34" charset="0"/>
                <a:ea typeface="宋体" pitchFamily="2" charset="-122"/>
              </a:rPr>
              <a:t>*</a:t>
            </a:r>
            <a:endParaRPr lang="zh-CN" altLang="en-US" sz="1400" dirty="0">
              <a:solidFill>
                <a:schemeClr val="accent1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4038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 algn="ctr"/>
            <a:r>
              <a:rPr lang="zh-CN" altLang="en-US" sz="3200" b="1" dirty="0">
                <a:solidFill>
                  <a:schemeClr val="bg1"/>
                </a:solidFill>
                <a:latin typeface="黑体" charset="-122"/>
                <a:ea typeface="宋体" pitchFamily="2" charset="-122"/>
              </a:rPr>
              <a:t>练习</a:t>
            </a:r>
            <a:endParaRPr lang="zh-CN" altLang="en-US" sz="3200" b="1" dirty="0">
              <a:solidFill>
                <a:schemeClr val="bg1"/>
              </a:solidFill>
              <a:latin typeface="黑体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438525" cy="1780540"/>
          </a:xfrm>
          <a:prstGeom prst="rect">
            <a:avLst/>
          </a:prstGeom>
        </p:spPr>
      </p:pic>
      <p:graphicFrame>
        <p:nvGraphicFramePr>
          <p:cNvPr id="0" name="表格 -1"/>
          <p:cNvGraphicFramePr/>
          <p:nvPr>
            <p:custDataLst>
              <p:tags r:id="rId2"/>
            </p:custDataLst>
          </p:nvPr>
        </p:nvGraphicFramePr>
        <p:xfrm>
          <a:off x="1299845" y="2228215"/>
          <a:ext cx="10082530" cy="3787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100"/>
                <a:gridCol w="1529080"/>
                <a:gridCol w="1360805"/>
                <a:gridCol w="1538605"/>
                <a:gridCol w="2530475"/>
                <a:gridCol w="1307465"/>
              </a:tblGrid>
              <a:tr h="631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Process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Allocation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Need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W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ork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Times New Roman" panose="02020503050405090304" pitchFamily="18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W</a:t>
                      </a: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ork+ Allocation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Times New Roman" panose="02020503050405090304" pitchFamily="18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Finish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solidFill>
                            <a:srgbClr val="000000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</a:t>
                      </a:r>
                      <a:endParaRPr lang="en-US" altLang="zh-CN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2400" b="1">
                        <a:solidFill>
                          <a:srgbClr val="000000"/>
                        </a:solidFill>
                        <a:latin typeface="Times New Roman" panose="02020503050405090304" pitchFamily="18" charset="0"/>
                        <a:ea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097"/>
          <p:cNvSpPr txBox="1"/>
          <p:nvPr/>
        </p:nvSpPr>
        <p:spPr>
          <a:xfrm>
            <a:off x="2295525" y="542925"/>
            <a:ext cx="76168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22.在银行家算法中，若出现下述资源分配情况：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099" name="表格 4098"/>
          <p:cNvGraphicFramePr/>
          <p:nvPr>
            <p:custDataLst>
              <p:tags r:id="rId1"/>
            </p:custDataLst>
          </p:nvPr>
        </p:nvGraphicFramePr>
        <p:xfrm>
          <a:off x="2279650" y="1341438"/>
          <a:ext cx="7087870" cy="3519170"/>
        </p:xfrm>
        <a:graphic>
          <a:graphicData uri="http://schemas.openxmlformats.org/drawingml/2006/table">
            <a:tbl>
              <a:tblPr/>
              <a:tblGrid>
                <a:gridCol w="1771650"/>
                <a:gridCol w="1771650"/>
                <a:gridCol w="1771015"/>
                <a:gridCol w="1773555"/>
              </a:tblGrid>
              <a:tr h="5873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charset="0"/>
                          <a:ea typeface="宋体" pitchFamily="2" charset="-122"/>
                        </a:rPr>
                        <a:t>  </a:t>
                      </a: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Process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Allocation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Need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Available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58610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pitchFamily="2" charset="-122"/>
                        </a:rPr>
                        <a:t>           </a:t>
                      </a:r>
                      <a:r>
                        <a:rPr lang="zh-CN" altLang="en-US" sz="1800" dirty="0">
                          <a:solidFill>
                            <a:srgbClr val="FF6600"/>
                          </a:solidFill>
                          <a:latin typeface="Calibri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0  0  3  2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0  0  1  2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1  6  2  2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58547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</a:t>
                      </a: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1  0  0  0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1  7  5  0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58674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  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2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1  3  5  4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2  3  5  6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58610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  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3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0  3  3  2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0  6  5  2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5873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  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4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0  0  1  4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0  6  5  6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11" name="文本框 4163"/>
          <p:cNvSpPr txBox="1"/>
          <p:nvPr/>
        </p:nvSpPr>
        <p:spPr>
          <a:xfrm>
            <a:off x="2270125" y="5110163"/>
            <a:ext cx="7426325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试问: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(1) 该状态是否安全？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(2) 若进程P2提出请求Request(1,2,2,2)后，系统能否将资源分配给它？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表格占位符 5121"/>
          <p:cNvGraphicFramePr/>
          <p:nvPr>
            <p:ph type="tbl" idx="1"/>
          </p:nvPr>
        </p:nvGraphicFramePr>
        <p:xfrm>
          <a:off x="1990725" y="1773238"/>
          <a:ext cx="8229600" cy="4319270"/>
        </p:xfrm>
        <a:graphic>
          <a:graphicData uri="http://schemas.openxmlformats.org/drawingml/2006/table">
            <a:tbl>
              <a:tblPr/>
              <a:tblGrid>
                <a:gridCol w="2057400"/>
                <a:gridCol w="2056130"/>
                <a:gridCol w="2057400"/>
                <a:gridCol w="2058670"/>
              </a:tblGrid>
              <a:tr h="7207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charset="0"/>
                          <a:ea typeface="宋体" pitchFamily="2" charset="-122"/>
                        </a:rPr>
                        <a:t>  </a:t>
                      </a: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Process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Allocation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Need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Available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71945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 P0</a:t>
                      </a:r>
                      <a:endParaRPr lang="zh-CN" altLang="en-US" sz="24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0  0  3  2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0  0  1  2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1  6  2  2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71882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P1</a:t>
                      </a:r>
                      <a:endParaRPr lang="zh-CN" altLang="en-US" sz="24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1  0  0  0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1  7  5  0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72009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2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1  3  5  4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2  3  5  6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7175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3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0  3  3  2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0  6  5  2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72263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4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0  0  1  4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0  6  5  6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34" name="文本框 5186"/>
          <p:cNvSpPr txBox="1"/>
          <p:nvPr/>
        </p:nvSpPr>
        <p:spPr>
          <a:xfrm>
            <a:off x="2111375" y="530225"/>
            <a:ext cx="76581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(1)该状态是安全的 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  <a:p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          有顺序（P0，P3，P4，P1，P2）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dirty="0">
                <a:latin typeface="Arial" panose="020B0604020202090204" pitchFamily="34" charset="0"/>
                <a:ea typeface="宋体" pitchFamily="2" charset="-122"/>
                <a:sym typeface="Arial" panose="020B0604020202090204" pitchFamily="34" charset="0"/>
              </a:rPr>
              <a:t>根据原表，得（最大资源=（3  12  14  14） 空闲资源=（1  6  2  2））</a:t>
            </a:r>
            <a:endParaRPr lang="zh-CN" altLang="en-US" dirty="0">
              <a:latin typeface="Arial" panose="020B0604020202090204" pitchFamily="34" charset="0"/>
              <a:ea typeface="宋体" pitchFamily="2" charset="-122"/>
              <a:sym typeface="Arial" panose="020B0604020202090204" pitchFamily="34" charset="0"/>
            </a:endParaRPr>
          </a:p>
        </p:txBody>
      </p:sp>
      <p:sp>
        <p:nvSpPr>
          <p:cNvPr id="5188" name="矩形 5187"/>
          <p:cNvSpPr/>
          <p:nvPr/>
        </p:nvSpPr>
        <p:spPr>
          <a:xfrm>
            <a:off x="5159375" y="2709863"/>
            <a:ext cx="215900" cy="28733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4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89" name="矩形 5188"/>
          <p:cNvSpPr/>
          <p:nvPr/>
        </p:nvSpPr>
        <p:spPr>
          <a:xfrm>
            <a:off x="5664200" y="2709863"/>
            <a:ext cx="215900" cy="28733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4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0" name="矩形 5189"/>
          <p:cNvSpPr/>
          <p:nvPr/>
        </p:nvSpPr>
        <p:spPr>
          <a:xfrm>
            <a:off x="9769475" y="2709863"/>
            <a:ext cx="215900" cy="28733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1" name="矩形 5190"/>
          <p:cNvSpPr/>
          <p:nvPr/>
        </p:nvSpPr>
        <p:spPr>
          <a:xfrm>
            <a:off x="9336088" y="2709863"/>
            <a:ext cx="215900" cy="28733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2" name="矩形 5191"/>
          <p:cNvSpPr/>
          <p:nvPr/>
        </p:nvSpPr>
        <p:spPr>
          <a:xfrm>
            <a:off x="6311900" y="2709863"/>
            <a:ext cx="215900" cy="28733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3" name="矩形 5192"/>
          <p:cNvSpPr/>
          <p:nvPr/>
        </p:nvSpPr>
        <p:spPr>
          <a:xfrm>
            <a:off x="6816725" y="2709863"/>
            <a:ext cx="215900" cy="28733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4" name="矩形 5193"/>
          <p:cNvSpPr/>
          <p:nvPr/>
        </p:nvSpPr>
        <p:spPr>
          <a:xfrm>
            <a:off x="7248525" y="2709863"/>
            <a:ext cx="215900" cy="28733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5" name="矩形 5194"/>
          <p:cNvSpPr/>
          <p:nvPr/>
        </p:nvSpPr>
        <p:spPr>
          <a:xfrm>
            <a:off x="7680325" y="2709863"/>
            <a:ext cx="215900" cy="28733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6" name="矩形 5195"/>
          <p:cNvSpPr/>
          <p:nvPr/>
        </p:nvSpPr>
        <p:spPr>
          <a:xfrm>
            <a:off x="9696450" y="4864100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4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7" name="矩形 5196"/>
          <p:cNvSpPr/>
          <p:nvPr/>
        </p:nvSpPr>
        <p:spPr>
          <a:xfrm>
            <a:off x="9264650" y="4864100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5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8" name="矩形 5197"/>
          <p:cNvSpPr/>
          <p:nvPr/>
        </p:nvSpPr>
        <p:spPr>
          <a:xfrm>
            <a:off x="8472488" y="4864100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99" name="矩形 5198"/>
          <p:cNvSpPr/>
          <p:nvPr/>
        </p:nvSpPr>
        <p:spPr>
          <a:xfrm>
            <a:off x="8904288" y="4864100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6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0" name="矩形 5199"/>
          <p:cNvSpPr/>
          <p:nvPr/>
        </p:nvSpPr>
        <p:spPr>
          <a:xfrm>
            <a:off x="4727575" y="4870450"/>
            <a:ext cx="215900" cy="287338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hlink"/>
                </a:solidFill>
                <a:latin typeface="Arial" panose="020B0604020202090204" pitchFamily="34" charset="0"/>
                <a:ea typeface="宋体" pitchFamily="2" charset="-122"/>
              </a:rPr>
              <a:t>9</a:t>
            </a:r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1" name="矩形 5200"/>
          <p:cNvSpPr/>
          <p:nvPr/>
        </p:nvSpPr>
        <p:spPr>
          <a:xfrm>
            <a:off x="8904288" y="4868863"/>
            <a:ext cx="215900" cy="287337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hlink"/>
                </a:solidFill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2" name="矩形 5201"/>
          <p:cNvSpPr/>
          <p:nvPr/>
        </p:nvSpPr>
        <p:spPr>
          <a:xfrm>
            <a:off x="5664200" y="4870450"/>
            <a:ext cx="215900" cy="287338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hlink"/>
                </a:solidFill>
                <a:latin typeface="Arial" panose="020B0604020202090204" pitchFamily="34" charset="0"/>
                <a:ea typeface="宋体" pitchFamily="2" charset="-122"/>
              </a:rPr>
              <a:t>4</a:t>
            </a:r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3" name="矩形 5202"/>
          <p:cNvSpPr/>
          <p:nvPr/>
        </p:nvSpPr>
        <p:spPr>
          <a:xfrm>
            <a:off x="5159375" y="4870450"/>
            <a:ext cx="215900" cy="287338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hlink"/>
                </a:solidFill>
                <a:latin typeface="Arial" panose="020B0604020202090204" pitchFamily="34" charset="0"/>
                <a:ea typeface="宋体" pitchFamily="2" charset="-122"/>
              </a:rPr>
              <a:t>8</a:t>
            </a:r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4" name="矩形 5203"/>
          <p:cNvSpPr/>
          <p:nvPr/>
        </p:nvSpPr>
        <p:spPr>
          <a:xfrm>
            <a:off x="8472488" y="4868863"/>
            <a:ext cx="215900" cy="287337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hlink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5" name="矩形 5204"/>
          <p:cNvSpPr/>
          <p:nvPr/>
        </p:nvSpPr>
        <p:spPr>
          <a:xfrm>
            <a:off x="9264650" y="4868863"/>
            <a:ext cx="215900" cy="287337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hlink"/>
                </a:solidFill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6" name="矩形 5205"/>
          <p:cNvSpPr/>
          <p:nvPr/>
        </p:nvSpPr>
        <p:spPr>
          <a:xfrm>
            <a:off x="9696450" y="4868863"/>
            <a:ext cx="215900" cy="287337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hlink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7" name="矩形 5206"/>
          <p:cNvSpPr/>
          <p:nvPr/>
        </p:nvSpPr>
        <p:spPr>
          <a:xfrm>
            <a:off x="6391275" y="4867275"/>
            <a:ext cx="215900" cy="287338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hlink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8" name="矩形 5207"/>
          <p:cNvSpPr/>
          <p:nvPr/>
        </p:nvSpPr>
        <p:spPr>
          <a:xfrm>
            <a:off x="6823075" y="4867275"/>
            <a:ext cx="215900" cy="287338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chemeClr val="hlink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09" name="矩形 5208"/>
          <p:cNvSpPr/>
          <p:nvPr/>
        </p:nvSpPr>
        <p:spPr>
          <a:xfrm>
            <a:off x="7254875" y="4867275"/>
            <a:ext cx="215900" cy="287338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0" name="矩形 5209"/>
          <p:cNvSpPr/>
          <p:nvPr/>
        </p:nvSpPr>
        <p:spPr>
          <a:xfrm>
            <a:off x="7686675" y="4867275"/>
            <a:ext cx="215900" cy="287338"/>
          </a:xfrm>
          <a:prstGeom prst="rect">
            <a:avLst/>
          </a:prstGeom>
          <a:solidFill>
            <a:srgbClr val="FF7C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solidFill>
                <a:schemeClr val="hlink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1" name="矩形 5210"/>
          <p:cNvSpPr/>
          <p:nvPr/>
        </p:nvSpPr>
        <p:spPr>
          <a:xfrm>
            <a:off x="8472488" y="5583238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2" name="矩形 5211"/>
          <p:cNvSpPr/>
          <p:nvPr/>
        </p:nvSpPr>
        <p:spPr>
          <a:xfrm>
            <a:off x="9336088" y="5583238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8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3" name="矩形 5212"/>
          <p:cNvSpPr/>
          <p:nvPr/>
        </p:nvSpPr>
        <p:spPr>
          <a:xfrm>
            <a:off x="9767888" y="5583238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6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4" name="矩形 5213"/>
          <p:cNvSpPr/>
          <p:nvPr/>
        </p:nvSpPr>
        <p:spPr>
          <a:xfrm>
            <a:off x="8904288" y="5583238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9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5" name="矩形 5214"/>
          <p:cNvSpPr/>
          <p:nvPr/>
        </p:nvSpPr>
        <p:spPr>
          <a:xfrm>
            <a:off x="6391275" y="558323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0066F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6" name="矩形 5215"/>
          <p:cNvSpPr/>
          <p:nvPr/>
        </p:nvSpPr>
        <p:spPr>
          <a:xfrm>
            <a:off x="4727575" y="558958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6</a:t>
            </a:r>
            <a:endParaRPr lang="zh-CN" altLang="en-US" dirty="0">
              <a:solidFill>
                <a:srgbClr val="0066F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7" name="矩形 5216"/>
          <p:cNvSpPr/>
          <p:nvPr/>
        </p:nvSpPr>
        <p:spPr>
          <a:xfrm>
            <a:off x="5159375" y="558958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6</a:t>
            </a:r>
            <a:endParaRPr lang="zh-CN" altLang="en-US" dirty="0">
              <a:solidFill>
                <a:srgbClr val="0066F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8" name="矩形 5217"/>
          <p:cNvSpPr/>
          <p:nvPr/>
        </p:nvSpPr>
        <p:spPr>
          <a:xfrm>
            <a:off x="5664200" y="558958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10</a:t>
            </a:r>
            <a:endParaRPr lang="zh-CN" altLang="en-US" dirty="0">
              <a:solidFill>
                <a:srgbClr val="0066F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19" name="矩形 5218"/>
          <p:cNvSpPr/>
          <p:nvPr/>
        </p:nvSpPr>
        <p:spPr>
          <a:xfrm>
            <a:off x="6823075" y="558323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0" name="矩形 5219"/>
          <p:cNvSpPr/>
          <p:nvPr/>
        </p:nvSpPr>
        <p:spPr>
          <a:xfrm>
            <a:off x="7254875" y="558323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1" name="矩形 5220"/>
          <p:cNvSpPr/>
          <p:nvPr/>
        </p:nvSpPr>
        <p:spPr>
          <a:xfrm>
            <a:off x="7686675" y="558323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2" name="矩形 5221"/>
          <p:cNvSpPr/>
          <p:nvPr/>
        </p:nvSpPr>
        <p:spPr>
          <a:xfrm>
            <a:off x="8472488" y="558323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endParaRPr lang="zh-CN" altLang="en-US" dirty="0">
              <a:solidFill>
                <a:srgbClr val="0066F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3" name="矩形 5222"/>
          <p:cNvSpPr/>
          <p:nvPr/>
        </p:nvSpPr>
        <p:spPr>
          <a:xfrm>
            <a:off x="8904288" y="558323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3</a:t>
            </a:r>
            <a:endParaRPr lang="zh-CN" altLang="en-US" dirty="0">
              <a:solidFill>
                <a:srgbClr val="0066F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4" name="矩形 5223"/>
          <p:cNvSpPr/>
          <p:nvPr/>
        </p:nvSpPr>
        <p:spPr>
          <a:xfrm>
            <a:off x="9336088" y="558323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3</a:t>
            </a:r>
            <a:endParaRPr lang="zh-CN" altLang="en-US" dirty="0">
              <a:solidFill>
                <a:srgbClr val="0066F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5" name="矩形 5224"/>
          <p:cNvSpPr/>
          <p:nvPr/>
        </p:nvSpPr>
        <p:spPr>
          <a:xfrm>
            <a:off x="9767888" y="5583238"/>
            <a:ext cx="215900" cy="288925"/>
          </a:xfrm>
          <a:prstGeom prst="rect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66FF"/>
                </a:solidFill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solidFill>
                <a:srgbClr val="0066FF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6" name="矩形 5225"/>
          <p:cNvSpPr/>
          <p:nvPr/>
        </p:nvSpPr>
        <p:spPr>
          <a:xfrm>
            <a:off x="8401050" y="3429000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9933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endParaRPr lang="zh-CN" altLang="en-US" dirty="0">
              <a:solidFill>
                <a:srgbClr val="FF9933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7" name="矩形 5226"/>
          <p:cNvSpPr/>
          <p:nvPr/>
        </p:nvSpPr>
        <p:spPr>
          <a:xfrm>
            <a:off x="8832850" y="3429000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9933"/>
                </a:solidFill>
                <a:latin typeface="Arial" panose="020B0604020202090204" pitchFamily="34" charset="0"/>
                <a:ea typeface="宋体" pitchFamily="2" charset="-122"/>
              </a:rPr>
              <a:t>9</a:t>
            </a:r>
            <a:endParaRPr lang="zh-CN" altLang="en-US" dirty="0">
              <a:solidFill>
                <a:srgbClr val="FF9933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8" name="矩形 5227"/>
          <p:cNvSpPr/>
          <p:nvPr/>
        </p:nvSpPr>
        <p:spPr>
          <a:xfrm>
            <a:off x="9264650" y="3429000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9933"/>
                </a:solidFill>
                <a:latin typeface="Arial" panose="020B0604020202090204" pitchFamily="34" charset="0"/>
                <a:ea typeface="宋体" pitchFamily="2" charset="-122"/>
              </a:rPr>
              <a:t>9</a:t>
            </a:r>
            <a:endParaRPr lang="zh-CN" altLang="en-US" dirty="0">
              <a:solidFill>
                <a:srgbClr val="FF9933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29" name="矩形 5228"/>
          <p:cNvSpPr/>
          <p:nvPr/>
        </p:nvSpPr>
        <p:spPr>
          <a:xfrm>
            <a:off x="9696450" y="3429000"/>
            <a:ext cx="215900" cy="288925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9933"/>
                </a:solidFill>
                <a:latin typeface="Arial" panose="020B0604020202090204" pitchFamily="34" charset="0"/>
                <a:ea typeface="宋体" pitchFamily="2" charset="-122"/>
              </a:rPr>
              <a:t>10</a:t>
            </a:r>
            <a:endParaRPr lang="zh-CN" altLang="en-US" dirty="0">
              <a:solidFill>
                <a:srgbClr val="FF9933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0" name="矩形 5229"/>
          <p:cNvSpPr/>
          <p:nvPr/>
        </p:nvSpPr>
        <p:spPr>
          <a:xfrm>
            <a:off x="4365625" y="3413125"/>
            <a:ext cx="215900" cy="288925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1" name="矩形 5230"/>
          <p:cNvSpPr/>
          <p:nvPr/>
        </p:nvSpPr>
        <p:spPr>
          <a:xfrm>
            <a:off x="4797425" y="3413125"/>
            <a:ext cx="215900" cy="288925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7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2" name="矩形 5231"/>
          <p:cNvSpPr/>
          <p:nvPr/>
        </p:nvSpPr>
        <p:spPr>
          <a:xfrm>
            <a:off x="5229225" y="3413125"/>
            <a:ext cx="215900" cy="288925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5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3" name="矩形 5232"/>
          <p:cNvSpPr/>
          <p:nvPr/>
        </p:nvSpPr>
        <p:spPr>
          <a:xfrm>
            <a:off x="5662613" y="3413125"/>
            <a:ext cx="215900" cy="288925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4" name="矩形 5233"/>
          <p:cNvSpPr/>
          <p:nvPr/>
        </p:nvSpPr>
        <p:spPr>
          <a:xfrm>
            <a:off x="6375400" y="3413125"/>
            <a:ext cx="215900" cy="288925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5" name="矩形 5234"/>
          <p:cNvSpPr/>
          <p:nvPr/>
        </p:nvSpPr>
        <p:spPr>
          <a:xfrm>
            <a:off x="6807200" y="3413125"/>
            <a:ext cx="215900" cy="288925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6" name="矩形 5235"/>
          <p:cNvSpPr/>
          <p:nvPr/>
        </p:nvSpPr>
        <p:spPr>
          <a:xfrm>
            <a:off x="7239000" y="3413125"/>
            <a:ext cx="215900" cy="288925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7" name="矩形 5236"/>
          <p:cNvSpPr/>
          <p:nvPr/>
        </p:nvSpPr>
        <p:spPr>
          <a:xfrm>
            <a:off x="7670800" y="3413125"/>
            <a:ext cx="215900" cy="288925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8" name="矩形 5237"/>
          <p:cNvSpPr/>
          <p:nvPr/>
        </p:nvSpPr>
        <p:spPr>
          <a:xfrm>
            <a:off x="8367713" y="3397250"/>
            <a:ext cx="215900" cy="287338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39" name="矩形 5238"/>
          <p:cNvSpPr/>
          <p:nvPr/>
        </p:nvSpPr>
        <p:spPr>
          <a:xfrm>
            <a:off x="8799513" y="3397250"/>
            <a:ext cx="215900" cy="287338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0" name="矩形 5239"/>
          <p:cNvSpPr/>
          <p:nvPr/>
        </p:nvSpPr>
        <p:spPr>
          <a:xfrm>
            <a:off x="9231313" y="3397250"/>
            <a:ext cx="215900" cy="287338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4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1" name="矩形 5240"/>
          <p:cNvSpPr/>
          <p:nvPr/>
        </p:nvSpPr>
        <p:spPr>
          <a:xfrm>
            <a:off x="9664700" y="3397250"/>
            <a:ext cx="215900" cy="287338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10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2" name="矩形 5241"/>
          <p:cNvSpPr/>
          <p:nvPr/>
        </p:nvSpPr>
        <p:spPr>
          <a:xfrm>
            <a:off x="8350250" y="4097338"/>
            <a:ext cx="215900" cy="288925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3" name="矩形 5242"/>
          <p:cNvSpPr/>
          <p:nvPr/>
        </p:nvSpPr>
        <p:spPr>
          <a:xfrm>
            <a:off x="8783638" y="4097338"/>
            <a:ext cx="215900" cy="288925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9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4" name="矩形 5243"/>
          <p:cNvSpPr/>
          <p:nvPr/>
        </p:nvSpPr>
        <p:spPr>
          <a:xfrm>
            <a:off x="9215438" y="4097338"/>
            <a:ext cx="215900" cy="288925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9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5" name="矩形 5244"/>
          <p:cNvSpPr/>
          <p:nvPr/>
        </p:nvSpPr>
        <p:spPr>
          <a:xfrm>
            <a:off x="9647238" y="4097338"/>
            <a:ext cx="215900" cy="288925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10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6" name="矩形 5245"/>
          <p:cNvSpPr/>
          <p:nvPr/>
        </p:nvSpPr>
        <p:spPr>
          <a:xfrm>
            <a:off x="4349750" y="4114800"/>
            <a:ext cx="215900" cy="287338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7" name="矩形 5246"/>
          <p:cNvSpPr/>
          <p:nvPr/>
        </p:nvSpPr>
        <p:spPr>
          <a:xfrm>
            <a:off x="4781550" y="4114800"/>
            <a:ext cx="215900" cy="287338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8" name="矩形 5247"/>
          <p:cNvSpPr/>
          <p:nvPr/>
        </p:nvSpPr>
        <p:spPr>
          <a:xfrm>
            <a:off x="5213350" y="4114800"/>
            <a:ext cx="215900" cy="287338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10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49" name="矩形 5248"/>
          <p:cNvSpPr/>
          <p:nvPr/>
        </p:nvSpPr>
        <p:spPr>
          <a:xfrm>
            <a:off x="5645150" y="4114800"/>
            <a:ext cx="215900" cy="287338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10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0" name="矩形 5249"/>
          <p:cNvSpPr/>
          <p:nvPr/>
        </p:nvSpPr>
        <p:spPr>
          <a:xfrm>
            <a:off x="6357938" y="4114800"/>
            <a:ext cx="215900" cy="287338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1" name="矩形 5250"/>
          <p:cNvSpPr/>
          <p:nvPr/>
        </p:nvSpPr>
        <p:spPr>
          <a:xfrm>
            <a:off x="6791325" y="4114800"/>
            <a:ext cx="215900" cy="287338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2" name="矩形 5251"/>
          <p:cNvSpPr/>
          <p:nvPr/>
        </p:nvSpPr>
        <p:spPr>
          <a:xfrm>
            <a:off x="7223125" y="4114800"/>
            <a:ext cx="215900" cy="287338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3" name="矩形 5252"/>
          <p:cNvSpPr/>
          <p:nvPr/>
        </p:nvSpPr>
        <p:spPr>
          <a:xfrm>
            <a:off x="7654925" y="4114800"/>
            <a:ext cx="215900" cy="287338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4" name="矩形 5253"/>
          <p:cNvSpPr/>
          <p:nvPr/>
        </p:nvSpPr>
        <p:spPr>
          <a:xfrm>
            <a:off x="8350250" y="4097338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5" name="矩形 5254"/>
          <p:cNvSpPr/>
          <p:nvPr/>
        </p:nvSpPr>
        <p:spPr>
          <a:xfrm>
            <a:off x="8783638" y="4097338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6" name="矩形 5255"/>
          <p:cNvSpPr/>
          <p:nvPr/>
        </p:nvSpPr>
        <p:spPr>
          <a:xfrm>
            <a:off x="9215438" y="4097338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7" name="矩形 5256"/>
          <p:cNvSpPr/>
          <p:nvPr/>
        </p:nvSpPr>
        <p:spPr>
          <a:xfrm>
            <a:off x="9647238" y="4097338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8" name="矩形 5257"/>
          <p:cNvSpPr/>
          <p:nvPr/>
        </p:nvSpPr>
        <p:spPr>
          <a:xfrm>
            <a:off x="8334375" y="4081463"/>
            <a:ext cx="215900" cy="28733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3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59" name="矩形 5258"/>
          <p:cNvSpPr/>
          <p:nvPr/>
        </p:nvSpPr>
        <p:spPr>
          <a:xfrm>
            <a:off x="8766175" y="4081463"/>
            <a:ext cx="215900" cy="28733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12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60" name="矩形 5259"/>
          <p:cNvSpPr/>
          <p:nvPr/>
        </p:nvSpPr>
        <p:spPr>
          <a:xfrm>
            <a:off x="9197975" y="4081463"/>
            <a:ext cx="215900" cy="28733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14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61" name="矩形 5260"/>
          <p:cNvSpPr/>
          <p:nvPr/>
        </p:nvSpPr>
        <p:spPr>
          <a:xfrm>
            <a:off x="9631363" y="4081463"/>
            <a:ext cx="215900" cy="28733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14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262" name="文本框 5261"/>
          <p:cNvSpPr txBox="1"/>
          <p:nvPr/>
        </p:nvSpPr>
        <p:spPr>
          <a:xfrm>
            <a:off x="5619750" y="6208713"/>
            <a:ext cx="4292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释放全部资源（3  12  14  14）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5" dur="500"/>
                                        <p:tgtEl>
                                          <p:spTgt spid="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1" dur="500"/>
                                        <p:tgtEl>
                                          <p:spTgt spid="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5" dur="500"/>
                                        <p:tgtEl>
                                          <p:spTgt spid="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526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526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5" grpId="0" bldLvl="0" animBg="1"/>
      <p:bldP spid="5194" grpId="0" bldLvl="0" animBg="1"/>
      <p:bldP spid="5193" grpId="0" bldLvl="0" animBg="1"/>
      <p:bldP spid="5192" grpId="0" bldLvl="0" animBg="1"/>
      <p:bldP spid="5189" grpId="1" bldLvl="0" animBg="1"/>
      <p:bldP spid="5188" grpId="1" bldLvl="0" animBg="1"/>
      <p:bldP spid="5191" grpId="0" bldLvl="0" animBg="1"/>
      <p:bldP spid="5190" grpId="0" bldLvl="0" animBg="1"/>
      <p:bldP spid="5198" grpId="0" bldLvl="0" animBg="1"/>
      <p:bldP spid="5199" grpId="0" bldLvl="0" animBg="1"/>
      <p:bldP spid="5197" grpId="0" bldLvl="0" animBg="1"/>
      <p:bldP spid="5196" grpId="0" bldLvl="0" animBg="1"/>
      <p:bldP spid="5210" grpId="0" bldLvl="0" animBg="1"/>
      <p:bldP spid="5209" grpId="0" bldLvl="0" animBg="1"/>
      <p:bldP spid="5208" grpId="0" bldLvl="0" animBg="1"/>
      <p:bldP spid="5207" grpId="0" bldLvl="0" animBg="1"/>
      <p:bldP spid="5202" grpId="0" bldLvl="0" animBg="1"/>
      <p:bldP spid="5203" grpId="0" bldLvl="0" animBg="1"/>
      <p:bldP spid="5200" grpId="0" bldLvl="0" animBg="1"/>
      <p:bldP spid="5206" grpId="0" bldLvl="0" animBg="1"/>
      <p:bldP spid="5205" grpId="0" bldLvl="0" animBg="1"/>
      <p:bldP spid="5201" grpId="0" bldLvl="0" animBg="1"/>
      <p:bldP spid="5204" grpId="0" bldLvl="0" animBg="1"/>
      <p:bldP spid="5211" grpId="0" bldLvl="0" animBg="1"/>
      <p:bldP spid="5214" grpId="0" bldLvl="0" animBg="1"/>
      <p:bldP spid="5212" grpId="0" bldLvl="0" animBg="1"/>
      <p:bldP spid="5213" grpId="0" bldLvl="0" animBg="1"/>
      <p:bldP spid="5215" grpId="0" bldLvl="0" animBg="1"/>
      <p:bldP spid="5218" grpId="0" bldLvl="0" animBg="1"/>
      <p:bldP spid="5217" grpId="0" bldLvl="0" animBg="1"/>
      <p:bldP spid="5216" grpId="0" bldLvl="0" animBg="1"/>
      <p:bldP spid="5219" grpId="0" bldLvl="0" animBg="1"/>
      <p:bldP spid="5220" grpId="0" bldLvl="0" animBg="1"/>
      <p:bldP spid="5221" grpId="0" bldLvl="0" animBg="1"/>
      <p:bldP spid="5225" grpId="0" bldLvl="0" animBg="1"/>
      <p:bldP spid="5224" grpId="0" bldLvl="0" animBg="1"/>
      <p:bldP spid="5223" grpId="0" bldLvl="0" animBg="1"/>
      <p:bldP spid="5222" grpId="0" bldLvl="0" animBg="1"/>
      <p:bldP spid="5227" grpId="0" bldLvl="0" animBg="1"/>
      <p:bldP spid="5226" grpId="0" bldLvl="0" animBg="1"/>
      <p:bldP spid="5228" grpId="0" bldLvl="0" animBg="1"/>
      <p:bldP spid="5229" grpId="0" bldLvl="0" animBg="1"/>
      <p:bldP spid="5231" grpId="0" bldLvl="0" animBg="1"/>
      <p:bldP spid="5230" grpId="0" bldLvl="0" animBg="1"/>
      <p:bldP spid="5232" grpId="0" bldLvl="0" animBg="1"/>
      <p:bldP spid="5233" grpId="0" bldLvl="0" animBg="1"/>
      <p:bldP spid="5235" grpId="0" bldLvl="0" animBg="1"/>
      <p:bldP spid="5234" grpId="0" bldLvl="0" animBg="1"/>
      <p:bldP spid="5236" grpId="0" bldLvl="0" animBg="1"/>
      <p:bldP spid="5237" grpId="0" bldLvl="0" animBg="1"/>
      <p:bldP spid="5239" grpId="0" bldLvl="0" animBg="1"/>
      <p:bldP spid="5238" grpId="0" bldLvl="0" animBg="1"/>
      <p:bldP spid="5240" grpId="0" bldLvl="0" animBg="1"/>
      <p:bldP spid="5241" grpId="0" bldLvl="0" animBg="1"/>
      <p:bldP spid="5243" grpId="0" bldLvl="0" animBg="1"/>
      <p:bldP spid="5242" grpId="0" bldLvl="0" animBg="1"/>
      <p:bldP spid="5244" grpId="0" bldLvl="0" animBg="1"/>
      <p:bldP spid="5245" grpId="0" bldLvl="0" animBg="1"/>
      <p:bldP spid="5247" grpId="0" bldLvl="0" animBg="1"/>
      <p:bldP spid="5246" grpId="0" bldLvl="0" animBg="1"/>
      <p:bldP spid="5248" grpId="0" bldLvl="0" animBg="1"/>
      <p:bldP spid="5249" grpId="0" bldLvl="0" animBg="1"/>
      <p:bldP spid="5251" grpId="0" bldLvl="0" animBg="1"/>
      <p:bldP spid="5250" grpId="0" bldLvl="0" animBg="1"/>
      <p:bldP spid="5252" grpId="0" bldLvl="0" animBg="1"/>
      <p:bldP spid="5253" grpId="0" bldLvl="0" animBg="1"/>
      <p:bldP spid="5255" grpId="0" bldLvl="0" animBg="1"/>
      <p:bldP spid="5254" grpId="0" bldLvl="0" animBg="1"/>
      <p:bldP spid="5256" grpId="0" bldLvl="0" animBg="1"/>
      <p:bldP spid="5257" grpId="0" bldLvl="0" animBg="1"/>
      <p:bldP spid="5259" grpId="0" bldLvl="0" animBg="1"/>
      <p:bldP spid="5258" grpId="0" bldLvl="0" animBg="1"/>
      <p:bldP spid="5260" grpId="0" bldLvl="0" animBg="1"/>
      <p:bldP spid="526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表格占位符 6145"/>
          <p:cNvGraphicFramePr/>
          <p:nvPr>
            <p:ph type="tbl" idx="1"/>
          </p:nvPr>
        </p:nvGraphicFramePr>
        <p:xfrm>
          <a:off x="1992313" y="2205038"/>
          <a:ext cx="8229600" cy="4319270"/>
        </p:xfrm>
        <a:graphic>
          <a:graphicData uri="http://schemas.openxmlformats.org/drawingml/2006/table">
            <a:tbl>
              <a:tblPr/>
              <a:tblGrid>
                <a:gridCol w="2057400"/>
                <a:gridCol w="2056130"/>
                <a:gridCol w="2057400"/>
                <a:gridCol w="2058670"/>
              </a:tblGrid>
              <a:tr h="7207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charset="0"/>
                          <a:ea typeface="宋体" pitchFamily="2" charset="-122"/>
                        </a:rPr>
                        <a:t>  </a:t>
                      </a: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Process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Allocation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Need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Available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71945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pitchFamily="2" charset="-122"/>
                        </a:rPr>
                        <a:t>           </a:t>
                      </a:r>
                      <a:r>
                        <a:rPr lang="zh-CN" altLang="en-US" sz="1800" dirty="0">
                          <a:solidFill>
                            <a:srgbClr val="FF6600"/>
                          </a:solidFill>
                          <a:latin typeface="Calibri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</a:t>
                      </a:r>
                      <a:endParaRPr lang="zh-CN" altLang="en-US" sz="24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0  0  3  2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0  0  1  2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1  6  2  2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71882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1  0  0  0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1  7  5  0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72009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2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1  3  5  4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2  3  5  6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7175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3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0  3  3  2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0  6  5  2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72263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    P</a:t>
                      </a:r>
                      <a:r>
                        <a:rPr lang="zh-CN" altLang="en-US" sz="1800" b="1" dirty="0"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4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0  0  1  4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sym typeface="Arial" panose="020B0604020202090204" pitchFamily="34" charset="0"/>
                        </a:rPr>
                        <a:t>0  6  5  6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sym typeface="Arial" panose="020B0604020202090204" pitchFamily="34" charset="0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黑体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charset="0"/>
                        <a:ea typeface="宋体" pitchFamily="2" charset="-122"/>
                      </a:endParaRPr>
                    </a:p>
                  </a:txBody>
                  <a:tcPr marL="90170" marR="90170" marT="46990" marB="46990" vert="horz" anchor="ctr">
                    <a:lnL cap="flat">
                      <a:noFill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211" name="文本框 6210"/>
          <p:cNvSpPr txBox="1"/>
          <p:nvPr/>
        </p:nvSpPr>
        <p:spPr>
          <a:xfrm>
            <a:off x="1885950" y="265113"/>
            <a:ext cx="8242300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（2）若P2提出请求Request(1, 2 , 2, 2)后，不能分配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  <a:p>
            <a:endParaRPr lang="zh-CN" altLang="en-US" dirty="0">
              <a:latin typeface="Arial" panose="020B0604020202090204" pitchFamily="34" charset="0"/>
              <a:ea typeface="宋体" pitchFamily="2" charset="-122"/>
              <a:sym typeface="Arial" panose="020B0604020202090204" pitchFamily="34" charset="0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宋体" pitchFamily="2" charset="-122"/>
                <a:sym typeface="Arial" panose="020B0604020202090204" pitchFamily="34" charset="0"/>
              </a:rPr>
              <a:t>根据原表，得（最大资源=（3  12  14  14） 空闲资源=（1  6  2  2））</a:t>
            </a:r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   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  若分配P2,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系统还剩资源（0, 4, 0，0），此时系统中的资源将无法满足任何一个进程中的资源请求，从而导致系统进入不安全状态，容易引起死锁发生</a:t>
            </a:r>
            <a:endParaRPr lang="zh-CN" altLang="en-US" b="1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12" name="矩形 6211"/>
          <p:cNvSpPr/>
          <p:nvPr/>
        </p:nvSpPr>
        <p:spPr>
          <a:xfrm>
            <a:off x="6375400" y="4632325"/>
            <a:ext cx="215900" cy="288925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13" name="矩形 6212"/>
          <p:cNvSpPr/>
          <p:nvPr/>
        </p:nvSpPr>
        <p:spPr>
          <a:xfrm>
            <a:off x="6807200" y="4632325"/>
            <a:ext cx="215900" cy="288925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14" name="矩形 6213"/>
          <p:cNvSpPr/>
          <p:nvPr/>
        </p:nvSpPr>
        <p:spPr>
          <a:xfrm>
            <a:off x="7239000" y="4632325"/>
            <a:ext cx="215900" cy="288925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15" name="矩形 6214"/>
          <p:cNvSpPr/>
          <p:nvPr/>
        </p:nvSpPr>
        <p:spPr>
          <a:xfrm>
            <a:off x="7670800" y="4632325"/>
            <a:ext cx="215900" cy="288925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16" name="矩形 6215"/>
          <p:cNvSpPr/>
          <p:nvPr/>
        </p:nvSpPr>
        <p:spPr>
          <a:xfrm>
            <a:off x="4349750" y="4616450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17" name="矩形 6216"/>
          <p:cNvSpPr/>
          <p:nvPr/>
        </p:nvSpPr>
        <p:spPr>
          <a:xfrm>
            <a:off x="4781550" y="4616450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18" name="矩形 6217"/>
          <p:cNvSpPr/>
          <p:nvPr/>
        </p:nvSpPr>
        <p:spPr>
          <a:xfrm>
            <a:off x="5213350" y="4616450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7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19" name="矩形 6218"/>
          <p:cNvSpPr/>
          <p:nvPr/>
        </p:nvSpPr>
        <p:spPr>
          <a:xfrm>
            <a:off x="5645150" y="4616450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6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0" name="矩形 6219"/>
          <p:cNvSpPr/>
          <p:nvPr/>
        </p:nvSpPr>
        <p:spPr>
          <a:xfrm>
            <a:off x="6357938" y="4616450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1" name="矩形 6220"/>
          <p:cNvSpPr/>
          <p:nvPr/>
        </p:nvSpPr>
        <p:spPr>
          <a:xfrm>
            <a:off x="6791325" y="4616450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2" name="矩形 6221"/>
          <p:cNvSpPr/>
          <p:nvPr/>
        </p:nvSpPr>
        <p:spPr>
          <a:xfrm>
            <a:off x="7223125" y="4616450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3" name="矩形 6222"/>
          <p:cNvSpPr/>
          <p:nvPr/>
        </p:nvSpPr>
        <p:spPr>
          <a:xfrm>
            <a:off x="7654925" y="4616450"/>
            <a:ext cx="215900" cy="288925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4" name="矩形 6223"/>
          <p:cNvSpPr/>
          <p:nvPr/>
        </p:nvSpPr>
        <p:spPr>
          <a:xfrm>
            <a:off x="8393113" y="3140075"/>
            <a:ext cx="215900" cy="2889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5" name="矩形 6224"/>
          <p:cNvSpPr/>
          <p:nvPr/>
        </p:nvSpPr>
        <p:spPr>
          <a:xfrm>
            <a:off x="8896350" y="3140075"/>
            <a:ext cx="215900" cy="2889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6" name="矩形 6225"/>
          <p:cNvSpPr/>
          <p:nvPr/>
        </p:nvSpPr>
        <p:spPr>
          <a:xfrm>
            <a:off x="9329738" y="3140075"/>
            <a:ext cx="215900" cy="2889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7" name="矩形 6226"/>
          <p:cNvSpPr/>
          <p:nvPr/>
        </p:nvSpPr>
        <p:spPr>
          <a:xfrm>
            <a:off x="9761538" y="3140075"/>
            <a:ext cx="215900" cy="2889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-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8" name="矩形 6227"/>
          <p:cNvSpPr/>
          <p:nvPr/>
        </p:nvSpPr>
        <p:spPr>
          <a:xfrm>
            <a:off x="8470900" y="4651375"/>
            <a:ext cx="215900" cy="288925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29" name="矩形 6228"/>
          <p:cNvSpPr/>
          <p:nvPr/>
        </p:nvSpPr>
        <p:spPr>
          <a:xfrm>
            <a:off x="8904288" y="4651375"/>
            <a:ext cx="215900" cy="288925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6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30" name="矩形 6229"/>
          <p:cNvSpPr/>
          <p:nvPr/>
        </p:nvSpPr>
        <p:spPr>
          <a:xfrm>
            <a:off x="9336088" y="4651375"/>
            <a:ext cx="215900" cy="288925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31" name="矩形 6230"/>
          <p:cNvSpPr/>
          <p:nvPr/>
        </p:nvSpPr>
        <p:spPr>
          <a:xfrm>
            <a:off x="9767888" y="4651375"/>
            <a:ext cx="215900" cy="288925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6600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endParaRPr lang="zh-CN" altLang="en-US" dirty="0">
              <a:solidFill>
                <a:srgbClr val="FF66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32" name="矩形 6231"/>
          <p:cNvSpPr/>
          <p:nvPr/>
        </p:nvSpPr>
        <p:spPr>
          <a:xfrm>
            <a:off x="8494713" y="4672013"/>
            <a:ext cx="215900" cy="28733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33" name="矩形 6232"/>
          <p:cNvSpPr/>
          <p:nvPr/>
        </p:nvSpPr>
        <p:spPr>
          <a:xfrm>
            <a:off x="8926513" y="4672013"/>
            <a:ext cx="215900" cy="28733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4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34" name="矩形 6233"/>
          <p:cNvSpPr/>
          <p:nvPr/>
        </p:nvSpPr>
        <p:spPr>
          <a:xfrm>
            <a:off x="9286875" y="4672013"/>
            <a:ext cx="215900" cy="28733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235" name="矩形 6234"/>
          <p:cNvSpPr/>
          <p:nvPr/>
        </p:nvSpPr>
        <p:spPr>
          <a:xfrm>
            <a:off x="9791700" y="4672013"/>
            <a:ext cx="215900" cy="28733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0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>
                                            <p:txEl>
                                              <p:charRg st="3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1">
                                            <p:txEl>
                                              <p:charRg st="3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1">
                                            <p:txEl>
                                              <p:charRg st="3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>
                                            <p:txEl>
                                              <p:charRg st="8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1">
                                            <p:txEl>
                                              <p:charRg st="8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1">
                                            <p:txEl>
                                              <p:charRg st="8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>
                                            <p:txEl>
                                              <p:charRg st="9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211">
                                            <p:txEl>
                                              <p:charRg st="9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11">
                                            <p:txEl>
                                              <p:charRg st="9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4" grpId="0" bldLvl="0" animBg="1"/>
      <p:bldP spid="6215" grpId="0" bldLvl="0" animBg="1"/>
      <p:bldP spid="6213" grpId="0" bldLvl="0" animBg="1"/>
      <p:bldP spid="6212" grpId="0" bldLvl="0" animBg="1"/>
      <p:bldP spid="6231" grpId="0" bldLvl="0" animBg="1"/>
      <p:bldP spid="6230" grpId="0" bldLvl="0" animBg="1"/>
      <p:bldP spid="6229" grpId="0" bldLvl="0" animBg="1"/>
      <p:bldP spid="6228" grpId="0" bldLvl="0" animBg="1"/>
      <p:bldP spid="6227" grpId="0" bldLvl="0" animBg="1"/>
      <p:bldP spid="6226" grpId="0" bldLvl="0" animBg="1"/>
      <p:bldP spid="6225" grpId="0" bldLvl="0" animBg="1"/>
      <p:bldP spid="6224" grpId="0" bldLvl="0" animBg="1"/>
      <p:bldP spid="6219" grpId="0" bldLvl="0" animBg="1"/>
      <p:bldP spid="6218" grpId="0" bldLvl="0" animBg="1"/>
      <p:bldP spid="6217" grpId="0" bldLvl="0" animBg="1"/>
      <p:bldP spid="6216" grpId="0" bldLvl="0" animBg="1"/>
      <p:bldP spid="6220" grpId="0" bldLvl="0" animBg="1"/>
      <p:bldP spid="6221" grpId="0" bldLvl="0" animBg="1"/>
      <p:bldP spid="6222" grpId="0" bldLvl="0" animBg="1"/>
      <p:bldP spid="6223" grpId="0" bldLvl="0" animBg="1"/>
      <p:bldP spid="6231" grpId="1" bldLvl="0" animBg="1"/>
      <p:bldP spid="6230" grpId="1" bldLvl="0" animBg="1"/>
      <p:bldP spid="6229" grpId="1" bldLvl="0" animBg="1"/>
      <p:bldP spid="6228" grpId="1" bldLvl="0" animBg="1"/>
      <p:bldP spid="6232" grpId="0" bldLvl="0" animBg="1"/>
      <p:bldP spid="6233" grpId="0" bldLvl="0" animBg="1"/>
      <p:bldP spid="6234" grpId="0" bldLvl="0" animBg="1"/>
      <p:bldP spid="623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第三章进程调度算法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先来先服务</a:t>
            </a:r>
            <a:endParaRPr lang="zh-CN" altLang="en-US"/>
          </a:p>
          <a:p>
            <a:r>
              <a:rPr lang="zh-CN" altLang="en-US"/>
              <a:t>短进程优先</a:t>
            </a:r>
            <a:endParaRPr lang="zh-CN" altLang="en-US"/>
          </a:p>
          <a:p>
            <a:r>
              <a:rPr lang="zh-CN" altLang="en-US"/>
              <a:t>时间片轮转</a:t>
            </a:r>
            <a:endParaRPr lang="zh-CN" altLang="en-US"/>
          </a:p>
          <a:p>
            <a:r>
              <a:rPr lang="zh-CN" altLang="en-US"/>
              <a:t>多级反馈队列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3352" y="260648"/>
            <a:ext cx="2339102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进程所需时间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P1</a:t>
            </a:r>
            <a:r>
              <a:rPr lang="en-US" altLang="zh-CN" sz="2800" b="1" dirty="0">
                <a:latin typeface="+mn-ea"/>
              </a:rPr>
              <a:t>:  53</a:t>
            </a:r>
            <a:r>
              <a:rPr lang="zh-CN" altLang="en-US" sz="2800" b="1" dirty="0">
                <a:latin typeface="+mn-ea"/>
              </a:rPr>
              <a:t>；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P2</a:t>
            </a:r>
            <a:r>
              <a:rPr lang="en-US" altLang="zh-CN" sz="2800" b="1" dirty="0">
                <a:latin typeface="+mn-ea"/>
              </a:rPr>
              <a:t>:  8</a:t>
            </a:r>
            <a:r>
              <a:rPr lang="zh-CN" altLang="en-US" sz="2800" b="1" dirty="0">
                <a:latin typeface="+mn-ea"/>
              </a:rPr>
              <a:t>；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P3</a:t>
            </a:r>
            <a:r>
              <a:rPr lang="en-US" altLang="zh-CN" sz="2800" b="1" dirty="0">
                <a:latin typeface="+mn-ea"/>
              </a:rPr>
              <a:t>:  68</a:t>
            </a:r>
            <a:r>
              <a:rPr lang="zh-CN" altLang="en-US" sz="2800" b="1" dirty="0">
                <a:latin typeface="+mn-ea"/>
              </a:rPr>
              <a:t>；</a:t>
            </a:r>
            <a:r>
              <a:rPr lang="en-US" altLang="zh-CN" sz="2800" b="1" dirty="0">
                <a:latin typeface="+mn-ea"/>
              </a:rPr>
              <a:t> 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P4</a:t>
            </a:r>
            <a:r>
              <a:rPr lang="en-US" altLang="zh-CN" sz="2800" b="1" dirty="0">
                <a:latin typeface="+mn-ea"/>
              </a:rPr>
              <a:t>:  24</a:t>
            </a:r>
            <a:r>
              <a:rPr lang="zh-CN" altLang="en-US" sz="2800" b="1" dirty="0">
                <a:latin typeface="+mn-ea"/>
              </a:rPr>
              <a:t>；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2097" y="2780928"/>
            <a:ext cx="231035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时间片：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10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5398" y="3487728"/>
            <a:ext cx="653313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等待时间</a:t>
            </a:r>
            <a:r>
              <a:rPr lang="en-US" altLang="zh-CN" sz="2800" b="1" dirty="0">
                <a:latin typeface="+mn-ea"/>
              </a:rPr>
              <a:t>:  </a:t>
            </a:r>
            <a:r>
              <a:rPr lang="zh-CN" altLang="en-US" sz="2800" b="1" dirty="0">
                <a:latin typeface="+mn-ea"/>
              </a:rPr>
              <a:t>？？？？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3352" y="260648"/>
            <a:ext cx="2339102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进程所需时间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P1</a:t>
            </a:r>
            <a:r>
              <a:rPr lang="en-US" altLang="zh-CN" sz="2800" b="1" dirty="0">
                <a:latin typeface="+mn-ea"/>
              </a:rPr>
              <a:t>:  53</a:t>
            </a:r>
            <a:r>
              <a:rPr lang="zh-CN" altLang="en-US" sz="2800" b="1" dirty="0">
                <a:latin typeface="+mn-ea"/>
              </a:rPr>
              <a:t>；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P2</a:t>
            </a:r>
            <a:r>
              <a:rPr lang="en-US" altLang="zh-CN" sz="2800" b="1" dirty="0">
                <a:latin typeface="+mn-ea"/>
              </a:rPr>
              <a:t>:  8</a:t>
            </a:r>
            <a:r>
              <a:rPr lang="zh-CN" altLang="en-US" sz="2800" b="1" dirty="0">
                <a:latin typeface="+mn-ea"/>
              </a:rPr>
              <a:t>；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P3</a:t>
            </a:r>
            <a:r>
              <a:rPr lang="en-US" altLang="zh-CN" sz="2800" b="1" dirty="0">
                <a:latin typeface="+mn-ea"/>
              </a:rPr>
              <a:t>:  68</a:t>
            </a:r>
            <a:r>
              <a:rPr lang="zh-CN" altLang="en-US" sz="2800" b="1" dirty="0">
                <a:latin typeface="+mn-ea"/>
              </a:rPr>
              <a:t>；</a:t>
            </a:r>
            <a:r>
              <a:rPr lang="en-US" altLang="zh-CN" sz="2800" b="1" dirty="0">
                <a:latin typeface="+mn-ea"/>
              </a:rPr>
              <a:t> 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P4</a:t>
            </a:r>
            <a:r>
              <a:rPr lang="en-US" altLang="zh-CN" sz="2800" b="1" dirty="0">
                <a:latin typeface="+mn-ea"/>
              </a:rPr>
              <a:t>:  24</a:t>
            </a:r>
            <a:r>
              <a:rPr lang="zh-CN" altLang="en-US" sz="2800" b="1" dirty="0">
                <a:latin typeface="+mn-ea"/>
              </a:rPr>
              <a:t>；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2097" y="2780928"/>
            <a:ext cx="231035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时间片：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10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5398" y="4194528"/>
            <a:ext cx="6552201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+mn-ea"/>
              </a:rPr>
              <a:t>P1</a:t>
            </a:r>
            <a:r>
              <a:rPr lang="en-US" altLang="zh-CN" sz="2800" b="1" dirty="0">
                <a:latin typeface="+mn-ea"/>
              </a:rPr>
              <a:t>=135-53=82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P2</a:t>
            </a:r>
            <a:r>
              <a:rPr lang="en-US" altLang="zh-CN" sz="2800" b="1" dirty="0">
                <a:latin typeface="+mn-ea"/>
              </a:rPr>
              <a:t>=10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P3</a:t>
            </a:r>
            <a:r>
              <a:rPr lang="en-US" altLang="zh-CN" sz="2800" b="1" dirty="0">
                <a:latin typeface="+mn-ea"/>
              </a:rPr>
              <a:t>=153-68=85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 err="1">
                <a:latin typeface="+mn-ea"/>
              </a:rPr>
              <a:t>P4</a:t>
            </a:r>
            <a:r>
              <a:rPr lang="en-US" altLang="zh-CN" sz="2800" b="1" dirty="0">
                <a:latin typeface="+mn-ea"/>
              </a:rPr>
              <a:t>=92-24=68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800" y="6193990"/>
            <a:ext cx="655272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平均等待时间： </a:t>
            </a:r>
            <a:r>
              <a:rPr lang="en-US" altLang="zh-CN" sz="2800" b="1" dirty="0">
                <a:latin typeface="+mn-ea"/>
              </a:rPr>
              <a:t>(82+10+85+68)/4=61.25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5398" y="3487728"/>
            <a:ext cx="653313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等待时间</a:t>
            </a:r>
            <a:r>
              <a:rPr lang="en-US" altLang="zh-CN" sz="2800" b="1" dirty="0">
                <a:latin typeface="+mn-ea"/>
              </a:rPr>
              <a:t>:  </a:t>
            </a:r>
            <a:r>
              <a:rPr lang="zh-CN" altLang="en-US" sz="2800" b="1" dirty="0">
                <a:latin typeface="+mn-ea"/>
              </a:rPr>
              <a:t>？？？？</a:t>
            </a:r>
            <a:endParaRPr lang="en-US" altLang="zh-CN" sz="2800" b="1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71664" y="847590"/>
          <a:ext cx="8154808" cy="78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99"/>
                <a:gridCol w="385779"/>
                <a:gridCol w="522000"/>
                <a:gridCol w="522000"/>
                <a:gridCol w="522000"/>
                <a:gridCol w="522000"/>
                <a:gridCol w="522000"/>
                <a:gridCol w="522000"/>
                <a:gridCol w="522000"/>
                <a:gridCol w="335766"/>
                <a:gridCol w="522000"/>
                <a:gridCol w="522000"/>
                <a:gridCol w="522000"/>
                <a:gridCol w="522000"/>
                <a:gridCol w="288264"/>
                <a:gridCol w="522000"/>
                <a:gridCol w="360000"/>
              </a:tblGrid>
              <a:tr h="78121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95173" y="162880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0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8538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10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91744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71225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28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81960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38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62545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48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83045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58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5322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68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7599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78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34672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88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76049" y="1628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92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85146" y="1628799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102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88288" y="1628800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112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40721" y="1628800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122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38009" y="1660738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132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128448" y="1660738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135</a:t>
            </a:r>
            <a:endParaRPr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560496" y="1660738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145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972566" y="1651297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153</a:t>
            </a:r>
            <a:endParaRPr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框 1"/>
          <p:cNvSpPr txBox="1"/>
          <p:nvPr/>
        </p:nvSpPr>
        <p:spPr>
          <a:xfrm>
            <a:off x="427990" y="146685"/>
            <a:ext cx="1148524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假设一个磁盘有100个柱面，编号为0~99，在完成了磁道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处的请求后，磁头当前正在磁道4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处服务。磁盘请求的柱面按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60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、3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、40、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、20、1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的次序到达磁盘驱动器，计算以下算法的平均寻道长度：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（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3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）扫描（电梯）算法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93545" y="1974850"/>
          <a:ext cx="6753860" cy="478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930"/>
                <a:gridCol w="3376930"/>
              </a:tblGrid>
              <a:tr h="821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被访问的下一个磁道号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移动距离（磁道数）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4946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49403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49403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49593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4946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3885" y="461645"/>
            <a:ext cx="10711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有</a:t>
            </a:r>
            <a:r>
              <a:rPr lang="en-US" altLang="zh-CN" sz="2400"/>
              <a:t>5</a:t>
            </a:r>
            <a:r>
              <a:rPr lang="zh-CN" altLang="en-US" sz="2400"/>
              <a:t>个进程</a:t>
            </a:r>
            <a:r>
              <a:rPr lang="en-US" altLang="zh-CN" sz="2400"/>
              <a:t>A B C D E,  </a:t>
            </a:r>
            <a:r>
              <a:rPr lang="zh-CN" altLang="en-US" sz="2400"/>
              <a:t>三级反馈队列（</a:t>
            </a:r>
            <a:r>
              <a:rPr lang="en-US" altLang="zh-CN" sz="2400"/>
              <a:t>RR</a:t>
            </a:r>
            <a:r>
              <a:rPr lang="zh-CN" altLang="en-US" sz="2400"/>
              <a:t>（</a:t>
            </a:r>
            <a:r>
              <a:rPr lang="en-US" altLang="zh-CN" sz="2400"/>
              <a:t>q=2</a:t>
            </a:r>
            <a:r>
              <a:rPr lang="zh-CN" altLang="en-US" sz="2400"/>
              <a:t>）、</a:t>
            </a:r>
            <a:r>
              <a:rPr lang="en-US" altLang="zh-CN" sz="2400"/>
              <a:t>RR</a:t>
            </a:r>
            <a:r>
              <a:rPr lang="zh-CN" altLang="en-US" sz="2400"/>
              <a:t>（</a:t>
            </a:r>
            <a:r>
              <a:rPr lang="en-US" altLang="zh-CN" sz="2400"/>
              <a:t>q=3</a:t>
            </a:r>
            <a:r>
              <a:rPr lang="zh-CN" altLang="en-US" sz="2400"/>
              <a:t>）、</a:t>
            </a:r>
            <a:r>
              <a:rPr lang="en-US" altLang="zh-CN" sz="2400"/>
              <a:t>SPF</a:t>
            </a:r>
            <a:r>
              <a:rPr lang="zh-CN" altLang="en-US" sz="2400"/>
              <a:t>），求平均等待时间。</a:t>
            </a:r>
            <a:endParaRPr lang="zh-CN" altLang="en-US" sz="24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331720" y="1904365"/>
          <a:ext cx="4812030" cy="324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  <a:gridCol w="1604010"/>
                <a:gridCol w="1604010"/>
              </a:tblGrid>
              <a:tr h="54165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到达时间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运行时间</a:t>
                      </a:r>
                      <a:endParaRPr lang="zh-CN" altLang="en-US" sz="2400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A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B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C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D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E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8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第二章  进程同步与互斥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460500" y="259080"/>
            <a:ext cx="10008870" cy="33223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+mn-ea"/>
              </a:rPr>
              <a:t>2.  </a:t>
            </a:r>
            <a:r>
              <a:rPr lang="zh-CN" altLang="en-US" sz="3200" b="1" dirty="0">
                <a:latin typeface="+mn-ea"/>
              </a:rPr>
              <a:t>一家四人父、母、儿子、女儿围桌而坐，桌上有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一个水果盘</a:t>
            </a:r>
            <a:r>
              <a:rPr lang="zh-CN" altLang="en-US" sz="3200" b="1" dirty="0">
                <a:latin typeface="+mn-ea"/>
              </a:rPr>
              <a:t>，当水果盘空时，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父亲可以放香蕉</a:t>
            </a:r>
            <a:r>
              <a:rPr lang="zh-CN" altLang="en-US" sz="3200" b="1" dirty="0">
                <a:latin typeface="+mn-ea"/>
              </a:rPr>
              <a:t>或者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母亲可以放苹果</a:t>
            </a:r>
            <a:r>
              <a:rPr lang="zh-CN" altLang="en-US" sz="3200" b="1" dirty="0">
                <a:latin typeface="+mn-ea"/>
              </a:rPr>
              <a:t>，但盘中已有水果时，就不能放，父母等待。当盘中有香蕉时，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女儿可吃香蕉</a:t>
            </a:r>
            <a:r>
              <a:rPr lang="zh-CN" altLang="en-US" sz="3200" b="1" dirty="0">
                <a:latin typeface="+mn-ea"/>
              </a:rPr>
              <a:t>，否则，女儿等待；当盘中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有苹果时，儿子可吃</a:t>
            </a:r>
            <a:r>
              <a:rPr lang="zh-CN" altLang="en-US" sz="3200" b="1" dirty="0">
                <a:latin typeface="+mn-ea"/>
              </a:rPr>
              <a:t>，否则，儿子等待。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4320" y="4225290"/>
            <a:ext cx="10509250" cy="223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>
                <a:solidFill>
                  <a:schemeClr val="bg1"/>
                </a:solidFill>
              </a:rPr>
              <a:t>制约关系</a:t>
            </a:r>
            <a:r>
              <a:rPr lang="en-US" altLang="zh-CN" sz="2400" b="1">
                <a:solidFill>
                  <a:schemeClr val="bg1"/>
                </a:solidFill>
              </a:rPr>
              <a:t>:</a:t>
            </a:r>
            <a:endParaRPr lang="en-US" altLang="zh-CN" sz="2400" b="1">
              <a:solidFill>
                <a:schemeClr val="bg1"/>
              </a:solidFill>
            </a:endParaRPr>
          </a:p>
          <a:p>
            <a:pPr algn="l"/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en-US" sz="2400" b="1">
                <a:solidFill>
                  <a:schemeClr val="bg1"/>
                </a:solidFill>
              </a:rPr>
              <a:t>、当水果</a:t>
            </a:r>
            <a:r>
              <a:rPr lang="zh-CN" altLang="en-US" sz="2400" b="1">
                <a:solidFill>
                  <a:srgbClr val="FF0000"/>
                </a:solidFill>
              </a:rPr>
              <a:t>盘空</a:t>
            </a:r>
            <a:r>
              <a:rPr lang="zh-CN" altLang="en-US" sz="2400" b="1">
                <a:solidFill>
                  <a:schemeClr val="bg1"/>
                </a:solidFill>
              </a:rPr>
              <a:t>时，要么</a:t>
            </a:r>
            <a:r>
              <a:rPr lang="zh-CN" altLang="en-US" sz="2400" b="1">
                <a:solidFill>
                  <a:srgbClr val="FF0000"/>
                </a:solidFill>
              </a:rPr>
              <a:t>父亲可以放香蕉</a:t>
            </a:r>
            <a:r>
              <a:rPr lang="zh-CN" altLang="en-US" sz="2400" b="1">
                <a:solidFill>
                  <a:schemeClr val="bg1"/>
                </a:solidFill>
              </a:rPr>
              <a:t>要么</a:t>
            </a:r>
            <a:r>
              <a:rPr lang="zh-CN" altLang="en-US" sz="2400" b="1">
                <a:solidFill>
                  <a:srgbClr val="FF0000"/>
                </a:solidFill>
              </a:rPr>
              <a:t>母亲可以放苹果。</a:t>
            </a:r>
            <a:endParaRPr lang="zh-CN" altLang="en-US" sz="2400" b="1">
              <a:solidFill>
                <a:schemeClr val="bg1"/>
              </a:solidFill>
            </a:endParaRPr>
          </a:p>
          <a:p>
            <a:pPr algn="l"/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en-US" sz="2400" b="1">
                <a:solidFill>
                  <a:schemeClr val="bg1"/>
                </a:solidFill>
              </a:rPr>
              <a:t>、当父亲放了香蕉、女儿才能吃香蕉，必须父亲先。</a:t>
            </a:r>
            <a:endParaRPr lang="zh-CN" altLang="en-US" sz="2400" b="1">
              <a:solidFill>
                <a:schemeClr val="bg1"/>
              </a:solidFill>
            </a:endParaRPr>
          </a:p>
          <a:p>
            <a:pPr algn="l"/>
            <a:r>
              <a:rPr lang="en-US" altLang="zh-CN" sz="2400" b="1">
                <a:solidFill>
                  <a:schemeClr val="bg1"/>
                </a:solidFill>
              </a:rPr>
              <a:t>3</a:t>
            </a:r>
            <a:r>
              <a:rPr lang="zh-CN" altLang="en-US" sz="2400" b="1">
                <a:solidFill>
                  <a:schemeClr val="bg1"/>
                </a:solidFill>
              </a:rPr>
              <a:t>、当母亲放了苹果、儿子才能吃苹果，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必须母亲先。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1801814" y="1212850"/>
            <a:ext cx="3671887" cy="2736850"/>
          </a:xfrm>
        </p:spPr>
        <p:txBody>
          <a:bodyPr>
            <a:normAutofit lnSpcReduction="2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 void father(){</a:t>
            </a:r>
            <a:endParaRPr lang="zh-CN" altLang="zh-CN" b="1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    while(1){</a:t>
            </a:r>
            <a:endParaRPr lang="en-US" altLang="zh-CN" b="1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         </a:t>
            </a:r>
            <a:r>
              <a:rPr lang="en-US" altLang="zh-CN" b="1">
                <a:solidFill>
                  <a:srgbClr val="FF00FF"/>
                </a:solidFill>
                <a:ea typeface="宋体" pitchFamily="2" charset="-122"/>
                <a:sym typeface="+mn-ea"/>
              </a:rPr>
              <a:t>wait(SE);</a:t>
            </a:r>
            <a:endParaRPr lang="zh-CN" altLang="zh-CN" b="1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	</a:t>
            </a:r>
            <a:r>
              <a:rPr lang="zh-CN" altLang="zh-CN" b="1">
                <a:ea typeface="宋体" pitchFamily="2" charset="-122"/>
              </a:rPr>
              <a:t>放香蕉</a:t>
            </a:r>
            <a:r>
              <a:rPr lang="en-US" altLang="zh-CN" b="1">
                <a:ea typeface="宋体" pitchFamily="2" charset="-122"/>
              </a:rPr>
              <a:t>;</a:t>
            </a:r>
            <a:endParaRPr lang="zh-CN" altLang="zh-CN" b="1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	    }</a:t>
            </a:r>
            <a:endParaRPr lang="zh-CN" altLang="zh-CN" b="1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}</a:t>
            </a:r>
            <a:endParaRPr lang="zh-CN" altLang="zh-CN" b="1">
              <a:ea typeface="宋体" pitchFamily="2" charset="-122"/>
            </a:endParaRP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6622416" y="4198620"/>
            <a:ext cx="352901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son(){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 while(1){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	</a:t>
            </a:r>
            <a:r>
              <a:rPr lang="zh-CN" altLang="zh-CN" sz="2400" b="1">
                <a:latin typeface="Times New Roman" panose="02020503050405090304" pitchFamily="18" charset="0"/>
              </a:rPr>
              <a:t>拿苹果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  <a:sym typeface="+mn-ea"/>
              </a:rPr>
              <a:t>             signal(SE);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	</a:t>
            </a:r>
            <a:r>
              <a:rPr lang="zh-CN" altLang="zh-CN" sz="2400" b="1">
                <a:latin typeface="Times New Roman" panose="02020503050405090304" pitchFamily="18" charset="0"/>
              </a:rPr>
              <a:t>吃苹果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 }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zh-CN" sz="2400" b="1">
              <a:latin typeface="Times New Roman" panose="02020503050405090304" pitchFamily="18" charset="0"/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6622733" y="1111885"/>
            <a:ext cx="352901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daughter(){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 while(1){</a:t>
            </a:r>
            <a:endParaRPr lang="zh-CN" altLang="zh-CN" sz="2400" b="1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zh-CN" altLang="zh-CN" sz="2400" b="1">
                <a:latin typeface="Times New Roman" panose="02020503050405090304" pitchFamily="18" charset="0"/>
              </a:rPr>
              <a:t>拿香蕉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  <a:sym typeface="+mn-ea"/>
              </a:rPr>
              <a:t>     signal(SE);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zh-CN" altLang="zh-CN" sz="2400" b="1">
                <a:latin typeface="Times New Roman" panose="02020503050405090304" pitchFamily="18" charset="0"/>
              </a:rPr>
              <a:t>吃香蕉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 }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en-US" sz="2400" b="1">
              <a:latin typeface="Times New Roman" panose="0202050305040509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gray">
          <a:xfrm>
            <a:off x="1816101" y="4164014"/>
            <a:ext cx="43211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void mother(){</a:t>
            </a:r>
            <a:endParaRPr lang="zh-CN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    while(1){</a:t>
            </a:r>
            <a:endParaRPr lang="en-US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zh-CN" sz="2400" b="1" kern="0" dirty="0"/>
              <a:t>                  </a:t>
            </a:r>
            <a:r>
              <a:rPr lang="en-US" altLang="zh-CN" sz="2400" b="1">
                <a:solidFill>
                  <a:srgbClr val="FF00FF"/>
                </a:solidFill>
                <a:ea typeface="宋体" pitchFamily="2" charset="-122"/>
                <a:sym typeface="+mn-ea"/>
              </a:rPr>
              <a:t>wait(SE);</a:t>
            </a:r>
            <a:endParaRPr lang="zh-CN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		</a:t>
            </a:r>
            <a:r>
              <a:rPr lang="zh-CN" altLang="zh-CN" sz="2400" b="1" kern="0" dirty="0"/>
              <a:t>放苹果</a:t>
            </a:r>
            <a:r>
              <a:rPr lang="en-US" altLang="zh-CN" sz="2400" b="1" kern="0" dirty="0"/>
              <a:t>;</a:t>
            </a:r>
            <a:endParaRPr lang="zh-CN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	    }</a:t>
            </a:r>
            <a:endParaRPr lang="zh-CN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}</a:t>
            </a:r>
            <a:endParaRPr lang="zh-CN" altLang="en-US" sz="2400" b="1" kern="0" dirty="0"/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1655445" y="0"/>
            <a:ext cx="1053592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当水果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盘空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时，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父亲可以放香蕉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或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母亲可以放苹果。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解：设信号量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 SE=1(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空盘子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);      </a:t>
            </a:r>
            <a:endParaRPr lang="zh-CN" altLang="en-US" sz="2400" b="1">
              <a:solidFill>
                <a:srgbClr val="FF00FF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1801814" y="1212850"/>
            <a:ext cx="3671887" cy="273685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 void father(){</a:t>
            </a:r>
            <a:endParaRPr lang="zh-CN" altLang="zh-CN" b="1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    while(1){</a:t>
            </a:r>
            <a:endParaRPr lang="zh-CN" altLang="zh-CN" b="1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FF00FF"/>
                </a:solidFill>
                <a:ea typeface="宋体" pitchFamily="2" charset="-122"/>
              </a:rPr>
              <a:t>wait(SE);</a:t>
            </a:r>
            <a:endParaRPr lang="zh-CN" altLang="zh-CN" b="1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	</a:t>
            </a:r>
            <a:r>
              <a:rPr lang="zh-CN" altLang="zh-CN" b="1">
                <a:ea typeface="宋体" pitchFamily="2" charset="-122"/>
              </a:rPr>
              <a:t>放香蕉</a:t>
            </a:r>
            <a:r>
              <a:rPr lang="en-US" altLang="zh-CN" b="1">
                <a:ea typeface="宋体" pitchFamily="2" charset="-122"/>
              </a:rPr>
              <a:t>;</a:t>
            </a:r>
            <a:endParaRPr lang="zh-CN" altLang="zh-CN" b="1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signal(SB)</a:t>
            </a:r>
            <a:r>
              <a:rPr lang="en-US" altLang="zh-CN" b="1">
                <a:ea typeface="宋体" pitchFamily="2" charset="-122"/>
              </a:rPr>
              <a:t>;</a:t>
            </a:r>
            <a:endParaRPr lang="zh-CN" altLang="zh-CN" b="1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    }</a:t>
            </a:r>
            <a:endParaRPr lang="zh-CN" altLang="zh-CN" b="1"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b="1">
                <a:ea typeface="宋体" pitchFamily="2" charset="-122"/>
              </a:rPr>
              <a:t>}</a:t>
            </a:r>
            <a:endParaRPr lang="zh-CN" altLang="zh-CN" b="1">
              <a:ea typeface="宋体" pitchFamily="2" charset="-122"/>
            </a:endParaRP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6790056" y="3828415"/>
            <a:ext cx="35290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son(){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 while(1){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en-US" altLang="zh-CN" sz="2400" b="1">
                <a:solidFill>
                  <a:srgbClr val="261EC0"/>
                </a:solidFill>
                <a:latin typeface="Times New Roman" panose="02020503050405090304" pitchFamily="18" charset="0"/>
              </a:rPr>
              <a:t>wait(SA)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zh-CN" altLang="zh-CN" sz="2400" b="1">
                <a:latin typeface="Times New Roman" panose="02020503050405090304" pitchFamily="18" charset="0"/>
              </a:rPr>
              <a:t>拿苹果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signal(SE);</a:t>
            </a:r>
            <a:endParaRPr lang="zh-CN" altLang="zh-CN" sz="2400" b="1">
              <a:solidFill>
                <a:srgbClr val="FF00FF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zh-CN" altLang="zh-CN" sz="2400" b="1">
                <a:latin typeface="Times New Roman" panose="02020503050405090304" pitchFamily="18" charset="0"/>
              </a:rPr>
              <a:t>吃苹果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 }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zh-CN" sz="2400" b="1">
              <a:latin typeface="Times New Roman" panose="02020503050405090304" pitchFamily="18" charset="0"/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6790373" y="780415"/>
            <a:ext cx="35290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daughter(){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 while(1){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503050405090304" pitchFamily="18" charset="0"/>
              </a:rPr>
              <a:t>wait(SB);</a:t>
            </a:r>
            <a:endParaRPr lang="zh-CN" altLang="zh-CN" sz="2400" b="1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zh-CN" altLang="zh-CN" sz="2400" b="1">
                <a:latin typeface="Times New Roman" panose="02020503050405090304" pitchFamily="18" charset="0"/>
              </a:rPr>
              <a:t>拿香蕉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signal(SE);</a:t>
            </a:r>
            <a:endParaRPr lang="zh-CN" altLang="zh-CN" sz="2400" b="1">
              <a:solidFill>
                <a:srgbClr val="FF00FF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	</a:t>
            </a:r>
            <a:r>
              <a:rPr lang="zh-CN" altLang="zh-CN" sz="2400" b="1">
                <a:latin typeface="Times New Roman" panose="02020503050405090304" pitchFamily="18" charset="0"/>
              </a:rPr>
              <a:t>吃香蕉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 }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en-US" sz="2400" b="1">
              <a:latin typeface="Times New Roman" panose="0202050305040509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gray">
          <a:xfrm>
            <a:off x="1816101" y="4164014"/>
            <a:ext cx="43211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void mother(){</a:t>
            </a:r>
            <a:endParaRPr lang="zh-CN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    while(1){</a:t>
            </a:r>
            <a:endParaRPr lang="zh-CN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	</a:t>
            </a:r>
            <a:r>
              <a:rPr lang="en-US" altLang="zh-CN" sz="2400" b="1" kern="0" dirty="0">
                <a:solidFill>
                  <a:srgbClr val="FF00FF"/>
                </a:solidFill>
              </a:rPr>
              <a:t>wait(SE);</a:t>
            </a:r>
            <a:endParaRPr lang="zh-CN" altLang="zh-CN" sz="2400" b="1" kern="0" dirty="0">
              <a:solidFill>
                <a:srgbClr val="FF00FF"/>
              </a:solidFill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	</a:t>
            </a:r>
            <a:r>
              <a:rPr lang="zh-CN" altLang="zh-CN" sz="2400" b="1" kern="0" dirty="0"/>
              <a:t>放苹果</a:t>
            </a:r>
            <a:r>
              <a:rPr lang="en-US" altLang="zh-CN" sz="2400" b="1" kern="0" dirty="0"/>
              <a:t>;</a:t>
            </a:r>
            <a:endParaRPr lang="zh-CN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	</a:t>
            </a:r>
            <a:r>
              <a:rPr lang="en-US" altLang="zh-CN" sz="2400" b="1" kern="0" dirty="0">
                <a:solidFill>
                  <a:srgbClr val="261EC0"/>
                </a:solidFill>
              </a:rPr>
              <a:t>signal(SA)</a:t>
            </a:r>
            <a:r>
              <a:rPr lang="en-US" altLang="zh-CN" sz="2400" b="1" kern="0" dirty="0"/>
              <a:t>;</a:t>
            </a:r>
            <a:endParaRPr lang="zh-CN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    }</a:t>
            </a:r>
            <a:endParaRPr lang="zh-CN" altLang="zh-CN" sz="2400" b="1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kern="0" dirty="0"/>
              <a:t>}</a:t>
            </a:r>
            <a:endParaRPr lang="zh-CN" altLang="en-US" sz="2400" b="1" kern="0" dirty="0"/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1508125" y="12700"/>
            <a:ext cx="938911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解：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 SA=0  (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放了苹果的盘子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)</a:t>
            </a:r>
            <a:r>
              <a:rPr lang="zh-CN" altLang="en-US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，解决母子进程之间，母先子后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;</a:t>
            </a:r>
            <a:endParaRPr lang="zh-CN" altLang="zh-CN" sz="2400" b="1">
              <a:solidFill>
                <a:srgbClr val="FF00FF"/>
              </a:solidFill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         SB=0  (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放了香蕉的盘子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)</a:t>
            </a:r>
            <a:r>
              <a:rPr lang="zh-CN" altLang="en-US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，</a:t>
            </a:r>
            <a:r>
              <a:rPr lang="zh-CN" altLang="en-US" sz="2400" b="1">
                <a:solidFill>
                  <a:srgbClr val="FF00FF"/>
                </a:solidFill>
                <a:latin typeface="Times New Roman" panose="02020503050405090304" pitchFamily="18" charset="0"/>
                <a:sym typeface="+mn-ea"/>
              </a:rPr>
              <a:t>解决父女进程之间，父先女后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;</a:t>
            </a:r>
            <a:endParaRPr lang="zh-CN" altLang="en-US" sz="2400" b="1">
              <a:solidFill>
                <a:srgbClr val="FF00FF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1195705" y="182245"/>
            <a:ext cx="10900410" cy="355409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>
                <a:latin typeface="+mn-ea"/>
              </a:rPr>
              <a:t>3. </a:t>
            </a:r>
            <a:r>
              <a:rPr lang="zh-CN" altLang="zh-CN" sz="3200" b="1" dirty="0">
                <a:latin typeface="+mn-ea"/>
              </a:rPr>
              <a:t>桌上有个只能盛得下一个水果的空盘子。</a:t>
            </a:r>
            <a:r>
              <a:rPr lang="zh-CN" altLang="zh-CN" sz="3200" b="1" dirty="0">
                <a:solidFill>
                  <a:srgbClr val="C00000"/>
                </a:solidFill>
                <a:latin typeface="+mn-ea"/>
              </a:rPr>
              <a:t>爸爸可向盘中放苹果和桔子，儿子专等吃盘中的桔子，女儿专等吃盘中的苹果。</a:t>
            </a:r>
            <a:endParaRPr lang="zh-CN" altLang="zh-CN" sz="3200" b="1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zh-CN" sz="3200" b="1" dirty="0">
                <a:latin typeface="+mn-ea"/>
              </a:rPr>
              <a:t>规定：当盘子空时，一次只能放入一个水果供取用。</a:t>
            </a:r>
            <a:endParaRPr lang="zh-CN" altLang="zh-CN" sz="3200" b="1" dirty="0">
              <a:latin typeface="+mn-ea"/>
            </a:endParaRPr>
          </a:p>
          <a:p>
            <a:pPr marL="0" indent="0">
              <a:buNone/>
            </a:pPr>
            <a:r>
              <a:rPr lang="zh-CN" altLang="zh-CN" sz="3200" b="1" dirty="0">
                <a:latin typeface="+mn-ea"/>
              </a:rPr>
              <a:t>要求：试用信号量和</a:t>
            </a:r>
            <a:r>
              <a:rPr lang="en-US" altLang="zh-CN" sz="3200" b="1" dirty="0">
                <a:latin typeface="+mn-ea"/>
              </a:rPr>
              <a:t>wait</a:t>
            </a:r>
            <a:r>
              <a:rPr lang="zh-CN" altLang="zh-CN" sz="3200" b="1" dirty="0">
                <a:latin typeface="+mn-ea"/>
              </a:rPr>
              <a:t>、</a:t>
            </a:r>
            <a:r>
              <a:rPr lang="en-US" altLang="zh-CN" sz="3200" b="1" dirty="0">
                <a:latin typeface="+mn-ea"/>
              </a:rPr>
              <a:t>signal</a:t>
            </a:r>
            <a:r>
              <a:rPr lang="zh-CN" altLang="zh-CN" sz="3200" b="1" dirty="0">
                <a:latin typeface="+mn-ea"/>
              </a:rPr>
              <a:t>操作实现爸爸、儿子和女儿这三个循环进程之间的同步。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5365" y="4062095"/>
            <a:ext cx="9655810" cy="229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/>
              <a:t>制约关系：</a:t>
            </a:r>
            <a:endParaRPr lang="zh-CN" altLang="en-US" sz="2400" b="1"/>
          </a:p>
          <a:p>
            <a:pPr algn="l"/>
            <a:r>
              <a:rPr lang="en-US" altLang="zh-CN" sz="2400" b="1"/>
              <a:t>1</a:t>
            </a:r>
            <a:r>
              <a:rPr lang="zh-CN" altLang="en-US" sz="2400" b="1"/>
              <a:t>、当盘子</a:t>
            </a:r>
            <a:r>
              <a:rPr lang="zh-CN" altLang="en-US" sz="2400" b="1">
                <a:solidFill>
                  <a:srgbClr val="FF0000"/>
                </a:solidFill>
              </a:rPr>
              <a:t>空</a:t>
            </a:r>
            <a:r>
              <a:rPr lang="zh-CN" altLang="en-US" sz="2400" b="1"/>
              <a:t>时，爸爸</a:t>
            </a:r>
            <a:r>
              <a:rPr lang="zh-CN" altLang="en-US" sz="2400" b="1">
                <a:solidFill>
                  <a:srgbClr val="FF0000"/>
                </a:solidFill>
              </a:rPr>
              <a:t>要么往盘子里放苹果</a:t>
            </a:r>
            <a:r>
              <a:rPr lang="zh-CN" altLang="en-US" sz="2400" b="1">
                <a:solidFill>
                  <a:srgbClr val="7030A0"/>
                </a:solidFill>
              </a:rPr>
              <a:t>要么往盘子里放桔子。</a:t>
            </a:r>
            <a:r>
              <a:rPr lang="zh-CN" altLang="en-US" sz="2400" b="1"/>
              <a:t>（</a:t>
            </a:r>
            <a:endParaRPr lang="zh-CN" altLang="en-US" sz="2400" b="1"/>
          </a:p>
          <a:p>
            <a:pPr algn="l"/>
            <a:r>
              <a:rPr lang="en-US" altLang="zh-CN" sz="2400" b="1"/>
              <a:t>2</a:t>
            </a:r>
            <a:r>
              <a:rPr lang="zh-CN" altLang="en-US" sz="2400" b="1"/>
              <a:t>、当爸爸往盘子里放桔子，儿子吃桔子。</a:t>
            </a:r>
            <a:r>
              <a:rPr lang="zh-CN" altLang="en-US" sz="2400" b="1">
                <a:sym typeface="+mn-ea"/>
              </a:rPr>
              <a:t>（同步，爸放桔子在先，儿子吃桔子在后）</a:t>
            </a:r>
            <a:endParaRPr lang="zh-CN" altLang="en-US" sz="2400" b="1"/>
          </a:p>
          <a:p>
            <a:pPr algn="l"/>
            <a:r>
              <a:rPr lang="en-US" altLang="zh-CN" sz="2400" b="1"/>
              <a:t>3</a:t>
            </a:r>
            <a:r>
              <a:rPr lang="zh-CN" altLang="en-US" sz="2400" b="1"/>
              <a:t>、当爸爸往盘子里放苹果，女儿吃苹果。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3"/>
          <p:cNvSpPr txBox="1">
            <a:spLocks noChangeArrowheads="1"/>
          </p:cNvSpPr>
          <p:nvPr/>
        </p:nvSpPr>
        <p:spPr bwMode="auto">
          <a:xfrm>
            <a:off x="1678940" y="229235"/>
            <a:ext cx="97967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+mn-ea"/>
              </a:rPr>
              <a:t>当盘子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空</a:t>
            </a:r>
            <a:r>
              <a:rPr lang="zh-CN" altLang="en-US" sz="2400" b="1">
                <a:sym typeface="+mn-ea"/>
              </a:rPr>
              <a:t>时，爸爸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要么往盘子里放苹果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要么往盘子里放桔子。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503050405090304" pitchFamily="18" charset="0"/>
              </a:rPr>
              <a:t>设信号量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empty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，初值为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1</a:t>
            </a:r>
            <a:r>
              <a:rPr lang="zh-CN" altLang="zh-CN" sz="2400" b="1">
                <a:latin typeface="Times New Roman" panose="02020503050405090304" pitchFamily="18" charset="0"/>
              </a:rPr>
              <a:t>，表示盘子是空的。 </a:t>
            </a:r>
            <a:endParaRPr lang="zh-CN" altLang="zh-CN" sz="240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503050405090304" pitchFamily="18" charset="0"/>
              </a:rPr>
              <a:t> </a:t>
            </a: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1539558" y="2173605"/>
            <a:ext cx="3168650" cy="41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father()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While (1)  {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WAIT(empty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）</a:t>
            </a:r>
            <a:r>
              <a:rPr lang="en-US" altLang="zh-CN" sz="2400" b="1">
                <a:latin typeface="Times New Roman" panose="02020503050405090304" pitchFamily="18" charset="0"/>
              </a:rPr>
              <a:t>;    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503050405090304" pitchFamily="18" charset="0"/>
              </a:rPr>
              <a:t>将水果放入盘中；</a:t>
            </a:r>
            <a:r>
              <a:rPr lang="en-US" altLang="zh-CN" sz="2400" b="1">
                <a:latin typeface="Times New Roman" panose="02020503050405090304" pitchFamily="18" charset="0"/>
              </a:rPr>
              <a:t>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If (</a:t>
            </a:r>
            <a:r>
              <a:rPr lang="zh-CN" altLang="zh-CN" sz="2400" b="1">
                <a:latin typeface="Times New Roman" panose="02020503050405090304" pitchFamily="18" charset="0"/>
              </a:rPr>
              <a:t>放入的是桔子</a:t>
            </a:r>
            <a:r>
              <a:rPr lang="en-US" altLang="zh-CN" sz="2400" b="1">
                <a:latin typeface="Times New Roman" panose="02020503050405090304" pitchFamily="18" charset="0"/>
              </a:rPr>
              <a:t>)  ;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Else </a:t>
            </a:r>
            <a:r>
              <a:rPr lang="zh-CN" altLang="en-US" sz="2400" b="1">
                <a:latin typeface="Times New Roman" panose="02020503050405090304" pitchFamily="18" charset="0"/>
              </a:rPr>
              <a:t>放入的是苹果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en-US" sz="2400" b="1">
              <a:latin typeface="Times New Roman" panose="02020503050405090304" pitchFamily="18" charset="0"/>
            </a:endParaRP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4870450" y="2565400"/>
            <a:ext cx="2808288" cy="41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son ()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While (1)  {   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</a:t>
            </a: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503050405090304" pitchFamily="18" charset="0"/>
              </a:rPr>
              <a:t>从盘中取出桔子；</a:t>
            </a:r>
            <a:r>
              <a:rPr lang="en-US" altLang="zh-CN" sz="2400" b="1">
                <a:latin typeface="Times New Roman" panose="02020503050405090304" pitchFamily="18" charset="0"/>
              </a:rPr>
              <a:t>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SIGNAL(empty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）</a:t>
            </a:r>
            <a:r>
              <a:rPr lang="en-US" altLang="zh-CN" sz="2400" b="1">
                <a:latin typeface="Times New Roman" panose="02020503050405090304" pitchFamily="18" charset="0"/>
              </a:rPr>
              <a:t>;   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</a:t>
            </a:r>
            <a:r>
              <a:rPr lang="zh-CN" altLang="zh-CN" sz="2400" b="1">
                <a:latin typeface="Times New Roman" panose="02020503050405090304" pitchFamily="18" charset="0"/>
              </a:rPr>
              <a:t>吃桔子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 </a:t>
            </a: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 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</a:t>
            </a:r>
            <a:endParaRPr lang="zh-CN" altLang="zh-CN" sz="2400" b="1">
              <a:latin typeface="Times New Roman" panose="02020503050405090304" pitchFamily="18" charset="0"/>
            </a:endParaRP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7751764" y="2543175"/>
            <a:ext cx="2916237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daughter()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While (1)  {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 </a:t>
            </a: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503050405090304" pitchFamily="18" charset="0"/>
              </a:rPr>
              <a:t>从盘中取出苹果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SIGNAL(empty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）</a:t>
            </a:r>
            <a:r>
              <a:rPr lang="en-US" altLang="zh-CN" sz="2400" b="1">
                <a:latin typeface="Times New Roman" panose="02020503050405090304" pitchFamily="18" charset="0"/>
              </a:rPr>
              <a:t>;      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</a:t>
            </a:r>
            <a:r>
              <a:rPr lang="zh-CN" altLang="zh-CN" sz="2400" b="1">
                <a:latin typeface="Times New Roman" panose="02020503050405090304" pitchFamily="18" charset="0"/>
              </a:rPr>
              <a:t>吃苹果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zh-CN" sz="2400" b="1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3"/>
          <p:cNvSpPr txBox="1">
            <a:spLocks noChangeArrowheads="1"/>
          </p:cNvSpPr>
          <p:nvPr/>
        </p:nvSpPr>
        <p:spPr bwMode="auto">
          <a:xfrm>
            <a:off x="1703705" y="128905"/>
            <a:ext cx="1017587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503050405090304" pitchFamily="18" charset="0"/>
              </a:rPr>
              <a:t> </a:t>
            </a:r>
            <a:endParaRPr lang="zh-CN" altLang="zh-CN" sz="240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503050405090304" pitchFamily="18" charset="0"/>
              </a:rPr>
              <a:t>儿子进程的同步信号量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orange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，初值为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0</a:t>
            </a:r>
            <a:r>
              <a:rPr lang="zh-CN" altLang="zh-CN" sz="2400" b="1">
                <a:latin typeface="Times New Roman" panose="02020503050405090304" pitchFamily="18" charset="0"/>
              </a:rPr>
              <a:t>，表示爸爸尚未把桔子放入盘中。用于解决爸放桔子在先，儿子吃桔子在后。</a:t>
            </a:r>
            <a:endParaRPr lang="zh-CN" altLang="zh-CN" sz="2400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503050405090304" pitchFamily="18" charset="0"/>
              </a:rPr>
              <a:t>女儿进程的同步信号量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apple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，初值为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0</a:t>
            </a:r>
            <a:r>
              <a:rPr lang="zh-CN" altLang="zh-CN" sz="2400" b="1">
                <a:latin typeface="Times New Roman" panose="02020503050405090304" pitchFamily="18" charset="0"/>
              </a:rPr>
              <a:t>，表示爸爸尚未把苹果放入盘中。用于</a:t>
            </a:r>
            <a:r>
              <a:rPr lang="zh-CN" altLang="zh-CN" sz="2400" b="1">
                <a:latin typeface="Times New Roman" panose="02020503050405090304" pitchFamily="18" charset="0"/>
                <a:sym typeface="+mn-ea"/>
              </a:rPr>
              <a:t>解决爸放苹果在先，儿子吃苹果在后。</a:t>
            </a:r>
            <a:r>
              <a:rPr lang="zh-CN" altLang="zh-CN" sz="2400" b="1">
                <a:latin typeface="Times New Roman" panose="02020503050405090304" pitchFamily="18" charset="0"/>
              </a:rPr>
              <a:t> </a:t>
            </a: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1703388" y="2425700"/>
            <a:ext cx="31686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father()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While (1)  {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WAIT(empty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）</a:t>
            </a:r>
            <a:r>
              <a:rPr lang="en-US" altLang="zh-CN" sz="2400" b="1">
                <a:latin typeface="Times New Roman" panose="02020503050405090304" pitchFamily="18" charset="0"/>
              </a:rPr>
              <a:t>;    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503050405090304" pitchFamily="18" charset="0"/>
              </a:rPr>
              <a:t>将水果放入盘中；</a:t>
            </a:r>
            <a:r>
              <a:rPr lang="en-US" altLang="zh-CN" sz="2400" b="1">
                <a:latin typeface="Times New Roman" panose="02020503050405090304" pitchFamily="18" charset="0"/>
              </a:rPr>
              <a:t>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If (</a:t>
            </a:r>
            <a:r>
              <a:rPr lang="zh-CN" altLang="zh-CN" sz="2400" b="1">
                <a:latin typeface="Times New Roman" panose="02020503050405090304" pitchFamily="18" charset="0"/>
              </a:rPr>
              <a:t>放入的是桔子</a:t>
            </a:r>
            <a:r>
              <a:rPr lang="en-US" altLang="zh-CN" sz="2400" b="1">
                <a:latin typeface="Times New Roman" panose="02020503050405090304" pitchFamily="18" charset="0"/>
              </a:rPr>
              <a:t>)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503050405090304" pitchFamily="18" charset="0"/>
              </a:rPr>
              <a:t>SIGNAL(orange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503050405090304" pitchFamily="18" charset="0"/>
              </a:rPr>
              <a:t>）</a:t>
            </a:r>
            <a:r>
              <a:rPr lang="en-US" altLang="zh-CN" sz="2400" b="1">
                <a:latin typeface="Times New Roman" panose="02020503050405090304" pitchFamily="18" charset="0"/>
              </a:rPr>
              <a:t>;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Else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</a:t>
            </a:r>
            <a:r>
              <a:rPr lang="en-US" altLang="zh-CN" sz="2400" b="1">
                <a:solidFill>
                  <a:srgbClr val="261EC0"/>
                </a:solidFill>
                <a:latin typeface="Times New Roman" panose="02020503050405090304" pitchFamily="18" charset="0"/>
              </a:rPr>
              <a:t>SIGNAL(apple</a:t>
            </a:r>
            <a:r>
              <a:rPr lang="zh-CN" altLang="zh-CN" sz="2400" b="1">
                <a:solidFill>
                  <a:srgbClr val="261EC0"/>
                </a:solidFill>
                <a:latin typeface="Times New Roman" panose="02020503050405090304" pitchFamily="18" charset="0"/>
              </a:rPr>
              <a:t>）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en-US" sz="2400" b="1">
              <a:latin typeface="Times New Roman" panose="02020503050405090304" pitchFamily="18" charset="0"/>
            </a:endParaRP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4870450" y="2565400"/>
            <a:ext cx="2808288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son ()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While (1)  {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503050405090304" pitchFamily="18" charset="0"/>
              </a:rPr>
              <a:t>WAIT(orange 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503050405090304" pitchFamily="18" charset="0"/>
              </a:rPr>
              <a:t>）</a:t>
            </a:r>
            <a:r>
              <a:rPr lang="zh-CN" altLang="zh-CN" sz="2400" b="1">
                <a:latin typeface="Times New Roman" panose="02020503050405090304" pitchFamily="18" charset="0"/>
              </a:rPr>
              <a:t>；</a:t>
            </a:r>
            <a:r>
              <a:rPr lang="en-US" altLang="zh-CN" sz="2400" b="1">
                <a:latin typeface="Times New Roman" panose="02020503050405090304" pitchFamily="18" charset="0"/>
              </a:rPr>
              <a:t> 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</a:t>
            </a:r>
            <a:r>
              <a:rPr lang="zh-CN" altLang="zh-CN" sz="2400" b="1">
                <a:latin typeface="Times New Roman" panose="02020503050405090304" pitchFamily="18" charset="0"/>
              </a:rPr>
              <a:t>从盘中取出桔子；</a:t>
            </a:r>
            <a:r>
              <a:rPr lang="en-US" altLang="zh-CN" sz="2400" b="1">
                <a:latin typeface="Times New Roman" panose="02020503050405090304" pitchFamily="18" charset="0"/>
              </a:rPr>
              <a:t>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SIGNAL(empty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）</a:t>
            </a:r>
            <a:r>
              <a:rPr lang="en-US" altLang="zh-CN" sz="2400" b="1">
                <a:latin typeface="Times New Roman" panose="02020503050405090304" pitchFamily="18" charset="0"/>
              </a:rPr>
              <a:t>;   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</a:t>
            </a:r>
            <a:r>
              <a:rPr lang="zh-CN" altLang="zh-CN" sz="2400" b="1">
                <a:latin typeface="Times New Roman" panose="02020503050405090304" pitchFamily="18" charset="0"/>
              </a:rPr>
              <a:t>吃桔子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 </a:t>
            </a: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 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</a:t>
            </a:r>
            <a:endParaRPr lang="zh-CN" altLang="zh-CN" sz="2400" b="1">
              <a:latin typeface="Times New Roman" panose="02020503050405090304" pitchFamily="18" charset="0"/>
            </a:endParaRP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7751764" y="2543175"/>
            <a:ext cx="29162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Void daughter()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{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While (1)  {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</a:t>
            </a:r>
            <a:r>
              <a:rPr lang="en-US" altLang="zh-CN" sz="2400" b="1">
                <a:solidFill>
                  <a:srgbClr val="261EC0"/>
                </a:solidFill>
                <a:latin typeface="Times New Roman" panose="02020503050405090304" pitchFamily="18" charset="0"/>
              </a:rPr>
              <a:t>WAIT(apple</a:t>
            </a:r>
            <a:r>
              <a:rPr lang="zh-CN" altLang="zh-CN" sz="2400" b="1">
                <a:solidFill>
                  <a:srgbClr val="261EC0"/>
                </a:solidFill>
                <a:latin typeface="Times New Roman" panose="02020503050405090304" pitchFamily="18" charset="0"/>
              </a:rPr>
              <a:t>）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</a:t>
            </a:r>
            <a:r>
              <a:rPr lang="zh-CN" altLang="zh-CN" sz="2400" b="1">
                <a:latin typeface="Times New Roman" panose="02020503050405090304" pitchFamily="18" charset="0"/>
              </a:rPr>
              <a:t>从盘中取出苹果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SIGNAL(empty</a:t>
            </a:r>
            <a:r>
              <a:rPr lang="zh-CN" altLang="zh-CN" sz="2400" b="1">
                <a:solidFill>
                  <a:srgbClr val="FF00FF"/>
                </a:solidFill>
                <a:latin typeface="Times New Roman" panose="02020503050405090304" pitchFamily="18" charset="0"/>
              </a:rPr>
              <a:t>）</a:t>
            </a:r>
            <a:r>
              <a:rPr lang="en-US" altLang="zh-CN" sz="2400" b="1">
                <a:latin typeface="Times New Roman" panose="02020503050405090304" pitchFamily="18" charset="0"/>
              </a:rPr>
              <a:t>;         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   </a:t>
            </a:r>
            <a:r>
              <a:rPr lang="zh-CN" altLang="zh-CN" sz="2400" b="1">
                <a:latin typeface="Times New Roman" panose="02020503050405090304" pitchFamily="18" charset="0"/>
              </a:rPr>
              <a:t>吃苹果</a:t>
            </a:r>
            <a:r>
              <a:rPr lang="en-US" altLang="zh-CN" sz="2400" b="1">
                <a:latin typeface="Times New Roman" panose="02020503050405090304" pitchFamily="18" charset="0"/>
              </a:rPr>
              <a:t>;</a:t>
            </a:r>
            <a:endParaRPr lang="zh-CN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en-US" altLang="zh-CN" sz="2400" b="1">
              <a:latin typeface="Times New Roman" panose="0202050305040509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503050405090304" pitchFamily="18" charset="0"/>
              </a:rPr>
              <a:t>}</a:t>
            </a:r>
            <a:endParaRPr lang="zh-CN" altLang="zh-CN" sz="2400" b="1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76070" y="262255"/>
            <a:ext cx="10076815" cy="2663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2400"/>
              <a:t>有一间酒吧里有3个音乐爱好者队列，第1队的音乐爱好者只有随身听，第2队的音乐爱好者只有音乐磁带，第3队的音乐爱好者只有电池。而要听音乐就必须随身听、音乐磁带和电池这三种物品俱全。酒吧老板一次出售这三种物品中的任意两种。当一名音乐爱好者得到这三种物品并听完一首乐曲后，酒吧老板才能再一次出售这三种物品中的任意两种，于是第2队音乐爱好者得到这三种物品，并开始听乐曲。全部买卖就这样进行下去。试用信号量实现他们的同步关系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298575" y="3180715"/>
            <a:ext cx="35382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Boss(){</a:t>
            </a:r>
            <a:endParaRPr lang="zh-CN" altLang="en-US" sz="2000"/>
          </a:p>
          <a:p>
            <a:r>
              <a:rPr lang="zh-CN" altLang="en-US" sz="2000"/>
              <a:t>While(1){</a:t>
            </a:r>
            <a:endParaRPr lang="zh-CN" altLang="en-US" sz="2000"/>
          </a:p>
          <a:p>
            <a:r>
              <a:rPr lang="zh-CN" altLang="en-US" sz="2000"/>
              <a:t>提供任意两种物品出售；</a:t>
            </a:r>
            <a:endParaRPr lang="zh-CN" altLang="en-US" sz="2000"/>
          </a:p>
          <a:p>
            <a:r>
              <a:rPr lang="zh-CN" altLang="en-US" sz="2000"/>
              <a:t>IF（提供的是音乐磁带和电池）</a:t>
            </a:r>
            <a:endParaRPr lang="zh-CN" altLang="en-US" sz="2000"/>
          </a:p>
          <a:p>
            <a:r>
              <a:rPr lang="zh-CN" altLang="en-US" sz="2000"/>
              <a:t>Else if (提供的是随身听和电池)</a:t>
            </a:r>
            <a:endParaRPr lang="zh-CN" altLang="en-US" sz="2000"/>
          </a:p>
          <a:p>
            <a:r>
              <a:rPr lang="zh-CN" altLang="en-US" sz="2000"/>
              <a:t>Else</a:t>
            </a:r>
            <a:r>
              <a:rPr lang="zh-CN" altLang="en-US" sz="2000">
                <a:sym typeface="+mn-ea"/>
              </a:rPr>
              <a:t>(提供的是随身听和音乐磁带)</a:t>
            </a:r>
            <a:endParaRPr lang="zh-CN" altLang="en-US" sz="2000"/>
          </a:p>
          <a:p>
            <a:r>
              <a:rPr lang="zh-CN" altLang="en-US" sz="2000"/>
              <a:t> }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002530" y="3735070"/>
            <a:ext cx="23088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Fan1(){</a:t>
            </a:r>
            <a:endParaRPr lang="zh-CN" altLang="en-US" sz="2000"/>
          </a:p>
          <a:p>
            <a:r>
              <a:rPr lang="zh-CN" altLang="en-US" sz="2000"/>
              <a:t>买音乐磁带和电池；</a:t>
            </a:r>
            <a:endParaRPr lang="zh-CN" altLang="en-US" sz="2000"/>
          </a:p>
          <a:p>
            <a:r>
              <a:rPr lang="zh-CN" altLang="en-US" sz="2000"/>
              <a:t>听乐曲；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311390" y="3663315"/>
            <a:ext cx="2540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Fan2(){</a:t>
            </a:r>
            <a:endParaRPr lang="zh-CN" altLang="en-US" sz="2000"/>
          </a:p>
          <a:p>
            <a:r>
              <a:rPr lang="zh-CN" altLang="en-US" sz="2000"/>
              <a:t>买随身听和电池；</a:t>
            </a:r>
            <a:endParaRPr lang="zh-CN" altLang="en-US" sz="2000"/>
          </a:p>
          <a:p>
            <a:r>
              <a:rPr lang="zh-CN" altLang="en-US" sz="2000"/>
              <a:t>听音乐；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9443085" y="3646805"/>
            <a:ext cx="27495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Fan3(){</a:t>
            </a:r>
            <a:endParaRPr lang="zh-CN" altLang="en-US" sz="2000"/>
          </a:p>
          <a:p>
            <a:r>
              <a:rPr lang="zh-CN" altLang="en-US" sz="2000"/>
              <a:t>买到随身听和音乐磁带；</a:t>
            </a:r>
            <a:endParaRPr lang="zh-CN" altLang="en-US" sz="2000"/>
          </a:p>
          <a:p>
            <a:r>
              <a:rPr lang="zh-CN" altLang="en-US" sz="2000"/>
              <a:t>听乐曲；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5565" y="2190750"/>
            <a:ext cx="3161665" cy="4573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Boss(){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While(1){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olidFill>
                  <a:srgbClr val="7030A0"/>
                </a:solidFill>
                <a:sym typeface="+mn-ea"/>
              </a:rPr>
              <a:t>wait</a:t>
            </a:r>
            <a:r>
              <a:rPr lang="zh-CN" altLang="en-US" b="1">
                <a:solidFill>
                  <a:srgbClr val="7030A0"/>
                </a:solidFill>
                <a:sym typeface="+mn-ea"/>
              </a:rPr>
              <a:t>（ 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s</a:t>
            </a:r>
            <a:r>
              <a:rPr lang="zh-CN" altLang="en-US" b="1">
                <a:solidFill>
                  <a:srgbClr val="7030A0"/>
                </a:solidFill>
                <a:sym typeface="+mn-ea"/>
              </a:rPr>
              <a:t>）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提供任意两种物品出售；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IF（提供的是音乐磁带和电池）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signal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）；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ym typeface="+mn-ea"/>
              </a:rPr>
              <a:t>Else if (提供的是随身听和电池)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olidFill>
                  <a:srgbClr val="FFC000"/>
                </a:solidFill>
                <a:sym typeface="+mn-ea"/>
              </a:rPr>
              <a:t> signal</a:t>
            </a:r>
            <a:r>
              <a:rPr lang="zh-CN" altLang="en-US" b="1">
                <a:solidFill>
                  <a:srgbClr val="FFC000"/>
                </a:solidFill>
                <a:sym typeface="+mn-ea"/>
              </a:rPr>
              <a:t>（ </a:t>
            </a:r>
            <a:r>
              <a:rPr lang="en-US" altLang="zh-CN" b="1">
                <a:solidFill>
                  <a:srgbClr val="FFC000"/>
                </a:solidFill>
                <a:sym typeface="+mn-ea"/>
              </a:rPr>
              <a:t>b</a:t>
            </a:r>
            <a:r>
              <a:rPr lang="zh-CN" altLang="en-US" b="1">
                <a:solidFill>
                  <a:srgbClr val="FFC000"/>
                </a:solidFill>
                <a:sym typeface="+mn-ea"/>
              </a:rPr>
              <a:t>）</a:t>
            </a:r>
            <a:r>
              <a:rPr lang="en-US" altLang="zh-CN" b="1">
                <a:solidFill>
                  <a:srgbClr val="FFC000"/>
                </a:solidFill>
                <a:sym typeface="+mn-ea"/>
              </a:rPr>
              <a:t>;</a:t>
            </a:r>
            <a:endParaRPr lang="zh-CN" altLang="en-US" b="1">
              <a:solidFill>
                <a:srgbClr val="FFC000"/>
              </a:solidFill>
            </a:endParaRPr>
          </a:p>
          <a:p>
            <a:pPr algn="l"/>
            <a:r>
              <a:rPr lang="zh-CN" altLang="en-US">
                <a:sym typeface="+mn-ea"/>
              </a:rPr>
              <a:t>Else(提供的是随身听和音乐磁带)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olidFill>
                  <a:srgbClr val="00B0F0"/>
                </a:solidFill>
                <a:sym typeface="+mn-ea"/>
              </a:rPr>
              <a:t> signal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（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c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）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;</a:t>
            </a:r>
            <a:endParaRPr lang="zh-CN" altLang="en-US" b="1">
              <a:solidFill>
                <a:srgbClr val="00B0F0"/>
              </a:solidFill>
            </a:endParaRPr>
          </a:p>
          <a:p>
            <a:pPr algn="l"/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83280" y="3601085"/>
            <a:ext cx="2463165" cy="3096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Fan1(){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wait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;</a:t>
            </a:r>
            <a:endParaRPr lang="zh-CN" altLang="en-US" b="1"/>
          </a:p>
          <a:p>
            <a:pPr algn="l"/>
            <a:r>
              <a:rPr lang="zh-CN" altLang="en-US">
                <a:sym typeface="+mn-ea"/>
              </a:rPr>
              <a:t>买音乐磁带和电池；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听乐曲；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olidFill>
                  <a:srgbClr val="7030A0"/>
                </a:solidFill>
                <a:sym typeface="+mn-ea"/>
              </a:rPr>
              <a:t>signal</a:t>
            </a:r>
            <a:r>
              <a:rPr lang="zh-CN" altLang="en-US" b="1">
                <a:solidFill>
                  <a:srgbClr val="7030A0"/>
                </a:solidFill>
                <a:sym typeface="+mn-ea"/>
              </a:rPr>
              <a:t>（ 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s</a:t>
            </a:r>
            <a:r>
              <a:rPr lang="zh-CN" altLang="en-US" b="1">
                <a:solidFill>
                  <a:srgbClr val="7030A0"/>
                </a:solidFill>
                <a:sym typeface="+mn-ea"/>
              </a:rPr>
              <a:t>）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;</a:t>
            </a:r>
            <a:endParaRPr lang="zh-CN" altLang="en-US" b="1">
              <a:solidFill>
                <a:srgbClr val="7030A0"/>
              </a:solidFill>
            </a:endParaRPr>
          </a:p>
          <a:p>
            <a:pPr algn="l"/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45860" y="3596005"/>
            <a:ext cx="2519680" cy="3096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Fan2(){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olidFill>
                  <a:srgbClr val="FFC000"/>
                </a:solidFill>
                <a:sym typeface="+mn-ea"/>
              </a:rPr>
              <a:t>wait</a:t>
            </a:r>
            <a:r>
              <a:rPr lang="zh-CN" altLang="en-US" b="1">
                <a:solidFill>
                  <a:srgbClr val="FFC000"/>
                </a:solidFill>
                <a:sym typeface="+mn-ea"/>
              </a:rPr>
              <a:t>（ </a:t>
            </a:r>
            <a:r>
              <a:rPr lang="en-US" altLang="zh-CN" b="1">
                <a:solidFill>
                  <a:srgbClr val="FFC000"/>
                </a:solidFill>
                <a:sym typeface="+mn-ea"/>
              </a:rPr>
              <a:t>b</a:t>
            </a:r>
            <a:r>
              <a:rPr lang="zh-CN" altLang="en-US" b="1">
                <a:solidFill>
                  <a:srgbClr val="FFC000"/>
                </a:solidFill>
                <a:sym typeface="+mn-ea"/>
              </a:rPr>
              <a:t>）</a:t>
            </a:r>
            <a:r>
              <a:rPr lang="en-US" altLang="zh-CN" b="1">
                <a:solidFill>
                  <a:srgbClr val="FFC000"/>
                </a:solidFill>
                <a:sym typeface="+mn-ea"/>
              </a:rPr>
              <a:t>;</a:t>
            </a:r>
            <a:endParaRPr lang="zh-CN" altLang="en-US" b="1">
              <a:solidFill>
                <a:srgbClr val="FFC000"/>
              </a:solidFill>
            </a:endParaRPr>
          </a:p>
          <a:p>
            <a:pPr algn="l"/>
            <a:r>
              <a:rPr lang="zh-CN" altLang="en-US">
                <a:sym typeface="+mn-ea"/>
              </a:rPr>
              <a:t>买随身听和电池；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听音乐；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olidFill>
                  <a:srgbClr val="7030A0"/>
                </a:solidFill>
                <a:sym typeface="+mn-ea"/>
              </a:rPr>
              <a:t>signal</a:t>
            </a:r>
            <a:r>
              <a:rPr lang="zh-CN" altLang="en-US" b="1">
                <a:solidFill>
                  <a:srgbClr val="7030A0"/>
                </a:solidFill>
                <a:sym typeface="+mn-ea"/>
              </a:rPr>
              <a:t>（ 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s</a:t>
            </a:r>
            <a:r>
              <a:rPr lang="zh-CN" altLang="en-US" b="1">
                <a:solidFill>
                  <a:srgbClr val="7030A0"/>
                </a:solidFill>
                <a:sym typeface="+mn-ea"/>
              </a:rPr>
              <a:t>）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64320" y="3596005"/>
            <a:ext cx="2940050" cy="3096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Fan3(){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olidFill>
                  <a:srgbClr val="00B0F0"/>
                </a:solidFill>
                <a:sym typeface="+mn-ea"/>
              </a:rPr>
              <a:t>wait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（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c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 ）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;</a:t>
            </a:r>
            <a:endParaRPr lang="zh-CN" altLang="en-US" b="1">
              <a:solidFill>
                <a:srgbClr val="00B0F0"/>
              </a:solidFill>
            </a:endParaRPr>
          </a:p>
          <a:p>
            <a:pPr algn="l"/>
            <a:r>
              <a:rPr lang="zh-CN" altLang="en-US">
                <a:sym typeface="+mn-ea"/>
              </a:rPr>
              <a:t>买到随身听和音乐磁带；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听乐曲；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b="1">
                <a:solidFill>
                  <a:srgbClr val="7030A0"/>
                </a:solidFill>
                <a:sym typeface="+mn-ea"/>
              </a:rPr>
              <a:t>signal</a:t>
            </a:r>
            <a:r>
              <a:rPr lang="zh-CN" altLang="en-US" b="1">
                <a:solidFill>
                  <a:srgbClr val="7030A0"/>
                </a:solidFill>
                <a:sym typeface="+mn-ea"/>
              </a:rPr>
              <a:t>（ 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s</a:t>
            </a:r>
            <a:r>
              <a:rPr lang="zh-CN" altLang="en-US" b="1">
                <a:solidFill>
                  <a:srgbClr val="7030A0"/>
                </a:solidFill>
                <a:sym typeface="+mn-ea"/>
              </a:rPr>
              <a:t>）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31260" y="194310"/>
            <a:ext cx="7992745" cy="17951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9525" y="276860"/>
            <a:ext cx="7621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出售组合一，</a:t>
            </a:r>
            <a:r>
              <a:rPr lang="en-US" altLang="zh-CN"/>
              <a:t>fan1</a:t>
            </a:r>
            <a:r>
              <a:rPr lang="zh-CN" altLang="en-US"/>
              <a:t>买；出售组合二，</a:t>
            </a:r>
            <a:r>
              <a:rPr lang="en-US" altLang="zh-CN"/>
              <a:t>fan2</a:t>
            </a:r>
            <a:r>
              <a:rPr lang="zh-CN" altLang="en-US"/>
              <a:t>买；出售组合三，</a:t>
            </a:r>
            <a:r>
              <a:rPr lang="en-US" altLang="zh-CN"/>
              <a:t>fan3</a:t>
            </a:r>
            <a:r>
              <a:rPr lang="zh-CN" altLang="en-US"/>
              <a:t>买；</a:t>
            </a:r>
            <a:endParaRPr lang="zh-CN" altLang="en-US"/>
          </a:p>
          <a:p>
            <a:r>
              <a:rPr lang="en-US" altLang="zh-CN"/>
              <a:t>semaphore  a=0</a:t>
            </a:r>
            <a:r>
              <a:rPr lang="zh-CN" altLang="en-US"/>
              <a:t>，</a:t>
            </a:r>
            <a:r>
              <a:rPr lang="en-US" altLang="zh-CN"/>
              <a:t>b=0</a:t>
            </a:r>
            <a:r>
              <a:rPr lang="zh-CN" altLang="en-US"/>
              <a:t>，</a:t>
            </a:r>
            <a:r>
              <a:rPr lang="en-US" altLang="zh-CN"/>
              <a:t>c=0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fan</a:t>
            </a:r>
            <a:r>
              <a:rPr lang="zh-CN" altLang="en-US"/>
              <a:t>听完歌曲之后，老板才能出售；</a:t>
            </a:r>
            <a:endParaRPr lang="zh-CN" altLang="en-US"/>
          </a:p>
          <a:p>
            <a:r>
              <a:rPr lang="en-US" altLang="zh-CN">
                <a:sym typeface="+mn-ea"/>
              </a:rPr>
              <a:t>semaphore      s=1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73320" y="219075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</a:t>
            </a:r>
            <a:r>
              <a:rPr lang="zh-CN" altLang="en-US"/>
              <a:t>（ 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8920" y="2190750"/>
            <a:ext cx="152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signal</a:t>
            </a:r>
            <a:r>
              <a:rPr lang="zh-CN" altLang="en-US"/>
              <a:t>（ 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框 1"/>
          <p:cNvSpPr txBox="1"/>
          <p:nvPr/>
        </p:nvSpPr>
        <p:spPr>
          <a:xfrm>
            <a:off x="280035" y="263525"/>
            <a:ext cx="1147064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假设一个磁盘有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00个柱面，编号为0~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99，在完成了磁道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90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处的请求后，磁头当前正在磁道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100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处服务。磁盘请求的柱面按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60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40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120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0、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190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150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、20的次序到达磁盘驱动器，计算以下算法的平均寻道长度：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（1）先来先服务算法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20520" y="2508885"/>
          <a:ext cx="666877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385"/>
                <a:gridCol w="3334385"/>
              </a:tblGrid>
              <a:tr h="528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被访问的下一个磁道号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移动距离（磁道数）</a:t>
                      </a:r>
                      <a:endParaRPr lang="zh-CN" altLang="en-US" sz="2400" b="1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28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框 1"/>
          <p:cNvSpPr txBox="1"/>
          <p:nvPr/>
        </p:nvSpPr>
        <p:spPr>
          <a:xfrm>
            <a:off x="189865" y="263525"/>
            <a:ext cx="1156081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假设一个磁盘有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00个柱面，编号为0~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99，在完成了磁道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90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处的请求后，磁头当前正在磁道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100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处服务。磁盘请求的柱面按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60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40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120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0、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190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150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、20的次序到达磁盘驱动器，计算以下算法的平均寻道长度：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（2）最短寻道时间优先算法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17015" y="2074545"/>
          <a:ext cx="670179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895"/>
                <a:gridCol w="3350895"/>
              </a:tblGrid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被访问的下一个磁道号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移动距离（磁道数）</a:t>
                      </a:r>
                      <a:endParaRPr lang="zh-CN" altLang="en-US" sz="2400" b="1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框 1"/>
          <p:cNvSpPr txBox="1"/>
          <p:nvPr/>
        </p:nvSpPr>
        <p:spPr>
          <a:xfrm>
            <a:off x="280035" y="263525"/>
            <a:ext cx="1147064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假设一个磁盘有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2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00个柱面，编号为0~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99，在完成了磁道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90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处的请求后，磁头当前正在磁道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100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处服务。磁盘请求的柱面按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60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40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120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0、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190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</a:t>
            </a:r>
            <a:r>
              <a:rPr lang="en-US" altLang="zh-CN" sz="2800" b="1">
                <a:latin typeface="Times New Roman" panose="02020503050405090304" pitchFamily="18" charset="0"/>
                <a:ea typeface="宋体" pitchFamily="2" charset="-122"/>
              </a:rPr>
              <a:t>150</a:t>
            </a:r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、20的次序到达磁盘驱动器，计算以下算法的平均寻道长度：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  <a:p>
            <a:pPr indent="0"/>
            <a:r>
              <a:rPr lang="zh-CN" altLang="en-US" sz="2800" b="1">
                <a:latin typeface="Times New Roman" panose="02020503050405090304" pitchFamily="18" charset="0"/>
                <a:ea typeface="宋体" pitchFamily="2" charset="-122"/>
              </a:rPr>
              <a:t>（3）电梯调度算法。</a:t>
            </a:r>
            <a:endParaRPr lang="zh-CN" altLang="en-US" sz="2800" b="1">
              <a:latin typeface="Times New Roman" panose="02020503050405090304" pitchFamily="18" charset="0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53185" y="2078355"/>
          <a:ext cx="67856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805"/>
                <a:gridCol w="3392805"/>
              </a:tblGrid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被访问的下一个磁道号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移动距离（磁道数）</a:t>
                      </a:r>
                      <a:endParaRPr lang="zh-CN" altLang="en-US" sz="2400" b="1"/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第五章、页面置换算法与缺页率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zh-CN" altLang="en-US" b="1" dirty="0">
                <a:latin typeface="+mn-ea"/>
                <a:sym typeface="+mn-ea"/>
              </a:rPr>
              <a:t>最佳</a:t>
            </a:r>
            <a:r>
              <a:rPr lang="en-US" altLang="zh-CN" b="1" dirty="0">
                <a:latin typeface="+mn-ea"/>
                <a:sym typeface="+mn-ea"/>
              </a:rPr>
              <a:t>(Optimal)</a:t>
            </a:r>
            <a:r>
              <a:rPr lang="zh-CN" altLang="en-US" b="1" dirty="0">
                <a:latin typeface="+mn-ea"/>
                <a:sym typeface="+mn-ea"/>
              </a:rPr>
              <a:t>置换算法</a:t>
            </a:r>
            <a:endParaRPr lang="zh-CN" altLang="en-US" b="1" dirty="0">
              <a:latin typeface="+mn-ea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先进先出</a:t>
            </a:r>
            <a:r>
              <a:rPr lang="en-US" altLang="zh-CN" b="1" dirty="0">
                <a:latin typeface="+mn-ea"/>
                <a:sym typeface="+mn-ea"/>
              </a:rPr>
              <a:t>(FIFO)</a:t>
            </a:r>
            <a:r>
              <a:rPr lang="zh-CN" altLang="en-US" b="1" dirty="0">
                <a:latin typeface="+mn-ea"/>
                <a:sym typeface="+mn-ea"/>
              </a:rPr>
              <a:t>页面置换算法</a:t>
            </a:r>
            <a:endParaRPr lang="zh-CN" altLang="en-US" b="1" dirty="0">
              <a:latin typeface="+mn-ea"/>
              <a:sym typeface="+mn-ea"/>
            </a:endParaRPr>
          </a:p>
          <a:p>
            <a:r>
              <a:rPr lang="zh-CN" altLang="en-US" b="1" dirty="0">
                <a:latin typeface="+mn-ea"/>
                <a:sym typeface="+mn-ea"/>
              </a:rPr>
              <a:t>最近最久未使用</a:t>
            </a:r>
            <a:r>
              <a:rPr lang="en-US" altLang="zh-CN" b="1" dirty="0">
                <a:latin typeface="+mn-ea"/>
                <a:sym typeface="+mn-ea"/>
              </a:rPr>
              <a:t>(</a:t>
            </a:r>
            <a:r>
              <a:rPr lang="en-US" altLang="zh-CN" b="1" dirty="0" err="1">
                <a:latin typeface="+mn-ea"/>
                <a:sym typeface="+mn-ea"/>
              </a:rPr>
              <a:t>LRU</a:t>
            </a:r>
            <a:r>
              <a:rPr lang="en-US" altLang="zh-CN" b="1" dirty="0">
                <a:latin typeface="+mn-ea"/>
                <a:sym typeface="+mn-ea"/>
              </a:rPr>
              <a:t>)</a:t>
            </a:r>
            <a:r>
              <a:rPr lang="zh-CN" altLang="en-US" b="1" dirty="0">
                <a:latin typeface="+mn-ea"/>
                <a:sym typeface="+mn-ea"/>
              </a:rPr>
              <a:t>置换算法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55" y="905510"/>
            <a:ext cx="10603865" cy="5049520"/>
          </a:xfrm>
        </p:spPr>
        <p:txBody>
          <a:bodyPr>
            <a:normAutofit fontScale="90000"/>
          </a:bodyPr>
          <a:p>
            <a:r>
              <a:rPr lang="zh-CN" altLang="en-US" sz="3600" b="1" dirty="0">
                <a:latin typeface="+mn-ea"/>
                <a:sym typeface="+mn-ea"/>
              </a:rPr>
              <a:t>最佳</a:t>
            </a:r>
            <a:r>
              <a:rPr lang="en-US" altLang="zh-CN" sz="3600" b="1" dirty="0">
                <a:latin typeface="+mn-ea"/>
                <a:sym typeface="+mn-ea"/>
              </a:rPr>
              <a:t>(Optimal)</a:t>
            </a:r>
            <a:r>
              <a:rPr lang="zh-CN" altLang="en-US" sz="3600" b="1" dirty="0">
                <a:latin typeface="+mn-ea"/>
                <a:sym typeface="+mn-ea"/>
              </a:rPr>
              <a:t>置换算法：</a:t>
            </a:r>
            <a:endParaRPr lang="zh-CN" altLang="en-US" sz="3600" b="1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+mn-ea"/>
                <a:sym typeface="+mn-ea"/>
              </a:rPr>
              <a:t>        被淘汰页面，是</a:t>
            </a:r>
            <a:r>
              <a:rPr lang="zh-CN" altLang="en-US" sz="3600" b="1" dirty="0">
                <a:solidFill>
                  <a:srgbClr val="C00000"/>
                </a:solidFill>
                <a:latin typeface="+mn-ea"/>
                <a:sym typeface="+mn-ea"/>
              </a:rPr>
              <a:t>以后永不使用的，在最长</a:t>
            </a:r>
            <a:r>
              <a:rPr lang="en-US" altLang="zh-CN" sz="3600" b="1" dirty="0">
                <a:solidFill>
                  <a:srgbClr val="C00000"/>
                </a:solidFill>
                <a:latin typeface="+mn-ea"/>
                <a:sym typeface="+mn-ea"/>
              </a:rPr>
              <a:t>(</a:t>
            </a:r>
            <a:r>
              <a:rPr lang="zh-CN" altLang="en-US" sz="3600" b="1" dirty="0">
                <a:solidFill>
                  <a:srgbClr val="C00000"/>
                </a:solidFill>
                <a:latin typeface="+mn-ea"/>
                <a:sym typeface="+mn-ea"/>
              </a:rPr>
              <a:t>未来</a:t>
            </a:r>
            <a:r>
              <a:rPr lang="en-US" altLang="zh-CN" sz="3600" b="1" dirty="0">
                <a:solidFill>
                  <a:srgbClr val="C00000"/>
                </a:solidFill>
                <a:latin typeface="+mn-ea"/>
                <a:sym typeface="+mn-ea"/>
              </a:rPr>
              <a:t>)</a:t>
            </a:r>
            <a:r>
              <a:rPr lang="zh-CN" altLang="en-US" sz="3600" b="1" dirty="0">
                <a:solidFill>
                  <a:srgbClr val="C00000"/>
                </a:solidFill>
                <a:latin typeface="+mn-ea"/>
                <a:sym typeface="+mn-ea"/>
              </a:rPr>
              <a:t>时间内不再被访问的页面</a:t>
            </a:r>
            <a:r>
              <a:rPr lang="zh-CN" altLang="en-US" sz="3600" b="1" dirty="0">
                <a:latin typeface="+mn-ea"/>
                <a:sym typeface="+mn-ea"/>
              </a:rPr>
              <a:t>。</a:t>
            </a:r>
            <a:endParaRPr lang="zh-CN" altLang="en-US" sz="3600" b="1" dirty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3600" b="1" dirty="0">
              <a:latin typeface="+mn-ea"/>
              <a:sym typeface="+mn-ea"/>
            </a:endParaRPr>
          </a:p>
          <a:p>
            <a:r>
              <a:rPr lang="zh-CN" altLang="en-US" sz="3600" b="1" dirty="0">
                <a:latin typeface="+mn-ea"/>
                <a:sym typeface="+mn-ea"/>
              </a:rPr>
              <a:t>先进先出</a:t>
            </a:r>
            <a:r>
              <a:rPr lang="en-US" altLang="zh-CN" sz="3600" b="1" dirty="0">
                <a:latin typeface="+mn-ea"/>
                <a:sym typeface="+mn-ea"/>
              </a:rPr>
              <a:t>(FIFO)</a:t>
            </a:r>
            <a:r>
              <a:rPr lang="zh-CN" altLang="en-US" sz="3600" b="1" dirty="0">
                <a:latin typeface="+mn-ea"/>
                <a:sym typeface="+mn-ea"/>
              </a:rPr>
              <a:t>页面置换算法：</a:t>
            </a:r>
            <a:endParaRPr lang="zh-CN" altLang="en-US" sz="3600" b="1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+mn-ea"/>
                <a:sym typeface="+mn-ea"/>
              </a:rPr>
              <a:t>       总是把最先进入内存的页面淘汰出去</a:t>
            </a:r>
            <a:endParaRPr lang="zh-CN" altLang="en-US" sz="3600" b="1" dirty="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3600" b="1" dirty="0">
              <a:latin typeface="+mn-ea"/>
              <a:sym typeface="+mn-ea"/>
            </a:endParaRPr>
          </a:p>
          <a:p>
            <a:r>
              <a:rPr lang="zh-CN" altLang="en-US" sz="3600" b="1" dirty="0">
                <a:latin typeface="+mn-ea"/>
                <a:sym typeface="+mn-ea"/>
              </a:rPr>
              <a:t>最近最久未使用</a:t>
            </a:r>
            <a:r>
              <a:rPr lang="en-US" altLang="zh-CN" sz="3600" b="1" dirty="0">
                <a:latin typeface="+mn-ea"/>
                <a:sym typeface="+mn-ea"/>
              </a:rPr>
              <a:t>(</a:t>
            </a:r>
            <a:r>
              <a:rPr lang="en-US" altLang="zh-CN" sz="3600" b="1" dirty="0" err="1">
                <a:latin typeface="+mn-ea"/>
                <a:sym typeface="+mn-ea"/>
              </a:rPr>
              <a:t>LRU</a:t>
            </a:r>
            <a:r>
              <a:rPr lang="en-US" altLang="zh-CN" sz="3600" b="1" dirty="0">
                <a:latin typeface="+mn-ea"/>
                <a:sym typeface="+mn-ea"/>
              </a:rPr>
              <a:t>)</a:t>
            </a:r>
            <a:r>
              <a:rPr lang="zh-CN" altLang="en-US" sz="3600" b="1" dirty="0">
                <a:latin typeface="+mn-ea"/>
                <a:sym typeface="+mn-ea"/>
              </a:rPr>
              <a:t>置换算法：</a:t>
            </a:r>
            <a:endParaRPr lang="zh-CN" altLang="en-US" sz="3600" b="1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+mn-ea"/>
                <a:sym typeface="+mn-ea"/>
              </a:rPr>
              <a:t>        选择内存中</a:t>
            </a:r>
            <a:r>
              <a:rPr lang="zh-CN" altLang="en-US" sz="3600" b="1" dirty="0">
                <a:solidFill>
                  <a:srgbClr val="C00000"/>
                </a:solidFill>
                <a:latin typeface="+mn-ea"/>
                <a:sym typeface="+mn-ea"/>
              </a:rPr>
              <a:t>最久未使用的页面</a:t>
            </a:r>
            <a:r>
              <a:rPr lang="zh-CN" altLang="en-US" sz="3600" b="1" dirty="0">
                <a:latin typeface="+mn-ea"/>
                <a:sym typeface="+mn-ea"/>
              </a:rPr>
              <a:t>置换。</a:t>
            </a:r>
            <a:endParaRPr lang="zh-CN" altLang="en-US" sz="3600" b="1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7343caf-c8b0-470b-8fca-08e3cebf1ed6}"/>
</p:tagLst>
</file>

<file path=ppt/tags/tag10.xml><?xml version="1.0" encoding="utf-8"?>
<p:tagLst xmlns:p="http://schemas.openxmlformats.org/presentationml/2006/main">
  <p:tag name="KSO_WM_UNIT_TABLE_BEAUTIFY" val="smartTable{fc8256fb-8318-482f-bc0e-505acc95101e}"/>
</p:tagLst>
</file>

<file path=ppt/tags/tag11.xml><?xml version="1.0" encoding="utf-8"?>
<p:tagLst xmlns:p="http://schemas.openxmlformats.org/presentationml/2006/main">
  <p:tag name="KSO_WM_UNIT_TABLE_BEAUTIFY" val="smartTable{e3332141-52b4-41ec-8aa3-ae9e9f649f01}"/>
</p:tagLst>
</file>

<file path=ppt/tags/tag12.xml><?xml version="1.0" encoding="utf-8"?>
<p:tagLst xmlns:p="http://schemas.openxmlformats.org/presentationml/2006/main">
  <p:tag name="KSO_WM_UNIT_TABLE_BEAUTIFY" val="smartTable{4b1c28e1-f7d7-43d7-860b-f9019ce7e35c}"/>
</p:tagLst>
</file>

<file path=ppt/tags/tag13.xml><?xml version="1.0" encoding="utf-8"?>
<p:tagLst xmlns:p="http://schemas.openxmlformats.org/presentationml/2006/main">
  <p:tag name="KSO_WM_UNIT_TABLE_BEAUTIFY" val="smartTable{bd5950eb-49fd-45bb-a2da-593a0e9d3c8e}"/>
</p:tagLst>
</file>

<file path=ppt/tags/tag14.xml><?xml version="1.0" encoding="utf-8"?>
<p:tagLst xmlns:p="http://schemas.openxmlformats.org/presentationml/2006/main">
  <p:tag name="KSO_WM_UNIT_TABLE_BEAUTIFY" val="smartTable{bac38976-4597-4f2b-b947-ec2405443a35}"/>
</p:tagLst>
</file>

<file path=ppt/tags/tag15.xml><?xml version="1.0" encoding="utf-8"?>
<p:tagLst xmlns:p="http://schemas.openxmlformats.org/presentationml/2006/main">
  <p:tag name="KSO_WM_UNIT_TABLE_BEAUTIFY" val="smartTable{4ec22617-8d1a-43d0-9a74-14c9b9faf9a2}"/>
</p:tagLst>
</file>

<file path=ppt/tags/tag16.xml><?xml version="1.0" encoding="utf-8"?>
<p:tagLst xmlns:p="http://schemas.openxmlformats.org/presentationml/2006/main">
  <p:tag name="KSO_WM_UNIT_TABLE_BEAUTIFY" val="smartTable{b03bb067-f5f7-4096-8f29-c33052e2554d}"/>
</p:tagLst>
</file>

<file path=ppt/tags/tag17.xml><?xml version="1.0" encoding="utf-8"?>
<p:tagLst xmlns:p="http://schemas.openxmlformats.org/presentationml/2006/main">
  <p:tag name="KSO_WM_UNIT_TABLE_BEAUTIFY" val="smartTable{4b1f2666-ab8a-44a0-99e0-0ef2650bdf3f}"/>
</p:tagLst>
</file>

<file path=ppt/tags/tag2.xml><?xml version="1.0" encoding="utf-8"?>
<p:tagLst xmlns:p="http://schemas.openxmlformats.org/presentationml/2006/main">
  <p:tag name="KSO_WM_UNIT_TABLE_BEAUTIFY" val="smartTable{c7343caf-c8b0-470b-8fca-08e3cebf1ed6}"/>
</p:tagLst>
</file>

<file path=ppt/tags/tag3.xml><?xml version="1.0" encoding="utf-8"?>
<p:tagLst xmlns:p="http://schemas.openxmlformats.org/presentationml/2006/main">
  <p:tag name="KSO_WM_UNIT_TABLE_BEAUTIFY" val="smartTable{c7343caf-c8b0-470b-8fca-08e3cebf1ed6}"/>
</p:tagLst>
</file>

<file path=ppt/tags/tag4.xml><?xml version="1.0" encoding="utf-8"?>
<p:tagLst xmlns:p="http://schemas.openxmlformats.org/presentationml/2006/main">
  <p:tag name="KSO_WM_UNIT_TABLE_BEAUTIFY" val="smartTable{ed4d512f-088a-467e-9003-0eeb94192bee}"/>
</p:tagLst>
</file>

<file path=ppt/tags/tag5.xml><?xml version="1.0" encoding="utf-8"?>
<p:tagLst xmlns:p="http://schemas.openxmlformats.org/presentationml/2006/main">
  <p:tag name="KSO_WM_UNIT_TABLE_BEAUTIFY" val="smartTable{fe120cdb-4040-424e-843e-78aea2acdd2f}"/>
</p:tagLst>
</file>

<file path=ppt/tags/tag6.xml><?xml version="1.0" encoding="utf-8"?>
<p:tagLst xmlns:p="http://schemas.openxmlformats.org/presentationml/2006/main">
  <p:tag name="KSO_WM_UNIT_TABLE_BEAUTIFY" val="smartTable{de93c790-cb2f-4bc8-a1c9-0f30c8bb6978}"/>
</p:tagLst>
</file>

<file path=ppt/tags/tag7.xml><?xml version="1.0" encoding="utf-8"?>
<p:tagLst xmlns:p="http://schemas.openxmlformats.org/presentationml/2006/main">
  <p:tag name="KSO_WM_UNIT_TABLE_BEAUTIFY" val="smartTable{15b78c56-26a4-43fb-9d11-277df073c3e1}"/>
</p:tagLst>
</file>

<file path=ppt/tags/tag8.xml><?xml version="1.0" encoding="utf-8"?>
<p:tagLst xmlns:p="http://schemas.openxmlformats.org/presentationml/2006/main">
  <p:tag name="KSO_WM_UNIT_TABLE_BEAUTIFY" val="smartTable{f19d99d7-11ea-4bbe-b188-e5598b91daf6}"/>
</p:tagLst>
</file>

<file path=ppt/tags/tag9.xml><?xml version="1.0" encoding="utf-8"?>
<p:tagLst xmlns:p="http://schemas.openxmlformats.org/presentationml/2006/main">
  <p:tag name="KSO_WM_UNIT_TABLE_BEAUTIFY" val="smartTable{3630b61b-1860-4539-be2c-1fba38f5749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8245</Words>
  <Application>WPS 演示</Application>
  <PresentationFormat>宽屏</PresentationFormat>
  <Paragraphs>1468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7" baseType="lpstr">
      <vt:lpstr>Arial</vt:lpstr>
      <vt:lpstr>方正书宋_GBK</vt:lpstr>
      <vt:lpstr>Wingdings</vt:lpstr>
      <vt:lpstr>Times New Roman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Arial</vt:lpstr>
      <vt:lpstr>黑体</vt:lpstr>
      <vt:lpstr>汉仪中黑KW</vt:lpstr>
      <vt:lpstr>Office 主题</vt:lpstr>
      <vt:lpstr>Visio.Drawing.4</vt:lpstr>
      <vt:lpstr>磁盘调度算法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 某页式系统,一个7页的作业,作业执行依次访问的页为:1、2、3、4、2、1、5、6、2、1、2、3、7.若开始4页已装入，使用最近最少使用的调度算法，产生多少次缺页中断？写出依次淘汰页。</vt:lpstr>
      <vt:lpstr>例3. 某页式系统,一个7页的作业,作业执行依次访问的页为:1、2、3、4、2、1、5、6、2、1、2、3、7.若开始4页已装入，使用最近最少使用的调度算法，产生多少次缺页中断？写出依次淘汰页。</vt:lpstr>
      <vt:lpstr>例16</vt:lpstr>
      <vt:lpstr>题解</vt:lpstr>
      <vt:lpstr>题解</vt:lpstr>
      <vt:lpstr>题解</vt:lpstr>
      <vt:lpstr>PowerPoint 演示文稿</vt:lpstr>
      <vt:lpstr>PowerPoint 演示文稿</vt:lpstr>
      <vt:lpstr>例1</vt:lpstr>
      <vt:lpstr>PowerPoint 演示文稿</vt:lpstr>
      <vt:lpstr>PowerPoint 演示文稿</vt:lpstr>
      <vt:lpstr>PowerPoint 演示文稿</vt:lpstr>
      <vt:lpstr>PowerPoint 演示文稿</vt:lpstr>
      <vt:lpstr>例8</vt:lpstr>
      <vt:lpstr>分析与解答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zhjzhj</dc:creator>
  <cp:lastModifiedBy>zhjzhj</cp:lastModifiedBy>
  <cp:revision>8</cp:revision>
  <dcterms:created xsi:type="dcterms:W3CDTF">2020-12-30T07:14:13Z</dcterms:created>
  <dcterms:modified xsi:type="dcterms:W3CDTF">2020-12-30T07:14:13Z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