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8" r:id="rId6"/>
    <p:sldId id="258" r:id="rId7"/>
    <p:sldId id="281" r:id="rId8"/>
    <p:sldId id="282" r:id="rId9"/>
    <p:sldId id="283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>
        <p:scale>
          <a:sx n="50" d="100"/>
          <a:sy n="50" d="100"/>
        </p:scale>
        <p:origin x="1287" y="195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ru-RU"/>
              <a:t>Вставка таблицы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ru-RU"/>
              <a:t>Вставка таблицы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mlab.ie.cuhk.edu.hk/projects/CelebA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hu-HU" dirty="0" err="1"/>
              <a:t>FacIAL</a:t>
            </a:r>
            <a:r>
              <a:rPr lang="hu-HU" dirty="0"/>
              <a:t> </a:t>
            </a:r>
            <a:r>
              <a:rPr lang="hu-HU" dirty="0" err="1"/>
              <a:t>ATTRIBUTES</a:t>
            </a:r>
            <a:r>
              <a:rPr lang="hu-HU" dirty="0"/>
              <a:t> </a:t>
            </a:r>
            <a:r>
              <a:rPr lang="hu-HU" dirty="0" err="1"/>
              <a:t>CLASSIFICATION</a:t>
            </a:r>
            <a:br>
              <a:rPr lang="hu-HU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B13395-24EC-7F2E-606F-0E0DA8806CD0}"/>
              </a:ext>
            </a:extLst>
          </p:cNvPr>
          <p:cNvSpPr txBox="1"/>
          <p:nvPr/>
        </p:nvSpPr>
        <p:spPr>
          <a:xfrm>
            <a:off x="8912803" y="6463822"/>
            <a:ext cx="3215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By</a:t>
            </a:r>
            <a:r>
              <a:rPr lang="hu-HU" dirty="0"/>
              <a:t> Anna Gavrilova, Ruben </a:t>
            </a:r>
            <a:r>
              <a:rPr lang="hu-HU" dirty="0" err="1"/>
              <a:t>Zink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3"/>
            <a:ext cx="5655197" cy="7534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cap="all" spc="150" baseline="0" dirty="0"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EE12B1-F86E-4FF8-5CA5-B7E537241256}"/>
              </a:ext>
            </a:extLst>
          </p:cNvPr>
          <p:cNvSpPr txBox="1"/>
          <p:nvPr/>
        </p:nvSpPr>
        <p:spPr>
          <a:xfrm>
            <a:off x="361266" y="1413304"/>
            <a:ext cx="5990370" cy="3032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spc="50" dirty="0"/>
              <a:t>Source: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pc="50" dirty="0"/>
              <a:t>Used from the </a:t>
            </a:r>
            <a:r>
              <a:rPr lang="en-US" spc="50" dirty="0" err="1"/>
              <a:t>CelebA</a:t>
            </a:r>
            <a:r>
              <a:rPr lang="en-US" spc="50" dirty="0"/>
              <a:t> (Celebrities Attributes) database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pc="5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pc="5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mmlab.ie.cuhk.edu.hk</a:t>
            </a:r>
            <a:r>
              <a:rPr lang="en-US" spc="5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/projects/</a:t>
            </a:r>
            <a:r>
              <a:rPr lang="en-US" spc="5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CelebA.html</a:t>
            </a:r>
            <a:endParaRPr lang="en-US" spc="50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pc="50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spc="50" dirty="0"/>
              <a:t>Content: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pc="50" dirty="0"/>
              <a:t>over 200,000 images of celebrities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pc="50" dirty="0"/>
              <a:t>labels that identify various facial attributes (age, gender, facial hair, eyeglasses etc.)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pc="50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spc="50" dirty="0"/>
              <a:t>Data Splitting: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pc="50" dirty="0"/>
              <a:t>Training Set: 80% of the data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pc="50" dirty="0"/>
              <a:t>Validation Set: 10% of the data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pc="50" dirty="0"/>
              <a:t>Testing Set: The remaining 10%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32F6162-FB0B-FC51-EB48-994BB7CDB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87108" y="2705177"/>
            <a:ext cx="3943627" cy="448989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228189-8619-AA0B-16FC-984A21028D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" t="419" r="1514" b="25490"/>
          <a:stretch/>
        </p:blipFill>
        <p:spPr>
          <a:xfrm>
            <a:off x="6201631" y="266555"/>
            <a:ext cx="5990370" cy="6591445"/>
          </a:xfrm>
          <a:prstGeom prst="rect">
            <a:avLst/>
          </a:prstGeom>
          <a:noFill/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7CBC8747-92A8-5A66-DCEA-9E8639F6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974" y="40500"/>
            <a:ext cx="8670051" cy="674626"/>
          </a:xfrm>
        </p:spPr>
        <p:txBody>
          <a:bodyPr/>
          <a:lstStyle/>
          <a:p>
            <a:pPr algn="l"/>
            <a:r>
              <a:rPr lang="en-US" dirty="0"/>
              <a:t>Proposed Method - Custom CNN Model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97C188D-2880-FC33-FEE5-6CD6C7B4C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170" y="765823"/>
            <a:ext cx="11788048" cy="585635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Approach: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Developed a custom Convolutional Neural Network (CNN) tailored for multi-label facial attribute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Design:</a:t>
            </a:r>
          </a:p>
          <a:p>
            <a:pPr marL="569214" lvl="1"/>
            <a:r>
              <a:rPr lang="hu-HU" b="1" dirty="0" err="1"/>
              <a:t>Appropriate</a:t>
            </a:r>
            <a:r>
              <a:rPr lang="hu-HU" b="1" dirty="0"/>
              <a:t> </a:t>
            </a:r>
            <a:r>
              <a:rPr lang="en-US" b="1" dirty="0"/>
              <a:t>activations:</a:t>
            </a:r>
          </a:p>
          <a:p>
            <a:pPr marL="569214" lvl="1"/>
            <a:r>
              <a:rPr lang="en-US" b="0" dirty="0" err="1"/>
              <a:t>ReLU</a:t>
            </a:r>
            <a:r>
              <a:rPr lang="en-US" b="0" dirty="0"/>
              <a:t> (Rectified Linear Unit): For non-linear transformations.</a:t>
            </a:r>
          </a:p>
          <a:p>
            <a:pPr marL="569214" lvl="1"/>
            <a:r>
              <a:rPr lang="en-US" b="0" dirty="0"/>
              <a:t>Sigmoid: For multi-label classification.</a:t>
            </a:r>
          </a:p>
          <a:p>
            <a:pPr marL="569214" lvl="1"/>
            <a:r>
              <a:rPr lang="en-US" b="1" dirty="0"/>
              <a:t>Optimizer used:</a:t>
            </a:r>
          </a:p>
          <a:p>
            <a:pPr marL="569214" lvl="1"/>
            <a:r>
              <a:rPr lang="en-US" b="0" dirty="0"/>
              <a:t>Adam: Adaptive learning rate optimization.</a:t>
            </a:r>
            <a:endParaRPr lang="hu-HU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Process: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0" dirty="0"/>
              <a:t>The </a:t>
            </a:r>
            <a:r>
              <a:rPr lang="hu-HU" b="0" dirty="0" err="1"/>
              <a:t>model</a:t>
            </a:r>
            <a:r>
              <a:rPr lang="hu-HU" b="0" dirty="0"/>
              <a:t> </a:t>
            </a:r>
            <a:r>
              <a:rPr lang="hu-HU" b="0" dirty="0" err="1"/>
              <a:t>was</a:t>
            </a:r>
            <a:r>
              <a:rPr lang="hu-HU" b="0" dirty="0"/>
              <a:t> </a:t>
            </a:r>
            <a:r>
              <a:rPr lang="hu-HU" b="0" dirty="0" err="1"/>
              <a:t>trained</a:t>
            </a:r>
            <a:r>
              <a:rPr lang="hu-HU" b="0" dirty="0"/>
              <a:t> </a:t>
            </a:r>
            <a:r>
              <a:rPr lang="hu-HU" b="0" dirty="0" err="1"/>
              <a:t>several</a:t>
            </a:r>
            <a:r>
              <a:rPr lang="hu-HU" b="0" dirty="0"/>
              <a:t> </a:t>
            </a:r>
            <a:r>
              <a:rPr lang="hu-HU" b="0" dirty="0" err="1"/>
              <a:t>times</a:t>
            </a:r>
            <a:r>
              <a:rPr lang="hu-HU" b="0" dirty="0"/>
              <a:t> </a:t>
            </a:r>
            <a:r>
              <a:rPr lang="en-US" b="0" dirty="0"/>
              <a:t>to improve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0" dirty="0" err="1"/>
              <a:t>Complexity</a:t>
            </a:r>
            <a:r>
              <a:rPr lang="hu-HU" b="0" dirty="0"/>
              <a:t> </a:t>
            </a:r>
            <a:r>
              <a:rPr lang="en-US" b="0" dirty="0"/>
              <a:t>of images displaying </a:t>
            </a:r>
            <a:r>
              <a:rPr lang="en-US" dirty="0"/>
              <a:t>multiple attributes </a:t>
            </a:r>
            <a:r>
              <a:rPr lang="en-US" b="0" dirty="0"/>
              <a:t>simultaneously</a:t>
            </a:r>
            <a:endParaRPr lang="hu-HU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0" dirty="0" err="1"/>
              <a:t>Successfull</a:t>
            </a:r>
            <a:r>
              <a:rPr lang="hu-HU" b="0" dirty="0"/>
              <a:t> </a:t>
            </a:r>
            <a:r>
              <a:rPr lang="hu-HU" b="0" dirty="0" err="1"/>
              <a:t>results</a:t>
            </a:r>
            <a:r>
              <a:rPr lang="hu-HU" b="0" dirty="0"/>
              <a:t> in </a:t>
            </a:r>
            <a:r>
              <a:rPr lang="en-US" b="0" dirty="0"/>
              <a:t>multi-label classification 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53038B0-2C23-0C0B-57B3-15875FF967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028" r="57604" b="26907"/>
          <a:stretch/>
        </p:blipFill>
        <p:spPr>
          <a:xfrm>
            <a:off x="7505914" y="4898795"/>
            <a:ext cx="4777895" cy="739132"/>
          </a:xfrm>
          <a:prstGeom prst="rect">
            <a:avLst/>
          </a:prstGeom>
        </p:spPr>
      </p:pic>
      <p:pic>
        <p:nvPicPr>
          <p:cNvPr id="24" name="Объект 5">
            <a:extLst>
              <a:ext uri="{FF2B5EF4-FFF2-40B4-BE49-F238E27FC236}">
                <a16:creationId xmlns:a16="http://schemas.microsoft.com/office/drawing/2014/main" id="{F9197D54-F693-439C-B11F-37819AA131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18" r="43019" b="86558"/>
          <a:stretch/>
        </p:blipFill>
        <p:spPr>
          <a:xfrm>
            <a:off x="6004194" y="2390660"/>
            <a:ext cx="6279615" cy="417011"/>
          </a:xfrm>
          <a:prstGeom prst="rect">
            <a:avLst/>
          </a:prstGeom>
        </p:spPr>
      </p:pic>
      <p:pic>
        <p:nvPicPr>
          <p:cNvPr id="25" name="Объект 5">
            <a:extLst>
              <a:ext uri="{FF2B5EF4-FFF2-40B4-BE49-F238E27FC236}">
                <a16:creationId xmlns:a16="http://schemas.microsoft.com/office/drawing/2014/main" id="{7DD742DB-FCB1-81F9-9324-F22E985AC2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9" t="38474" r="25058" b="51268"/>
          <a:stretch/>
        </p:blipFill>
        <p:spPr>
          <a:xfrm>
            <a:off x="4621348" y="3802330"/>
            <a:ext cx="7840336" cy="4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72" y="0"/>
            <a:ext cx="10748956" cy="910445"/>
          </a:xfrm>
        </p:spPr>
        <p:txBody>
          <a:bodyPr/>
          <a:lstStyle/>
          <a:p>
            <a:pPr algn="l"/>
            <a:r>
              <a:rPr lang="en-US" dirty="0"/>
              <a:t>Proposed Method - Pretrained Inception </a:t>
            </a:r>
            <a:r>
              <a:rPr lang="en-US" dirty="0" err="1"/>
              <a:t>V3</a:t>
            </a:r>
            <a:r>
              <a:rPr lang="en-US" dirty="0"/>
              <a:t> Model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97C188D-2880-FC33-FEE5-6CD6C7B4C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170" y="1093082"/>
            <a:ext cx="11788048" cy="562839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Approach: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pretrained CNN, with modifications to suit our task</a:t>
            </a:r>
            <a:endParaRPr lang="hu-HU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Inception</a:t>
            </a:r>
            <a:r>
              <a:rPr lang="hu-HU" dirty="0"/>
              <a:t> </a:t>
            </a:r>
            <a:r>
              <a:rPr lang="hu-HU" dirty="0" err="1"/>
              <a:t>V3</a:t>
            </a:r>
            <a:r>
              <a:rPr lang="hu-H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image recognition</a:t>
            </a:r>
            <a:r>
              <a:rPr lang="hu-HU" b="0" dirty="0"/>
              <a:t>, </a:t>
            </a:r>
            <a:r>
              <a:rPr lang="hu-HU" b="0" dirty="0" err="1"/>
              <a:t>object</a:t>
            </a:r>
            <a:r>
              <a:rPr lang="hu-HU" b="0" dirty="0"/>
              <a:t> </a:t>
            </a:r>
            <a:r>
              <a:rPr lang="hu-HU" b="0" dirty="0" err="1"/>
              <a:t>detection</a:t>
            </a:r>
            <a:r>
              <a:rPr lang="en-US" b="0" dirty="0"/>
              <a:t> model </a:t>
            </a:r>
            <a:endParaRPr lang="hu-HU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0" dirty="0"/>
              <a:t>shows </a:t>
            </a:r>
            <a:r>
              <a:rPr lang="en-US" b="0" dirty="0"/>
              <a:t>greater than 78.1% accuracy on the ImageNet dataset</a:t>
            </a:r>
            <a:endParaRPr lang="hu-HU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including convolutions, average pooling, max pooling, concatenations, dropouts, and fully connected layers</a:t>
            </a:r>
            <a:endParaRPr lang="hu-HU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Results</a:t>
            </a:r>
            <a:r>
              <a:rPr lang="hu-H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0" dirty="0"/>
              <a:t>more </a:t>
            </a:r>
            <a:r>
              <a:rPr lang="hu-HU" b="0" dirty="0" err="1"/>
              <a:t>accurate</a:t>
            </a:r>
            <a:r>
              <a:rPr lang="hu-HU" b="0" dirty="0"/>
              <a:t> and </a:t>
            </a:r>
            <a:r>
              <a:rPr lang="hu-HU" b="0" dirty="0" err="1"/>
              <a:t>efficient</a:t>
            </a:r>
            <a:endParaRPr lang="hu-HU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567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56A0D8-D4B5-7C1B-F8B9-184B79ED2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1075698"/>
          </a:xfrm>
        </p:spPr>
        <p:txBody>
          <a:bodyPr/>
          <a:lstStyle/>
          <a:p>
            <a:r>
              <a:rPr lang="en-US" dirty="0"/>
              <a:t>Evaluation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AB7132-CAC7-76CC-EEDF-072CFD070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210" y="1089536"/>
            <a:ext cx="11019017" cy="487533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Multi-Label Classification Evaluation: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Each sample can belong to multiple classes simultaneously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Evaluate the model's performance on each attribute separately</a:t>
            </a:r>
            <a:r>
              <a:rPr lang="hu-HU" sz="1600" b="0" dirty="0"/>
              <a:t> (</a:t>
            </a:r>
            <a:r>
              <a:rPr lang="en-US" sz="1600" b="0" dirty="0"/>
              <a:t>correct and incorrect predictions for each feature</a:t>
            </a:r>
            <a:r>
              <a:rPr lang="hu-HU" sz="1600" b="0" dirty="0"/>
              <a:t>)</a:t>
            </a:r>
            <a:endParaRPr lang="en-US" sz="1600" b="0" dirty="0"/>
          </a:p>
          <a:p>
            <a:endParaRPr lang="en-US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Using Scikit-learn: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Weighted </a:t>
            </a:r>
            <a:r>
              <a:rPr lang="en-US" sz="1600" b="0" dirty="0" err="1"/>
              <a:t>F1</a:t>
            </a:r>
            <a:r>
              <a:rPr lang="en-US" sz="1600" b="0" dirty="0"/>
              <a:t>-Score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Recall</a:t>
            </a:r>
            <a:endParaRPr lang="hu-HU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Precision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D804C34-9568-4BF8-72FA-3D173CB009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4927490" y="2850922"/>
            <a:ext cx="6653777" cy="214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5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30E81-FFBD-4169-ED25-8FA28E3E1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745192"/>
          </a:xfrm>
        </p:spPr>
        <p:txBody>
          <a:bodyPr/>
          <a:lstStyle/>
          <a:p>
            <a:r>
              <a:rPr lang="hu-HU" dirty="0" err="1"/>
              <a:t>Summary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7957E7-C483-51BE-81D1-0D917531F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056" y="2013931"/>
            <a:ext cx="7193650" cy="34070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balanced accuracy</a:t>
            </a:r>
            <a:r>
              <a:rPr lang="hu-HU" b="0" dirty="0"/>
              <a:t> </a:t>
            </a:r>
            <a:r>
              <a:rPr lang="hu-HU" b="0" dirty="0" err="1"/>
              <a:t>with</a:t>
            </a:r>
            <a:r>
              <a:rPr lang="hu-HU" b="0" dirty="0"/>
              <a:t> </a:t>
            </a:r>
            <a:r>
              <a:rPr lang="hu-HU" b="0" dirty="0" err="1"/>
              <a:t>custom</a:t>
            </a:r>
            <a:r>
              <a:rPr lang="hu-HU" b="0" dirty="0"/>
              <a:t> CNN </a:t>
            </a:r>
            <a:r>
              <a:rPr lang="hu-HU" b="0" dirty="0" err="1"/>
              <a:t>model</a:t>
            </a:r>
            <a:endParaRPr lang="hu-HU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images often contained several attributes simultaneously</a:t>
            </a:r>
            <a:r>
              <a:rPr lang="hu-HU" b="0" dirty="0"/>
              <a:t> -&gt; </a:t>
            </a:r>
            <a:r>
              <a:rPr lang="en-US" b="0" dirty="0"/>
              <a:t>some errors may be caused by the dataset</a:t>
            </a:r>
            <a:endParaRPr lang="hu-HU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0" dirty="0" err="1"/>
              <a:t>pretrained</a:t>
            </a:r>
            <a:r>
              <a:rPr lang="hu-HU" b="0" dirty="0"/>
              <a:t> </a:t>
            </a:r>
            <a:r>
              <a:rPr lang="hu-HU" b="0" dirty="0" err="1"/>
              <a:t>model</a:t>
            </a:r>
            <a:r>
              <a:rPr lang="hu-HU" b="0" dirty="0"/>
              <a:t> is </a:t>
            </a:r>
            <a:r>
              <a:rPr lang="hu-HU" b="0" dirty="0" err="1"/>
              <a:t>to</a:t>
            </a:r>
            <a:r>
              <a:rPr lang="hu-HU" b="0" dirty="0"/>
              <a:t> be more </a:t>
            </a:r>
            <a:r>
              <a:rPr lang="hu-HU" b="0" dirty="0" err="1"/>
              <a:t>accurate</a:t>
            </a:r>
            <a:endParaRPr lang="hu-HU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b="0" dirty="0"/>
          </a:p>
          <a:p>
            <a:endParaRPr lang="en-US" b="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B3472C-2C44-AF01-B5D3-D866ADA5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Kép 5" descr="A képen minta, Színesség, tér, Téglalap látható&#10;&#10;Automatikusan generált leírás">
            <a:extLst>
              <a:ext uri="{FF2B5EF4-FFF2-40B4-BE49-F238E27FC236}">
                <a16:creationId xmlns:a16="http://schemas.microsoft.com/office/drawing/2014/main" id="{A8533A1B-2871-789B-5A8E-03C134404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274" y="335391"/>
            <a:ext cx="3805070" cy="618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23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B2987F-C12F-339E-2CC1-E580A58E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859" y="1307823"/>
            <a:ext cx="7288282" cy="2121177"/>
          </a:xfrm>
        </p:spPr>
        <p:txBody>
          <a:bodyPr/>
          <a:lstStyle/>
          <a:p>
            <a:pPr algn="ctr"/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ATTENTION</a:t>
            </a:r>
            <a:r>
              <a:rPr lang="hu-HU" dirty="0"/>
              <a:t>!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155031-9123-9668-CBFA-ACF2CFB5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756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{374B645D-0CA2-498F-9169-FA41773813B1}tf67328976_win32</Template>
  <TotalTime>449</TotalTime>
  <Words>312</Words>
  <Application>Microsoft Office PowerPoint</Application>
  <PresentationFormat>Szélesvásznú</PresentationFormat>
  <Paragraphs>65</Paragraphs>
  <Slides>7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Custom</vt:lpstr>
      <vt:lpstr>FacIAL ATTRIBUTES CLASSIFICATION </vt:lpstr>
      <vt:lpstr>DATASET</vt:lpstr>
      <vt:lpstr>Proposed Method - Custom CNN Model</vt:lpstr>
      <vt:lpstr>Proposed Method - Pretrained Inception V3 Model</vt:lpstr>
      <vt:lpstr>Evaluation </vt:lpstr>
      <vt:lpstr>Summary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ATTRIBUTES CLASSIFICATION </dc:title>
  <dc:creator>FatherFrost15@sulid.hu</dc:creator>
  <cp:lastModifiedBy>Ruben Zink</cp:lastModifiedBy>
  <cp:revision>5</cp:revision>
  <dcterms:created xsi:type="dcterms:W3CDTF">2024-05-15T18:58:35Z</dcterms:created>
  <dcterms:modified xsi:type="dcterms:W3CDTF">2024-05-21T09:33:08Z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