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layfair Display"/>
      <p:regular r:id="rId14"/>
      <p:bold r:id="rId15"/>
      <p:italic r:id="rId16"/>
      <p:boldItalic r:id="rId17"/>
    </p:embeddedFont>
    <p:embeddedFont>
      <p:font typeface="Roboto Mon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Mon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bold.fntdata"/><Relationship Id="rId14" Type="http://schemas.openxmlformats.org/officeDocument/2006/relationships/font" Target="fonts/PlayfairDisplay-regular.fntdata"/><Relationship Id="rId17" Type="http://schemas.openxmlformats.org/officeDocument/2006/relationships/font" Target="fonts/PlayfairDisplay-boldItalic.fntdata"/><Relationship Id="rId16" Type="http://schemas.openxmlformats.org/officeDocument/2006/relationships/font" Target="fonts/PlayfairDisplay-italic.fntdata"/><Relationship Id="rId5" Type="http://schemas.openxmlformats.org/officeDocument/2006/relationships/notesMaster" Target="notesMasters/notesMaster1.xml"/><Relationship Id="rId19" Type="http://schemas.openxmlformats.org/officeDocument/2006/relationships/font" Target="fonts/RobotoMono-bold.fntdata"/><Relationship Id="rId6" Type="http://schemas.openxmlformats.org/officeDocument/2006/relationships/slide" Target="slides/slide1.xml"/><Relationship Id="rId18" Type="http://schemas.openxmlformats.org/officeDocument/2006/relationships/font" Target="fonts/RobotoMon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002e6e843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002e6e843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002e6e843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002e6e843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002e6e843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002e6e843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002e6e843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002e6e843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002e6e843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002e6e843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002e6e843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002e6e843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002e6e843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002e6e843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Approach for Anomaly Detection in </a:t>
            </a:r>
            <a:r>
              <a:rPr lang="en"/>
              <a:t>Cloud Monitor</a:t>
            </a:r>
            <a:r>
              <a:rPr lang="en"/>
              <a:t> Data</a:t>
            </a:r>
            <a:endParaRPr/>
          </a:p>
        </p:txBody>
      </p:sp>
      <p:sp>
        <p:nvSpPr>
          <p:cNvPr id="55" name="Google Shape;55;p13"/>
          <p:cNvSpPr txBox="1"/>
          <p:nvPr>
            <p:ph idx="1" type="subTitle"/>
          </p:nvPr>
        </p:nvSpPr>
        <p:spPr>
          <a:xfrm>
            <a:off x="1621500" y="2879975"/>
            <a:ext cx="5901000" cy="792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605"/>
              <a:buNone/>
            </a:pPr>
            <a:r>
              <a:rPr lang="en" sz="2540"/>
              <a:t>KSolves AI/ML Hiring </a:t>
            </a:r>
            <a:r>
              <a:rPr lang="en" sz="2540"/>
              <a:t>Challenge</a:t>
            </a:r>
            <a:endParaRPr sz="2540"/>
          </a:p>
        </p:txBody>
      </p:sp>
      <p:sp>
        <p:nvSpPr>
          <p:cNvPr id="56" name="Google Shape;56;p13"/>
          <p:cNvSpPr txBox="1"/>
          <p:nvPr/>
        </p:nvSpPr>
        <p:spPr>
          <a:xfrm>
            <a:off x="7782075" y="3045425"/>
            <a:ext cx="1371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57" name="Google Shape;57;p13"/>
          <p:cNvSpPr txBox="1"/>
          <p:nvPr/>
        </p:nvSpPr>
        <p:spPr>
          <a:xfrm>
            <a:off x="6286800" y="3755375"/>
            <a:ext cx="25455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By: </a:t>
            </a:r>
            <a:endParaRPr sz="1800">
              <a:solidFill>
                <a:schemeClr val="dk2"/>
              </a:solidFill>
            </a:endParaRPr>
          </a:p>
          <a:p>
            <a:pPr indent="0" lvl="0" marL="0" rtl="0" algn="l">
              <a:spcBef>
                <a:spcPts val="0"/>
              </a:spcBef>
              <a:spcAft>
                <a:spcPts val="0"/>
              </a:spcAft>
              <a:buNone/>
            </a:pPr>
            <a:r>
              <a:rPr lang="en" sz="1800">
                <a:solidFill>
                  <a:schemeClr val="dk2"/>
                </a:solidFill>
              </a:rPr>
              <a:t>Deepak Saini</a:t>
            </a:r>
            <a:endParaRPr sz="1800">
              <a:solidFill>
                <a:schemeClr val="dk2"/>
              </a:solidFill>
            </a:endParaRPr>
          </a:p>
          <a:p>
            <a:pPr indent="0" lvl="0" marL="0" rtl="0" algn="l">
              <a:spcBef>
                <a:spcPts val="0"/>
              </a:spcBef>
              <a:spcAft>
                <a:spcPts val="0"/>
              </a:spcAft>
              <a:buNone/>
            </a:pPr>
            <a:r>
              <a:rPr lang="en" sz="1800">
                <a:solidFill>
                  <a:schemeClr val="dk2"/>
                </a:solidFill>
              </a:rPr>
              <a:t>14 September, 2024 </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Understanding the Problem</a:t>
            </a:r>
            <a:endParaRPr b="1"/>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500">
                <a:solidFill>
                  <a:schemeClr val="dk1"/>
                </a:solidFill>
              </a:rPr>
              <a:t>Objective</a:t>
            </a:r>
            <a:r>
              <a:rPr lang="en" sz="1500">
                <a:solidFill>
                  <a:schemeClr val="dk1"/>
                </a:solidFill>
              </a:rPr>
              <a:t>:</a:t>
            </a:r>
            <a:br>
              <a:rPr lang="en" sz="1500">
                <a:solidFill>
                  <a:schemeClr val="dk1"/>
                </a:solidFill>
              </a:rPr>
            </a:br>
            <a:r>
              <a:rPr lang="en" sz="1500">
                <a:solidFill>
                  <a:schemeClr val="dk1"/>
                </a:solidFill>
              </a:rPr>
              <a:t>Building a model to detect, identify, categorize, and score anomalies in CloudMonitor metrics data (CPU utilization, network traffic, disk I/O, etc.).</a:t>
            </a:r>
            <a:endParaRPr sz="1500">
              <a:solidFill>
                <a:schemeClr val="dk1"/>
              </a:solidFill>
            </a:endParaRPr>
          </a:p>
          <a:p>
            <a:pPr indent="0" lvl="0" marL="0" rtl="0" algn="l">
              <a:spcBef>
                <a:spcPts val="1200"/>
              </a:spcBef>
              <a:spcAft>
                <a:spcPts val="0"/>
              </a:spcAft>
              <a:buClr>
                <a:schemeClr val="dk1"/>
              </a:buClr>
              <a:buSzPts val="1100"/>
              <a:buFont typeface="Arial"/>
              <a:buNone/>
            </a:pPr>
            <a:r>
              <a:rPr b="1" lang="en" sz="1500">
                <a:solidFill>
                  <a:schemeClr val="dk1"/>
                </a:solidFill>
              </a:rPr>
              <a:t>Key Challenges</a:t>
            </a:r>
            <a:r>
              <a:rPr lang="en" sz="1500">
                <a:solidFill>
                  <a:schemeClr val="dk1"/>
                </a:solidFill>
              </a:rPr>
              <a:t>:</a:t>
            </a:r>
            <a:endParaRPr sz="1500">
              <a:solidFill>
                <a:schemeClr val="dk1"/>
              </a:solidFill>
            </a:endParaRPr>
          </a:p>
          <a:p>
            <a:pPr indent="-323850" lvl="0" marL="457200" rtl="0" algn="l">
              <a:spcBef>
                <a:spcPts val="1200"/>
              </a:spcBef>
              <a:spcAft>
                <a:spcPts val="0"/>
              </a:spcAft>
              <a:buClr>
                <a:schemeClr val="dk1"/>
              </a:buClr>
              <a:buSzPts val="1500"/>
              <a:buChar char="●"/>
            </a:pPr>
            <a:r>
              <a:rPr lang="en" sz="1500">
                <a:solidFill>
                  <a:schemeClr val="dk1"/>
                </a:solidFill>
              </a:rPr>
              <a:t>Time-series data across multiple metrics for different different Instance (ec2, rds, groq)</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Multiple anomaly types: temporary spikes, drifts, sudden drops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Severity scoring and explainability for detected anomalies</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 Understanding &amp; Preparation(Clean, FE, etc.)</a:t>
            </a:r>
            <a:endParaRPr b="1"/>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500">
                <a:solidFill>
                  <a:schemeClr val="dk1"/>
                </a:solidFill>
              </a:rPr>
              <a:t>Data Sources</a:t>
            </a:r>
            <a:r>
              <a:rPr lang="en" sz="1500">
                <a:solidFill>
                  <a:schemeClr val="dk1"/>
                </a:solidFill>
              </a:rPr>
              <a:t>:</a:t>
            </a:r>
            <a:br>
              <a:rPr lang="en" sz="1500">
                <a:solidFill>
                  <a:schemeClr val="dk1"/>
                </a:solidFill>
              </a:rPr>
            </a:br>
            <a:r>
              <a:rPr lang="en" sz="1500">
                <a:solidFill>
                  <a:schemeClr val="dk1"/>
                </a:solidFill>
              </a:rPr>
              <a:t>Multiple CSV files for different metrics (CPU, Network Traffic, Disk I/O, etc.) by different different machines(ec2, rds, groq)</a:t>
            </a:r>
            <a:endParaRPr sz="1500">
              <a:solidFill>
                <a:schemeClr val="dk1"/>
              </a:solidFill>
            </a:endParaRPr>
          </a:p>
          <a:p>
            <a:pPr indent="0" lvl="0" marL="0" rtl="0" algn="l">
              <a:spcBef>
                <a:spcPts val="1200"/>
              </a:spcBef>
              <a:spcAft>
                <a:spcPts val="0"/>
              </a:spcAft>
              <a:buClr>
                <a:schemeClr val="dk1"/>
              </a:buClr>
              <a:buSzPts val="1100"/>
              <a:buFont typeface="Arial"/>
              <a:buNone/>
            </a:pPr>
            <a:r>
              <a:rPr b="1" lang="en" sz="1500">
                <a:solidFill>
                  <a:schemeClr val="dk1"/>
                </a:solidFill>
              </a:rPr>
              <a:t>Preprocessing Steps</a:t>
            </a:r>
            <a:r>
              <a:rPr lang="en" sz="1500">
                <a:solidFill>
                  <a:schemeClr val="dk1"/>
                </a:solidFill>
              </a:rPr>
              <a:t>:</a:t>
            </a:r>
            <a:endParaRPr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Concatenate Data</a:t>
            </a:r>
            <a:r>
              <a:rPr lang="en" sz="1500">
                <a:solidFill>
                  <a:schemeClr val="dk1"/>
                </a:solidFill>
              </a:rPr>
              <a:t>: Merge CSVs based on a common time column by different different </a:t>
            </a:r>
            <a:r>
              <a:rPr lang="en" sz="1500">
                <a:solidFill>
                  <a:schemeClr val="dk1"/>
                </a:solidFill>
              </a:rPr>
              <a:t>metrics</a:t>
            </a:r>
            <a:r>
              <a:rPr lang="en" sz="1500">
                <a:solidFill>
                  <a:schemeClr val="dk1"/>
                </a:solidFill>
              </a:rPr>
              <a:t>(CPU, Network, Disk etc.) for different machines.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Handle Missing Data</a:t>
            </a:r>
            <a:r>
              <a:rPr lang="en" sz="1500">
                <a:solidFill>
                  <a:schemeClr val="dk1"/>
                </a:solidFill>
              </a:rPr>
              <a:t>: Use forward/backward fill, interpolation, or drop missing values.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Feature Engineering</a:t>
            </a:r>
            <a:r>
              <a:rPr lang="en" sz="1500">
                <a:solidFill>
                  <a:schemeClr val="dk1"/>
                </a:solidFill>
              </a:rPr>
              <a:t>: Generate rolling averages, differences, and time lags to capture patterns.</a:t>
            </a:r>
            <a:endParaRPr sz="1500">
              <a:solidFill>
                <a:schemeClr val="dk1"/>
              </a:solidFill>
            </a:endParaRPr>
          </a:p>
          <a:p>
            <a:pPr indent="0" lvl="0" marL="0" rtl="0" algn="l">
              <a:spcBef>
                <a:spcPts val="1200"/>
              </a:spcBef>
              <a:spcAft>
                <a:spcPts val="0"/>
              </a:spcAft>
              <a:buClr>
                <a:schemeClr val="dk1"/>
              </a:buClr>
              <a:buSzPts val="1100"/>
              <a:buFont typeface="Arial"/>
              <a:buNone/>
            </a:pPr>
            <a:r>
              <a:rPr b="1" lang="en" sz="1500">
                <a:solidFill>
                  <a:schemeClr val="dk1"/>
                </a:solidFill>
              </a:rPr>
              <a:t>Visualize</a:t>
            </a:r>
            <a:r>
              <a:rPr lang="en" sz="1500">
                <a:solidFill>
                  <a:schemeClr val="dk1"/>
                </a:solidFill>
              </a:rPr>
              <a:t>: Initial plots to understand the distributions and patterns in each metric (use </a:t>
            </a:r>
            <a:r>
              <a:rPr lang="en" sz="1500">
                <a:solidFill>
                  <a:srgbClr val="188038"/>
                </a:solidFill>
                <a:latin typeface="Roboto Mono"/>
                <a:ea typeface="Roboto Mono"/>
                <a:cs typeface="Roboto Mono"/>
                <a:sym typeface="Roboto Mono"/>
              </a:rPr>
              <a:t>matplotlib</a:t>
            </a:r>
            <a:r>
              <a:rPr lang="en" sz="1500">
                <a:solidFill>
                  <a:schemeClr val="dk1"/>
                </a:solidFill>
              </a:rPr>
              <a:t>, </a:t>
            </a:r>
            <a:r>
              <a:rPr lang="en" sz="1500">
                <a:solidFill>
                  <a:srgbClr val="188038"/>
                </a:solidFill>
                <a:latin typeface="Roboto Mono"/>
                <a:ea typeface="Roboto Mono"/>
                <a:cs typeface="Roboto Mono"/>
                <a:sym typeface="Roboto Mono"/>
              </a:rPr>
              <a:t>seaborn, plotly</a:t>
            </a:r>
            <a:r>
              <a:rPr lang="en" sz="1500">
                <a:solidFill>
                  <a:schemeClr val="dk1"/>
                </a:solidFill>
              </a:rPr>
              <a:t>).</a:t>
            </a:r>
            <a:endParaRPr sz="15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Model Selection(Selection, Training)</a:t>
            </a:r>
            <a:endParaRPr b="1"/>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500">
                <a:solidFill>
                  <a:schemeClr val="dk1"/>
                </a:solidFill>
              </a:rPr>
              <a:t>There are several techniques available for building an anomaly detection model. We can experiment with multiple models, evaluate their performance, and choose the most suitable one. Some of the commonly used techniques for anomaly or outlier detection include:</a:t>
            </a:r>
            <a:endParaRPr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Techniques</a:t>
            </a:r>
            <a:r>
              <a:rPr lang="en" sz="1500">
                <a:solidFill>
                  <a:schemeClr val="dk1"/>
                </a:solidFill>
              </a:rPr>
              <a:t>:</a:t>
            </a:r>
            <a:endParaRPr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Isolation Forest / One-Class SVM</a:t>
            </a:r>
            <a:r>
              <a:rPr lang="en" sz="1500">
                <a:solidFill>
                  <a:schemeClr val="dk1"/>
                </a:solidFill>
              </a:rPr>
              <a:t>: Unsupervised methods that detect anomalies by analyzing the data distribution.</a:t>
            </a:r>
            <a:endParaRPr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Time-Series Models</a:t>
            </a:r>
            <a:r>
              <a:rPr lang="en" sz="1500">
                <a:solidFill>
                  <a:schemeClr val="dk1"/>
                </a:solidFill>
              </a:rPr>
              <a:t>:</a:t>
            </a:r>
            <a:endParaRPr sz="1500">
              <a:solidFill>
                <a:schemeClr val="dk1"/>
              </a:solidFill>
            </a:endParaRPr>
          </a:p>
          <a:p>
            <a:pPr indent="-323850" lvl="2" marL="1371600" rtl="0" algn="l">
              <a:spcBef>
                <a:spcPts val="0"/>
              </a:spcBef>
              <a:spcAft>
                <a:spcPts val="0"/>
              </a:spcAft>
              <a:buClr>
                <a:schemeClr val="dk1"/>
              </a:buClr>
              <a:buSzPts val="1500"/>
              <a:buChar char="■"/>
            </a:pPr>
            <a:r>
              <a:rPr b="1" lang="en" sz="1500">
                <a:solidFill>
                  <a:schemeClr val="dk1"/>
                </a:solidFill>
              </a:rPr>
              <a:t>ARIMA / Exponential Smoothing</a:t>
            </a:r>
            <a:r>
              <a:rPr lang="en" sz="1500">
                <a:solidFill>
                  <a:schemeClr val="dk1"/>
                </a:solidFill>
              </a:rPr>
              <a:t>: These models capture time-series patterns and identify anomalies based on residuals from the predicted behavior.</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Categorizing Anomalies</a:t>
            </a:r>
            <a:r>
              <a:rPr lang="en" sz="1500">
                <a:solidFill>
                  <a:schemeClr val="dk1"/>
                </a:solidFill>
              </a:rPr>
              <a:t>:</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Use rule-based thresholds or clustering algorithms like </a:t>
            </a:r>
            <a:r>
              <a:rPr b="1" lang="en" sz="1500">
                <a:solidFill>
                  <a:schemeClr val="dk1"/>
                </a:solidFill>
              </a:rPr>
              <a:t>K-Means</a:t>
            </a:r>
            <a:r>
              <a:rPr lang="en" sz="1500">
                <a:solidFill>
                  <a:schemeClr val="dk1"/>
                </a:solidFill>
              </a:rPr>
              <a:t> or </a:t>
            </a:r>
            <a:r>
              <a:rPr b="1" lang="en" sz="1500">
                <a:solidFill>
                  <a:schemeClr val="dk1"/>
                </a:solidFill>
              </a:rPr>
              <a:t>DBSCAN</a:t>
            </a:r>
            <a:r>
              <a:rPr lang="en" sz="1500">
                <a:solidFill>
                  <a:schemeClr val="dk1"/>
                </a:solidFill>
              </a:rPr>
              <a:t> to classify anomalies into categories such as spikes, drifts, or sudden drops.</a:t>
            </a:r>
            <a:endParaRPr sz="19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Model Evaluation(Testing + Validation)</a:t>
            </a:r>
            <a:endParaRPr b="1"/>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500">
                <a:solidFill>
                  <a:schemeClr val="dk1"/>
                </a:solidFill>
              </a:rPr>
              <a:t>Once the model is trained, it’s essential to assess its performance using the following three key metrics:</a:t>
            </a:r>
            <a:endParaRPr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Precision</a:t>
            </a:r>
            <a:endParaRPr b="1"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Recall</a:t>
            </a:r>
            <a:endParaRPr b="1"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F1-Score</a:t>
            </a:r>
            <a:endParaRPr sz="19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Scoring &amp; Visualization</a:t>
            </a:r>
            <a:endParaRPr b="1"/>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28600" lvl="0" marL="457200" rtl="0" algn="l">
              <a:spcBef>
                <a:spcPts val="1200"/>
              </a:spcBef>
              <a:spcAft>
                <a:spcPts val="0"/>
              </a:spcAft>
              <a:buNone/>
            </a:pPr>
            <a:r>
              <a:rPr b="1" lang="en" sz="1500">
                <a:solidFill>
                  <a:schemeClr val="dk1"/>
                </a:solidFill>
              </a:rPr>
              <a:t>Anomaly Scoring</a:t>
            </a:r>
            <a:r>
              <a:rPr lang="en" sz="1500">
                <a:solidFill>
                  <a:schemeClr val="dk1"/>
                </a:solidFill>
              </a:rPr>
              <a:t>:</a:t>
            </a:r>
            <a:endParaRPr sz="1500">
              <a:solidFill>
                <a:schemeClr val="dk1"/>
              </a:solidFill>
            </a:endParaRPr>
          </a:p>
          <a:p>
            <a:pPr indent="-323850" lvl="0" marL="457200" rtl="0" algn="l">
              <a:spcBef>
                <a:spcPts val="1200"/>
              </a:spcBef>
              <a:spcAft>
                <a:spcPts val="0"/>
              </a:spcAft>
              <a:buClr>
                <a:schemeClr val="dk1"/>
              </a:buClr>
              <a:buSzPts val="1500"/>
              <a:buChar char="●"/>
            </a:pPr>
            <a:r>
              <a:rPr lang="en" sz="1500">
                <a:solidFill>
                  <a:schemeClr val="dk1"/>
                </a:solidFill>
              </a:rPr>
              <a:t>Implementing a scoring system to assess the severity of detected anomalies, utilizing techniques like Z-scores or Mahalanobis distance.</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Consider both the magnitude and duration of anomalies to help prioritize response actions.</a:t>
            </a:r>
            <a:endParaRPr sz="1500">
              <a:solidFill>
                <a:schemeClr val="dk1"/>
              </a:solidFill>
            </a:endParaRPr>
          </a:p>
          <a:p>
            <a:pPr indent="0" lvl="0" marL="0" rtl="0" algn="l">
              <a:spcBef>
                <a:spcPts val="1200"/>
              </a:spcBef>
              <a:spcAft>
                <a:spcPts val="0"/>
              </a:spcAft>
              <a:buNone/>
            </a:pPr>
            <a:r>
              <a:rPr b="1" lang="en" sz="1500">
                <a:solidFill>
                  <a:schemeClr val="dk1"/>
                </a:solidFill>
              </a:rPr>
              <a:t>Visualization Dashboard/Visuals</a:t>
            </a:r>
            <a:r>
              <a:rPr lang="en" sz="1500">
                <a:solidFill>
                  <a:schemeClr val="dk1"/>
                </a:solidFill>
              </a:rPr>
              <a:t>:</a:t>
            </a:r>
            <a:endParaRPr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Time-Series Plots</a:t>
            </a:r>
            <a:r>
              <a:rPr lang="en" sz="1500">
                <a:solidFill>
                  <a:schemeClr val="dk1"/>
                </a:solidFill>
              </a:rPr>
              <a:t>: Display anomalies within the original metric data.</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Categorization &amp; Severity</a:t>
            </a:r>
            <a:r>
              <a:rPr lang="en" sz="1500">
                <a:solidFill>
                  <a:schemeClr val="dk1"/>
                </a:solidFill>
              </a:rPr>
              <a:t>: Utilize color-coded categories and severity levels for clear anomaly differentiation.</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Evaluation Metrics Visualization</a:t>
            </a:r>
            <a:r>
              <a:rPr lang="en" sz="1500">
                <a:solidFill>
                  <a:schemeClr val="dk1"/>
                </a:solidFill>
              </a:rPr>
              <a:t>: Graphically represent precision, recall, and F1-score for both test and validation datasets, showcasing the model's performance.</a:t>
            </a:r>
            <a:endParaRPr sz="1500">
              <a:solidFill>
                <a:schemeClr val="dk1"/>
              </a:solidFill>
            </a:endParaRPr>
          </a:p>
          <a:p>
            <a:pPr indent="0" lvl="0" marL="0" rtl="0" algn="l">
              <a:spcBef>
                <a:spcPts val="1200"/>
              </a:spcBef>
              <a:spcAft>
                <a:spcPts val="1200"/>
              </a:spcAft>
              <a:buNone/>
            </a:pPr>
            <a:r>
              <a:t/>
            </a:r>
            <a:endParaRPr b="1" sz="15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Conclusion</a:t>
            </a:r>
            <a:endParaRPr b="1"/>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1200"/>
              </a:spcBef>
              <a:spcAft>
                <a:spcPts val="0"/>
              </a:spcAft>
              <a:buClr>
                <a:schemeClr val="dk1"/>
              </a:buClr>
              <a:buSzPts val="1500"/>
              <a:buChar char="●"/>
            </a:pPr>
            <a:r>
              <a:rPr b="1" lang="en" sz="1500">
                <a:solidFill>
                  <a:schemeClr val="dk1"/>
                </a:solidFill>
              </a:rPr>
              <a:t>Summary</a:t>
            </a:r>
            <a:r>
              <a:rPr lang="en" sz="1500">
                <a:solidFill>
                  <a:schemeClr val="dk1"/>
                </a:solidFill>
              </a:rPr>
              <a:t>:</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Data preparation, feature engineering, and selecting the right models are key to detecting anomalies.</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Visualization provides an intuitive understanding of system behavior.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2082300"/>
            <a:ext cx="8520600" cy="9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5020">
                <a:latin typeface="Playfair Display"/>
                <a:ea typeface="Playfair Display"/>
                <a:cs typeface="Playfair Display"/>
                <a:sym typeface="Playfair Display"/>
              </a:rPr>
              <a:t>Thankyou</a:t>
            </a:r>
            <a:endParaRPr b="1" sz="5020">
              <a:latin typeface="Playfair Display"/>
              <a:ea typeface="Playfair Display"/>
              <a:cs typeface="Playfair Display"/>
              <a:sym typeface="Playfair Displ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