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78" r:id="rId2"/>
    <p:sldId id="277" r:id="rId3"/>
    <p:sldId id="319" r:id="rId4"/>
    <p:sldId id="414" r:id="rId5"/>
    <p:sldId id="450" r:id="rId6"/>
    <p:sldId id="416" r:id="rId7"/>
    <p:sldId id="417" r:id="rId8"/>
    <p:sldId id="413" r:id="rId9"/>
    <p:sldId id="421" r:id="rId10"/>
    <p:sldId id="420" r:id="rId11"/>
    <p:sldId id="418" r:id="rId12"/>
    <p:sldId id="423" r:id="rId13"/>
    <p:sldId id="419" r:id="rId14"/>
    <p:sldId id="422" r:id="rId15"/>
    <p:sldId id="426" r:id="rId16"/>
    <p:sldId id="425" r:id="rId17"/>
    <p:sldId id="429" r:id="rId18"/>
    <p:sldId id="431" r:id="rId19"/>
    <p:sldId id="432" r:id="rId20"/>
    <p:sldId id="433" r:id="rId21"/>
    <p:sldId id="434" r:id="rId22"/>
    <p:sldId id="435" r:id="rId23"/>
    <p:sldId id="437" r:id="rId24"/>
    <p:sldId id="436" r:id="rId25"/>
    <p:sldId id="438" r:id="rId26"/>
    <p:sldId id="448" r:id="rId27"/>
    <p:sldId id="449" r:id="rId28"/>
    <p:sldId id="439" r:id="rId29"/>
    <p:sldId id="445" r:id="rId30"/>
    <p:sldId id="443" r:id="rId31"/>
    <p:sldId id="446" r:id="rId32"/>
    <p:sldId id="447" r:id="rId33"/>
    <p:sldId id="440" r:id="rId34"/>
    <p:sldId id="273" r:id="rId35"/>
    <p:sldId id="267" r:id="rId36"/>
    <p:sldId id="275" r:id="rId37"/>
    <p:sldId id="268" r:id="rId38"/>
    <p:sldId id="27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77"/>
            <p14:sldId id="319"/>
          </p14:sldIdLst>
        </p14:section>
        <p14:section name="Setting" id="{2AED062E-4B5F-448D-AC67-A6329BB918C2}">
          <p14:sldIdLst>
            <p14:sldId id="414"/>
            <p14:sldId id="450"/>
            <p14:sldId id="416"/>
            <p14:sldId id="417"/>
            <p14:sldId id="413"/>
            <p14:sldId id="421"/>
            <p14:sldId id="420"/>
            <p14:sldId id="418"/>
            <p14:sldId id="423"/>
            <p14:sldId id="419"/>
            <p14:sldId id="422"/>
            <p14:sldId id="426"/>
            <p14:sldId id="425"/>
            <p14:sldId id="429"/>
            <p14:sldId id="431"/>
            <p14:sldId id="432"/>
            <p14:sldId id="433"/>
            <p14:sldId id="434"/>
            <p14:sldId id="435"/>
            <p14:sldId id="437"/>
            <p14:sldId id="436"/>
            <p14:sldId id="438"/>
            <p14:sldId id="448"/>
            <p14:sldId id="449"/>
            <p14:sldId id="439"/>
            <p14:sldId id="445"/>
            <p14:sldId id="443"/>
            <p14:sldId id="446"/>
            <p14:sldId id="447"/>
            <p14:sldId id="440"/>
          </p14:sldIdLst>
        </p14:section>
        <p14:section name="Q &amp; A" id="{EC3F6F94-2D82-4EB0-B8B3-D1EDFDD37945}">
          <p14:sldIdLst>
            <p14:sldId id="273"/>
            <p14:sldId id="267"/>
            <p14:sldId id="275"/>
            <p14:sldId id="268"/>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5" autoAdjust="0"/>
    <p:restoredTop sz="68866" autoAdjust="0"/>
  </p:normalViewPr>
  <p:slideViewPr>
    <p:cSldViewPr snapToGrid="0">
      <p:cViewPr varScale="1">
        <p:scale>
          <a:sx n="114" d="100"/>
          <a:sy n="114" d="100"/>
        </p:scale>
        <p:origin x="2152" y="68"/>
      </p:cViewPr>
      <p:guideLst/>
    </p:cSldViewPr>
  </p:slideViewPr>
  <p:notesTextViewPr>
    <p:cViewPr>
      <p:scale>
        <a:sx n="200" d="100"/>
        <a:sy n="200" d="100"/>
      </p:scale>
      <p:origin x="0" y="0"/>
    </p:cViewPr>
  </p:notesTextViewPr>
  <p:sorterViewPr>
    <p:cViewPr>
      <p:scale>
        <a:sx n="100" d="100"/>
        <a:sy n="100" d="100"/>
      </p:scale>
      <p:origin x="0" y="-17324"/>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23.05.2017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are doing it wrong, If you are building applications and services today and you are not considering Platform as a Service! The days of shipping data from tier to tier through countless stateless instances to the client and back are over. Modern concurrent computation models for distributed systems like Actors bring data closer to the compute nodes and thus significantly reduce latency. Today I’m taking you on a journey to move away from the data shipping paradigm and stateless middle tiers to a </a:t>
            </a:r>
            <a:r>
              <a:rPr lang="en-US" baseline="0" dirty="0" err="1"/>
              <a:t>stateful</a:t>
            </a:r>
            <a:r>
              <a:rPr lang="en-US" baseline="0" dirty="0"/>
              <a:t> middle tier architecture. By leveraging smart routing I’ll show how</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decomposition:</a:t>
            </a:r>
          </a:p>
          <a:p>
            <a:r>
              <a:rPr lang="en-US" dirty="0"/>
              <a:t>Or also known as Y-axis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scale by splitting into different things</a:t>
            </a:r>
            <a:endParaRPr lang="de-CH" dirty="0"/>
          </a:p>
          <a:p>
            <a:r>
              <a:rPr lang="en-US" dirty="0"/>
              <a:t>we do that by applying Microservices</a:t>
            </a:r>
          </a:p>
          <a:p>
            <a:r>
              <a:rPr lang="en-US" dirty="0"/>
              <a:t>Order Management Service, Manufacturing Service, Shipping service</a:t>
            </a:r>
          </a:p>
          <a:p>
            <a:endParaRPr lang="en-US" dirty="0"/>
          </a:p>
          <a:p>
            <a:r>
              <a:rPr lang="en-US" dirty="0"/>
              <a:t>(click)</a:t>
            </a:r>
          </a:p>
          <a:p>
            <a:endParaRPr lang="en-US" dirty="0"/>
          </a:p>
          <a:p>
            <a:r>
              <a:rPr lang="en-US" dirty="0"/>
              <a:t>X-axis scaling can then be used by cloning these microservices and having multiple instances of them running</a:t>
            </a:r>
          </a:p>
          <a:p>
            <a:r>
              <a:rPr lang="en-US" dirty="0"/>
              <a:t>Also known as horizontal duplication</a:t>
            </a:r>
          </a:p>
          <a:p>
            <a:endParaRPr lang="en-US" dirty="0"/>
          </a:p>
          <a:p>
            <a:r>
              <a:rPr lang="en-US" dirty="0"/>
              <a:t>Thereby I, the great Karl, architect of the universe came up with the following architecture blue print</a:t>
            </a:r>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1860665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br>
              <a:rPr lang="en-US" dirty="0"/>
            </a:b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1819114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I’m sorry Karl Nobody builds that type of architecture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tried that in-house in the past before you joined the company and we realized that </a:t>
            </a:r>
            <a:r>
              <a:rPr lang="en-US" sz="1200" b="0" i="0" kern="1200" dirty="0">
                <a:solidFill>
                  <a:schemeClr val="tx1"/>
                </a:solidFill>
                <a:effectLst/>
                <a:latin typeface="+mn-lt"/>
                <a:ea typeface="+mn-ea"/>
                <a:cs typeface="+mn-cs"/>
              </a:rPr>
              <a:t>Building interactive services that are scalable and reliable is hard. Interactivity imposes strict constraints on availability and latency, as that directly impacts </a:t>
            </a:r>
            <a:r>
              <a:rPr lang="en-US" sz="1200" b="0" i="0" kern="1200" dirty="0" err="1">
                <a:solidFill>
                  <a:schemeClr val="tx1"/>
                </a:solidFill>
                <a:effectLst/>
                <a:latin typeface="+mn-lt"/>
                <a:ea typeface="+mn-ea"/>
                <a:cs typeface="+mn-cs"/>
              </a:rPr>
              <a:t>enduser</a:t>
            </a:r>
            <a:r>
              <a:rPr lang="en-US" sz="1200" b="0" i="0" kern="1200" dirty="0">
                <a:solidFill>
                  <a:schemeClr val="tx1"/>
                </a:solidFill>
                <a:effectLst/>
                <a:latin typeface="+mn-lt"/>
                <a:ea typeface="+mn-ea"/>
                <a:cs typeface="+mn-cs"/>
              </a:rPr>
              <a:t> experience. To support a large number of</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concurrent user sessions, high throughput is essential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traditional three-tier architecture with stateless front-ends, stateless middle tier and a storage layer has limited scalability due to latency and throughput limits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 the storage layer that has to be consulted for every request.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added a caching between the middle tier and storage to improve performance. However, a cache loses most of the concurrency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semantic guarantees of the underlying storage layer. To prevent inconsistencies caused by concurrent updates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 a cached item, the application or cache manager has to implement a concurrency control protocol. With or without cache, a stateless middle tier does not provide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data locality since it uses the </a:t>
            </a:r>
            <a:r>
              <a:rPr lang="en-US" sz="1200" b="0" i="1" kern="1200" dirty="0">
                <a:solidFill>
                  <a:schemeClr val="tx1"/>
                </a:solidFill>
                <a:effectLst/>
                <a:latin typeface="+mn-lt"/>
                <a:ea typeface="+mn-ea"/>
                <a:cs typeface="+mn-cs"/>
              </a:rPr>
              <a:t>data shipping paradigm</a:t>
            </a:r>
            <a:r>
              <a:rPr lang="en-US" sz="1200" b="0" i="0" kern="1200" dirty="0">
                <a:solidFill>
                  <a:schemeClr val="tx1"/>
                </a:solidFill>
                <a:effectLst/>
                <a:latin typeface="+mn-lt"/>
                <a:ea typeface="+mn-ea"/>
                <a:cs typeface="+mn-cs"/>
              </a:rPr>
              <a:t>: for every request, data is sent from storage or cache to the middle tier server that is processing the request. The advent of social graphs where a single request may touch many entities connected dynamically with multi-hop relationships makes it even more challenging to satisfy required application-level semantics and consistency on a cache with fast response for interactive access</a:t>
            </a:r>
            <a:r>
              <a:rPr lang="en-US" dirty="0"/>
              <a:t> </a:t>
            </a:r>
            <a:br>
              <a:rPr lang="en-US" dirty="0"/>
            </a:br>
            <a:br>
              <a:rPr lang="en-US" dirty="0"/>
            </a:br>
            <a:r>
              <a:rPr lang="en-US" baseline="0" dirty="0"/>
              <a:t>In the world of </a:t>
            </a:r>
            <a:r>
              <a:rPr lang="en-US" baseline="0" dirty="0" err="1"/>
              <a:t>IoT</a:t>
            </a:r>
            <a:r>
              <a:rPr lang="en-US" baseline="0" dirty="0"/>
              <a:t>, cloud services and mainly actor models to approach distributed computing we want to reduce latency and therefore move data as close to compute as possible.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is me successor architecture blueprint to your proposal</a:t>
            </a:r>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3046800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 of </a:t>
            </a:r>
            <a:r>
              <a:rPr lang="en-US" dirty="0" err="1"/>
              <a:t>stateful</a:t>
            </a:r>
            <a:r>
              <a:rPr lang="en-US" dirty="0"/>
              <a:t> services</a:t>
            </a:r>
          </a:p>
          <a:p>
            <a:endParaRPr lang="en-US" dirty="0"/>
          </a:p>
          <a:p>
            <a:r>
              <a:rPr lang="en-US" dirty="0"/>
              <a:t>Application hot state lives in the compute tier</a:t>
            </a:r>
          </a:p>
          <a:p>
            <a:r>
              <a:rPr lang="en-US" dirty="0"/>
              <a:t>Low latency reads and writes</a:t>
            </a:r>
          </a:p>
          <a:p>
            <a:r>
              <a:rPr lang="en-US" dirty="0"/>
              <a:t>Fewer moving parts</a:t>
            </a:r>
          </a:p>
          <a:p>
            <a:r>
              <a:rPr lang="en-US" dirty="0"/>
              <a:t>External stores are only used for exhaust and offline analytics</a:t>
            </a:r>
          </a:p>
          <a:p>
            <a:r>
              <a:rPr lang="en-US" dirty="0"/>
              <a:t>Capacity in cluster is limited compared to the storage tier (tradeoff)</a:t>
            </a:r>
          </a:p>
          <a:p>
            <a:r>
              <a:rPr lang="en-US" dirty="0"/>
              <a:t>Mention orders in memory</a:t>
            </a:r>
          </a:p>
          <a:p>
            <a:endParaRPr lang="en-US" dirty="0"/>
          </a:p>
          <a:p>
            <a:r>
              <a:rPr lang="en-US" dirty="0"/>
              <a:t>Add state symbol to this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983171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furthermore, she continued Karl has completely forgotten to mention, probably has been watching too many Channel 9 videos until late night, that the scale cube as a third axis called Z-axis, and the diagram should actually look like this</a:t>
            </a:r>
          </a:p>
          <a:p>
            <a:endParaRPr lang="en-US" dirty="0"/>
          </a:p>
          <a:p>
            <a:r>
              <a:rPr lang="en-US" dirty="0"/>
              <a:t>(Amazing how she is she scribbles a new diagram)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443886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why you want to partition and how it works</a:t>
            </a:r>
          </a:p>
          <a:p>
            <a:endParaRPr lang="en-US" dirty="0"/>
          </a:p>
          <a:p>
            <a:r>
              <a:rPr lang="en-US" dirty="0"/>
              <a:t>(</a:t>
            </a:r>
            <a:r>
              <a:rPr lang="en-US" dirty="0" err="1"/>
              <a:t>Loadbalancer</a:t>
            </a:r>
            <a:r>
              <a:rPr lang="en-US" dirty="0"/>
              <a:t> is not the solution, I just flew into NDC Oslo and I still want to see my own data)</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17087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347748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Stateless </a:t>
            </a:r>
            <a:r>
              <a:rPr lang="en-US" dirty="0" err="1"/>
              <a:t>FrontEnd</a:t>
            </a:r>
            <a:r>
              <a:rPr lang="en-US" dirty="0"/>
              <a:t> routes based on the order that was created to the correct </a:t>
            </a:r>
            <a:r>
              <a:rPr lang="en-US" dirty="0" err="1"/>
              <a:t>stateful</a:t>
            </a:r>
            <a:r>
              <a:rPr lang="en-US" dirty="0"/>
              <a:t> service, calling the </a:t>
            </a:r>
            <a:r>
              <a:rPr lang="en-US" dirty="0" err="1"/>
              <a:t>stateful</a:t>
            </a:r>
            <a:r>
              <a:rPr lang="en-US" dirty="0"/>
              <a:t> service is at least one RPC or HTTP call, the partition resolver needs to be used to resolve the partition key of the service and then call to the HTTP or RPC endpoint of the service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47853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53070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 story in her previous project, we solved it with messaging and it gave us… </a:t>
            </a:r>
          </a:p>
          <a:p>
            <a:endParaRPr lang="en-US" dirty="0"/>
          </a:p>
          <a:p>
            <a:r>
              <a:rPr lang="en-US" dirty="0"/>
              <a:t>Aspects of Coupling, especially temporal and spatial</a:t>
            </a:r>
          </a:p>
          <a:p>
            <a:r>
              <a:rPr lang="en-US" dirty="0"/>
              <a:t>No possibility to throttle requests</a:t>
            </a:r>
          </a:p>
          <a:p>
            <a:r>
              <a:rPr lang="en-US" dirty="0"/>
              <a:t>For transactional </a:t>
            </a:r>
            <a:r>
              <a:rPr lang="en-US" dirty="0" err="1"/>
              <a:t>ressources</a:t>
            </a:r>
            <a:r>
              <a:rPr lang="en-US" dirty="0"/>
              <a:t> the transaction are hold for a long period of time</a:t>
            </a:r>
          </a:p>
          <a:p>
            <a:endParaRPr lang="en-US" dirty="0"/>
          </a:p>
          <a:p>
            <a:r>
              <a:rPr lang="en-US" dirty="0"/>
              <a:t>next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167029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route request that are coming from other Platform as a Service Offerings like Azure </a:t>
            </a:r>
            <a:r>
              <a:rPr lang="en-US" baseline="0" dirty="0" err="1"/>
              <a:t>ServiceBus</a:t>
            </a:r>
            <a:r>
              <a:rPr lang="en-US" baseline="0" dirty="0"/>
              <a:t> into the </a:t>
            </a:r>
            <a:r>
              <a:rPr lang="en-US" baseline="0" dirty="0" err="1"/>
              <a:t>stateful</a:t>
            </a:r>
            <a:r>
              <a:rPr lang="en-US" baseline="0" dirty="0"/>
              <a:t> service components running inside Service Fabric that are responsible of handling business requests. </a:t>
            </a:r>
          </a:p>
          <a:p>
            <a:r>
              <a:rPr lang="en-US" baseline="0" dirty="0"/>
              <a:t>At the end of this talk you’ll know the benefits of </a:t>
            </a:r>
            <a:r>
              <a:rPr lang="en-US" baseline="0" dirty="0" err="1"/>
              <a:t>stateful</a:t>
            </a:r>
            <a:r>
              <a:rPr lang="en-US" baseline="0" dirty="0"/>
              <a:t> services for data intense workloads and how message patterns need to be tweaked to ensure proper routing.</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411997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async</a:t>
            </a:r>
            <a:r>
              <a:rPr lang="en-US" dirty="0"/>
              <a:t> programing the impact on threads with RPC vs. messages became much lower. However there are still threads assigned with each RPC request that is handled. Furthermore when transactions need to be spawned a transaction is opened when the request is handled. Transactions are generally handled longer than with messaging. This limits the scalability. </a:t>
            </a:r>
          </a:p>
          <a:p>
            <a:endParaRPr lang="en-US" dirty="0"/>
          </a:p>
          <a:p>
            <a:r>
              <a:rPr lang="en-US" dirty="0"/>
              <a:t>In addition to that it is hard to throttle RPC requests. You either take it or you don’t because you reached the capacity of number of requests you can handle. Introducing messaging into the came allows to have a predictable but still massively scalable load on the system that is doing the </a:t>
            </a:r>
            <a:r>
              <a:rPr lang="en-US" dirty="0" err="1"/>
              <a:t>stateful</a:t>
            </a:r>
            <a:r>
              <a:rPr lang="en-US" dirty="0"/>
              <a:t> computations. </a:t>
            </a:r>
          </a:p>
          <a:p>
            <a:endParaRPr lang="en-US" dirty="0"/>
          </a:p>
          <a:p>
            <a:r>
              <a:rPr lang="en-US" dirty="0"/>
              <a:t>But gave us also much more, recoverability of operations, fire &amp; forget etc.</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2611457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Competing consumers</a:t>
            </a:r>
          </a:p>
          <a:p>
            <a:r>
              <a:rPr lang="en-US" dirty="0"/>
              <a:t>Awesome scaling</a:t>
            </a:r>
          </a:p>
          <a:p>
            <a:r>
              <a:rPr lang="en-US" dirty="0"/>
              <a:t>Throttling</a:t>
            </a:r>
          </a:p>
          <a:p>
            <a:r>
              <a:rPr lang="en-US" dirty="0"/>
              <a:t>Retries and business transactions to </a:t>
            </a:r>
            <a:r>
              <a:rPr lang="en-US" dirty="0" err="1"/>
              <a:t>stateful</a:t>
            </a:r>
            <a:r>
              <a:rPr lang="en-US" dirty="0"/>
              <a:t> </a:t>
            </a:r>
            <a:r>
              <a:rPr lang="en-US" dirty="0" err="1"/>
              <a:t>middletier</a:t>
            </a:r>
            <a:endParaRPr lang="en-US" dirty="0"/>
          </a:p>
          <a:p>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26107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1624400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DOESN’T SOLVE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taking some moments to breath and team </a:t>
            </a:r>
            <a:r>
              <a:rPr lang="en-US" baseline="0" dirty="0" err="1"/>
              <a:t>colleguages</a:t>
            </a:r>
            <a:r>
              <a:rPr lang="en-US" baseline="0" dirty="0"/>
              <a:t> reminding him that this is only a design discussion and nothing has been set in stone he starts: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Really sorry about my outburst. My youngest son slept in our bed tonight and him pushing his legs and arms into my face and back didn’t really solve my sleep abbreviation.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completely forget the data </a:t>
            </a:r>
            <a:r>
              <a:rPr lang="en-US" baseline="0" dirty="0" err="1"/>
              <a:t>sharding</a:t>
            </a:r>
            <a:r>
              <a:rPr lang="en-US" baseline="0" dirty="0"/>
              <a:t> part we discussed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3791087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competing consumers messages in the queue belonging to Europe could also be picked up by other partitions. Then the data ends up on the wrong partition and we are completely screwed. </a:t>
            </a:r>
          </a:p>
          <a:p>
            <a:endParaRPr lang="en-US" dirty="0"/>
          </a:p>
          <a:p>
            <a:r>
              <a:rPr lang="en-US" dirty="0"/>
              <a:t>Imagine a customer calls us and…</a:t>
            </a:r>
          </a:p>
          <a:p>
            <a:endParaRPr lang="en-US" dirty="0"/>
          </a:p>
          <a:p>
            <a:r>
              <a:rPr lang="en-US" dirty="0"/>
              <a:t>So we either need routing keys or a queue per partition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813185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1401793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3423655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Sending a commands means the sender knows the receiver</a:t>
            </a:r>
          </a:p>
          <a:p>
            <a:r>
              <a:rPr lang="en-US" dirty="0"/>
              <a:t>Temporal decoupling but still spatial coupling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Integration scenarios, a command sender is not part of the cluster but still belongs to the same bounded context</a:t>
            </a:r>
            <a:endParaRPr lang="de-CH" dirty="0"/>
          </a:p>
          <a:p>
            <a:r>
              <a:rPr lang="en-US" dirty="0"/>
              <a:t>It is OK for the sender to know the partitioning strategy since it belongs to the same bounded context anyway</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1591652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880461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3279582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talk I’ll assume some basic knowledge around Service Fabric and messaging in general. </a:t>
            </a:r>
          </a:p>
          <a:p>
            <a:endParaRPr lang="en-US" baseline="0" dirty="0"/>
          </a:p>
          <a:p>
            <a:r>
              <a:rPr lang="en-US" baseline="0" dirty="0"/>
              <a:t>Every time I feel I need something to cheer me up I’ll take a piece of Swiss Chocolate. </a:t>
            </a:r>
            <a:br>
              <a:rPr lang="en-US" baseline="0" dirty="0"/>
            </a:br>
            <a:r>
              <a:rPr lang="en-US" baseline="0" dirty="0"/>
              <a:t>You might wonder what Chocolate has to do with this presentation I’m giving. </a:t>
            </a:r>
            <a:br>
              <a:rPr lang="en-US" baseline="0" dirty="0"/>
            </a:br>
            <a:r>
              <a:rPr lang="en-US" baseline="0" dirty="0"/>
              <a:t>Well, let me tell you a sweet but totally fictional story.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291193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publisher cannot define how data needs to be partitioned since subscribers define how they interpret the event that they are subscribed to.</a:t>
            </a:r>
          </a:p>
          <a:p>
            <a:r>
              <a:rPr lang="en-US" dirty="0"/>
              <a:t>Only the subscriber can know the partitioning schema of its own data. Therefore receiver side distribution is needed where data is received and internally rerouted if required.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1504588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2636600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request reply you usually want stickiness or partition affinity since the sender might have created a callback or state that is associated with the partition of the sender</a:t>
            </a:r>
          </a:p>
          <a:p>
            <a:r>
              <a:rPr lang="en-US" dirty="0"/>
              <a:t>Return address pattern (not shared queue, individual queue)</a:t>
            </a:r>
          </a:p>
          <a:p>
            <a:r>
              <a:rPr lang="en-US" dirty="0"/>
              <a:t>Receiver doesn’t need to compute anything</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2045886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DEMO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1730557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503916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a:t>
            </a:r>
            <a:r>
              <a:rPr lang="en-US"/>
              <a:t>Solution Engineer…</a:t>
            </a:r>
            <a:endParaRPr lang="en-US" dirty="0"/>
          </a:p>
          <a:p>
            <a:r>
              <a:rPr lang="en-US" dirty="0"/>
              <a:t>I live in central</a:t>
            </a:r>
            <a:r>
              <a:rPr lang="en-US" baseline="0" dirty="0"/>
              <a:t> Switzerland. If you want to know more about me listen to episode 77 of developer on fire</a:t>
            </a:r>
            <a:endParaRPr lang="en-US" dirty="0"/>
          </a:p>
          <a:p>
            <a:r>
              <a:rPr lang="en-US" dirty="0"/>
              <a:t>You can reach me on twitter under @</a:t>
            </a:r>
            <a:r>
              <a:rPr lang="en-US" dirty="0" err="1"/>
              <a:t>danielmarbach</a:t>
            </a:r>
            <a:endParaRPr lang="en-US" dirty="0"/>
          </a:p>
          <a:p>
            <a:r>
              <a:rPr lang="en-US" dirty="0"/>
              <a:t>I blog on the particular blog and on my personal blog</a:t>
            </a:r>
          </a:p>
          <a:p>
            <a:r>
              <a:rPr lang="en-US" dirty="0"/>
              <a:t>I’m the lead behind the </a:t>
            </a:r>
            <a:r>
              <a:rPr lang="en-US" dirty="0" err="1"/>
              <a:t>asyncification</a:t>
            </a:r>
            <a:r>
              <a:rPr lang="en-US" baseline="0" dirty="0"/>
              <a:t> of </a:t>
            </a:r>
            <a:r>
              <a:rPr lang="en-US" baseline="0" dirty="0" err="1"/>
              <a:t>NServiceBus</a:t>
            </a:r>
            <a:r>
              <a:rPr lang="en-US" baseline="0" dirty="0"/>
              <a:t> and the ecosystem around it</a:t>
            </a:r>
          </a:p>
          <a:p>
            <a:r>
              <a:rPr lang="en-US" baseline="0" dirty="0"/>
              <a:t>I regularly contribute back ideas and code changes to </a:t>
            </a:r>
            <a:r>
              <a:rPr lang="en-US" baseline="0" dirty="0" err="1"/>
              <a:t>asyncify</a:t>
            </a:r>
            <a:r>
              <a:rPr lang="en-US" baseline="0" dirty="0"/>
              <a:t> the .NET OSS libraries and frameworks out there. So far I contributed to Entity Framework, </a:t>
            </a:r>
            <a:r>
              <a:rPr lang="en-US" baseline="0" dirty="0" err="1"/>
              <a:t>RabbitMQ</a:t>
            </a:r>
            <a:r>
              <a:rPr lang="en-US" baseline="0" dirty="0"/>
              <a:t>, Marten, </a:t>
            </a:r>
            <a:r>
              <a:rPr lang="en-US" baseline="0" dirty="0" err="1"/>
              <a:t>MassTransit</a:t>
            </a:r>
            <a:r>
              <a:rPr lang="en-US" baseline="0" dirty="0"/>
              <a:t>, Quartz.NET and many more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Switzerland is well known for its excellent chocolate bars, don’t believe me? Here is a sample</a:t>
            </a:r>
          </a:p>
          <a:p>
            <a:r>
              <a:rPr lang="en-US" dirty="0"/>
              <a:t>International</a:t>
            </a:r>
            <a:r>
              <a:rPr lang="en-US" baseline="0" dirty="0"/>
              <a:t>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In the architecture meeting of the team, Karl, the team architect starts the discussion with a horror story</a:t>
            </a:r>
          </a:p>
          <a:p>
            <a:endParaRPr lang="en-US" baseline="0" dirty="0"/>
          </a:p>
          <a:p>
            <a:r>
              <a:rPr lang="en-US" baseline="0" dirty="0"/>
              <a:t>(attention the next slide is not for the faint of heart</a:t>
            </a:r>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58620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easter</a:t>
            </a:r>
            <a:r>
              <a:rPr lang="en-US" dirty="0"/>
              <a:t> bunnies have died last </a:t>
            </a:r>
            <a:r>
              <a:rPr lang="en-US" dirty="0" err="1"/>
              <a:t>easter</a:t>
            </a:r>
            <a:r>
              <a:rPr lang="en-US" dirty="0"/>
              <a:t>. Our chocolate is so good that people around the globe can’t resist. </a:t>
            </a:r>
          </a:p>
          <a:p>
            <a:r>
              <a:rPr lang="en-US" dirty="0"/>
              <a:t>Last </a:t>
            </a:r>
            <a:r>
              <a:rPr lang="en-US" dirty="0" err="1"/>
              <a:t>easter</a:t>
            </a:r>
            <a:r>
              <a:rPr lang="en-US" dirty="0"/>
              <a:t> the demand was so high that our internal legacy application became slower and slower and eventually started timing out. </a:t>
            </a:r>
          </a:p>
          <a:p>
            <a:r>
              <a:rPr lang="en-US" dirty="0"/>
              <a:t>The ripple effects were severe and a few of the orders never came through.</a:t>
            </a:r>
          </a:p>
          <a:p>
            <a:r>
              <a:rPr lang="en-US" dirty="0"/>
              <a:t> Losing orders is a no go since one of our mission is to make people around the globe happy. </a:t>
            </a:r>
          </a:p>
          <a:p>
            <a:r>
              <a:rPr lang="en-US" dirty="0"/>
              <a:t>By not being able to ship our delicious chocolate world wide, even under spiky demands, we are failing on that mission. </a:t>
            </a:r>
          </a:p>
          <a:p>
            <a:r>
              <a:rPr lang="en-US" dirty="0"/>
              <a:t>If we continue to do so we’ll be soon wiped out by our competitors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03660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But recently I stumbled over service fabric and started diving into it I think it is the perfect fit for our new order management system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365563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Service Fabric is a distributed systems platform that makes it easy to package, deploy, and manage scalable and reliable microservices. </a:t>
            </a:r>
          </a:p>
          <a:p>
            <a:r>
              <a:rPr lang="en-US" sz="1200" b="0" i="0" kern="1200" dirty="0">
                <a:solidFill>
                  <a:schemeClr val="tx1"/>
                </a:solidFill>
                <a:effectLst/>
                <a:latin typeface="+mn-lt"/>
                <a:ea typeface="+mn-ea"/>
                <a:cs typeface="+mn-cs"/>
              </a:rPr>
              <a:t>Service Fabric also addresses the significant challenges in developing and managing cloud applications. </a:t>
            </a:r>
          </a:p>
          <a:p>
            <a:r>
              <a:rPr lang="en-US" sz="1200" b="0" i="0" kern="1200" dirty="0">
                <a:solidFill>
                  <a:schemeClr val="tx1"/>
                </a:solidFill>
                <a:effectLst/>
                <a:latin typeface="+mn-lt"/>
                <a:ea typeface="+mn-ea"/>
                <a:cs typeface="+mn-cs"/>
              </a:rPr>
              <a:t>Developers and administrators can avoid complex infrastructure problems and focus on implementing mission-critical, demanding workloads that are scalable, reliable, and manageable.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is hyper scale, highly available, supports different programming models</a:t>
            </a:r>
          </a:p>
          <a:p>
            <a:r>
              <a:rPr lang="en-US" sz="1200" b="0" i="0" kern="1200" dirty="0">
                <a:solidFill>
                  <a:schemeClr val="tx1"/>
                </a:solidFill>
                <a:effectLst/>
                <a:latin typeface="+mn-lt"/>
                <a:ea typeface="+mn-ea"/>
                <a:cs typeface="+mn-cs"/>
              </a:rPr>
              <a:t>Replication &amp; Failover as well as upgrade domains and rolling upgrade</a:t>
            </a:r>
          </a:p>
          <a:p>
            <a:r>
              <a:rPr lang="en-US" sz="1200" b="0" i="0" kern="1200" dirty="0">
                <a:solidFill>
                  <a:schemeClr val="tx1"/>
                </a:solidFill>
                <a:effectLst/>
                <a:latin typeface="+mn-lt"/>
                <a:ea typeface="+mn-ea"/>
                <a:cs typeface="+mn-cs"/>
              </a:rPr>
              <a:t>Load balancing and…</a:t>
            </a:r>
          </a:p>
          <a:p>
            <a:endParaRPr lang="en-US" dirty="0"/>
          </a:p>
          <a:p>
            <a:r>
              <a:rPr lang="en-US" dirty="0"/>
              <a:t>Of course Karl’s sales pitch went on and on and on, after all isn’t that what all architects do, talk, talk, talk and get nothing done? </a:t>
            </a:r>
          </a:p>
          <a:p>
            <a:endParaRPr lang="en-US" dirty="0"/>
          </a:p>
          <a:p>
            <a:r>
              <a:rPr lang="en-US" dirty="0"/>
              <a:t>Of you want to known what Karl explained I suggest you just read the documentation links provided below, after all Karl copy pasted his slides from this page anyway ;)</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726396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Karl showed to his team</a:t>
            </a:r>
          </a:p>
          <a:p>
            <a:endParaRPr lang="en-US" dirty="0"/>
          </a:p>
          <a:p>
            <a:r>
              <a:rPr lang="en-US" dirty="0"/>
              <a:t>After the demo the team was absolutely hooked,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241931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decided they want to benefit from the scalability of Service Fabric. Before they went to the drawing board Karl briefly recapped the scale cube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25746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23.05.2017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23.05.2017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23.05.2017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23.05.2017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23.05.2017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23.05.2017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713" y="2767281"/>
            <a:ext cx="10384574" cy="1323439"/>
          </a:xfrm>
          <a:prstGeom prst="rect">
            <a:avLst/>
          </a:prstGeom>
        </p:spPr>
        <p:txBody>
          <a:bodyPr wrap="none">
            <a:spAutoFit/>
          </a:bodyPr>
          <a:lstStyle/>
          <a:p>
            <a:r>
              <a:rPr lang="en-US" sz="8000" dirty="0">
                <a:solidFill>
                  <a:schemeClr val="accent2"/>
                </a:solidFill>
                <a:latin typeface="Yanone Kaffeesatz Regular" panose="02000000000000000000" pitchFamily="2" charset="0"/>
              </a:rPr>
              <a:t>Microservices with Service Fabric</a:t>
            </a:r>
            <a:endParaRPr lang="de-CH" sz="900" dirty="0"/>
          </a:p>
        </p:txBody>
      </p:sp>
      <p:sp>
        <p:nvSpPr>
          <p:cNvPr id="7" name="Rectangle 6"/>
          <p:cNvSpPr/>
          <p:nvPr/>
        </p:nvSpPr>
        <p:spPr>
          <a:xfrm>
            <a:off x="7456789" y="4292631"/>
            <a:ext cx="3831498"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Easy... or is it?</a:t>
            </a:r>
            <a:endParaRPr lang="de-CH" sz="90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tx2"/>
                </a:solidFill>
                <a:latin typeface="Yanone Kaffeesatz Regular" panose="02000000000000000000" pitchFamily="2" charset="0"/>
              </a:rPr>
              <a:t>Functional decomposition</a:t>
            </a:r>
            <a:endParaRPr lang="de-CH" sz="2400" dirty="0">
              <a:solidFill>
                <a:schemeClr val="tx2"/>
              </a:solidFill>
            </a:endParaRPr>
          </a:p>
        </p:txBody>
      </p:sp>
      <p:sp>
        <p:nvSpPr>
          <p:cNvPr id="2" name="Rectangle 1"/>
          <p:cNvSpPr/>
          <p:nvPr/>
        </p:nvSpPr>
        <p:spPr>
          <a:xfrm>
            <a:off x="3545018" y="2420806"/>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3169718" y="2100509"/>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tx2"/>
                </a:solidFill>
                <a:latin typeface="Yanone Kaffeesatz Regular" panose="02000000000000000000" pitchFamily="2" charset="0"/>
              </a:rPr>
              <a:t>different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450548" y="4726816"/>
            <a:ext cx="2597264" cy="646331"/>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X-axis</a:t>
            </a:r>
          </a:p>
          <a:p>
            <a:r>
              <a:rPr lang="en-US" dirty="0">
                <a:solidFill>
                  <a:schemeClr val="tx2"/>
                </a:solidFill>
                <a:latin typeface="Yanone Kaffeesatz Regular" panose="02000000000000000000" pitchFamily="2" charset="0"/>
              </a:rPr>
              <a:t>Scale by cloning</a:t>
            </a:r>
            <a:endParaRPr lang="de-CH"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35903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FrontEnd1</a:t>
            </a:r>
            <a:endParaRPr lang="de-CH" sz="12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FrontEnd2</a:t>
            </a:r>
            <a:endParaRPr lang="de-CH" sz="12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FrontEnd3</a:t>
            </a:r>
            <a:endParaRPr lang="de-CH" sz="12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Stateless1</a:t>
            </a:r>
            <a:endParaRPr lang="de-CH" sz="12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Stateless2</a:t>
            </a:r>
            <a:endParaRPr lang="de-CH" sz="12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Stateless3</a:t>
            </a:r>
            <a:endParaRPr lang="de-CH" sz="12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327608"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2058577"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a:t>
            </a:r>
            <a:r>
              <a:rPr lang="en-US" sz="2400" dirty="0" err="1">
                <a:solidFill>
                  <a:schemeClr val="accent3"/>
                </a:solidFill>
                <a:latin typeface="Yanone Kaffeesatz Regular" panose="02000000000000000000" pitchFamily="2" charset="0"/>
              </a:rPr>
              <a:t>Middletier</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30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5638" y="2189884"/>
            <a:ext cx="10931198"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Mandy </a:t>
            </a:r>
            <a:r>
              <a:rPr lang="de-CH" sz="16600" dirty="0" err="1">
                <a:solidFill>
                  <a:schemeClr val="accent2"/>
                </a:solidFill>
                <a:latin typeface="Yanone Kaffeesatz Regular" panose="02000000000000000000" pitchFamily="2" charset="0"/>
              </a:rPr>
              <a:t>spoke</a:t>
            </a:r>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up</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3600666"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then</a:t>
            </a:r>
            <a:endParaRPr lang="de-CH" dirty="0"/>
          </a:p>
        </p:txBody>
      </p:sp>
    </p:spTree>
    <p:extLst>
      <p:ext uri="{BB962C8B-B14F-4D97-AF65-F5344CB8AC3E}">
        <p14:creationId xmlns:p14="http://schemas.microsoft.com/office/powerpoint/2010/main" val="404237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TextBox 15"/>
          <p:cNvSpPr txBox="1"/>
          <p:nvPr/>
        </p:nvSpPr>
        <p:spPr>
          <a:xfrm>
            <a:off x="1890131" y="4860073"/>
            <a:ext cx="194476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Storage Tier (Cold)</a:t>
            </a:r>
            <a:endParaRPr lang="de-CH" sz="2400" dirty="0">
              <a:solidFill>
                <a:schemeClr val="accent3"/>
              </a:solidFill>
              <a:latin typeface="Yanone Kaffeesatz Regular" panose="02000000000000000000" pitchFamily="2" charset="0"/>
            </a:endParaRPr>
          </a:p>
        </p:txBody>
      </p:sp>
      <p:sp>
        <p:nvSpPr>
          <p:cNvPr id="18" name="TextBox 17"/>
          <p:cNvSpPr txBox="1"/>
          <p:nvPr/>
        </p:nvSpPr>
        <p:spPr>
          <a:xfrm>
            <a:off x="1890131" y="1318271"/>
            <a:ext cx="15488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 Web</a:t>
            </a:r>
            <a:endParaRPr lang="de-CH" sz="2400" dirty="0">
              <a:solidFill>
                <a:schemeClr val="accent3"/>
              </a:solidFill>
              <a:latin typeface="Yanone Kaffeesatz Regular" panose="02000000000000000000" pitchFamily="2" charset="0"/>
            </a:endParaRPr>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3720377" y="3445727"/>
            <a:ext cx="0" cy="12712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0131" y="3090746"/>
            <a:ext cx="1912703" cy="461665"/>
          </a:xfrm>
          <a:prstGeom prst="rect">
            <a:avLst/>
          </a:prstGeom>
          <a:noFill/>
        </p:spPr>
        <p:txBody>
          <a:bodyPr wrap="none" rtlCol="0">
            <a:spAutoFit/>
          </a:bodyPr>
          <a:lstStyle/>
          <a:p>
            <a:r>
              <a:rPr lang="en-US" sz="2400" dirty="0" err="1">
                <a:solidFill>
                  <a:schemeClr val="accent3"/>
                </a:solidFill>
                <a:latin typeface="Yanone Kaffeesatz Regular" panose="02000000000000000000" pitchFamily="2" charset="0"/>
              </a:rPr>
              <a:t>Stateful</a:t>
            </a:r>
            <a:r>
              <a:rPr lang="en-US" sz="2400" dirty="0">
                <a:solidFill>
                  <a:schemeClr val="accent3"/>
                </a:solidFill>
                <a:latin typeface="Yanone Kaffeesatz Regular" panose="02000000000000000000" pitchFamily="2" charset="0"/>
              </a:rPr>
              <a:t> Tier (Hot)</a:t>
            </a:r>
            <a:endParaRPr lang="de-CH" sz="2400" dirty="0">
              <a:solidFill>
                <a:schemeClr val="accent3"/>
              </a:solidFill>
              <a:latin typeface="Yanone Kaffeesatz Regular" panose="02000000000000000000" pitchFamily="2" charset="0"/>
            </a:endParaRPr>
          </a:p>
        </p:txBody>
      </p:sp>
      <p:cxnSp>
        <p:nvCxnSpPr>
          <p:cNvPr id="37" name="Straight Connector 36"/>
          <p:cNvCxnSpPr>
            <a:stCxn id="3" idx="2"/>
          </p:cNvCxnSpPr>
          <p:nvPr/>
        </p:nvCxnSpPr>
        <p:spPr>
          <a:xfrm flipH="1">
            <a:off x="3720377" y="2774253"/>
            <a:ext cx="1" cy="454025"/>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0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74" y="6336648"/>
            <a:ext cx="4688591" cy="461665"/>
          </a:xfrm>
          <a:prstGeom prst="rect">
            <a:avLst/>
          </a:prstGeom>
        </p:spPr>
        <p:txBody>
          <a:bodyPr wrap="none">
            <a:spAutoFit/>
          </a:bodyPr>
          <a:lstStyle/>
          <a:p>
            <a:r>
              <a:rPr lang="de-CH" sz="2400" dirty="0">
                <a:solidFill>
                  <a:schemeClr val="accent3"/>
                </a:solidFill>
                <a:latin typeface="Yanone Kaffeesatz Regular" panose="02000000000000000000" pitchFamily="2" charset="0"/>
              </a:rPr>
              <a:t>http://microservices.io/articles/scalecube.html</a:t>
            </a:r>
          </a:p>
        </p:txBody>
      </p:sp>
      <p:sp>
        <p:nvSpPr>
          <p:cNvPr id="6" name="Rectangle 5"/>
          <p:cNvSpPr/>
          <p:nvPr/>
        </p:nvSpPr>
        <p:spPr>
          <a:xfrm>
            <a:off x="2691902" y="5011059"/>
            <a:ext cx="2238113"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Horizontal duplication</a:t>
            </a:r>
          </a:p>
        </p:txBody>
      </p:sp>
      <p:sp>
        <p:nvSpPr>
          <p:cNvPr id="7" name="Rectangle 6"/>
          <p:cNvSpPr/>
          <p:nvPr/>
        </p:nvSpPr>
        <p:spPr>
          <a:xfrm>
            <a:off x="1156893" y="3164279"/>
            <a:ext cx="2579552" cy="461665"/>
          </a:xfrm>
          <a:prstGeom prst="rect">
            <a:avLst/>
          </a:prstGeom>
        </p:spPr>
        <p:txBody>
          <a:bodyPr wrap="none">
            <a:spAutoFit/>
          </a:bodyPr>
          <a:lstStyle/>
          <a:p>
            <a:r>
              <a:rPr lang="en-US" sz="2400" dirty="0">
                <a:solidFill>
                  <a:schemeClr val="accent3"/>
                </a:solidFill>
                <a:latin typeface="Yanone Kaffeesatz Regular" panose="02000000000000000000" pitchFamily="2" charset="0"/>
              </a:rPr>
              <a:t>Functional decomposition</a:t>
            </a:r>
            <a:endParaRPr lang="de-CH" sz="2400" dirty="0">
              <a:solidFill>
                <a:schemeClr val="accent3"/>
              </a:solidFill>
            </a:endParaRPr>
          </a:p>
        </p:txBody>
      </p:sp>
      <p:grpSp>
        <p:nvGrpSpPr>
          <p:cNvPr id="10" name="Group 9"/>
          <p:cNvGrpSpPr/>
          <p:nvPr/>
        </p:nvGrpSpPr>
        <p:grpSpPr>
          <a:xfrm>
            <a:off x="3545018" y="1263542"/>
            <a:ext cx="5101965" cy="4109605"/>
            <a:chOff x="3150219" y="1162189"/>
            <a:chExt cx="5101965" cy="4109605"/>
          </a:xfrm>
        </p:grpSpPr>
        <p:sp>
          <p:nvSpPr>
            <p:cNvPr id="2" name="Rectangle 1"/>
            <p:cNvSpPr/>
            <p:nvPr/>
          </p:nvSpPr>
          <p:spPr>
            <a:xfrm>
              <a:off x="3150219" y="2319453"/>
              <a:ext cx="2880000" cy="2880000"/>
            </a:xfrm>
            <a:prstGeom prst="rect">
              <a:avLst/>
            </a:prstGeom>
            <a:solidFill>
              <a:schemeClr val="accent4"/>
            </a:solidFill>
            <a:ln>
              <a:solidFill>
                <a:schemeClr val="accent3"/>
              </a:solidFill>
            </a:ln>
            <a:scene3d>
              <a:camera prst="isometricLeftDown"/>
              <a:lightRig rig="threePt" dir="t"/>
            </a:scene3d>
            <a:sp3d extrusionH="2540000" contourW="25400" prstMaterial="legacyWireframe">
              <a:bevelB/>
              <a:contourClr>
                <a:schemeClr val="accent3"/>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p:cNvSpPr txBox="1"/>
            <p:nvPr/>
          </p:nvSpPr>
          <p:spPr>
            <a:xfrm rot="16200000">
              <a:off x="2774919" y="199915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Y-axis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different</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sp>
          <p:nvSpPr>
            <p:cNvPr id="4" name="TextBox 3"/>
            <p:cNvSpPr txBox="1"/>
            <p:nvPr/>
          </p:nvSpPr>
          <p:spPr>
            <a:xfrm rot="1849042">
              <a:off x="4055749" y="4625463"/>
              <a:ext cx="2597264" cy="646331"/>
            </a:xfrm>
            <a:prstGeom prst="rect">
              <a:avLst/>
            </a:prstGeom>
            <a:noFill/>
          </p:spPr>
          <p:txBody>
            <a:bodyPr wrap="square" rtlCol="0">
              <a:spAutoFit/>
            </a:bodyPr>
            <a:lstStyle/>
            <a:p>
              <a:r>
                <a:rPr lang="en-US" dirty="0">
                  <a:solidFill>
                    <a:schemeClr val="accent3"/>
                  </a:solidFill>
                  <a:latin typeface="Yanone Kaffeesatz Regular" panose="02000000000000000000" pitchFamily="2" charset="0"/>
                </a:rPr>
                <a:t>X-axis</a:t>
              </a:r>
            </a:p>
            <a:p>
              <a:r>
                <a:rPr lang="en-US" dirty="0">
                  <a:solidFill>
                    <a:schemeClr val="accent3"/>
                  </a:solidFill>
                  <a:latin typeface="Yanone Kaffeesatz Regular" panose="02000000000000000000" pitchFamily="2" charset="0"/>
                </a:rPr>
                <a:t>Scale by cloning</a:t>
              </a:r>
              <a:endParaRPr lang="de-CH" dirty="0">
                <a:solidFill>
                  <a:schemeClr val="accent3"/>
                </a:solidFill>
                <a:latin typeface="Yanone Kaffeesatz Regular" panose="02000000000000000000" pitchFamily="2" charset="0"/>
              </a:endParaRPr>
            </a:p>
          </p:txBody>
        </p:sp>
        <p:sp>
          <p:nvSpPr>
            <p:cNvPr id="8" name="TextBox 7"/>
            <p:cNvSpPr txBox="1"/>
            <p:nvPr/>
          </p:nvSpPr>
          <p:spPr>
            <a:xfrm rot="19830052">
              <a:off x="5654920" y="3774536"/>
              <a:ext cx="2597264" cy="923330"/>
            </a:xfrm>
            <a:prstGeom prst="rect">
              <a:avLst/>
            </a:prstGeom>
            <a:noFill/>
          </p:spPr>
          <p:txBody>
            <a:bodyPr wrap="square" rtlCol="0">
              <a:spAutoFit/>
            </a:bodyPr>
            <a:lstStyle/>
            <a:p>
              <a:r>
                <a:rPr lang="en-US" dirty="0">
                  <a:solidFill>
                    <a:schemeClr val="tx2"/>
                  </a:solidFill>
                  <a:latin typeface="Yanone Kaffeesatz Regular" panose="02000000000000000000" pitchFamily="2" charset="0"/>
                </a:rPr>
                <a:t>Z-axis</a:t>
              </a:r>
            </a:p>
            <a:p>
              <a:r>
                <a:rPr lang="en-US" dirty="0">
                  <a:solidFill>
                    <a:schemeClr val="tx2"/>
                  </a:solidFill>
                  <a:latin typeface="Yanone Kaffeesatz Regular" panose="02000000000000000000" pitchFamily="2" charset="0"/>
                </a:rPr>
                <a:t>Scale by splitting </a:t>
              </a:r>
              <a:br>
                <a:rPr lang="en-US" dirty="0">
                  <a:solidFill>
                    <a:schemeClr val="tx2"/>
                  </a:solidFill>
                  <a:latin typeface="Yanone Kaffeesatz Regular" panose="02000000000000000000" pitchFamily="2" charset="0"/>
                </a:rPr>
              </a:br>
              <a:r>
                <a:rPr lang="en-US" dirty="0">
                  <a:solidFill>
                    <a:schemeClr val="accent4"/>
                  </a:solidFill>
                  <a:latin typeface="Yanone Kaffeesatz Regular" panose="02000000000000000000" pitchFamily="2" charset="0"/>
                </a:rPr>
                <a:t>similar</a:t>
              </a:r>
              <a:r>
                <a:rPr lang="en-US" dirty="0">
                  <a:solidFill>
                    <a:schemeClr val="tx2"/>
                  </a:solidFill>
                  <a:latin typeface="Yanone Kaffeesatz Regular" panose="02000000000000000000" pitchFamily="2" charset="0"/>
                </a:rPr>
                <a:t> things</a:t>
              </a:r>
              <a:endParaRPr lang="de-CH" dirty="0">
                <a:solidFill>
                  <a:schemeClr val="tx2"/>
                </a:solidFill>
                <a:latin typeface="Yanone Kaffeesatz Regular" panose="02000000000000000000" pitchFamily="2" charset="0"/>
              </a:endParaRPr>
            </a:p>
          </p:txBody>
        </p:sp>
      </p:grpSp>
      <p:sp>
        <p:nvSpPr>
          <p:cNvPr id="9" name="Rectangle 8"/>
          <p:cNvSpPr/>
          <p:nvPr/>
        </p:nvSpPr>
        <p:spPr>
          <a:xfrm>
            <a:off x="7666580" y="4917166"/>
            <a:ext cx="1771639" cy="461665"/>
          </a:xfrm>
          <a:prstGeom prst="rect">
            <a:avLst/>
          </a:prstGeom>
        </p:spPr>
        <p:txBody>
          <a:bodyPr wrap="none">
            <a:spAutoFit/>
          </a:bodyPr>
          <a:lstStyle/>
          <a:p>
            <a:r>
              <a:rPr lang="en-US" sz="2400" dirty="0">
                <a:solidFill>
                  <a:schemeClr val="accent4"/>
                </a:solidFill>
                <a:latin typeface="Yanone Kaffeesatz Regular" panose="02000000000000000000" pitchFamily="2" charset="0"/>
              </a:rPr>
              <a:t>Data Partitioning</a:t>
            </a:r>
          </a:p>
        </p:txBody>
      </p:sp>
    </p:spTree>
    <p:extLst>
      <p:ext uri="{BB962C8B-B14F-4D97-AF65-F5344CB8AC3E}">
        <p14:creationId xmlns:p14="http://schemas.microsoft.com/office/powerpoint/2010/main" val="1318903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Dark</a:t>
              </a:r>
              <a:endParaRPr lang="de-CH" sz="4000" dirty="0">
                <a:solidFill>
                  <a:schemeClr val="bg1"/>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Brown</a:t>
              </a:r>
              <a:endParaRPr lang="de-CH" sz="4000" dirty="0">
                <a:solidFill>
                  <a:schemeClr val="bg1"/>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4">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1"/>
                  </a:solidFill>
                  <a:latin typeface="Yanone Kaffeesatz Light" panose="02000000000000000000" pitchFamily="2" charset="0"/>
                </a:rPr>
                <a:t>White</a:t>
              </a:r>
              <a:endParaRPr lang="de-CH" sz="40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156739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3321518" y="3864965"/>
            <a:ext cx="7924488" cy="1200329"/>
          </a:xfrm>
          <a:prstGeom prst="rect">
            <a:avLst/>
          </a:prstGeom>
        </p:spPr>
        <p:txBody>
          <a:bodyPr wrap="square">
            <a:spAutoFit/>
          </a:bodyPr>
          <a:lstStyle/>
          <a:p>
            <a:r>
              <a:rPr lang="en-US" sz="7200" dirty="0">
                <a:solidFill>
                  <a:schemeClr val="tx2"/>
                </a:solidFill>
                <a:latin typeface="Yanone Kaffeesatz Regular" panose="02000000000000000000" pitchFamily="2" charset="0"/>
              </a:rPr>
              <a:t>Joe couldn’t understand it</a:t>
            </a:r>
            <a:endParaRPr lang="de-CH" sz="72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060" y="24719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48226"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185985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2" y="1321419"/>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p:cNvSpPr/>
          <p:nvPr/>
        </p:nvSpPr>
        <p:spPr>
          <a:xfrm>
            <a:off x="1890131" y="309074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860073"/>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57285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5096702"/>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0" name="Straight Arrow Connector 19"/>
          <p:cNvCxnSpPr>
            <a:stCxn id="2" idx="2"/>
            <a:endCxn id="3" idx="0"/>
          </p:cNvCxnSpPr>
          <p:nvPr/>
        </p:nvCxnSpPr>
        <p:spPr>
          <a:xfrm flipH="1">
            <a:off x="3720378"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 idx="2"/>
            <a:endCxn id="4" idx="0"/>
          </p:cNvCxnSpPr>
          <p:nvPr/>
        </p:nvCxnSpPr>
        <p:spPr>
          <a:xfrm>
            <a:off x="5785212" y="1161598"/>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2"/>
            <a:endCxn id="5" idx="0"/>
          </p:cNvCxnSpPr>
          <p:nvPr/>
        </p:nvCxnSpPr>
        <p:spPr>
          <a:xfrm>
            <a:off x="5785212" y="1161598"/>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4" idx="2"/>
            <a:endCxn id="12" idx="0"/>
          </p:cNvCxnSpPr>
          <p:nvPr/>
        </p:nvCxnSpPr>
        <p:spPr>
          <a:xfrm>
            <a:off x="5785212" y="2774253"/>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a:off x="7850045" y="2774252"/>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13" idx="2"/>
            <a:endCxn id="15" idx="1"/>
          </p:cNvCxnSpPr>
          <p:nvPr/>
        </p:nvCxnSpPr>
        <p:spPr>
          <a:xfrm flipH="1">
            <a:off x="5792646" y="4487256"/>
            <a:ext cx="2057400"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487256"/>
            <a:ext cx="7434"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487256"/>
            <a:ext cx="2072268" cy="60944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p:cNvCxnSpPr>
          <p:nvPr/>
        </p:nvCxnSpPr>
        <p:spPr>
          <a:xfrm>
            <a:off x="3731795" y="2774251"/>
            <a:ext cx="0"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3" idx="2"/>
            <a:endCxn id="12" idx="0"/>
          </p:cNvCxnSpPr>
          <p:nvPr/>
        </p:nvCxnSpPr>
        <p:spPr>
          <a:xfrm>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3" idx="2"/>
            <a:endCxn id="13" idx="0"/>
          </p:cNvCxnSpPr>
          <p:nvPr/>
        </p:nvCxnSpPr>
        <p:spPr>
          <a:xfrm>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4" idx="2"/>
            <a:endCxn id="11" idx="0"/>
          </p:cNvCxnSpPr>
          <p:nvPr/>
        </p:nvCxnSpPr>
        <p:spPr>
          <a:xfrm flipH="1">
            <a:off x="3720378"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a:endCxn id="13" idx="0"/>
          </p:cNvCxnSpPr>
          <p:nvPr/>
        </p:nvCxnSpPr>
        <p:spPr>
          <a:xfrm>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5" idx="2"/>
            <a:endCxn id="12" idx="0"/>
          </p:cNvCxnSpPr>
          <p:nvPr/>
        </p:nvCxnSpPr>
        <p:spPr>
          <a:xfrm flipH="1">
            <a:off x="5785212" y="2774253"/>
            <a:ext cx="2064834"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2"/>
            <a:endCxn id="11" idx="0"/>
          </p:cNvCxnSpPr>
          <p:nvPr/>
        </p:nvCxnSpPr>
        <p:spPr>
          <a:xfrm flipH="1">
            <a:off x="3720378" y="2774253"/>
            <a:ext cx="4129668" cy="79860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2665316" y="3407292"/>
            <a:ext cx="6254659" cy="1232210"/>
            <a:chOff x="2635130" y="1706137"/>
            <a:chExt cx="6254659" cy="2910468"/>
          </a:xfrm>
        </p:grpSpPr>
        <p:sp>
          <p:nvSpPr>
            <p:cNvPr id="47" name="Rectangle 46"/>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48" name="Rectangle 47"/>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49" name="Rectangle 48"/>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grpSp>
        <p:nvGrpSpPr>
          <p:cNvPr id="32" name="Group 31"/>
          <p:cNvGrpSpPr/>
          <p:nvPr/>
        </p:nvGrpSpPr>
        <p:grpSpPr>
          <a:xfrm>
            <a:off x="4737690" y="1524828"/>
            <a:ext cx="767772" cy="600802"/>
            <a:chOff x="2519836" y="268145"/>
            <a:chExt cx="767772" cy="600802"/>
          </a:xfrm>
        </p:grpSpPr>
        <p:sp>
          <p:nvSpPr>
            <p:cNvPr id="34" name="Flowchart: Card 3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37" name="TextBox 36"/>
            <p:cNvSpPr txBox="1"/>
            <p:nvPr/>
          </p:nvSpPr>
          <p:spPr>
            <a:xfrm>
              <a:off x="2685974" y="268145"/>
              <a:ext cx="444352"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Dark</a:t>
              </a:r>
              <a:endParaRPr lang="de-CH" sz="1400" dirty="0">
                <a:solidFill>
                  <a:schemeClr val="bg1"/>
                </a:solidFill>
                <a:latin typeface="Yanone Kaffeesatz Light" panose="02000000000000000000" pitchFamily="2" charset="0"/>
              </a:endParaRPr>
            </a:p>
          </p:txBody>
        </p:sp>
      </p:grpSp>
      <p:grpSp>
        <p:nvGrpSpPr>
          <p:cNvPr id="41" name="Group 40"/>
          <p:cNvGrpSpPr/>
          <p:nvPr/>
        </p:nvGrpSpPr>
        <p:grpSpPr>
          <a:xfrm>
            <a:off x="2523559" y="1526311"/>
            <a:ext cx="767772" cy="587961"/>
            <a:chOff x="2519836" y="280986"/>
            <a:chExt cx="767772" cy="587961"/>
          </a:xfrm>
        </p:grpSpPr>
        <p:sp>
          <p:nvSpPr>
            <p:cNvPr id="44" name="Flowchart: Card 43"/>
            <p:cNvSpPr/>
            <p:nvPr/>
          </p:nvSpPr>
          <p:spPr>
            <a:xfrm>
              <a:off x="2519836" y="30858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Order</a:t>
              </a:r>
              <a:endParaRPr lang="de-CH" sz="2400" dirty="0">
                <a:latin typeface="Yanone Kaffeesatz Light" panose="02000000000000000000" pitchFamily="2" charset="0"/>
              </a:endParaRPr>
            </a:p>
          </p:txBody>
        </p:sp>
        <p:sp>
          <p:nvSpPr>
            <p:cNvPr id="50" name="TextBox 49"/>
            <p:cNvSpPr txBox="1"/>
            <p:nvPr/>
          </p:nvSpPr>
          <p:spPr>
            <a:xfrm>
              <a:off x="2639510" y="280986"/>
              <a:ext cx="521297" cy="307777"/>
            </a:xfrm>
            <a:prstGeom prst="rect">
              <a:avLst/>
            </a:prstGeom>
            <a:noFill/>
          </p:spPr>
          <p:txBody>
            <a:bodyPr wrap="none" rtlCol="0">
              <a:spAutoFit/>
            </a:bodyPr>
            <a:lstStyle/>
            <a:p>
              <a:r>
                <a:rPr lang="en-US" sz="1400" dirty="0">
                  <a:solidFill>
                    <a:schemeClr val="bg1"/>
                  </a:solidFill>
                  <a:latin typeface="Yanone Kaffeesatz Light" panose="02000000000000000000" pitchFamily="2" charset="0"/>
                </a:rPr>
                <a:t>White</a:t>
              </a:r>
              <a:endParaRPr lang="de-CH" sz="1400" dirty="0">
                <a:solidFill>
                  <a:schemeClr val="bg1"/>
                </a:solidFill>
                <a:latin typeface="Yanone Kaffeesatz Light" panose="02000000000000000000" pitchFamily="2" charset="0"/>
              </a:endParaRPr>
            </a:p>
          </p:txBody>
        </p:sp>
      </p:grpSp>
    </p:spTree>
    <p:extLst>
      <p:ext uri="{BB962C8B-B14F-4D97-AF65-F5344CB8AC3E}">
        <p14:creationId xmlns:p14="http://schemas.microsoft.com/office/powerpoint/2010/main" val="336583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43 0.00069 L 0.06836 0.1287 L 0.06836 0.12893 L 0.06836 0.1287 L 0.40391 0.29166 L 0.40391 0.2919 L 0.40391 0.29166 L 0.40391 0.2919 L 0.40391 0.29051 " pathEditMode="relative" rAng="0" ptsTypes="AAAAAAAAA">
                                      <p:cBhvr>
                                        <p:cTn id="9" dur="2000" fill="hold"/>
                                        <p:tgtEl>
                                          <p:spTgt spid="41"/>
                                        </p:tgtEl>
                                        <p:attrNameLst>
                                          <p:attrName>ppt_x</p:attrName>
                                          <p:attrName>ppt_y</p:attrName>
                                        </p:attrNameLst>
                                      </p:cBhvr>
                                      <p:rCtr x="19974" y="14560"/>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nodeType="afterEffect">
                                  <p:stCondLst>
                                    <p:cond delay="0"/>
                                  </p:stCondLst>
                                  <p:childTnLst>
                                    <p:animMotion origin="layout" path="M -0.00104 0.0051 L 0.05742 0.13519 L -0.12122 0.28912 L -0.12122 0.28936 " pathEditMode="relative" rAng="0" ptsTypes="AAAA">
                                      <p:cBhvr>
                                        <p:cTn id="19" dur="2000" fill="hold"/>
                                        <p:tgtEl>
                                          <p:spTgt spid="32"/>
                                        </p:tgtEl>
                                        <p:attrNameLst>
                                          <p:attrName>ppt_x</p:attrName>
                                          <p:attrName>ppt_y</p:attrName>
                                        </p:attrNameLst>
                                      </p:cBhvr>
                                      <p:rCtr x="-3086" y="14213"/>
                                    </p:animMotion>
                                  </p:childTnLst>
                                </p:cTn>
                              </p:par>
                            </p:childTnLst>
                          </p:cTn>
                        </p:par>
                        <p:par>
                          <p:cTn id="20" fill="hold">
                            <p:stCondLst>
                              <p:cond delay="2000"/>
                            </p:stCondLst>
                            <p:childTnLst>
                              <p:par>
                                <p:cTn id="21" presetID="1" presetClass="exit" presetSubtype="0" fill="hold" nodeType="after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8193" y="1340750"/>
            <a:ext cx="6091732"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And then</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Sophia threw a grenade</a:t>
            </a:r>
            <a:endParaRPr lang="de-CH" sz="6000" dirty="0">
              <a:solidFill>
                <a:schemeClr val="tx2"/>
              </a:solidFill>
            </a:endParaRPr>
          </a:p>
        </p:txBody>
      </p:sp>
    </p:spTree>
    <p:extLst>
      <p:ext uri="{BB962C8B-B14F-4D97-AF65-F5344CB8AC3E}">
        <p14:creationId xmlns:p14="http://schemas.microsoft.com/office/powerpoint/2010/main" val="2977146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752356" y="1186141"/>
            <a:ext cx="6687288" cy="4485719"/>
            <a:chOff x="2725924" y="1016632"/>
            <a:chExt cx="6687288" cy="4485719"/>
          </a:xfrm>
        </p:grpSpPr>
        <p:sp>
          <p:nvSpPr>
            <p:cNvPr id="2" name="Rectangle 1"/>
            <p:cNvSpPr/>
            <p:nvPr/>
          </p:nvSpPr>
          <p:spPr>
            <a:xfrm>
              <a:off x="4790758" y="10166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2725924"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4790758"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7468909" y="262928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3698076" y="193103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5762910" y="193103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5762910" y="193103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758341" y="4437075"/>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sp>
          <p:nvSpPr>
            <p:cNvPr id="10" name="Cylinder 9"/>
            <p:cNvSpPr/>
            <p:nvPr/>
          </p:nvSpPr>
          <p:spPr>
            <a:xfrm>
              <a:off x="6338127" y="4286199"/>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1" name="Straight Arrow Connector 10"/>
            <p:cNvCxnSpPr>
              <a:cxnSpLocks/>
              <a:stCxn id="3" idx="2"/>
              <a:endCxn id="9" idx="0"/>
            </p:cNvCxnSpPr>
            <p:nvPr/>
          </p:nvCxnSpPr>
          <p:spPr>
            <a:xfrm>
              <a:off x="3698076"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3" idx="2"/>
              <a:endCxn id="10" idx="1"/>
            </p:cNvCxnSpPr>
            <p:nvPr/>
          </p:nvCxnSpPr>
          <p:spPr>
            <a:xfrm>
              <a:off x="3698076" y="3543687"/>
              <a:ext cx="3097251"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15876" y="282487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0" name="Straight Arrow Connector 29"/>
            <p:cNvCxnSpPr>
              <a:cxnSpLocks/>
              <a:stCxn id="4" idx="2"/>
              <a:endCxn id="9" idx="0"/>
            </p:cNvCxnSpPr>
            <p:nvPr/>
          </p:nvCxnSpPr>
          <p:spPr>
            <a:xfrm flipH="1">
              <a:off x="4730493" y="3543687"/>
              <a:ext cx="10324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10" idx="1"/>
            </p:cNvCxnSpPr>
            <p:nvPr/>
          </p:nvCxnSpPr>
          <p:spPr>
            <a:xfrm>
              <a:off x="5762910" y="3543687"/>
              <a:ext cx="1032417"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9" idx="0"/>
            </p:cNvCxnSpPr>
            <p:nvPr/>
          </p:nvCxnSpPr>
          <p:spPr>
            <a:xfrm flipH="1">
              <a:off x="4730493" y="3543687"/>
              <a:ext cx="37105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6795327" y="3543687"/>
              <a:ext cx="1645734" cy="74251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13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Goals</a:t>
            </a:r>
            <a:endParaRPr lang="de-CH" dirty="0"/>
          </a:p>
        </p:txBody>
      </p:sp>
      <p:sp>
        <p:nvSpPr>
          <p:cNvPr id="4" name="Rectangle 3"/>
          <p:cNvSpPr/>
          <p:nvPr/>
        </p:nvSpPr>
        <p:spPr>
          <a:xfrm>
            <a:off x="6485271" y="1997839"/>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Stateless and </a:t>
            </a:r>
            <a:r>
              <a:rPr lang="en-US" sz="3600" dirty="0" err="1">
                <a:solidFill>
                  <a:schemeClr val="accent4"/>
                </a:solidFill>
                <a:latin typeface="Yanone Kaffeesatz Regular" panose="02000000000000000000" pitchFamily="2" charset="0"/>
              </a:rPr>
              <a:t>Stateful</a:t>
            </a:r>
            <a:r>
              <a:rPr lang="en-US" sz="3600" dirty="0">
                <a:solidFill>
                  <a:schemeClr val="tx2"/>
                </a:solidFill>
                <a:latin typeface="Yanone Kaffeesatz Regular" panose="02000000000000000000" pitchFamily="2" charset="0"/>
              </a:rPr>
              <a:t> Services</a:t>
            </a:r>
            <a:endParaRPr lang="en-US" sz="3600" dirty="0">
              <a:solidFill>
                <a:schemeClr val="accent4"/>
              </a:solidFill>
              <a:latin typeface="Yanone Kaffeesatz Regular" panose="02000000000000000000" pitchFamily="2" charset="0"/>
            </a:endParaRP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Partitioning</a:t>
            </a:r>
            <a:r>
              <a:rPr lang="en-US" sz="3600" dirty="0">
                <a:solidFill>
                  <a:schemeClr val="tx2"/>
                </a:solidFill>
                <a:latin typeface="Yanone Kaffeesatz Regular" panose="02000000000000000000" pitchFamily="2" charset="0"/>
              </a:rPr>
              <a:t> of Business Data</a:t>
            </a:r>
          </a:p>
          <a:p>
            <a:endParaRPr lang="en-US" sz="3600" dirty="0">
              <a:solidFill>
                <a:schemeClr val="accent4"/>
              </a:solidFill>
              <a:latin typeface="Yanone Kaffeesatz Regular" panose="02000000000000000000" pitchFamily="2" charset="0"/>
            </a:endParaRPr>
          </a:p>
          <a:p>
            <a:r>
              <a:rPr lang="en-US" sz="3600" dirty="0">
                <a:solidFill>
                  <a:schemeClr val="accent4"/>
                </a:solidFill>
                <a:latin typeface="Yanone Kaffeesatz Regular" panose="02000000000000000000" pitchFamily="2" charset="0"/>
              </a:rPr>
              <a:t>Message Patterns </a:t>
            </a:r>
            <a:r>
              <a:rPr lang="en-US" sz="3600" dirty="0">
                <a:solidFill>
                  <a:schemeClr val="tx2"/>
                </a:solidFill>
                <a:latin typeface="Yanone Kaffeesatz Regular" panose="02000000000000000000" pitchFamily="2" charset="0"/>
              </a:rPr>
              <a:t>and Partitioning</a:t>
            </a:r>
          </a:p>
        </p:txBody>
      </p:sp>
    </p:spTree>
    <p:extLst>
      <p:ext uri="{BB962C8B-B14F-4D97-AF65-F5344CB8AC3E}">
        <p14:creationId xmlns:p14="http://schemas.microsoft.com/office/powerpoint/2010/main" val="286440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367976" y="1225171"/>
            <a:ext cx="9456049" cy="4485719"/>
            <a:chOff x="1576224" y="1225171"/>
            <a:chExt cx="9456049" cy="4485719"/>
          </a:xfrm>
        </p:grpSpPr>
        <p:sp>
          <p:nvSpPr>
            <p:cNvPr id="9" name="Rectangle 8"/>
            <p:cNvSpPr/>
            <p:nvPr/>
          </p:nvSpPr>
          <p:spPr>
            <a:xfrm>
              <a:off x="1576224" y="464561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a:t>
              </a:r>
              <a:r>
                <a:rPr lang="en-US" sz="2400">
                  <a:latin typeface="Yanone Kaffeesatz Light" panose="02000000000000000000" pitchFamily="2" charset="0"/>
                </a:rPr>
                <a:t>Slow)</a:t>
              </a:r>
              <a:r>
                <a:rPr lang="en-US" sz="2400" dirty="0" err="1">
                  <a:latin typeface="Yanone Kaffeesatz Light" panose="02000000000000000000" pitchFamily="2" charset="0"/>
                </a:rPr>
                <a:t>ThirdParty</a:t>
              </a:r>
              <a:endParaRPr lang="de-CH" sz="2400" dirty="0">
                <a:latin typeface="Yanone Kaffeesatz Light" panose="02000000000000000000" pitchFamily="2" charset="0"/>
              </a:endParaRPr>
            </a:p>
          </p:txBody>
        </p:sp>
        <p:grpSp>
          <p:nvGrpSpPr>
            <p:cNvPr id="12" name="Group 11"/>
            <p:cNvGrpSpPr/>
            <p:nvPr/>
          </p:nvGrpSpPr>
          <p:grpSpPr>
            <a:xfrm>
              <a:off x="4344985" y="1225171"/>
              <a:ext cx="6687288" cy="4485719"/>
              <a:chOff x="3811722" y="1108082"/>
              <a:chExt cx="6687288" cy="4485719"/>
            </a:xfrm>
          </p:grpSpPr>
          <p:sp>
            <p:nvSpPr>
              <p:cNvPr id="2" name="Rectangle 1"/>
              <p:cNvSpPr/>
              <p:nvPr/>
            </p:nvSpPr>
            <p:spPr>
              <a:xfrm>
                <a:off x="5876556" y="110808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Loadbalancer</a:t>
                </a:r>
                <a:endParaRPr lang="de-CH" sz="1200" dirty="0">
                  <a:latin typeface="Yanone Kaffeesatz Light" panose="02000000000000000000" pitchFamily="2" charset="0"/>
                </a:endParaRPr>
              </a:p>
            </p:txBody>
          </p:sp>
          <p:sp>
            <p:nvSpPr>
              <p:cNvPr id="3" name="Rectangle 2"/>
              <p:cNvSpPr/>
              <p:nvPr/>
            </p:nvSpPr>
            <p:spPr>
              <a:xfrm>
                <a:off x="3811722"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WcfOrderSvc1</a:t>
                </a:r>
                <a:endParaRPr lang="de-CH" sz="2400" dirty="0">
                  <a:latin typeface="Yanone Kaffeesatz Light" panose="02000000000000000000" pitchFamily="2" charset="0"/>
                </a:endParaRPr>
              </a:p>
            </p:txBody>
          </p:sp>
          <p:sp>
            <p:nvSpPr>
              <p:cNvPr id="4" name="Rectangle 3"/>
              <p:cNvSpPr/>
              <p:nvPr/>
            </p:nvSpPr>
            <p:spPr>
              <a:xfrm>
                <a:off x="5876556"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WcfOrderSvc2</a:t>
                </a:r>
                <a:endParaRPr lang="de-CH" sz="2400" dirty="0">
                  <a:latin typeface="Yanone Kaffeesatz Light" panose="02000000000000000000" pitchFamily="2" charset="0"/>
                </a:endParaRPr>
              </a:p>
            </p:txBody>
          </p:sp>
          <p:sp>
            <p:nvSpPr>
              <p:cNvPr id="5" name="Rectangle 4"/>
              <p:cNvSpPr/>
              <p:nvPr/>
            </p:nvSpPr>
            <p:spPr>
              <a:xfrm>
                <a:off x="8554707" y="272073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WcfOrderSvcN+1</a:t>
                </a:r>
                <a:endParaRPr lang="de-CH" sz="2400" dirty="0">
                  <a:latin typeface="Yanone Kaffeesatz Light" panose="02000000000000000000" pitchFamily="2" charset="0"/>
                </a:endParaRPr>
              </a:p>
            </p:txBody>
          </p:sp>
          <p:cxnSp>
            <p:nvCxnSpPr>
              <p:cNvPr id="6" name="Straight Arrow Connector 5"/>
              <p:cNvCxnSpPr>
                <a:stCxn id="2" idx="2"/>
                <a:endCxn id="3" idx="0"/>
              </p:cNvCxnSpPr>
              <p:nvPr/>
            </p:nvCxnSpPr>
            <p:spPr>
              <a:xfrm flipH="1">
                <a:off x="4783874" y="2022482"/>
                <a:ext cx="2064834"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a:stCxn id="2" idx="2"/>
                <a:endCxn id="4" idx="0"/>
              </p:cNvCxnSpPr>
              <p:nvPr/>
            </p:nvCxnSpPr>
            <p:spPr>
              <a:xfrm>
                <a:off x="6848708" y="2022482"/>
                <a:ext cx="0"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a:stCxn id="2" idx="2"/>
                <a:endCxn id="5" idx="0"/>
              </p:cNvCxnSpPr>
              <p:nvPr/>
            </p:nvCxnSpPr>
            <p:spPr>
              <a:xfrm>
                <a:off x="6848708" y="2022482"/>
                <a:ext cx="2678151" cy="69825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Cylinder 9"/>
              <p:cNvSpPr/>
              <p:nvPr/>
            </p:nvSpPr>
            <p:spPr>
              <a:xfrm>
                <a:off x="7423925" y="4377649"/>
                <a:ext cx="914400" cy="1216152"/>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FAT DB</a:t>
                </a:r>
                <a:endParaRPr lang="de-CH" sz="2400" dirty="0">
                  <a:latin typeface="Yanone Kaffeesatz Light" panose="02000000000000000000" pitchFamily="2" charset="0"/>
                </a:endParaRPr>
              </a:p>
            </p:txBody>
          </p:sp>
          <p:cxnSp>
            <p:nvCxnSpPr>
              <p:cNvPr id="13" name="Straight Arrow Connector 12"/>
              <p:cNvCxnSpPr>
                <a:cxnSpLocks/>
                <a:stCxn id="3" idx="2"/>
                <a:endCxn id="10" idx="1"/>
              </p:cNvCxnSpPr>
              <p:nvPr/>
            </p:nvCxnSpPr>
            <p:spPr>
              <a:xfrm>
                <a:off x="4783874" y="3635137"/>
                <a:ext cx="3097251"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001674" y="2916327"/>
                <a:ext cx="372218" cy="523220"/>
              </a:xfrm>
              <a:prstGeom prst="rect">
                <a:avLst/>
              </a:prstGeom>
              <a:noFill/>
            </p:spPr>
            <p:txBody>
              <a:bodyPr wrap="none" rtlCol="0">
                <a:spAutoFit/>
              </a:bodyPr>
              <a:lstStyle/>
              <a:p>
                <a:r>
                  <a:rPr lang="en-US" sz="2800" dirty="0">
                    <a:latin typeface="Yanone Kaffeesatz Regular" panose="02000000000000000000" pitchFamily="2" charset="0"/>
                  </a:rPr>
                  <a:t>…</a:t>
                </a:r>
                <a:endParaRPr lang="de-CH" sz="2800" dirty="0">
                  <a:latin typeface="Yanone Kaffeesatz Regular" panose="02000000000000000000" pitchFamily="2" charset="0"/>
                </a:endParaRPr>
              </a:p>
            </p:txBody>
          </p:sp>
          <p:cxnSp>
            <p:nvCxnSpPr>
              <p:cNvPr id="33" name="Straight Arrow Connector 32"/>
              <p:cNvCxnSpPr>
                <a:cxnSpLocks/>
                <a:stCxn id="4" idx="2"/>
                <a:endCxn id="10" idx="1"/>
              </p:cNvCxnSpPr>
              <p:nvPr/>
            </p:nvCxnSpPr>
            <p:spPr>
              <a:xfrm>
                <a:off x="6848708" y="3635137"/>
                <a:ext cx="1032417"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10" idx="1"/>
              </p:cNvCxnSpPr>
              <p:nvPr/>
            </p:nvCxnSpPr>
            <p:spPr>
              <a:xfrm flipH="1">
                <a:off x="7881125" y="3635137"/>
                <a:ext cx="1645734" cy="74251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p:cNvSpPr/>
            <p:nvPr/>
          </p:nvSpPr>
          <p:spPr>
            <a:xfrm rot="16200000">
              <a:off x="6311454" y="4494738"/>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20" name="Rectangle 19"/>
            <p:cNvSpPr/>
            <p:nvPr/>
          </p:nvSpPr>
          <p:spPr>
            <a:xfrm>
              <a:off x="3868401" y="464561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Gateway</a:t>
              </a:r>
              <a:endParaRPr lang="de-CH" sz="2400" dirty="0">
                <a:latin typeface="Yanone Kaffeesatz Light" panose="02000000000000000000" pitchFamily="2" charset="0"/>
              </a:endParaRPr>
            </a:p>
          </p:txBody>
        </p:sp>
        <p:cxnSp>
          <p:nvCxnSpPr>
            <p:cNvPr id="22" name="Straight Arrow Connector 21"/>
            <p:cNvCxnSpPr>
              <a:cxnSpLocks/>
              <a:stCxn id="3" idx="2"/>
              <a:endCxn id="19" idx="4"/>
            </p:cNvCxnSpPr>
            <p:nvPr/>
          </p:nvCxnSpPr>
          <p:spPr>
            <a:xfrm>
              <a:off x="5317137" y="3752226"/>
              <a:ext cx="14515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4" idx="2"/>
              <a:endCxn id="19" idx="4"/>
            </p:cNvCxnSpPr>
            <p:nvPr/>
          </p:nvCxnSpPr>
          <p:spPr>
            <a:xfrm flipH="1">
              <a:off x="6768654" y="3752226"/>
              <a:ext cx="613317"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5" idx="2"/>
              <a:endCxn id="19" idx="4"/>
            </p:cNvCxnSpPr>
            <p:nvPr/>
          </p:nvCxnSpPr>
          <p:spPr>
            <a:xfrm flipH="1">
              <a:off x="6768654" y="3752226"/>
              <a:ext cx="3291468" cy="89338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cxnSpLocks/>
              <a:stCxn id="20" idx="3"/>
              <a:endCxn id="19" idx="1"/>
            </p:cNvCxnSpPr>
            <p:nvPr/>
          </p:nvCxnSpPr>
          <p:spPr>
            <a:xfrm>
              <a:off x="5812704" y="5102813"/>
              <a:ext cx="34787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0" idx="1"/>
              <a:endCxn id="9" idx="3"/>
            </p:cNvCxnSpPr>
            <p:nvPr/>
          </p:nvCxnSpPr>
          <p:spPr>
            <a:xfrm flipH="1">
              <a:off x="3520527" y="5102813"/>
              <a:ext cx="34787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444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608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9895658"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Peter snatches</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the whiteboard markers</a:t>
            </a:r>
            <a:endParaRPr lang="de-CH" sz="6000" dirty="0">
              <a:solidFill>
                <a:schemeClr val="tx2"/>
              </a:solidFill>
            </a:endParaRPr>
          </a:p>
        </p:txBody>
      </p:sp>
    </p:spTree>
    <p:extLst>
      <p:ext uri="{BB962C8B-B14F-4D97-AF65-F5344CB8AC3E}">
        <p14:creationId xmlns:p14="http://schemas.microsoft.com/office/powerpoint/2010/main" val="338132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9483" y="2189884"/>
            <a:ext cx="5933034" cy="2646878"/>
          </a:xfrm>
          <a:prstGeom prst="rect">
            <a:avLst/>
          </a:prstGeom>
        </p:spPr>
        <p:txBody>
          <a:bodyPr wrap="none">
            <a:spAutoFit/>
          </a:bodyPr>
          <a:lstStyle/>
          <a:p>
            <a:r>
              <a:rPr lang="de-CH" sz="16600" dirty="0">
                <a:solidFill>
                  <a:schemeClr val="accent2"/>
                </a:solidFill>
                <a:latin typeface="Yanone Kaffeesatz Regular" panose="02000000000000000000" pitchFamily="2" charset="0"/>
              </a:rPr>
              <a:t> </a:t>
            </a:r>
            <a:r>
              <a:rPr lang="de-CH" sz="16600" dirty="0" err="1">
                <a:solidFill>
                  <a:schemeClr val="accent2"/>
                </a:solidFill>
                <a:latin typeface="Yanone Kaffeesatz Regular" panose="02000000000000000000" pitchFamily="2" charset="0"/>
              </a:rPr>
              <a:t>screams</a:t>
            </a:r>
            <a:endParaRPr lang="de-CH" sz="16600" dirty="0">
              <a:solidFill>
                <a:schemeClr val="accent2"/>
              </a:solidFill>
              <a:latin typeface="Yanone Kaffeesatz Regular" panose="02000000000000000000" pitchFamily="2" charset="0"/>
            </a:endParaRPr>
          </a:p>
        </p:txBody>
      </p:sp>
      <p:sp>
        <p:nvSpPr>
          <p:cNvPr id="2" name="Rectangle 1"/>
          <p:cNvSpPr/>
          <p:nvPr/>
        </p:nvSpPr>
        <p:spPr>
          <a:xfrm>
            <a:off x="855072" y="620224"/>
            <a:ext cx="5102679" cy="1569660"/>
          </a:xfrm>
          <a:prstGeom prst="rect">
            <a:avLst/>
          </a:prstGeom>
        </p:spPr>
        <p:txBody>
          <a:bodyPr wrap="none">
            <a:spAutoFit/>
          </a:bodyPr>
          <a:lstStyle/>
          <a:p>
            <a:r>
              <a:rPr lang="de-CH" sz="9600" dirty="0" err="1">
                <a:solidFill>
                  <a:schemeClr val="tx2"/>
                </a:solidFill>
                <a:latin typeface="Yanone Kaffeesatz Regular" panose="02000000000000000000" pitchFamily="2" charset="0"/>
              </a:rPr>
              <a:t>and</a:t>
            </a:r>
            <a:r>
              <a:rPr lang="de-CH" sz="9600" dirty="0">
                <a:solidFill>
                  <a:schemeClr val="tx2"/>
                </a:solidFill>
                <a:latin typeface="Yanone Kaffeesatz Regular" panose="02000000000000000000" pitchFamily="2" charset="0"/>
              </a:rPr>
              <a:t> </a:t>
            </a:r>
            <a:r>
              <a:rPr lang="de-CH" sz="9600" dirty="0" err="1">
                <a:solidFill>
                  <a:schemeClr val="tx2"/>
                </a:solidFill>
                <a:latin typeface="Yanone Kaffeesatz Regular" panose="02000000000000000000" pitchFamily="2" charset="0"/>
              </a:rPr>
              <a:t>furiously</a:t>
            </a:r>
            <a:endParaRPr lang="de-CH" dirty="0"/>
          </a:p>
        </p:txBody>
      </p:sp>
    </p:spTree>
    <p:extLst>
      <p:ext uri="{BB962C8B-B14F-4D97-AF65-F5344CB8AC3E}">
        <p14:creationId xmlns:p14="http://schemas.microsoft.com/office/powerpoint/2010/main" val="201801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Tree>
    <p:extLst>
      <p:ext uri="{BB962C8B-B14F-4D97-AF65-F5344CB8AC3E}">
        <p14:creationId xmlns:p14="http://schemas.microsoft.com/office/powerpoint/2010/main" val="2193839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890131" y="1696712"/>
            <a:ext cx="8018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a:t>
            </a:r>
            <a:endParaRPr lang="de-CH" sz="2400" dirty="0">
              <a:solidFill>
                <a:schemeClr val="accent3"/>
              </a:solidFill>
              <a:latin typeface="Yanone Kaffeesatz Regular" panose="02000000000000000000" pitchFamily="2" charset="0"/>
            </a:endParaRPr>
          </a:p>
        </p:txBody>
      </p:sp>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3263177" y="1771884"/>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cxnSp>
        <p:nvCxnSpPr>
          <p:cNvPr id="56" name="Straight Arrow Connector 55"/>
          <p:cNvCxnSpPr>
            <a:cxnSpLocks/>
            <a:stCxn id="3" idx="2"/>
            <a:endCxn id="54" idx="4"/>
          </p:cNvCxnSpPr>
          <p:nvPr/>
        </p:nvCxnSpPr>
        <p:spPr>
          <a:xfrm flipH="1">
            <a:off x="3720377" y="1380735"/>
            <a:ext cx="1"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28" idx="4"/>
          </p:cNvCxnSpPr>
          <p:nvPr/>
        </p:nvCxnSpPr>
        <p:spPr>
          <a:xfrm flipH="1">
            <a:off x="5785209" y="1380735"/>
            <a:ext cx="3"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29" idx="4"/>
          </p:cNvCxnSpPr>
          <p:nvPr/>
        </p:nvCxnSpPr>
        <p:spPr>
          <a:xfrm flipH="1">
            <a:off x="7850044" y="1380735"/>
            <a:ext cx="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a:off x="3720377" y="2837160"/>
            <a:ext cx="1" cy="52781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28" idx="2"/>
            <a:endCxn id="12" idx="0"/>
          </p:cNvCxnSpPr>
          <p:nvPr/>
        </p:nvCxnSpPr>
        <p:spPr>
          <a:xfrm>
            <a:off x="5785209" y="2838259"/>
            <a:ext cx="3" cy="52671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29" idx="2"/>
            <a:endCxn id="13" idx="0"/>
          </p:cNvCxnSpPr>
          <p:nvPr/>
        </p:nvCxnSpPr>
        <p:spPr>
          <a:xfrm>
            <a:off x="7850044" y="2826589"/>
            <a:ext cx="2"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2630001" y="3206065"/>
            <a:ext cx="6254659" cy="1232210"/>
            <a:chOff x="2635130" y="1706137"/>
            <a:chExt cx="6254659" cy="2910468"/>
          </a:xfrm>
        </p:grpSpPr>
        <p:sp>
          <p:nvSpPr>
            <p:cNvPr id="25" name="Rectangle 24"/>
            <p:cNvSpPr/>
            <p:nvPr/>
          </p:nvSpPr>
          <p:spPr>
            <a:xfrm>
              <a:off x="2635130" y="1706137"/>
              <a:ext cx="2120865"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Dark</a:t>
              </a:r>
              <a:endParaRPr lang="de-CH" sz="4800" dirty="0">
                <a:solidFill>
                  <a:schemeClr val="bg2"/>
                </a:solidFill>
                <a:latin typeface="Yanone Kaffeesatz Light" panose="02000000000000000000" pitchFamily="2" charset="0"/>
              </a:endParaRPr>
            </a:p>
          </p:txBody>
        </p:sp>
        <p:sp>
          <p:nvSpPr>
            <p:cNvPr id="26" name="Rectangle 25"/>
            <p:cNvSpPr/>
            <p:nvPr/>
          </p:nvSpPr>
          <p:spPr>
            <a:xfrm>
              <a:off x="4764464"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Brown</a:t>
              </a:r>
              <a:endParaRPr lang="de-CH" sz="4800" dirty="0">
                <a:solidFill>
                  <a:schemeClr val="bg2"/>
                </a:solidFill>
                <a:latin typeface="Yanone Kaffeesatz Light" panose="02000000000000000000" pitchFamily="2" charset="0"/>
              </a:endParaRPr>
            </a:p>
          </p:txBody>
        </p:sp>
        <p:sp>
          <p:nvSpPr>
            <p:cNvPr id="27" name="Rectangle 26"/>
            <p:cNvSpPr/>
            <p:nvPr/>
          </p:nvSpPr>
          <p:spPr>
            <a:xfrm>
              <a:off x="6833425" y="1706137"/>
              <a:ext cx="2056364" cy="2910468"/>
            </a:xfrm>
            <a:prstGeom prst="rect">
              <a:avLst/>
            </a:prstGeom>
            <a:solidFill>
              <a:schemeClr val="accent3">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latin typeface="Yanone Kaffeesatz Light" panose="02000000000000000000" pitchFamily="2" charset="0"/>
                </a:rPr>
                <a:t>White</a:t>
              </a:r>
              <a:endParaRPr lang="de-CH" sz="4800" dirty="0">
                <a:solidFill>
                  <a:schemeClr val="bg2"/>
                </a:solidFill>
                <a:latin typeface="Yanone Kaffeesatz Light" panose="02000000000000000000" pitchFamily="2" charset="0"/>
              </a:endParaRPr>
            </a:p>
          </p:txBody>
        </p:sp>
      </p:grpSp>
      <p:sp>
        <p:nvSpPr>
          <p:cNvPr id="28" name="Cylinder 27"/>
          <p:cNvSpPr/>
          <p:nvPr/>
        </p:nvSpPr>
        <p:spPr>
          <a:xfrm rot="16200000">
            <a:off x="5328009" y="177298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29" name="Cylinder 28"/>
          <p:cNvSpPr/>
          <p:nvPr/>
        </p:nvSpPr>
        <p:spPr>
          <a:xfrm rot="16200000">
            <a:off x="7392844"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cxnSp>
        <p:nvCxnSpPr>
          <p:cNvPr id="31" name="Straight Arrow Connector 30"/>
          <p:cNvCxnSpPr>
            <a:cxnSpLocks/>
            <a:stCxn id="4" idx="2"/>
            <a:endCxn id="54" idx="4"/>
          </p:cNvCxnSpPr>
          <p:nvPr/>
        </p:nvCxnSpPr>
        <p:spPr>
          <a:xfrm flipH="1">
            <a:off x="3720377" y="1380735"/>
            <a:ext cx="2064835"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4" idx="2"/>
            <a:endCxn id="29" idx="4"/>
          </p:cNvCxnSpPr>
          <p:nvPr/>
        </p:nvCxnSpPr>
        <p:spPr>
          <a:xfrm>
            <a:off x="5785212" y="1380735"/>
            <a:ext cx="2064832"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5" idx="2"/>
            <a:endCxn id="28" idx="4"/>
          </p:cNvCxnSpPr>
          <p:nvPr/>
        </p:nvCxnSpPr>
        <p:spPr>
          <a:xfrm flipH="1">
            <a:off x="5785209" y="1380735"/>
            <a:ext cx="2064837"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5" idx="2"/>
            <a:endCxn id="54" idx="4"/>
          </p:cNvCxnSpPr>
          <p:nvPr/>
        </p:nvCxnSpPr>
        <p:spPr>
          <a:xfrm flipH="1">
            <a:off x="3720377" y="1380735"/>
            <a:ext cx="4129669" cy="54202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3" idx="2"/>
            <a:endCxn id="28" idx="4"/>
          </p:cNvCxnSpPr>
          <p:nvPr/>
        </p:nvCxnSpPr>
        <p:spPr>
          <a:xfrm>
            <a:off x="3720378" y="1380735"/>
            <a:ext cx="2064831" cy="5431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a:stCxn id="3" idx="2"/>
            <a:endCxn id="29" idx="4"/>
          </p:cNvCxnSpPr>
          <p:nvPr/>
        </p:nvCxnSpPr>
        <p:spPr>
          <a:xfrm>
            <a:off x="3720378" y="1380735"/>
            <a:ext cx="4129666"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436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579" y="1834918"/>
            <a:ext cx="860684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Commands</a:t>
            </a:r>
            <a:endParaRPr lang="de-CH" sz="2000" dirty="0"/>
          </a:p>
        </p:txBody>
      </p:sp>
    </p:spTree>
    <p:extLst>
      <p:ext uri="{BB962C8B-B14F-4D97-AF65-F5344CB8AC3E}">
        <p14:creationId xmlns:p14="http://schemas.microsoft.com/office/powerpoint/2010/main" val="3093032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latin typeface="Yanone Kaffeesatz Light" panose="02000000000000000000" pitchFamily="2" charset="0"/>
              </a:rPr>
              <a:t>OrderSender</a:t>
            </a:r>
            <a:endParaRPr lang="de-CH" sz="2400" dirty="0">
              <a:latin typeface="Yanone Kaffeesatz Light" panose="02000000000000000000" pitchFamily="2" charset="0"/>
            </a:endParaRPr>
          </a:p>
        </p:txBody>
      </p:sp>
      <p:grpSp>
        <p:nvGrpSpPr>
          <p:cNvPr id="15" name="Group 14"/>
          <p:cNvGrpSpPr/>
          <p:nvPr/>
        </p:nvGrpSpPr>
        <p:grpSpPr>
          <a:xfrm>
            <a:off x="6508358" y="1562361"/>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5993780" y="936703"/>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1" idx="1"/>
          </p:cNvCxnSpPr>
          <p:nvPr/>
        </p:nvCxnSpPr>
        <p:spPr>
          <a:xfrm>
            <a:off x="4171666" y="3295185"/>
            <a:ext cx="2336693" cy="2"/>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a:stCxn id="2" idx="3"/>
            <a:endCxn id="3" idx="1"/>
          </p:cNvCxnSpPr>
          <p:nvPr/>
        </p:nvCxnSpPr>
        <p:spPr>
          <a:xfrm flipV="1">
            <a:off x="4171666" y="2019562"/>
            <a:ext cx="2336695"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2" idx="3"/>
            <a:endCxn id="12" idx="1"/>
          </p:cNvCxnSpPr>
          <p:nvPr/>
        </p:nvCxnSpPr>
        <p:spPr>
          <a:xfrm>
            <a:off x="4171666" y="3295185"/>
            <a:ext cx="2336694" cy="127562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sp>
        <p:nvSpPr>
          <p:cNvPr id="33" name="TextBox 32"/>
          <p:cNvSpPr txBox="1"/>
          <p:nvPr/>
        </p:nvSpPr>
        <p:spPr>
          <a:xfrm>
            <a:off x="2026758" y="1221031"/>
            <a:ext cx="2345514"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Same bounded context</a:t>
            </a:r>
          </a:p>
        </p:txBody>
      </p:sp>
      <p:sp>
        <p:nvSpPr>
          <p:cNvPr id="34" name="TextBox 33"/>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Sender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4" name="Rectangle 3"/>
          <p:cNvSpPr/>
          <p:nvPr/>
        </p:nvSpPr>
        <p:spPr>
          <a:xfrm>
            <a:off x="3458442" y="2193510"/>
            <a:ext cx="1260281"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OrderChocolate</a:t>
            </a:r>
            <a:endParaRPr lang="de-CH" dirty="0">
              <a:solidFill>
                <a:schemeClr val="accent2"/>
              </a:solidFill>
            </a:endParaRPr>
          </a:p>
        </p:txBody>
      </p:sp>
    </p:spTree>
    <p:extLst>
      <p:ext uri="{BB962C8B-B14F-4D97-AF65-F5344CB8AC3E}">
        <p14:creationId xmlns:p14="http://schemas.microsoft.com/office/powerpoint/2010/main" val="3368957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39" y="1218087"/>
            <a:ext cx="8877751"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The PhD dude</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1786919" y="3864965"/>
            <a:ext cx="9542849" cy="1015663"/>
          </a:xfrm>
          <a:prstGeom prst="rect">
            <a:avLst/>
          </a:prstGeom>
        </p:spPr>
        <p:txBody>
          <a:bodyPr wrap="square">
            <a:spAutoFit/>
          </a:bodyPr>
          <a:lstStyle/>
          <a:p>
            <a:pPr algn="r"/>
            <a:r>
              <a:rPr lang="en-US" sz="6000" dirty="0">
                <a:solidFill>
                  <a:schemeClr val="tx2"/>
                </a:solidFill>
                <a:latin typeface="Yanone Kaffeesatz Regular" panose="02000000000000000000" pitchFamily="2" charset="0"/>
              </a:rPr>
              <a:t>acts like a smart ass</a:t>
            </a:r>
            <a:endParaRPr lang="de-CH" sz="6000" dirty="0">
              <a:solidFill>
                <a:schemeClr val="tx2"/>
              </a:solidFill>
            </a:endParaRPr>
          </a:p>
        </p:txBody>
      </p:sp>
    </p:spTree>
    <p:extLst>
      <p:ext uri="{BB962C8B-B14F-4D97-AF65-F5344CB8AC3E}">
        <p14:creationId xmlns:p14="http://schemas.microsoft.com/office/powerpoint/2010/main" val="2728891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7185" y="1834918"/>
            <a:ext cx="539763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Events</a:t>
            </a:r>
            <a:endParaRPr lang="de-CH" sz="2000" dirty="0"/>
          </a:p>
        </p:txBody>
      </p:sp>
    </p:spTree>
    <p:extLst>
      <p:ext uri="{BB962C8B-B14F-4D97-AF65-F5344CB8AC3E}">
        <p14:creationId xmlns:p14="http://schemas.microsoft.com/office/powerpoint/2010/main" val="389594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437"/>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Premise</a:t>
            </a:r>
            <a:endParaRPr lang="de-CH" sz="1600" dirty="0"/>
          </a:p>
        </p:txBody>
      </p:sp>
    </p:spTree>
    <p:extLst>
      <p:ext uri="{BB962C8B-B14F-4D97-AF65-F5344CB8AC3E}">
        <p14:creationId xmlns:p14="http://schemas.microsoft.com/office/powerpoint/2010/main" val="1358001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188599" y="4345220"/>
            <a:ext cx="4033231" cy="2123658"/>
          </a:xfrm>
          <a:prstGeom prst="rect">
            <a:avLst/>
          </a:prstGeom>
          <a:noFill/>
        </p:spPr>
        <p:txBody>
          <a:bodyPr wrap="square" rtlCol="0">
            <a:spAutoFit/>
          </a:bodyPr>
          <a:lstStyle/>
          <a:p>
            <a:pPr algn="ctr"/>
            <a:r>
              <a:rPr lang="en-US" sz="6600" dirty="0">
                <a:solidFill>
                  <a:schemeClr val="accent2"/>
                </a:solidFill>
                <a:latin typeface="Yanone Kaffeesatz Regular" panose="02000000000000000000" pitchFamily="2" charset="0"/>
              </a:rPr>
              <a:t>Receiver Side </a:t>
            </a:r>
            <a:br>
              <a:rPr lang="en-US" sz="6600" dirty="0">
                <a:solidFill>
                  <a:schemeClr val="accent2"/>
                </a:solidFill>
                <a:latin typeface="Yanone Kaffeesatz Regular" panose="02000000000000000000" pitchFamily="2" charset="0"/>
              </a:rPr>
            </a:br>
            <a:r>
              <a:rPr lang="en-US" sz="6600" dirty="0">
                <a:solidFill>
                  <a:schemeClr val="accent2"/>
                </a:solidFill>
                <a:latin typeface="Yanone Kaffeesatz Regular" panose="02000000000000000000" pitchFamily="2" charset="0"/>
              </a:rPr>
              <a:t>Distribution</a:t>
            </a:r>
            <a:endParaRPr lang="de-CH" sz="6600" dirty="0">
              <a:solidFill>
                <a:schemeClr val="accent2"/>
              </a:solidFill>
              <a:latin typeface="Yanone Kaffeesatz Regular" panose="02000000000000000000" pitchFamily="2" charset="0"/>
            </a:endParaRPr>
          </a:p>
        </p:txBody>
      </p:sp>
      <p:sp>
        <p:nvSpPr>
          <p:cNvPr id="2" name="Rectangle 1"/>
          <p:cNvSpPr/>
          <p:nvPr/>
        </p:nvSpPr>
        <p:spPr>
          <a:xfrm>
            <a:off x="2227363"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Publisher</a:t>
            </a:r>
            <a:endParaRPr lang="de-CH" sz="2400" dirty="0">
              <a:latin typeface="Yanone Kaffeesatz Light" panose="02000000000000000000" pitchFamily="2" charset="0"/>
            </a:endParaRPr>
          </a:p>
        </p:txBody>
      </p:sp>
      <p:sp>
        <p:nvSpPr>
          <p:cNvPr id="3" name="Cylinder 2"/>
          <p:cNvSpPr/>
          <p:nvPr/>
        </p:nvSpPr>
        <p:spPr>
          <a:xfrm rot="16200000">
            <a:off x="9812118" y="119634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9" name="Rectangle 8"/>
          <p:cNvSpPr/>
          <p:nvPr/>
        </p:nvSpPr>
        <p:spPr>
          <a:xfrm>
            <a:off x="7080195" y="15623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Shipping1</a:t>
            </a:r>
            <a:endParaRPr lang="de-CH" sz="2400" dirty="0">
              <a:latin typeface="Yanone Kaffeesatz Light" panose="02000000000000000000" pitchFamily="2" charset="0"/>
            </a:endParaRPr>
          </a:p>
        </p:txBody>
      </p:sp>
      <p:sp>
        <p:nvSpPr>
          <p:cNvPr id="13" name="Rectangle 12"/>
          <p:cNvSpPr/>
          <p:nvPr/>
        </p:nvSpPr>
        <p:spPr>
          <a:xfrm>
            <a:off x="7080195" y="283798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14" name="Rectangle 13"/>
          <p:cNvSpPr/>
          <p:nvPr/>
        </p:nvSpPr>
        <p:spPr>
          <a:xfrm>
            <a:off x="7080195" y="411361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sp>
        <p:nvSpPr>
          <p:cNvPr id="16" name="Rectangle 15"/>
          <p:cNvSpPr/>
          <p:nvPr/>
        </p:nvSpPr>
        <p:spPr>
          <a:xfrm>
            <a:off x="5776332" y="936703"/>
            <a:ext cx="5531484"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5993780" y="931410"/>
            <a:ext cx="187262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Subscriber</a:t>
            </a:r>
            <a:endParaRPr lang="de-CH" sz="2400" dirty="0">
              <a:solidFill>
                <a:schemeClr val="accent3"/>
              </a:solidFill>
              <a:latin typeface="Yanone Kaffeesatz Regular" panose="02000000000000000000" pitchFamily="2" charset="0"/>
            </a:endParaRPr>
          </a:p>
        </p:txBody>
      </p:sp>
      <p:cxnSp>
        <p:nvCxnSpPr>
          <p:cNvPr id="18" name="Straight Arrow Connector 17"/>
          <p:cNvCxnSpPr>
            <a:cxnSpLocks/>
            <a:stCxn id="2" idx="3"/>
            <a:endCxn id="16" idx="1"/>
          </p:cNvCxnSpPr>
          <p:nvPr/>
        </p:nvCxnSpPr>
        <p:spPr>
          <a:xfrm>
            <a:off x="4171666" y="3295185"/>
            <a:ext cx="1604666"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ard 30"/>
          <p:cNvSpPr/>
          <p:nvPr/>
        </p:nvSpPr>
        <p:spPr>
          <a:xfrm>
            <a:off x="3704697" y="2509230"/>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Evnt</a:t>
            </a:r>
            <a:endParaRPr lang="de-CH" sz="2400" dirty="0">
              <a:latin typeface="Yanone Kaffeesatz Light" panose="02000000000000000000" pitchFamily="2" charset="0"/>
            </a:endParaRPr>
          </a:p>
        </p:txBody>
      </p:sp>
      <p:sp>
        <p:nvSpPr>
          <p:cNvPr id="19" name="Cylinder 18"/>
          <p:cNvSpPr/>
          <p:nvPr/>
        </p:nvSpPr>
        <p:spPr>
          <a:xfrm>
            <a:off x="5920684" y="2520928"/>
            <a:ext cx="914400" cy="154851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a:t>
            </a:r>
            <a:endParaRPr lang="de-CH" sz="2400" dirty="0">
              <a:latin typeface="Yanone Kaffeesatz Light" panose="02000000000000000000" pitchFamily="2" charset="0"/>
            </a:endParaRPr>
          </a:p>
        </p:txBody>
      </p:sp>
      <p:sp>
        <p:nvSpPr>
          <p:cNvPr id="21" name="Cylinder 20"/>
          <p:cNvSpPr/>
          <p:nvPr/>
        </p:nvSpPr>
        <p:spPr>
          <a:xfrm rot="16200000">
            <a:off x="9812118" y="2474614"/>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Shipping2</a:t>
            </a:r>
            <a:endParaRPr lang="de-CH" sz="2400" dirty="0">
              <a:latin typeface="Yanone Kaffeesatz Light" panose="02000000000000000000" pitchFamily="2" charset="0"/>
            </a:endParaRPr>
          </a:p>
        </p:txBody>
      </p:sp>
      <p:sp>
        <p:nvSpPr>
          <p:cNvPr id="23" name="Cylinder 22"/>
          <p:cNvSpPr/>
          <p:nvPr/>
        </p:nvSpPr>
        <p:spPr>
          <a:xfrm rot="16200000">
            <a:off x="9812118" y="3750239"/>
            <a:ext cx="914400" cy="164114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Shipping3</a:t>
            </a:r>
            <a:endParaRPr lang="de-CH" sz="2400" dirty="0">
              <a:latin typeface="Yanone Kaffeesatz Light" panose="02000000000000000000" pitchFamily="2" charset="0"/>
            </a:endParaRPr>
          </a:p>
        </p:txBody>
      </p:sp>
      <p:cxnSp>
        <p:nvCxnSpPr>
          <p:cNvPr id="24" name="Straight Arrow Connector 23"/>
          <p:cNvCxnSpPr>
            <a:cxnSpLocks/>
            <a:stCxn id="9" idx="1"/>
            <a:endCxn id="19" idx="4"/>
          </p:cNvCxnSpPr>
          <p:nvPr/>
        </p:nvCxnSpPr>
        <p:spPr>
          <a:xfrm flipH="1">
            <a:off x="6835084" y="2019561"/>
            <a:ext cx="245111" cy="1275623"/>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3" idx="1"/>
            <a:endCxn id="19" idx="4"/>
          </p:cNvCxnSpPr>
          <p:nvPr/>
        </p:nvCxnSpPr>
        <p:spPr>
          <a:xfrm flipH="1" flipV="1">
            <a:off x="6835084" y="3295184"/>
            <a:ext cx="245111"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a:stCxn id="14" idx="1"/>
            <a:endCxn id="19" idx="4"/>
          </p:cNvCxnSpPr>
          <p:nvPr/>
        </p:nvCxnSpPr>
        <p:spPr>
          <a:xfrm flipH="1" flipV="1">
            <a:off x="6835084" y="3295184"/>
            <a:ext cx="245111" cy="127562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14" idx="3"/>
            <a:endCxn id="23" idx="1"/>
          </p:cNvCxnSpPr>
          <p:nvPr/>
        </p:nvCxnSpPr>
        <p:spPr>
          <a:xfrm>
            <a:off x="9024498" y="4570810"/>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9024498" y="3295184"/>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a:off x="9024498" y="2019561"/>
            <a:ext cx="42424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9" idx="3"/>
            <a:endCxn id="21" idx="1"/>
          </p:cNvCxnSpPr>
          <p:nvPr/>
        </p:nvCxnSpPr>
        <p:spPr>
          <a:xfrm>
            <a:off x="9024498" y="2019561"/>
            <a:ext cx="424249" cy="127562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9" idx="3"/>
            <a:endCxn id="23" idx="1"/>
          </p:cNvCxnSpPr>
          <p:nvPr/>
        </p:nvCxnSpPr>
        <p:spPr>
          <a:xfrm>
            <a:off x="9024498" y="2019561"/>
            <a:ext cx="424249" cy="25512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58442" y="2193510"/>
            <a:ext cx="1433406" cy="369332"/>
          </a:xfrm>
          <a:prstGeom prst="rect">
            <a:avLst/>
          </a:prstGeom>
        </p:spPr>
        <p:txBody>
          <a:bodyPr wrap="none">
            <a:spAutoFit/>
          </a:bodyPr>
          <a:lstStyle/>
          <a:p>
            <a:r>
              <a:rPr lang="en-US" dirty="0" err="1">
                <a:solidFill>
                  <a:schemeClr val="accent2"/>
                </a:solidFill>
                <a:latin typeface="Yanone Kaffeesatz Regular" panose="02000000000000000000" pitchFamily="2" charset="0"/>
              </a:rPr>
              <a:t>ChocolateOrdered</a:t>
            </a:r>
            <a:endParaRPr lang="de-CH" dirty="0">
              <a:solidFill>
                <a:schemeClr val="accent2"/>
              </a:solidFill>
            </a:endParaRPr>
          </a:p>
        </p:txBody>
      </p:sp>
      <p:sp>
        <p:nvSpPr>
          <p:cNvPr id="27" name="TextBox 26"/>
          <p:cNvSpPr txBox="1"/>
          <p:nvPr/>
        </p:nvSpPr>
        <p:spPr>
          <a:xfrm>
            <a:off x="1858443" y="1221031"/>
            <a:ext cx="2682145" cy="461665"/>
          </a:xfrm>
          <a:prstGeom prst="rect">
            <a:avLst/>
          </a:prstGeom>
          <a:noFill/>
        </p:spPr>
        <p:txBody>
          <a:bodyPr wrap="none" rtlCol="0">
            <a:spAutoFit/>
          </a:bodyPr>
          <a:lstStyle/>
          <a:p>
            <a:pPr algn="ctr"/>
            <a:r>
              <a:rPr lang="en-US" sz="2400" dirty="0">
                <a:solidFill>
                  <a:schemeClr val="accent3"/>
                </a:solidFill>
                <a:latin typeface="Yanone Kaffeesatz Regular" panose="02000000000000000000" pitchFamily="2" charset="0"/>
              </a:rPr>
              <a:t>Different bounded context</a:t>
            </a:r>
          </a:p>
        </p:txBody>
      </p:sp>
    </p:spTree>
    <p:extLst>
      <p:ext uri="{BB962C8B-B14F-4D97-AF65-F5344CB8AC3E}">
        <p14:creationId xmlns:p14="http://schemas.microsoft.com/office/powerpoint/2010/main" val="1959108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0088" y="2105561"/>
            <a:ext cx="10411825"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Request / Reply</a:t>
            </a:r>
            <a:endParaRPr lang="de-CH" dirty="0"/>
          </a:p>
        </p:txBody>
      </p:sp>
    </p:spTree>
    <p:extLst>
      <p:ext uri="{BB962C8B-B14F-4D97-AF65-F5344CB8AC3E}">
        <p14:creationId xmlns:p14="http://schemas.microsoft.com/office/powerpoint/2010/main" val="342776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976709" y="1712903"/>
            <a:ext cx="3849503" cy="3465650"/>
            <a:chOff x="6267622" y="1248109"/>
            <a:chExt cx="3849503" cy="3465650"/>
          </a:xfrm>
        </p:grpSpPr>
        <p:sp>
          <p:nvSpPr>
            <p:cNvPr id="3" name="Cylinder 2"/>
            <p:cNvSpPr/>
            <p:nvPr/>
          </p:nvSpPr>
          <p:spPr>
            <a:xfrm rot="16200000">
              <a:off x="6540510" y="975224"/>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Dark</a:t>
              </a:r>
              <a:endParaRPr lang="de-CH" sz="2400" dirty="0">
                <a:latin typeface="Yanone Kaffeesatz Light" panose="02000000000000000000" pitchFamily="2" charset="0"/>
              </a:endParaRPr>
            </a:p>
          </p:txBody>
        </p:sp>
        <p:sp>
          <p:nvSpPr>
            <p:cNvPr id="9" name="Rectangle 8"/>
            <p:cNvSpPr/>
            <p:nvPr/>
          </p:nvSpPr>
          <p:spPr>
            <a:xfrm>
              <a:off x="8172822" y="1248109"/>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OrderProcessor1</a:t>
              </a:r>
              <a:endParaRPr lang="de-CH" sz="2400" dirty="0">
                <a:latin typeface="Yanone Kaffeesatz Light" panose="02000000000000000000" pitchFamily="2" charset="0"/>
              </a:endParaRPr>
            </a:p>
          </p:txBody>
        </p:sp>
        <p:sp>
          <p:nvSpPr>
            <p:cNvPr id="11" name="Cylinder 10"/>
            <p:cNvSpPr/>
            <p:nvPr/>
          </p:nvSpPr>
          <p:spPr>
            <a:xfrm rot="16200000">
              <a:off x="6540508" y="2250849"/>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Brown</a:t>
              </a:r>
              <a:endParaRPr lang="de-CH" sz="2400" dirty="0">
                <a:latin typeface="Yanone Kaffeesatz Light" panose="02000000000000000000" pitchFamily="2" charset="0"/>
              </a:endParaRPr>
            </a:p>
          </p:txBody>
        </p:sp>
        <p:sp>
          <p:nvSpPr>
            <p:cNvPr id="12" name="Cylinder 11"/>
            <p:cNvSpPr/>
            <p:nvPr/>
          </p:nvSpPr>
          <p:spPr>
            <a:xfrm rot="16200000">
              <a:off x="6540509" y="3526473"/>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White</a:t>
              </a:r>
              <a:endParaRPr lang="de-CH" sz="2400" dirty="0">
                <a:latin typeface="Yanone Kaffeesatz Light" panose="02000000000000000000" pitchFamily="2" charset="0"/>
              </a:endParaRPr>
            </a:p>
          </p:txBody>
        </p:sp>
        <p:sp>
          <p:nvSpPr>
            <p:cNvPr id="13" name="Rectangle 12"/>
            <p:cNvSpPr/>
            <p:nvPr/>
          </p:nvSpPr>
          <p:spPr>
            <a:xfrm>
              <a:off x="8172822" y="252373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OrderProcessor2</a:t>
              </a:r>
              <a:endParaRPr lang="de-CH" sz="2400" dirty="0">
                <a:latin typeface="Yanone Kaffeesatz Light" panose="02000000000000000000" pitchFamily="2" charset="0"/>
              </a:endParaRPr>
            </a:p>
          </p:txBody>
        </p:sp>
        <p:sp>
          <p:nvSpPr>
            <p:cNvPr id="14" name="Rectangle 13"/>
            <p:cNvSpPr/>
            <p:nvPr/>
          </p:nvSpPr>
          <p:spPr>
            <a:xfrm>
              <a:off x="8172822" y="379935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OrderProcessor3</a:t>
              </a:r>
              <a:endParaRPr lang="de-CH" sz="2400" dirty="0">
                <a:latin typeface="Yanone Kaffeesatz Light" panose="02000000000000000000" pitchFamily="2" charset="0"/>
              </a:endParaRPr>
            </a:p>
          </p:txBody>
        </p:sp>
      </p:grpSp>
      <p:sp>
        <p:nvSpPr>
          <p:cNvPr id="16" name="Rectangle 15"/>
          <p:cNvSpPr/>
          <p:nvPr/>
        </p:nvSpPr>
        <p:spPr>
          <a:xfrm>
            <a:off x="6462131"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extBox 16"/>
          <p:cNvSpPr txBox="1"/>
          <p:nvPr/>
        </p:nvSpPr>
        <p:spPr>
          <a:xfrm>
            <a:off x="6462131" y="1081952"/>
            <a:ext cx="166103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Receiver</a:t>
            </a:r>
            <a:endParaRPr lang="de-CH" sz="2400" dirty="0">
              <a:solidFill>
                <a:schemeClr val="accent3"/>
              </a:solidFill>
              <a:latin typeface="Yanone Kaffeesatz Regular" panose="02000000000000000000" pitchFamily="2" charset="0"/>
            </a:endParaRPr>
          </a:p>
        </p:txBody>
      </p:sp>
      <p:sp>
        <p:nvSpPr>
          <p:cNvPr id="20" name="Cylinder 19"/>
          <p:cNvSpPr/>
          <p:nvPr/>
        </p:nvSpPr>
        <p:spPr>
          <a:xfrm rot="16200000">
            <a:off x="4246265" y="1435271"/>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Sender1</a:t>
            </a:r>
            <a:endParaRPr lang="de-CH" sz="2400" dirty="0">
              <a:latin typeface="Yanone Kaffeesatz Light" panose="02000000000000000000" pitchFamily="2" charset="0"/>
            </a:endParaRPr>
          </a:p>
        </p:txBody>
      </p:sp>
      <p:sp>
        <p:nvSpPr>
          <p:cNvPr id="21" name="Rectangle 20"/>
          <p:cNvSpPr/>
          <p:nvPr/>
        </p:nvSpPr>
        <p:spPr>
          <a:xfrm>
            <a:off x="1508066" y="1708157"/>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OrderSender1</a:t>
            </a:r>
            <a:endParaRPr lang="de-CH" sz="2400" dirty="0">
              <a:latin typeface="Yanone Kaffeesatz Light" panose="02000000000000000000" pitchFamily="2" charset="0"/>
            </a:endParaRPr>
          </a:p>
        </p:txBody>
      </p:sp>
      <p:sp>
        <p:nvSpPr>
          <p:cNvPr id="23" name="Cylinder 22"/>
          <p:cNvSpPr/>
          <p:nvPr/>
        </p:nvSpPr>
        <p:spPr>
          <a:xfrm rot="16200000">
            <a:off x="4246263" y="2710896"/>
            <a:ext cx="914400" cy="1460171"/>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Sender2</a:t>
            </a:r>
            <a:endParaRPr lang="de-CH" sz="2400" dirty="0">
              <a:latin typeface="Yanone Kaffeesatz Light" panose="02000000000000000000" pitchFamily="2" charset="0"/>
            </a:endParaRPr>
          </a:p>
        </p:txBody>
      </p:sp>
      <p:sp>
        <p:nvSpPr>
          <p:cNvPr id="24" name="Cylinder 23"/>
          <p:cNvSpPr/>
          <p:nvPr/>
        </p:nvSpPr>
        <p:spPr>
          <a:xfrm rot="16200000">
            <a:off x="4246264" y="3986520"/>
            <a:ext cx="914400" cy="1460171"/>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Sender3</a:t>
            </a:r>
            <a:endParaRPr lang="de-CH" sz="2400" dirty="0">
              <a:latin typeface="Yanone Kaffeesatz Light" panose="02000000000000000000" pitchFamily="2" charset="0"/>
            </a:endParaRPr>
          </a:p>
        </p:txBody>
      </p:sp>
      <p:sp>
        <p:nvSpPr>
          <p:cNvPr id="26" name="Rectangle 25"/>
          <p:cNvSpPr/>
          <p:nvPr/>
        </p:nvSpPr>
        <p:spPr>
          <a:xfrm>
            <a:off x="1508066" y="298378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OrderSender2</a:t>
            </a:r>
            <a:endParaRPr lang="de-CH" sz="2400" dirty="0">
              <a:latin typeface="Yanone Kaffeesatz Light" panose="02000000000000000000" pitchFamily="2" charset="0"/>
            </a:endParaRPr>
          </a:p>
        </p:txBody>
      </p:sp>
      <p:sp>
        <p:nvSpPr>
          <p:cNvPr id="27" name="Rectangle 26"/>
          <p:cNvSpPr/>
          <p:nvPr/>
        </p:nvSpPr>
        <p:spPr>
          <a:xfrm>
            <a:off x="1508066" y="4259406"/>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OrderSender3</a:t>
            </a:r>
            <a:endParaRPr lang="de-CH" sz="2400" dirty="0">
              <a:latin typeface="Yanone Kaffeesatz Light" panose="02000000000000000000" pitchFamily="2" charset="0"/>
            </a:endParaRPr>
          </a:p>
        </p:txBody>
      </p:sp>
      <p:sp>
        <p:nvSpPr>
          <p:cNvPr id="28" name="Rectangle 27"/>
          <p:cNvSpPr/>
          <p:nvPr/>
        </p:nvSpPr>
        <p:spPr>
          <a:xfrm>
            <a:off x="1062463" y="1087245"/>
            <a:ext cx="4878660" cy="471696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9" name="TextBox 28"/>
          <p:cNvSpPr txBox="1"/>
          <p:nvPr/>
        </p:nvSpPr>
        <p:spPr>
          <a:xfrm>
            <a:off x="1062463" y="1081952"/>
            <a:ext cx="1524776"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Logical Sender</a:t>
            </a:r>
            <a:endParaRPr lang="de-CH" sz="2400" dirty="0">
              <a:solidFill>
                <a:schemeClr val="accent3"/>
              </a:solidFill>
              <a:latin typeface="Yanone Kaffeesatz Regular" panose="02000000000000000000" pitchFamily="2" charset="0"/>
            </a:endParaRPr>
          </a:p>
        </p:txBody>
      </p:sp>
      <p:sp>
        <p:nvSpPr>
          <p:cNvPr id="31" name="Flowchart: Card 30"/>
          <p:cNvSpPr/>
          <p:nvPr/>
        </p:nvSpPr>
        <p:spPr>
          <a:xfrm>
            <a:off x="3068483" y="2775868"/>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Cmd</a:t>
            </a:r>
            <a:endParaRPr lang="de-CH" sz="2400" dirty="0">
              <a:latin typeface="Yanone Kaffeesatz Light" panose="02000000000000000000" pitchFamily="2" charset="0"/>
            </a:endParaRPr>
          </a:p>
        </p:txBody>
      </p:sp>
      <p:cxnSp>
        <p:nvCxnSpPr>
          <p:cNvPr id="42" name="Connector: Elbow 41"/>
          <p:cNvCxnSpPr>
            <a:stCxn id="31" idx="0"/>
            <a:endCxn id="11" idx="4"/>
          </p:cNvCxnSpPr>
          <p:nvPr/>
        </p:nvCxnSpPr>
        <p:spPr>
          <a:xfrm rot="16200000" flipH="1">
            <a:off x="5473251" y="754985"/>
            <a:ext cx="212661" cy="4254427"/>
          </a:xfrm>
          <a:prstGeom prst="bentConnector3">
            <a:avLst>
              <a:gd name="adj1" fmla="val -38807"/>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a:stCxn id="13" idx="1"/>
            <a:endCxn id="11" idx="3"/>
          </p:cNvCxnSpPr>
          <p:nvPr/>
        </p:nvCxnSpPr>
        <p:spPr>
          <a:xfrm flipH="1">
            <a:off x="8436881" y="3445727"/>
            <a:ext cx="445028"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p:cNvCxnSpPr>
            <a:cxnSpLocks/>
            <a:stCxn id="13" idx="2"/>
            <a:endCxn id="23" idx="2"/>
          </p:cNvCxnSpPr>
          <p:nvPr/>
        </p:nvCxnSpPr>
        <p:spPr>
          <a:xfrm rot="5400000" flipH="1">
            <a:off x="7276390" y="1325257"/>
            <a:ext cx="4745" cy="5150597"/>
          </a:xfrm>
          <a:prstGeom prst="bentConnector3">
            <a:avLst>
              <a:gd name="adj1" fmla="val -518099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Flowchart: Card 50"/>
          <p:cNvSpPr/>
          <p:nvPr/>
        </p:nvSpPr>
        <p:spPr>
          <a:xfrm>
            <a:off x="10315730" y="3622744"/>
            <a:ext cx="767772" cy="560367"/>
          </a:xfrm>
          <a:prstGeom prst="flowChartPunchedCar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Yanone Kaffeesatz Light" panose="02000000000000000000" pitchFamily="2" charset="0"/>
              </a:rPr>
              <a:t>Rpl</a:t>
            </a:r>
            <a:endParaRPr lang="de-CH" sz="2400" dirty="0">
              <a:latin typeface="Yanone Kaffeesatz Light" panose="02000000000000000000" pitchFamily="2" charset="0"/>
            </a:endParaRPr>
          </a:p>
        </p:txBody>
      </p:sp>
    </p:spTree>
    <p:extLst>
      <p:ext uri="{BB962C8B-B14F-4D97-AF65-F5344CB8AC3E}">
        <p14:creationId xmlns:p14="http://schemas.microsoft.com/office/powerpoint/2010/main" val="4268951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Recap</a:t>
            </a:r>
            <a:endParaRPr lang="de-CH" dirty="0"/>
          </a:p>
        </p:txBody>
      </p:sp>
      <p:sp>
        <p:nvSpPr>
          <p:cNvPr id="7" name="Rectangle 6"/>
          <p:cNvSpPr/>
          <p:nvPr/>
        </p:nvSpPr>
        <p:spPr>
          <a:xfrm>
            <a:off x="1" y="4399885"/>
            <a:ext cx="6494332"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reminder</a:t>
            </a:r>
          </a:p>
        </p:txBody>
      </p:sp>
    </p:spTree>
    <p:extLst>
      <p:ext uri="{BB962C8B-B14F-4D97-AF65-F5344CB8AC3E}">
        <p14:creationId xmlns:p14="http://schemas.microsoft.com/office/powerpoint/2010/main" val="2436182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9860392"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Microservices.ServiceFabric</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3108543"/>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Enthusiastic Software Engineer</a:t>
            </a:r>
          </a:p>
          <a:p>
            <a:r>
              <a:rPr lang="en-US" sz="2800" dirty="0">
                <a:solidFill>
                  <a:schemeClr val="tx2"/>
                </a:solidFill>
                <a:latin typeface="Yanone Kaffeesatz Regular" panose="02000000000000000000" pitchFamily="2" charset="0"/>
              </a:rPr>
              <a:t>Microsoft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895952" y="2228758"/>
            <a:ext cx="4374682" cy="2916455"/>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7997" y="1206394"/>
            <a:ext cx="10936007"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chocolate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860849" y="1979341"/>
            <a:ext cx="8901481" cy="3600000"/>
            <a:chOff x="1894303" y="1639228"/>
            <a:chExt cx="8901481" cy="360000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Lst>
            </a:blip>
            <a:stretch>
              <a:fillRect/>
            </a:stretch>
          </p:blipFill>
          <p:spPr>
            <a:xfrm>
              <a:off x="1894303" y="1639228"/>
              <a:ext cx="2700000" cy="3600000"/>
            </a:xfrm>
            <a:prstGeom prst="rect">
              <a:avLst/>
            </a:prstGeom>
          </p:spPr>
        </p:pic>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Effect>
                        <a14:brightnessContrast bright="40000" contrast="20000"/>
                      </a14:imgEffect>
                    </a14:imgLayer>
                  </a14:imgProps>
                </a:ext>
              </a:extLst>
            </a:blip>
            <a:srcRect l="19858" r="23921"/>
            <a:stretch/>
          </p:blipFill>
          <p:spPr>
            <a:xfrm>
              <a:off x="4995746" y="1639228"/>
              <a:ext cx="2698595" cy="3600000"/>
            </a:xfrm>
            <a:prstGeom prst="rect">
              <a:avLst/>
            </a:prstGeom>
          </p:spPr>
        </p:pic>
        <p:pic>
          <p:nvPicPr>
            <p:cNvPr id="4" name="Picture 3"/>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20000"/>
                      </a14:imgEffect>
                    </a14:imgLayer>
                  </a14:imgProps>
                </a:ext>
              </a:extLst>
            </a:blip>
            <a:stretch>
              <a:fillRect/>
            </a:stretch>
          </p:blipFill>
          <p:spPr>
            <a:xfrm>
              <a:off x="8095784" y="1639228"/>
              <a:ext cx="2700000" cy="3600000"/>
            </a:xfrm>
            <a:prstGeom prst="rect">
              <a:avLst/>
            </a:prstGeom>
          </p:spPr>
        </p:pic>
      </p:grpSp>
      <p:sp>
        <p:nvSpPr>
          <p:cNvPr id="5" name="Rectangle 4"/>
          <p:cNvSpPr/>
          <p:nvPr/>
        </p:nvSpPr>
        <p:spPr>
          <a:xfrm>
            <a:off x="587363" y="397418"/>
            <a:ext cx="45063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Horrible death of</a:t>
            </a:r>
            <a:endParaRPr lang="de-CH" sz="6600" dirty="0">
              <a:solidFill>
                <a:schemeClr val="tx2"/>
              </a:solidFill>
            </a:endParaRPr>
          </a:p>
        </p:txBody>
      </p:sp>
      <p:sp>
        <p:nvSpPr>
          <p:cNvPr id="6" name="Rectangle 5"/>
          <p:cNvSpPr/>
          <p:nvPr/>
        </p:nvSpPr>
        <p:spPr>
          <a:xfrm>
            <a:off x="5094913" y="397418"/>
            <a:ext cx="4038285" cy="1107996"/>
          </a:xfrm>
          <a:prstGeom prst="rect">
            <a:avLst/>
          </a:prstGeom>
        </p:spPr>
        <p:txBody>
          <a:bodyPr wrap="none">
            <a:spAutoFit/>
          </a:bodyPr>
          <a:lstStyle/>
          <a:p>
            <a:r>
              <a:rPr lang="en-US" sz="6600" dirty="0" err="1">
                <a:solidFill>
                  <a:schemeClr val="accent2"/>
                </a:solidFill>
                <a:latin typeface="Yanone Kaffeesatz Regular" panose="02000000000000000000" pitchFamily="2" charset="0"/>
              </a:rPr>
              <a:t>easter</a:t>
            </a:r>
            <a:r>
              <a:rPr lang="en-US" sz="6600" dirty="0">
                <a:solidFill>
                  <a:schemeClr val="accent2"/>
                </a:solidFill>
                <a:latin typeface="Yanone Kaffeesatz Regular" panose="02000000000000000000" pitchFamily="2" charset="0"/>
              </a:rPr>
              <a:t> bunnies</a:t>
            </a:r>
            <a:endParaRPr lang="de-CH" sz="6600" dirty="0">
              <a:solidFill>
                <a:schemeClr val="accent2"/>
              </a:solidFill>
            </a:endParaRPr>
          </a:p>
        </p:txBody>
      </p:sp>
    </p:spTree>
    <p:extLst>
      <p:ext uri="{BB962C8B-B14F-4D97-AF65-F5344CB8AC3E}">
        <p14:creationId xmlns:p14="http://schemas.microsoft.com/office/powerpoint/2010/main" val="132284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3018" y="2105561"/>
            <a:ext cx="9845965" cy="2646878"/>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Karl’s</a:t>
            </a:r>
            <a:r>
              <a:rPr lang="de-CH" sz="6600" dirty="0">
                <a:solidFill>
                  <a:schemeClr val="tx2"/>
                </a:solidFill>
                <a:latin typeface="Yanone Kaffeesatz Regular" panose="02000000000000000000" pitchFamily="2" charset="0"/>
              </a:rPr>
              <a:t>, </a:t>
            </a:r>
            <a:r>
              <a:rPr lang="de-CH" sz="16600" dirty="0" err="1">
                <a:solidFill>
                  <a:schemeClr val="accent4"/>
                </a:solidFill>
                <a:latin typeface="Yanone Kaffeesatz Regular" panose="02000000000000000000" pitchFamily="2" charset="0"/>
              </a:rPr>
              <a:t>Sales</a:t>
            </a:r>
            <a:r>
              <a:rPr lang="de-CH" sz="5400" dirty="0">
                <a:solidFill>
                  <a:schemeClr val="accent4"/>
                </a:solidFill>
                <a:latin typeface="Yanone Kaffeesatz Regular" panose="02000000000000000000" pitchFamily="2" charset="0"/>
              </a:rPr>
              <a:t> </a:t>
            </a:r>
            <a:r>
              <a:rPr lang="de-CH" sz="16600" dirty="0">
                <a:solidFill>
                  <a:schemeClr val="accent4"/>
                </a:solidFill>
                <a:latin typeface="Yanone Kaffeesatz Regular" panose="02000000000000000000" pitchFamily="2" charset="0"/>
              </a:rPr>
              <a:t>Pitch</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8099" y="1638198"/>
            <a:ext cx="10109200" cy="3175000"/>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Rectangle 2"/>
          <p:cNvSpPr/>
          <p:nvPr/>
        </p:nvSpPr>
        <p:spPr>
          <a:xfrm>
            <a:off x="191350" y="6043831"/>
            <a:ext cx="8184628" cy="830997"/>
          </a:xfrm>
          <a:prstGeom prst="rect">
            <a:avLst/>
          </a:prstGeom>
        </p:spPr>
        <p:txBody>
          <a:bodyPr wrap="square">
            <a:spAutoFit/>
          </a:bodyPr>
          <a:lstStyle/>
          <a:p>
            <a:r>
              <a:rPr lang="de-CH" sz="2400" dirty="0">
                <a:solidFill>
                  <a:schemeClr val="accent3"/>
                </a:solidFill>
                <a:latin typeface="Yanone Kaffeesatz Regular" panose="02000000000000000000" pitchFamily="2" charset="0"/>
              </a:rPr>
              <a:t>https://channel9.msdn.com/Blogs/Azure/Azure-Service-Fabric</a:t>
            </a:r>
            <a:br>
              <a:rPr lang="de-CH" sz="2400" dirty="0">
                <a:solidFill>
                  <a:schemeClr val="accent3"/>
                </a:solidFill>
                <a:latin typeface="Yanone Kaffeesatz Regular" panose="02000000000000000000" pitchFamily="2" charset="0"/>
              </a:rPr>
            </a:br>
            <a:r>
              <a:rPr lang="de-CH" sz="2400" dirty="0">
                <a:solidFill>
                  <a:schemeClr val="accent3"/>
                </a:solidFill>
                <a:latin typeface="Yanone Kaffeesatz Regular" panose="02000000000000000000" pitchFamily="2" charset="0"/>
              </a:rPr>
              <a:t>https://docs.microsoft.com/en-us/azure/service-fabric/service-fabric-overview</a:t>
            </a:r>
          </a:p>
        </p:txBody>
      </p:sp>
      <p:sp>
        <p:nvSpPr>
          <p:cNvPr id="4" name="Rectangle 3"/>
          <p:cNvSpPr/>
          <p:nvPr/>
        </p:nvSpPr>
        <p:spPr>
          <a:xfrm>
            <a:off x="1308100" y="4947334"/>
            <a:ext cx="10109200" cy="105976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5" name="Rectangle 4"/>
          <p:cNvSpPr/>
          <p:nvPr/>
        </p:nvSpPr>
        <p:spPr>
          <a:xfrm>
            <a:off x="4344358" y="5172417"/>
            <a:ext cx="4036682"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On-premises or in the cloud</a:t>
            </a:r>
            <a:endParaRPr lang="de-CH" sz="3600" dirty="0">
              <a:solidFill>
                <a:schemeClr val="tx2"/>
              </a:solidFill>
            </a:endParaRPr>
          </a:p>
        </p:txBody>
      </p:sp>
      <p:sp>
        <p:nvSpPr>
          <p:cNvPr id="6" name="Rectangle 5"/>
          <p:cNvSpPr/>
          <p:nvPr/>
        </p:nvSpPr>
        <p:spPr>
          <a:xfrm>
            <a:off x="2118249" y="1999734"/>
            <a:ext cx="144462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High Availability</a:t>
            </a:r>
            <a:endParaRPr lang="de-CH" sz="2000" dirty="0">
              <a:solidFill>
                <a:schemeClr val="tx2"/>
              </a:solidFill>
              <a:latin typeface="Yanone Kaffeesatz Regular" panose="02000000000000000000" pitchFamily="2" charset="0"/>
            </a:endParaRPr>
          </a:p>
        </p:txBody>
      </p:sp>
      <p:sp>
        <p:nvSpPr>
          <p:cNvPr id="7" name="Rectangle 6"/>
          <p:cNvSpPr/>
          <p:nvPr/>
        </p:nvSpPr>
        <p:spPr>
          <a:xfrm>
            <a:off x="1786267" y="2856366"/>
            <a:ext cx="107914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Hyper Scale</a:t>
            </a:r>
            <a:endParaRPr lang="de-CH" sz="2000" dirty="0">
              <a:solidFill>
                <a:schemeClr val="tx2"/>
              </a:solidFill>
              <a:latin typeface="Yanone Kaffeesatz Regular" panose="02000000000000000000" pitchFamily="2" charset="0"/>
            </a:endParaRPr>
          </a:p>
        </p:txBody>
      </p:sp>
      <p:sp>
        <p:nvSpPr>
          <p:cNvPr id="8" name="Rectangle 7"/>
          <p:cNvSpPr/>
          <p:nvPr/>
        </p:nvSpPr>
        <p:spPr>
          <a:xfrm>
            <a:off x="3175045" y="2963500"/>
            <a:ext cx="2302233"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Data Partitioning</a:t>
            </a:r>
            <a:endParaRPr lang="de-CH" sz="3200" dirty="0"/>
          </a:p>
        </p:txBody>
      </p:sp>
      <p:sp>
        <p:nvSpPr>
          <p:cNvPr id="9" name="Rectangle 8"/>
          <p:cNvSpPr/>
          <p:nvPr/>
        </p:nvSpPr>
        <p:spPr>
          <a:xfrm>
            <a:off x="3608765" y="3846238"/>
            <a:ext cx="14991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Rolling Upgrades</a:t>
            </a:r>
            <a:endParaRPr lang="de-CH" sz="2000" dirty="0">
              <a:solidFill>
                <a:schemeClr val="tx2"/>
              </a:solidFill>
              <a:latin typeface="Yanone Kaffeesatz Regular" panose="02000000000000000000" pitchFamily="2" charset="0"/>
            </a:endParaRPr>
          </a:p>
        </p:txBody>
      </p:sp>
      <p:sp>
        <p:nvSpPr>
          <p:cNvPr id="10" name="Rectangle 9"/>
          <p:cNvSpPr/>
          <p:nvPr/>
        </p:nvSpPr>
        <p:spPr>
          <a:xfrm>
            <a:off x="1308099" y="436057"/>
            <a:ext cx="10109200" cy="1068005"/>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1" name="Rectangle 10"/>
          <p:cNvSpPr/>
          <p:nvPr/>
        </p:nvSpPr>
        <p:spPr>
          <a:xfrm>
            <a:off x="4052813" y="646894"/>
            <a:ext cx="4086375"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Our Chocolate Microservices</a:t>
            </a:r>
            <a:endParaRPr lang="de-CH" sz="3600" dirty="0">
              <a:solidFill>
                <a:schemeClr val="tx2"/>
              </a:solidFill>
            </a:endParaRPr>
          </a:p>
        </p:txBody>
      </p:sp>
      <p:sp>
        <p:nvSpPr>
          <p:cNvPr id="12" name="Rectangle 11"/>
          <p:cNvSpPr/>
          <p:nvPr/>
        </p:nvSpPr>
        <p:spPr>
          <a:xfrm>
            <a:off x="6748545" y="1948873"/>
            <a:ext cx="1689886"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Automatic Rollback</a:t>
            </a:r>
            <a:endParaRPr lang="de-CH" sz="2000" dirty="0">
              <a:solidFill>
                <a:schemeClr val="tx2"/>
              </a:solidFill>
            </a:endParaRPr>
          </a:p>
        </p:txBody>
      </p:sp>
      <p:sp>
        <p:nvSpPr>
          <p:cNvPr id="13" name="Rectangle 12"/>
          <p:cNvSpPr/>
          <p:nvPr/>
        </p:nvSpPr>
        <p:spPr>
          <a:xfrm>
            <a:off x="7386338" y="4320501"/>
            <a:ext cx="3956532"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Container orchestration &amp; lifecycle management</a:t>
            </a:r>
            <a:endParaRPr lang="de-CH" sz="2000" dirty="0">
              <a:solidFill>
                <a:schemeClr val="tx2"/>
              </a:solidFill>
              <a:latin typeface="Yanone Kaffeesatz Regular" panose="02000000000000000000" pitchFamily="2" charset="0"/>
            </a:endParaRPr>
          </a:p>
        </p:txBody>
      </p:sp>
      <p:sp>
        <p:nvSpPr>
          <p:cNvPr id="14" name="Rectangle 13"/>
          <p:cNvSpPr/>
          <p:nvPr/>
        </p:nvSpPr>
        <p:spPr>
          <a:xfrm>
            <a:off x="4579424" y="2184400"/>
            <a:ext cx="2459328"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Stateless Services</a:t>
            </a:r>
            <a:endParaRPr lang="de-CH" sz="3200" dirty="0">
              <a:solidFill>
                <a:schemeClr val="accent4"/>
              </a:solidFill>
              <a:latin typeface="Yanone Kaffeesatz Regular" panose="02000000000000000000" pitchFamily="2" charset="0"/>
            </a:endParaRPr>
          </a:p>
        </p:txBody>
      </p:sp>
      <p:sp>
        <p:nvSpPr>
          <p:cNvPr id="15" name="Rectangle 14"/>
          <p:cNvSpPr/>
          <p:nvPr/>
        </p:nvSpPr>
        <p:spPr>
          <a:xfrm>
            <a:off x="6908483" y="2973861"/>
            <a:ext cx="2266967" cy="584775"/>
          </a:xfrm>
          <a:prstGeom prst="rect">
            <a:avLst/>
          </a:prstGeom>
        </p:spPr>
        <p:txBody>
          <a:bodyPr wrap="none">
            <a:spAutoFit/>
          </a:bodyPr>
          <a:lstStyle/>
          <a:p>
            <a:r>
              <a:rPr lang="en-US" sz="3200" dirty="0" err="1">
                <a:solidFill>
                  <a:schemeClr val="accent4"/>
                </a:solidFill>
                <a:latin typeface="Yanone Kaffeesatz Regular" panose="02000000000000000000" pitchFamily="2" charset="0"/>
              </a:rPr>
              <a:t>Stateful</a:t>
            </a:r>
            <a:r>
              <a:rPr lang="en-US" dirty="0">
                <a:solidFill>
                  <a:schemeClr val="accent4"/>
                </a:solidFill>
                <a:latin typeface="Yanone Kaffeesatz Regular" panose="02000000000000000000" pitchFamily="2" charset="0"/>
              </a:rPr>
              <a:t> </a:t>
            </a:r>
            <a:r>
              <a:rPr lang="en-US" sz="3200" dirty="0">
                <a:solidFill>
                  <a:schemeClr val="accent4"/>
                </a:solidFill>
                <a:latin typeface="Yanone Kaffeesatz Regular" panose="02000000000000000000" pitchFamily="2" charset="0"/>
              </a:rPr>
              <a:t>Services</a:t>
            </a:r>
            <a:endParaRPr lang="de-CH" dirty="0"/>
          </a:p>
        </p:txBody>
      </p:sp>
      <p:sp>
        <p:nvSpPr>
          <p:cNvPr id="16" name="Rectangle 15"/>
          <p:cNvSpPr/>
          <p:nvPr/>
        </p:nvSpPr>
        <p:spPr>
          <a:xfrm>
            <a:off x="9178956" y="3692772"/>
            <a:ext cx="112082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Self-healing</a:t>
            </a:r>
            <a:endParaRPr lang="de-CH" sz="2000" dirty="0">
              <a:solidFill>
                <a:schemeClr val="tx2"/>
              </a:solidFill>
              <a:latin typeface="Yanone Kaffeesatz Regular" panose="02000000000000000000" pitchFamily="2" charset="0"/>
            </a:endParaRPr>
          </a:p>
        </p:txBody>
      </p:sp>
      <p:sp>
        <p:nvSpPr>
          <p:cNvPr id="17" name="Rectangle 16"/>
          <p:cNvSpPr/>
          <p:nvPr/>
        </p:nvSpPr>
        <p:spPr>
          <a:xfrm>
            <a:off x="5696452" y="3765354"/>
            <a:ext cx="1858201"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Replication &amp; Failover</a:t>
            </a:r>
            <a:endParaRPr lang="de-CH" sz="2000" dirty="0">
              <a:solidFill>
                <a:schemeClr val="tx2"/>
              </a:solidFill>
              <a:latin typeface="Yanone Kaffeesatz Regular" panose="02000000000000000000" pitchFamily="2" charset="0"/>
            </a:endParaRPr>
          </a:p>
        </p:txBody>
      </p:sp>
      <p:sp>
        <p:nvSpPr>
          <p:cNvPr id="18" name="Rectangle 17"/>
          <p:cNvSpPr/>
          <p:nvPr/>
        </p:nvSpPr>
        <p:spPr>
          <a:xfrm>
            <a:off x="8983389" y="2131291"/>
            <a:ext cx="1338828"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Load balancing</a:t>
            </a:r>
            <a:endParaRPr lang="de-CH" sz="2000" dirty="0">
              <a:solidFill>
                <a:schemeClr val="tx2"/>
              </a:solidFill>
              <a:latin typeface="Yanone Kaffeesatz Regular" panose="02000000000000000000" pitchFamily="2" charset="0"/>
            </a:endParaRPr>
          </a:p>
        </p:txBody>
      </p:sp>
      <p:sp>
        <p:nvSpPr>
          <p:cNvPr id="19" name="Rectangle 18"/>
          <p:cNvSpPr/>
          <p:nvPr/>
        </p:nvSpPr>
        <p:spPr>
          <a:xfrm>
            <a:off x="1707637" y="4194531"/>
            <a:ext cx="1574470" cy="400110"/>
          </a:xfrm>
          <a:prstGeom prst="rect">
            <a:avLst/>
          </a:prstGeom>
        </p:spPr>
        <p:txBody>
          <a:bodyPr wrap="none">
            <a:spAutoFit/>
          </a:bodyPr>
          <a:lstStyle/>
          <a:p>
            <a:r>
              <a:rPr lang="en-US" sz="2000" dirty="0">
                <a:solidFill>
                  <a:schemeClr val="tx2"/>
                </a:solidFill>
                <a:latin typeface="Yanone Kaffeesatz Regular" panose="02000000000000000000" pitchFamily="2" charset="0"/>
              </a:rPr>
              <a:t>Health Monitoring</a:t>
            </a:r>
            <a:endParaRPr lang="de-CH" sz="20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283949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282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261" y="1982450"/>
            <a:ext cx="3786614" cy="1446550"/>
          </a:xfrm>
          <a:prstGeom prst="rect">
            <a:avLst/>
          </a:prstGeom>
        </p:spPr>
        <p:txBody>
          <a:bodyPr wrap="none">
            <a:spAutoFit/>
          </a:bodyPr>
          <a:lstStyle/>
          <a:p>
            <a:r>
              <a:rPr lang="de-CH" sz="8800" dirty="0" err="1">
                <a:solidFill>
                  <a:schemeClr val="tx2"/>
                </a:solidFill>
                <a:latin typeface="Yanone Kaffeesatz Regular" panose="02000000000000000000" pitchFamily="2" charset="0"/>
              </a:rPr>
              <a:t>Let’s</a:t>
            </a:r>
            <a:r>
              <a:rPr lang="de-CH" sz="8800" dirty="0">
                <a:solidFill>
                  <a:schemeClr val="tx2"/>
                </a:solidFill>
                <a:latin typeface="Yanone Kaffeesatz Regular" panose="02000000000000000000" pitchFamily="2" charset="0"/>
              </a:rPr>
              <a:t> </a:t>
            </a:r>
            <a:r>
              <a:rPr lang="de-CH" sz="8800" dirty="0" err="1">
                <a:solidFill>
                  <a:schemeClr val="tx2"/>
                </a:solidFill>
                <a:latin typeface="Yanone Kaffeesatz Regular" panose="02000000000000000000" pitchFamily="2" charset="0"/>
              </a:rPr>
              <a:t>scale</a:t>
            </a:r>
            <a:endParaRPr lang="de-CH" sz="1600" dirty="0"/>
          </a:p>
        </p:txBody>
      </p:sp>
      <p:sp>
        <p:nvSpPr>
          <p:cNvPr id="3" name="TextBox 2"/>
          <p:cNvSpPr txBox="1"/>
          <p:nvPr/>
        </p:nvSpPr>
        <p:spPr>
          <a:xfrm>
            <a:off x="2157261" y="1174537"/>
            <a:ext cx="7877478" cy="4508927"/>
          </a:xfrm>
          <a:prstGeom prst="rect">
            <a:avLst/>
          </a:prstGeom>
          <a:noFill/>
        </p:spPr>
        <p:txBody>
          <a:bodyPr wrap="none" rtlCol="0">
            <a:spAutoFit/>
          </a:bodyPr>
          <a:lstStyle/>
          <a:p>
            <a:r>
              <a:rPr lang="en-US" sz="12700" dirty="0">
                <a:solidFill>
                  <a:schemeClr val="accent2"/>
                </a:solidFill>
                <a:latin typeface="Yanone Kaffeesatz Regular" panose="02000000000000000000" pitchFamily="2" charset="0"/>
              </a:rPr>
              <a:t>c</a:t>
            </a:r>
            <a:r>
              <a:rPr lang="en-US" sz="14700" dirty="0">
                <a:solidFill>
                  <a:schemeClr val="accent2"/>
                </a:solidFill>
                <a:latin typeface="Yanone Kaffeesatz Regular" panose="02000000000000000000" pitchFamily="2" charset="0"/>
              </a:rPr>
              <a:t>h</a:t>
            </a:r>
            <a:r>
              <a:rPr lang="en-US" sz="16700" dirty="0">
                <a:solidFill>
                  <a:schemeClr val="accent2"/>
                </a:solidFill>
                <a:latin typeface="Yanone Kaffeesatz Regular" panose="02000000000000000000" pitchFamily="2" charset="0"/>
              </a:rPr>
              <a:t>o</a:t>
            </a:r>
            <a:r>
              <a:rPr lang="en-US" sz="18700" dirty="0">
                <a:solidFill>
                  <a:schemeClr val="accent2"/>
                </a:solidFill>
                <a:latin typeface="Yanone Kaffeesatz Regular" panose="02000000000000000000" pitchFamily="2" charset="0"/>
              </a:rPr>
              <a:t>c</a:t>
            </a:r>
            <a:r>
              <a:rPr lang="en-US" sz="20700" dirty="0">
                <a:solidFill>
                  <a:schemeClr val="accent2"/>
                </a:solidFill>
                <a:latin typeface="Yanone Kaffeesatz Regular" panose="02000000000000000000" pitchFamily="2" charset="0"/>
              </a:rPr>
              <a:t>o</a:t>
            </a:r>
            <a:r>
              <a:rPr lang="en-US" sz="22700" dirty="0">
                <a:solidFill>
                  <a:schemeClr val="accent2"/>
                </a:solidFill>
                <a:latin typeface="Yanone Kaffeesatz Regular" panose="02000000000000000000" pitchFamily="2" charset="0"/>
              </a:rPr>
              <a:t>l</a:t>
            </a:r>
            <a:r>
              <a:rPr lang="en-US" sz="24700" dirty="0">
                <a:solidFill>
                  <a:schemeClr val="accent2"/>
                </a:solidFill>
                <a:latin typeface="Yanone Kaffeesatz Regular" panose="02000000000000000000" pitchFamily="2" charset="0"/>
              </a:rPr>
              <a:t>a</a:t>
            </a:r>
            <a:r>
              <a:rPr lang="en-US" sz="26700" dirty="0">
                <a:solidFill>
                  <a:schemeClr val="accent2"/>
                </a:solidFill>
                <a:latin typeface="Yanone Kaffeesatz Regular" panose="02000000000000000000" pitchFamily="2" charset="0"/>
              </a:rPr>
              <a:t>t</a:t>
            </a:r>
            <a:r>
              <a:rPr lang="en-US" sz="28700" dirty="0">
                <a:solidFill>
                  <a:schemeClr val="accent2"/>
                </a:solidFill>
                <a:latin typeface="Yanone Kaffeesatz Regular" panose="02000000000000000000" pitchFamily="2" charset="0"/>
              </a:rPr>
              <a:t>e</a:t>
            </a:r>
            <a:endParaRPr lang="de-CH" sz="9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12717606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2128</Words>
  <Application>Microsoft Office PowerPoint</Application>
  <PresentationFormat>Widescreen</PresentationFormat>
  <Paragraphs>366</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333</cp:revision>
  <dcterms:created xsi:type="dcterms:W3CDTF">2016-02-22T14:00:45Z</dcterms:created>
  <dcterms:modified xsi:type="dcterms:W3CDTF">2017-05-23T15:53:41Z</dcterms:modified>
</cp:coreProperties>
</file>