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450" r:id="rId2"/>
    <p:sldId id="421" r:id="rId3"/>
    <p:sldId id="422" r:id="rId4"/>
    <p:sldId id="459" r:id="rId5"/>
    <p:sldId id="440" r:id="rId6"/>
    <p:sldId id="273" r:id="rId7"/>
    <p:sldId id="455" r:id="rId8"/>
    <p:sldId id="456" r:id="rId9"/>
    <p:sldId id="4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tting" id="{2AED062E-4B5F-448D-AC67-A6329BB918C2}">
          <p14:sldIdLst>
            <p14:sldId id="450"/>
            <p14:sldId id="421"/>
            <p14:sldId id="422"/>
            <p14:sldId id="459"/>
            <p14:sldId id="440"/>
          </p14:sldIdLst>
        </p14:section>
        <p14:section name="Q &amp; A" id="{EC3F6F94-2D82-4EB0-B8B3-D1EDFDD37945}">
          <p14:sldIdLst>
            <p14:sldId id="273"/>
            <p14:sldId id="455"/>
            <p14:sldId id="456"/>
            <p14:sldId id="4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5" autoAdjust="0"/>
    <p:restoredTop sz="68866" autoAdjust="0"/>
  </p:normalViewPr>
  <p:slideViewPr>
    <p:cSldViewPr snapToGrid="0">
      <p:cViewPr varScale="1">
        <p:scale>
          <a:sx n="91" d="100"/>
          <a:sy n="91" d="100"/>
        </p:scale>
        <p:origin x="1384" y="6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17324"/>
    </p:cViewPr>
  </p:sorterViewPr>
  <p:notesViewPr>
    <p:cSldViewPr snapToGrid="0">
      <p:cViewPr varScale="1">
        <p:scale>
          <a:sx n="161" d="100"/>
          <a:sy n="161" d="100"/>
        </p:scale>
        <p:origin x="512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7070D-87AF-4443-8990-425EA27CC244}" type="datetimeFigureOut">
              <a:rPr lang="de-CH" smtClean="0"/>
              <a:t>14.06.2017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A07FD-5BD5-4529-84B0-48DD2C5611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2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660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4650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3886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4761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see what the team came up with.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0557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391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that can be answered in blog posts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882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14.06.2017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81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14.06.2017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91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14.06.2017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509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14.06.2017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10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14.06.2017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56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14.06.2017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08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14.06.2017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529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14.06.2017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887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14.06.2017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4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14.06.2017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9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14.06.2017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299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EABE-1D59-4413-813E-803E21872067}" type="datetimeFigureOut">
              <a:rPr lang="de-CH" smtClean="0"/>
              <a:t>14.06.2017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068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Yanone Kaffeesatz Regula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60849" y="1979341"/>
            <a:ext cx="8901481" cy="3600000"/>
            <a:chOff x="1894303" y="1639228"/>
            <a:chExt cx="8901481" cy="3600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94303" y="1639228"/>
              <a:ext cx="2700000" cy="3600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</a:extLst>
            </a:blip>
            <a:srcRect l="19858" r="23921"/>
            <a:stretch/>
          </p:blipFill>
          <p:spPr>
            <a:xfrm>
              <a:off x="4995746" y="1639228"/>
              <a:ext cx="2698595" cy="36000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95784" y="1639228"/>
              <a:ext cx="2700000" cy="3600000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587363" y="397418"/>
            <a:ext cx="45063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Horrible death of</a:t>
            </a:r>
            <a:endParaRPr lang="de-CH" sz="66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94913" y="397418"/>
            <a:ext cx="40382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easter</a:t>
            </a:r>
            <a:r>
              <a:rPr lang="en-US" sz="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 bunnies</a:t>
            </a:r>
            <a:endParaRPr lang="de-CH" sz="6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84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7261" y="1982450"/>
            <a:ext cx="378661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8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Let’s</a:t>
            </a:r>
            <a:r>
              <a:rPr lang="de-CH" sz="8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8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scale</a:t>
            </a:r>
            <a:endParaRPr lang="de-CH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157261" y="1174537"/>
            <a:ext cx="787747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7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c</a:t>
            </a:r>
            <a:r>
              <a:rPr lang="en-US" sz="147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h</a:t>
            </a:r>
            <a:r>
              <a:rPr lang="en-US" sz="167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o</a:t>
            </a:r>
            <a:r>
              <a:rPr lang="en-US" sz="187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c</a:t>
            </a:r>
            <a:r>
              <a:rPr lang="en-US" sz="207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o</a:t>
            </a:r>
            <a:r>
              <a:rPr lang="en-US" sz="227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l</a:t>
            </a:r>
            <a:r>
              <a:rPr lang="en-US" sz="247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a</a:t>
            </a:r>
            <a:r>
              <a:rPr lang="en-US" sz="267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</a:t>
            </a:r>
            <a:r>
              <a:rPr lang="en-US" sz="287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e</a:t>
            </a:r>
            <a:endParaRPr lang="de-CH" sz="9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17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2374" y="6336648"/>
            <a:ext cx="4688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http://microservices.io/articles/scalecube.html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2691902" y="5011059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Horizontal duplication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6893" y="3164279"/>
            <a:ext cx="2579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Functional decomposition</a:t>
            </a:r>
            <a:endParaRPr lang="de-CH" sz="2400" dirty="0">
              <a:solidFill>
                <a:schemeClr val="accent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45018" y="2420806"/>
            <a:ext cx="2880000" cy="2880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  <a:scene3d>
            <a:camera prst="isometricLeftDown"/>
            <a:lightRig rig="threePt" dir="t"/>
          </a:scene3d>
          <a:sp3d extrusionH="2540000" contourW="25400" prstMaterial="legacyWireframe">
            <a:bevelB/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 rot="16200000">
            <a:off x="3169718" y="2100509"/>
            <a:ext cx="2597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Y-axis</a:t>
            </a:r>
          </a:p>
          <a:p>
            <a:r>
              <a:rPr lang="en-US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Scale by splitting </a:t>
            </a:r>
            <a:br>
              <a:rPr lang="en-US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en-US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different</a:t>
            </a:r>
            <a:r>
              <a:rPr lang="en-US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things</a:t>
            </a:r>
            <a:endParaRPr lang="de-CH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849042">
            <a:off x="4450548" y="4726816"/>
            <a:ext cx="2597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X-axis</a:t>
            </a:r>
          </a:p>
          <a:p>
            <a:r>
              <a:rPr lang="en-US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Scale by cloning</a:t>
            </a:r>
            <a:endParaRPr lang="de-CH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9830052">
            <a:off x="6049719" y="3875889"/>
            <a:ext cx="2597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Z-axis</a:t>
            </a:r>
          </a:p>
          <a:p>
            <a:r>
              <a:rPr lang="en-US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Scale by splitting </a:t>
            </a:r>
            <a:br>
              <a:rPr lang="en-US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en-US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similar</a:t>
            </a:r>
            <a:r>
              <a:rPr lang="en-US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things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66580" y="4917166"/>
            <a:ext cx="1771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Data Partitioning</a:t>
            </a:r>
          </a:p>
        </p:txBody>
      </p:sp>
    </p:spTree>
    <p:extLst>
      <p:ext uri="{BB962C8B-B14F-4D97-AF65-F5344CB8AC3E}">
        <p14:creationId xmlns:p14="http://schemas.microsoft.com/office/powerpoint/2010/main" val="13189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E511B26-6808-45AE-987A-BE5E206D8A30}"/>
              </a:ext>
            </a:extLst>
          </p:cNvPr>
          <p:cNvGrpSpPr/>
          <p:nvPr/>
        </p:nvGrpSpPr>
        <p:grpSpPr>
          <a:xfrm>
            <a:off x="385942" y="1165586"/>
            <a:ext cx="6609576" cy="4716966"/>
            <a:chOff x="213991" y="1165586"/>
            <a:chExt cx="6609576" cy="47169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F7A04B3-8D77-49E6-A7E4-7D171FCED896}"/>
                </a:ext>
              </a:extLst>
            </p:cNvPr>
            <p:cNvSpPr/>
            <p:nvPr/>
          </p:nvSpPr>
          <p:spPr>
            <a:xfrm>
              <a:off x="213991" y="1165586"/>
              <a:ext cx="6609576" cy="4716966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E2D849-D0AA-4DEF-A8F5-B14C243A71D1}"/>
                </a:ext>
              </a:extLst>
            </p:cNvPr>
            <p:cNvSpPr/>
            <p:nvPr/>
          </p:nvSpPr>
          <p:spPr>
            <a:xfrm>
              <a:off x="363883" y="3108387"/>
              <a:ext cx="2026128" cy="914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err="1">
                  <a:latin typeface="Yanone Kaffeesatz Light" panose="02000000000000000000" pitchFamily="2" charset="0"/>
                </a:rPr>
                <a:t>ChocolateOrder.Front</a:t>
              </a:r>
              <a:endParaRPr lang="de-CH" sz="2000" dirty="0">
                <a:latin typeface="Yanone Kaffeesatz Light" panose="02000000000000000000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5E86C4-275D-4D54-8BBD-8079EF596B83}"/>
                </a:ext>
              </a:extLst>
            </p:cNvPr>
            <p:cNvSpPr/>
            <p:nvPr/>
          </p:nvSpPr>
          <p:spPr>
            <a:xfrm>
              <a:off x="3940319" y="2272329"/>
              <a:ext cx="1422026" cy="7073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err="1">
                  <a:latin typeface="Yanone Kaffeesatz Light" panose="02000000000000000000" pitchFamily="2" charset="0"/>
                </a:rPr>
                <a:t>ChocolateOrder</a:t>
              </a:r>
              <a:endParaRPr lang="de-CH" sz="2400" dirty="0">
                <a:latin typeface="Yanone Kaffeesatz Light" panose="02000000000000000000" pitchFamily="2" charset="0"/>
              </a:endParaRPr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D6083C3E-105D-4637-A2CD-E7178DB60600}"/>
                </a:ext>
              </a:extLst>
            </p:cNvPr>
            <p:cNvSpPr/>
            <p:nvPr/>
          </p:nvSpPr>
          <p:spPr>
            <a:xfrm rot="16200000">
              <a:off x="2883951" y="2175393"/>
              <a:ext cx="586631" cy="900000"/>
            </a:xfrm>
            <a:prstGeom prst="can">
              <a:avLst/>
            </a:prstGeom>
            <a:solidFill>
              <a:schemeClr val="tx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000" dirty="0">
                  <a:latin typeface="Yanone Kaffeesatz Light" panose="02000000000000000000" pitchFamily="2" charset="0"/>
                </a:rPr>
                <a:t>Dark</a:t>
              </a:r>
              <a:endParaRPr lang="de-CH" sz="2400" dirty="0">
                <a:latin typeface="Yanone Kaffeesatz Light" panose="02000000000000000000" pitchFamily="2" charset="0"/>
              </a:endParaRPr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8BBF0CA8-2C4A-427F-BEC9-6FA0C4ADB6AC}"/>
                </a:ext>
              </a:extLst>
            </p:cNvPr>
            <p:cNvSpPr/>
            <p:nvPr/>
          </p:nvSpPr>
          <p:spPr>
            <a:xfrm rot="16200000">
              <a:off x="2883866" y="3116756"/>
              <a:ext cx="586800" cy="900000"/>
            </a:xfrm>
            <a:prstGeom prst="can">
              <a:avLst/>
            </a:prstGeom>
            <a:solidFill>
              <a:schemeClr val="tx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000" dirty="0">
                  <a:latin typeface="Yanone Kaffeesatz Light" panose="02000000000000000000" pitchFamily="2" charset="0"/>
                </a:rPr>
                <a:t>Brown</a:t>
              </a:r>
              <a:endParaRPr lang="de-CH" sz="2000" dirty="0">
                <a:latin typeface="Yanone Kaffeesatz Light" panose="02000000000000000000" pitchFamily="2" charset="0"/>
              </a:endParaRPr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C12803F1-9B8D-47DF-BAF4-B34D59439A34}"/>
                </a:ext>
              </a:extLst>
            </p:cNvPr>
            <p:cNvSpPr/>
            <p:nvPr/>
          </p:nvSpPr>
          <p:spPr>
            <a:xfrm rot="16200000">
              <a:off x="2883866" y="4058202"/>
              <a:ext cx="586800" cy="900000"/>
            </a:xfrm>
            <a:prstGeom prst="can">
              <a:avLst/>
            </a:prstGeom>
            <a:solidFill>
              <a:schemeClr val="tx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000" dirty="0">
                  <a:latin typeface="Yanone Kaffeesatz Light" panose="02000000000000000000" pitchFamily="2" charset="0"/>
                </a:rPr>
                <a:t>White</a:t>
              </a:r>
              <a:endParaRPr lang="de-CH" sz="2400" dirty="0">
                <a:latin typeface="Yanone Kaffeesatz Light" panose="02000000000000000000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7A5BB60-27F9-4E1A-9D99-1A7AC6F74936}"/>
                </a:ext>
              </a:extLst>
            </p:cNvPr>
            <p:cNvSpPr txBox="1"/>
            <p:nvPr/>
          </p:nvSpPr>
          <p:spPr>
            <a:xfrm>
              <a:off x="363883" y="1238350"/>
              <a:ext cx="16273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Order Microservice</a:t>
              </a:r>
              <a:endParaRPr lang="de-CH" sz="2000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E60C9F-9C8A-4623-8A06-7759AD416BBC}"/>
                </a:ext>
              </a:extLst>
            </p:cNvPr>
            <p:cNvSpPr/>
            <p:nvPr/>
          </p:nvSpPr>
          <p:spPr>
            <a:xfrm>
              <a:off x="282735" y="1797895"/>
              <a:ext cx="2242751" cy="400514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9133FF-8C38-4BAA-83F9-2D2244D48B25}"/>
                </a:ext>
              </a:extLst>
            </p:cNvPr>
            <p:cNvSpPr txBox="1"/>
            <p:nvPr/>
          </p:nvSpPr>
          <p:spPr>
            <a:xfrm>
              <a:off x="282735" y="1872232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Frontend (Stateless)</a:t>
              </a:r>
              <a:endParaRPr lang="de-CH" sz="1600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093560-3BB3-486C-8D81-6649D66C700C}"/>
                </a:ext>
              </a:extLst>
            </p:cNvPr>
            <p:cNvSpPr/>
            <p:nvPr/>
          </p:nvSpPr>
          <p:spPr>
            <a:xfrm>
              <a:off x="2647123" y="1797895"/>
              <a:ext cx="1072883" cy="400514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564A24F-8E87-40AE-954A-51288DA17591}"/>
                </a:ext>
              </a:extLst>
            </p:cNvPr>
            <p:cNvSpPr txBox="1"/>
            <p:nvPr/>
          </p:nvSpPr>
          <p:spPr>
            <a:xfrm>
              <a:off x="2878145" y="1872232"/>
              <a:ext cx="598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Broker</a:t>
              </a:r>
              <a:endParaRPr lang="de-CH" sz="1600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7193735-AF5E-4E65-AF0D-9831F02E56DB}"/>
                </a:ext>
              </a:extLst>
            </p:cNvPr>
            <p:cNvSpPr/>
            <p:nvPr/>
          </p:nvSpPr>
          <p:spPr>
            <a:xfrm>
              <a:off x="3781641" y="1797895"/>
              <a:ext cx="2923641" cy="400514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174757-1F9E-43E9-B8C1-6FDDDC402978}"/>
                </a:ext>
              </a:extLst>
            </p:cNvPr>
            <p:cNvSpPr txBox="1"/>
            <p:nvPr/>
          </p:nvSpPr>
          <p:spPr>
            <a:xfrm>
              <a:off x="369425" y="5148613"/>
              <a:ext cx="2090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Sender Side Distribution</a:t>
              </a:r>
              <a:endParaRPr lang="de-CH" dirty="0">
                <a:solidFill>
                  <a:schemeClr val="accent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0538968-0850-48E9-99D3-E581E75569A2}"/>
                </a:ext>
              </a:extLst>
            </p:cNvPr>
            <p:cNvSpPr txBox="1"/>
            <p:nvPr/>
          </p:nvSpPr>
          <p:spPr>
            <a:xfrm>
              <a:off x="3781641" y="5148613"/>
              <a:ext cx="2886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Sender and Receiver Side Distribution</a:t>
              </a:r>
              <a:endParaRPr lang="de-CH" dirty="0">
                <a:solidFill>
                  <a:schemeClr val="accent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B329F47-3310-4E33-8E39-2784AA6E1FC7}"/>
                </a:ext>
              </a:extLst>
            </p:cNvPr>
            <p:cNvSpPr/>
            <p:nvPr/>
          </p:nvSpPr>
          <p:spPr>
            <a:xfrm>
              <a:off x="3936736" y="3212523"/>
              <a:ext cx="1425609" cy="7073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err="1">
                  <a:latin typeface="Yanone Kaffeesatz Light" panose="02000000000000000000" pitchFamily="2" charset="0"/>
                </a:rPr>
                <a:t>ChocolateOrder</a:t>
              </a:r>
              <a:endParaRPr lang="de-CH" sz="2400" dirty="0">
                <a:latin typeface="Yanone Kaffeesatz Light" panose="02000000000000000000" pitchFamily="2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8A25273-C408-4B34-A01B-2D5670D72142}"/>
                </a:ext>
              </a:extLst>
            </p:cNvPr>
            <p:cNvSpPr/>
            <p:nvPr/>
          </p:nvSpPr>
          <p:spPr>
            <a:xfrm>
              <a:off x="3936736" y="4136288"/>
              <a:ext cx="1425609" cy="7073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err="1">
                  <a:latin typeface="Yanone Kaffeesatz Light" panose="02000000000000000000" pitchFamily="2" charset="0"/>
                </a:rPr>
                <a:t>ChocolateOrder</a:t>
              </a:r>
              <a:endParaRPr lang="de-CH" sz="2400" dirty="0">
                <a:latin typeface="Yanone Kaffeesatz Light" panose="02000000000000000000" pitchFamily="2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A975999-5F52-42C2-838A-E4BEEE040FE3}"/>
                </a:ext>
              </a:extLst>
            </p:cNvPr>
            <p:cNvSpPr/>
            <p:nvPr/>
          </p:nvSpPr>
          <p:spPr>
            <a:xfrm>
              <a:off x="5423981" y="2935088"/>
              <a:ext cx="1231768" cy="118945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err="1">
                  <a:latin typeface="Yanone Kaffeesatz Light" panose="02000000000000000000" pitchFamily="2" charset="0"/>
                </a:rPr>
                <a:t>ChocolateOrder</a:t>
              </a:r>
              <a:br>
                <a:rPr lang="en-US" sz="1600" dirty="0">
                  <a:latin typeface="Yanone Kaffeesatz Light" panose="02000000000000000000" pitchFamily="2" charset="0"/>
                </a:rPr>
              </a:br>
              <a:r>
                <a:rPr lang="en-US" sz="1600" dirty="0" err="1">
                  <a:latin typeface="Yanone Kaffeesatz Light" panose="02000000000000000000" pitchFamily="2" charset="0"/>
                </a:rPr>
                <a:t>ProcessManager</a:t>
              </a:r>
              <a:endParaRPr lang="de-CH" sz="1600" dirty="0">
                <a:latin typeface="Yanone Kaffeesatz Light" panose="02000000000000000000" pitchFamily="2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00814D7-C300-479A-BDAF-85764266F0F3}"/>
              </a:ext>
            </a:extLst>
          </p:cNvPr>
          <p:cNvSpPr txBox="1"/>
          <p:nvPr/>
        </p:nvSpPr>
        <p:spPr>
          <a:xfrm>
            <a:off x="4026202" y="1872232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Backend (</a:t>
            </a:r>
            <a:r>
              <a:rPr lang="en-US" sz="16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Stateful</a:t>
            </a:r>
            <a:r>
              <a:rPr lang="en-US" sz="16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)</a:t>
            </a:r>
            <a:endParaRPr lang="de-CH" sz="16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DBEAD44-1C43-46B2-BBB1-E1E9EC9B0EB8}"/>
              </a:ext>
            </a:extLst>
          </p:cNvPr>
          <p:cNvGrpSpPr/>
          <p:nvPr/>
        </p:nvGrpSpPr>
        <p:grpSpPr>
          <a:xfrm>
            <a:off x="7299915" y="1165586"/>
            <a:ext cx="4486923" cy="4716966"/>
            <a:chOff x="7054589" y="1165586"/>
            <a:chExt cx="4486923" cy="4716966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B85D2F4-81DF-4098-A69E-243879E4C001}"/>
                </a:ext>
              </a:extLst>
            </p:cNvPr>
            <p:cNvSpPr/>
            <p:nvPr/>
          </p:nvSpPr>
          <p:spPr>
            <a:xfrm>
              <a:off x="7054589" y="1165586"/>
              <a:ext cx="4486923" cy="4716966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8B3BBA4-D79D-43A6-8F6B-53DD56CCBC2A}"/>
                </a:ext>
              </a:extLst>
            </p:cNvPr>
            <p:cNvSpPr/>
            <p:nvPr/>
          </p:nvSpPr>
          <p:spPr>
            <a:xfrm>
              <a:off x="8564759" y="2279975"/>
              <a:ext cx="1422026" cy="7073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latin typeface="Yanone Kaffeesatz Light" panose="02000000000000000000" pitchFamily="2" charset="0"/>
                </a:rPr>
                <a:t>Shipping</a:t>
              </a:r>
              <a:endParaRPr lang="de-CH" sz="2400" dirty="0">
                <a:latin typeface="Yanone Kaffeesatz Light" panose="02000000000000000000" pitchFamily="2" charset="0"/>
              </a:endParaRPr>
            </a:p>
          </p:txBody>
        </p:sp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9A88068F-823D-4793-A4BD-2D64DE9F7FBA}"/>
                </a:ext>
              </a:extLst>
            </p:cNvPr>
            <p:cNvSpPr/>
            <p:nvPr/>
          </p:nvSpPr>
          <p:spPr>
            <a:xfrm rot="16200000">
              <a:off x="7431744" y="2172366"/>
              <a:ext cx="586631" cy="900000"/>
            </a:xfrm>
            <a:prstGeom prst="can">
              <a:avLst/>
            </a:prstGeom>
            <a:solidFill>
              <a:schemeClr val="tx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000" dirty="0">
                  <a:latin typeface="Yanone Kaffeesatz Light" panose="02000000000000000000" pitchFamily="2" charset="0"/>
                </a:rPr>
                <a:t>33000</a:t>
              </a:r>
              <a:endParaRPr lang="de-CH" sz="2400" dirty="0">
                <a:latin typeface="Yanone Kaffeesatz Light" panose="02000000000000000000" pitchFamily="2" charset="0"/>
              </a:endParaRPr>
            </a:p>
          </p:txBody>
        </p:sp>
        <p:sp>
          <p:nvSpPr>
            <p:cNvPr id="57" name="Cylinder 56">
              <a:extLst>
                <a:ext uri="{FF2B5EF4-FFF2-40B4-BE49-F238E27FC236}">
                  <a16:creationId xmlns:a16="http://schemas.microsoft.com/office/drawing/2014/main" id="{1430C4CD-76EC-4A44-9A4D-05EACD1E1B48}"/>
                </a:ext>
              </a:extLst>
            </p:cNvPr>
            <p:cNvSpPr/>
            <p:nvPr/>
          </p:nvSpPr>
          <p:spPr>
            <a:xfrm rot="16200000">
              <a:off x="7431659" y="3113729"/>
              <a:ext cx="586800" cy="900000"/>
            </a:xfrm>
            <a:prstGeom prst="can">
              <a:avLst/>
            </a:prstGeom>
            <a:solidFill>
              <a:schemeClr val="tx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000" dirty="0">
                  <a:latin typeface="Yanone Kaffeesatz Light" panose="02000000000000000000" pitchFamily="2" charset="0"/>
                </a:rPr>
                <a:t>66000</a:t>
              </a:r>
              <a:endParaRPr lang="de-CH" sz="2000" dirty="0">
                <a:latin typeface="Yanone Kaffeesatz Light" panose="02000000000000000000" pitchFamily="2" charset="0"/>
              </a:endParaRPr>
            </a:p>
          </p:txBody>
        </p:sp>
        <p:sp>
          <p:nvSpPr>
            <p:cNvPr id="58" name="Cylinder 57">
              <a:extLst>
                <a:ext uri="{FF2B5EF4-FFF2-40B4-BE49-F238E27FC236}">
                  <a16:creationId xmlns:a16="http://schemas.microsoft.com/office/drawing/2014/main" id="{D35E8312-07A0-4926-928D-88A0F3504F3F}"/>
                </a:ext>
              </a:extLst>
            </p:cNvPr>
            <p:cNvSpPr/>
            <p:nvPr/>
          </p:nvSpPr>
          <p:spPr>
            <a:xfrm rot="16200000">
              <a:off x="7431659" y="4055175"/>
              <a:ext cx="586800" cy="900000"/>
            </a:xfrm>
            <a:prstGeom prst="can">
              <a:avLst/>
            </a:prstGeom>
            <a:solidFill>
              <a:schemeClr val="tx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000" dirty="0">
                  <a:latin typeface="Yanone Kaffeesatz Light" panose="02000000000000000000" pitchFamily="2" charset="0"/>
                </a:rPr>
                <a:t>99000</a:t>
              </a:r>
              <a:endParaRPr lang="de-CH" sz="2400" dirty="0">
                <a:latin typeface="Yanone Kaffeesatz Light" panose="02000000000000000000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8B19FD-4763-445D-8E57-3345F4DCB2CF}"/>
                </a:ext>
              </a:extLst>
            </p:cNvPr>
            <p:cNvSpPr txBox="1"/>
            <p:nvPr/>
          </p:nvSpPr>
          <p:spPr>
            <a:xfrm>
              <a:off x="7204481" y="1238350"/>
              <a:ext cx="1864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Shipping Microservice</a:t>
              </a:r>
              <a:endParaRPr lang="de-CH" sz="2000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7644E7-2BA4-4E68-BD05-BB6E67570C39}"/>
                </a:ext>
              </a:extLst>
            </p:cNvPr>
            <p:cNvSpPr/>
            <p:nvPr/>
          </p:nvSpPr>
          <p:spPr>
            <a:xfrm>
              <a:off x="7194916" y="1794868"/>
              <a:ext cx="1072883" cy="400514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99DA100-B7DF-418B-B24F-9F9F1F3538B0}"/>
                </a:ext>
              </a:extLst>
            </p:cNvPr>
            <p:cNvSpPr txBox="1"/>
            <p:nvPr/>
          </p:nvSpPr>
          <p:spPr>
            <a:xfrm>
              <a:off x="7425938" y="1869205"/>
              <a:ext cx="598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Broker</a:t>
              </a:r>
              <a:endParaRPr lang="de-CH" sz="1600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635260B-1997-4535-9443-2EB93C5E29B6}"/>
                </a:ext>
              </a:extLst>
            </p:cNvPr>
            <p:cNvSpPr/>
            <p:nvPr/>
          </p:nvSpPr>
          <p:spPr>
            <a:xfrm>
              <a:off x="8406081" y="1805541"/>
              <a:ext cx="2923641" cy="400514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18F58E-7B5C-4A17-96D0-827AC3561AF4}"/>
                </a:ext>
              </a:extLst>
            </p:cNvPr>
            <p:cNvSpPr txBox="1"/>
            <p:nvPr/>
          </p:nvSpPr>
          <p:spPr>
            <a:xfrm>
              <a:off x="8406081" y="5156259"/>
              <a:ext cx="2886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Receiver Side Distribution</a:t>
              </a:r>
              <a:endParaRPr lang="de-CH" dirty="0">
                <a:solidFill>
                  <a:schemeClr val="accent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B4ABDE6-B5F0-498F-B371-2B72647E7064}"/>
                </a:ext>
              </a:extLst>
            </p:cNvPr>
            <p:cNvSpPr/>
            <p:nvPr/>
          </p:nvSpPr>
          <p:spPr>
            <a:xfrm>
              <a:off x="8561176" y="3220169"/>
              <a:ext cx="1425609" cy="7073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latin typeface="Yanone Kaffeesatz Light" panose="02000000000000000000" pitchFamily="2" charset="0"/>
                </a:rPr>
                <a:t>Shipping</a:t>
              </a:r>
              <a:endParaRPr lang="de-CH" sz="2400" dirty="0">
                <a:latin typeface="Yanone Kaffeesatz Light" panose="02000000000000000000" pitchFamily="2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9091795-F939-4432-B43C-C37E536018EC}"/>
                </a:ext>
              </a:extLst>
            </p:cNvPr>
            <p:cNvSpPr/>
            <p:nvPr/>
          </p:nvSpPr>
          <p:spPr>
            <a:xfrm>
              <a:off x="8561176" y="4143934"/>
              <a:ext cx="1425609" cy="7073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latin typeface="Yanone Kaffeesatz Light" panose="02000000000000000000" pitchFamily="2" charset="0"/>
                </a:rPr>
                <a:t>Shipping</a:t>
              </a:r>
              <a:endParaRPr lang="de-CH" sz="2400" dirty="0">
                <a:latin typeface="Yanone Kaffeesatz Light" panose="02000000000000000000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8DFE652-68DA-46A1-ABB7-56A2C73ACB72}"/>
                </a:ext>
              </a:extLst>
            </p:cNvPr>
            <p:cNvSpPr txBox="1"/>
            <p:nvPr/>
          </p:nvSpPr>
          <p:spPr>
            <a:xfrm>
              <a:off x="8484873" y="1869205"/>
              <a:ext cx="13644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Backend (</a:t>
              </a:r>
              <a:r>
                <a:rPr lang="en-US" sz="1600" dirty="0" err="1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Stateful</a:t>
              </a:r>
              <a:r>
                <a:rPr lang="en-US" sz="16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)</a:t>
              </a:r>
              <a:endParaRPr lang="de-CH" sz="1600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5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8849" y="1851645"/>
            <a:ext cx="4485523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Demo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48551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Recap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>
          <a:xfrm>
            <a:off x="6485271" y="810795"/>
            <a:ext cx="570672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It is always more difficult than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Microsoft 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tells you ;)</a:t>
            </a:r>
          </a:p>
          <a:p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Stateful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computation with low latency requires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smart routing</a:t>
            </a:r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Service Fabric with stateless and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stateful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services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combined with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messaging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gives you best of two worlds</a:t>
            </a:r>
          </a:p>
        </p:txBody>
      </p:sp>
    </p:spTree>
    <p:extLst>
      <p:ext uri="{BB962C8B-B14F-4D97-AF65-F5344CB8AC3E}">
        <p14:creationId xmlns:p14="http://schemas.microsoft.com/office/powerpoint/2010/main" val="243618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1539" y="0"/>
            <a:ext cx="848046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6734" y="2560320"/>
            <a:ext cx="5359179" cy="187650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8224" y="2828835"/>
            <a:ext cx="464742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docs.particular.net/</a:t>
            </a:r>
            <a:br>
              <a:rPr lang="de-CH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de-CH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tutorials</a:t>
            </a:r>
            <a:r>
              <a:rPr lang="de-CH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/</a:t>
            </a:r>
            <a:r>
              <a:rPr lang="de-CH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intro-to-nservicebus</a:t>
            </a:r>
            <a:endParaRPr lang="de-CH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61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734" y="2560320"/>
            <a:ext cx="7577192" cy="160442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46833" y="0"/>
            <a:ext cx="6317165" cy="6785517"/>
            <a:chOff x="2266007" y="137946"/>
            <a:chExt cx="9908361" cy="106173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2344063" y="137946"/>
              <a:ext cx="9830305" cy="375939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9717566" y="3897339"/>
              <a:ext cx="2451226" cy="342917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2266007" y="3897339"/>
              <a:ext cx="7129903" cy="6858000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428224" y="2828835"/>
            <a:ext cx="6609502" cy="120032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r>
              <a:rPr lang="de-CH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docs.particular.net/</a:t>
            </a:r>
            <a:br>
              <a:rPr lang="de-CH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de-CH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samples</a:t>
            </a:r>
            <a:r>
              <a:rPr lang="de-CH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/</a:t>
            </a:r>
            <a:r>
              <a:rPr lang="de-CH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azure</a:t>
            </a:r>
            <a:r>
              <a:rPr lang="de-CH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/</a:t>
            </a:r>
            <a:r>
              <a:rPr lang="de-CH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azure</a:t>
            </a:r>
            <a:r>
              <a:rPr lang="de-CH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-service-</a:t>
            </a:r>
            <a:r>
              <a:rPr lang="de-CH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fabric</a:t>
            </a:r>
            <a:r>
              <a:rPr lang="de-CH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-routing/</a:t>
            </a:r>
          </a:p>
        </p:txBody>
      </p:sp>
    </p:spTree>
    <p:extLst>
      <p:ext uri="{BB962C8B-B14F-4D97-AF65-F5344CB8AC3E}">
        <p14:creationId xmlns:p14="http://schemas.microsoft.com/office/powerpoint/2010/main" val="379381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4014" y="3127733"/>
            <a:ext cx="98603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github.com/danielmarbach/</a:t>
            </a:r>
            <a:r>
              <a:rPr lang="en-US" sz="54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Microservices.ServiceFabric</a:t>
            </a:r>
            <a:endParaRPr lang="de-CH" sz="54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4014" y="1124536"/>
            <a:ext cx="64636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Slides, Links…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58144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AF00"/>
      </a:accent4>
      <a:accent5>
        <a:srgbClr val="4472C4"/>
      </a:accent5>
      <a:accent6>
        <a:srgbClr val="70AD47"/>
      </a:accent6>
      <a:hlink>
        <a:srgbClr val="3F3F3F"/>
      </a:hlink>
      <a:folHlink>
        <a:srgbClr val="3F3F3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167</Words>
  <Application>Microsoft Office PowerPoint</Application>
  <PresentationFormat>Widescreen</PresentationFormat>
  <Paragraphs>58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Yanone Kaffeesatz Light</vt:lpstr>
      <vt:lpstr>Yanone Kaffeesatz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danielmarbach</dc:creator>
  <cp:lastModifiedBy>danielmarbach</cp:lastModifiedBy>
  <cp:revision>374</cp:revision>
  <dcterms:created xsi:type="dcterms:W3CDTF">2016-02-22T14:00:45Z</dcterms:created>
  <dcterms:modified xsi:type="dcterms:W3CDTF">2017-06-14T09:38:40Z</dcterms:modified>
</cp:coreProperties>
</file>