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78" r:id="rId2"/>
    <p:sldId id="277" r:id="rId3"/>
    <p:sldId id="319" r:id="rId4"/>
    <p:sldId id="414" r:id="rId5"/>
    <p:sldId id="450" r:id="rId6"/>
    <p:sldId id="416" r:id="rId7"/>
    <p:sldId id="417" r:id="rId8"/>
    <p:sldId id="460" r:id="rId9"/>
    <p:sldId id="413" r:id="rId10"/>
    <p:sldId id="421" r:id="rId11"/>
    <p:sldId id="420" r:id="rId12"/>
    <p:sldId id="418" r:id="rId13"/>
    <p:sldId id="423" r:id="rId14"/>
    <p:sldId id="453" r:id="rId15"/>
    <p:sldId id="457" r:id="rId16"/>
    <p:sldId id="419" r:id="rId17"/>
    <p:sldId id="422" r:id="rId18"/>
    <p:sldId id="426" r:id="rId19"/>
    <p:sldId id="454" r:id="rId20"/>
    <p:sldId id="425" r:id="rId21"/>
    <p:sldId id="429" r:id="rId22"/>
    <p:sldId id="431" r:id="rId23"/>
    <p:sldId id="432" r:id="rId24"/>
    <p:sldId id="433" r:id="rId25"/>
    <p:sldId id="434" r:id="rId26"/>
    <p:sldId id="435" r:id="rId27"/>
    <p:sldId id="437" r:id="rId28"/>
    <p:sldId id="436" r:id="rId29"/>
    <p:sldId id="438" r:id="rId30"/>
    <p:sldId id="448" r:id="rId31"/>
    <p:sldId id="449" r:id="rId32"/>
    <p:sldId id="439" r:id="rId33"/>
    <p:sldId id="445" r:id="rId34"/>
    <p:sldId id="443" r:id="rId35"/>
    <p:sldId id="458" r:id="rId36"/>
    <p:sldId id="446" r:id="rId37"/>
    <p:sldId id="447" r:id="rId38"/>
    <p:sldId id="451" r:id="rId39"/>
    <p:sldId id="452" r:id="rId40"/>
    <p:sldId id="459" r:id="rId41"/>
    <p:sldId id="440" r:id="rId42"/>
    <p:sldId id="273" r:id="rId43"/>
    <p:sldId id="455" r:id="rId44"/>
    <p:sldId id="456" r:id="rId45"/>
    <p:sldId id="267" r:id="rId46"/>
    <p:sldId id="275" r:id="rId47"/>
    <p:sldId id="268" r:id="rId48"/>
    <p:sldId id="27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60"/>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59"/>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8866" autoAdjust="0"/>
  </p:normalViewPr>
  <p:slideViewPr>
    <p:cSldViewPr snapToGrid="0">
      <p:cViewPr varScale="1">
        <p:scale>
          <a:sx n="83" d="100"/>
          <a:sy n="83" d="100"/>
        </p:scale>
        <p:origin x="56" y="740"/>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18.06.2017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(click)</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couldn’t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p>
          <a:p>
            <a:endParaRPr lang="en-US" dirty="0"/>
          </a:p>
          <a:p>
            <a:r>
              <a:rPr lang="en-US" dirty="0"/>
              <a:t>When an order is created on the stateless frontend its chocolate type is used to determine via smart routing where the message has to be routed. In our a bit silly example with chocolate types we can map the chocolate type 1:1 to the queue name or to a queue name convention containing the chocolate type. Each partition will have its own dedicated queue receiver that is receiving messages on the uniquely addressable queue. With that we have  a clear separation and messages that are destined for a given chocolate type are guaranteed to land on the right partition responsible for that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do a </a:t>
            </a:r>
            <a:r>
              <a:rPr lang="en-US" dirty="0" err="1"/>
              <a:t>PoC</a:t>
            </a:r>
            <a:r>
              <a:rPr lang="en-US" dirty="0"/>
              <a:t> with </a:t>
            </a:r>
            <a:r>
              <a:rPr lang="en-US" dirty="0" err="1"/>
              <a:t>NServiceBus</a:t>
            </a:r>
            <a:r>
              <a:rPr lang="en-US" dirty="0"/>
              <a:t> running on top of Service Fabric.</a:t>
            </a:r>
            <a:r>
              <a:rPr lang="de-CH" dirty="0"/>
              <a:t> </a:t>
            </a:r>
            <a:r>
              <a:rPr lang="de-CH" dirty="0" err="1"/>
              <a:t>They’ve</a:t>
            </a:r>
            <a:r>
              <a:rPr lang="de-CH" dirty="0"/>
              <a:t> </a:t>
            </a:r>
            <a:r>
              <a:rPr lang="de-CH" dirty="0" err="1"/>
              <a:t>chosen</a:t>
            </a:r>
            <a:r>
              <a:rPr lang="de-CH" dirty="0"/>
              <a:t> </a:t>
            </a:r>
            <a:r>
              <a:rPr lang="de-CH" dirty="0" err="1"/>
              <a:t>NServiceBus</a:t>
            </a:r>
            <a:r>
              <a:rPr lang="de-CH" dirty="0"/>
              <a:t> </a:t>
            </a:r>
            <a:r>
              <a:rPr lang="de-CH" dirty="0" err="1"/>
              <a:t>because</a:t>
            </a:r>
            <a:r>
              <a:rPr lang="de-CH" dirty="0"/>
              <a:t> </a:t>
            </a:r>
            <a:r>
              <a:rPr lang="de-CH" dirty="0" err="1"/>
              <a:t>it</a:t>
            </a:r>
            <a:r>
              <a:rPr lang="de-CH" dirty="0"/>
              <a:t> </a:t>
            </a:r>
            <a:r>
              <a:rPr lang="de-CH" dirty="0" err="1"/>
              <a:t>provides</a:t>
            </a:r>
            <a:r>
              <a:rPr lang="de-CH" dirty="0"/>
              <a:t> a robust </a:t>
            </a:r>
            <a:r>
              <a:rPr lang="de-CH" dirty="0" err="1"/>
              <a:t>queue</a:t>
            </a:r>
            <a:r>
              <a:rPr lang="de-CH" dirty="0"/>
              <a:t> </a:t>
            </a:r>
            <a:r>
              <a:rPr lang="de-CH" dirty="0" err="1"/>
              <a:t>abstraction</a:t>
            </a:r>
            <a:r>
              <a:rPr lang="de-CH" dirty="0"/>
              <a:t> so </a:t>
            </a:r>
            <a:r>
              <a:rPr lang="de-CH" dirty="0" err="1"/>
              <a:t>that</a:t>
            </a:r>
            <a:r>
              <a:rPr lang="de-CH" dirty="0"/>
              <a:t> </a:t>
            </a:r>
            <a:r>
              <a:rPr lang="de-CH" dirty="0" err="1"/>
              <a:t>they</a:t>
            </a:r>
            <a:r>
              <a:rPr lang="de-CH" dirty="0"/>
              <a:t> </a:t>
            </a:r>
            <a:r>
              <a:rPr lang="de-CH" dirty="0" err="1"/>
              <a:t>didn’t</a:t>
            </a:r>
            <a:r>
              <a:rPr lang="de-CH" dirty="0"/>
              <a:t> </a:t>
            </a:r>
            <a:r>
              <a:rPr lang="de-CH" dirty="0" err="1"/>
              <a:t>need</a:t>
            </a:r>
            <a:r>
              <a:rPr lang="de-CH" dirty="0"/>
              <a:t> </a:t>
            </a:r>
            <a:r>
              <a:rPr lang="de-CH" dirty="0" err="1"/>
              <a:t>to</a:t>
            </a:r>
            <a:r>
              <a:rPr lang="de-CH" dirty="0"/>
              <a:t> </a:t>
            </a:r>
            <a:r>
              <a:rPr lang="de-CH" dirty="0" err="1"/>
              <a:t>focus</a:t>
            </a:r>
            <a:r>
              <a:rPr lang="de-CH" dirty="0"/>
              <a:t> on </a:t>
            </a:r>
            <a:r>
              <a:rPr lang="de-CH" dirty="0" err="1"/>
              <a:t>writing</a:t>
            </a:r>
            <a:r>
              <a:rPr lang="de-CH" dirty="0"/>
              <a:t> </a:t>
            </a:r>
            <a:r>
              <a:rPr lang="de-CH" dirty="0" err="1"/>
              <a:t>much</a:t>
            </a:r>
            <a:r>
              <a:rPr lang="de-CH" dirty="0"/>
              <a:t> </a:t>
            </a:r>
            <a:r>
              <a:rPr lang="de-CH" dirty="0" err="1"/>
              <a:t>plumbing</a:t>
            </a:r>
            <a:r>
              <a:rPr lang="de-CH" dirty="0"/>
              <a:t> </a:t>
            </a:r>
            <a:r>
              <a:rPr lang="de-CH" dirty="0" err="1"/>
              <a:t>code</a:t>
            </a:r>
            <a:r>
              <a:rPr lang="de-CH" dirty="0"/>
              <a:t> </a:t>
            </a:r>
            <a:r>
              <a:rPr lang="de-CH" dirty="0" err="1"/>
              <a:t>to</a:t>
            </a:r>
            <a:r>
              <a:rPr lang="de-CH" dirty="0"/>
              <a:t> </a:t>
            </a:r>
            <a:r>
              <a:rPr lang="de-CH" dirty="0" err="1"/>
              <a:t>fetch</a:t>
            </a:r>
            <a:r>
              <a:rPr lang="de-CH" dirty="0"/>
              <a:t> </a:t>
            </a:r>
            <a:r>
              <a:rPr lang="de-CH" dirty="0" err="1"/>
              <a:t>messages</a:t>
            </a:r>
            <a:r>
              <a:rPr lang="de-CH" dirty="0"/>
              <a:t> </a:t>
            </a:r>
            <a:r>
              <a:rPr lang="de-CH" dirty="0" err="1"/>
              <a:t>from</a:t>
            </a:r>
            <a:r>
              <a:rPr lang="de-CH" dirty="0"/>
              <a:t> </a:t>
            </a:r>
            <a:r>
              <a:rPr lang="de-CH" dirty="0" err="1"/>
              <a:t>the</a:t>
            </a:r>
            <a:r>
              <a:rPr lang="de-CH" dirty="0"/>
              <a:t> </a:t>
            </a:r>
            <a:r>
              <a:rPr lang="de-CH" dirty="0" err="1"/>
              <a:t>queues</a:t>
            </a:r>
            <a:r>
              <a:rPr lang="de-CH"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2384761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83556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2419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18.06.2017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18.06.2017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18.06.2017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18.06.2017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18.06.2017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18.06.2017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18.06.2017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D7E3E624-1D89-4243-AC2F-2E8024DD1CC3}"/>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Cylinder 26">
            <a:extLst>
              <a:ext uri="{FF2B5EF4-FFF2-40B4-BE49-F238E27FC236}">
                <a16:creationId xmlns:a16="http://schemas.microsoft.com/office/drawing/2014/main" id="{20C61EC9-6E5D-4D28-AFB5-8A181E2641B9}"/>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Cylinder 27">
            <a:extLst>
              <a:ext uri="{FF2B5EF4-FFF2-40B4-BE49-F238E27FC236}">
                <a16:creationId xmlns:a16="http://schemas.microsoft.com/office/drawing/2014/main" id="{7CC74D17-C17F-4FAD-A875-99A21841816A}"/>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300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35C9E4FE-1BD1-4346-A337-5349A445DC7F}"/>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D612C42A-B3C6-4103-AF9E-63C1CC0FE5D3}"/>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Cylinder 40">
            <a:extLst>
              <a:ext uri="{FF2B5EF4-FFF2-40B4-BE49-F238E27FC236}">
                <a16:creationId xmlns:a16="http://schemas.microsoft.com/office/drawing/2014/main" id="{E9CA159E-920B-4C81-8C1D-D2F083DB9981}"/>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6739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E4935CC5-331C-44A8-8DCA-39561E70C150}"/>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Cylinder 33">
            <a:extLst>
              <a:ext uri="{FF2B5EF4-FFF2-40B4-BE49-F238E27FC236}">
                <a16:creationId xmlns:a16="http://schemas.microsoft.com/office/drawing/2014/main" id="{A05695CD-1E72-49DF-A1F3-6D2784C700E8}"/>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9F57260C-7DD5-4D6D-929B-E8E1727A81FD}"/>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4158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Cylinder 50">
            <a:extLst>
              <a:ext uri="{FF2B5EF4-FFF2-40B4-BE49-F238E27FC236}">
                <a16:creationId xmlns:a16="http://schemas.microsoft.com/office/drawing/2014/main" id="{4961EEE5-38DF-423B-A584-88925CB30729}"/>
              </a:ext>
            </a:extLst>
          </p:cNvPr>
          <p:cNvSpPr/>
          <p:nvPr/>
        </p:nvSpPr>
        <p:spPr>
          <a:xfrm>
            <a:off x="4284211" y="3634216"/>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Cylinder 51">
            <a:extLst>
              <a:ext uri="{FF2B5EF4-FFF2-40B4-BE49-F238E27FC236}">
                <a16:creationId xmlns:a16="http://schemas.microsoft.com/office/drawing/2014/main" id="{62F4CE8A-3565-4747-B6DD-F9C6B7485DFC}"/>
              </a:ext>
            </a:extLst>
          </p:cNvPr>
          <p:cNvSpPr/>
          <p:nvPr/>
        </p:nvSpPr>
        <p:spPr>
          <a:xfrm>
            <a:off x="6363639"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Cylinder 52">
            <a:extLst>
              <a:ext uri="{FF2B5EF4-FFF2-40B4-BE49-F238E27FC236}">
                <a16:creationId xmlns:a16="http://schemas.microsoft.com/office/drawing/2014/main" id="{FCCCC96A-6541-40F4-8374-CD4C957282FD}"/>
              </a:ext>
            </a:extLst>
          </p:cNvPr>
          <p:cNvSpPr/>
          <p:nvPr/>
        </p:nvSpPr>
        <p:spPr>
          <a:xfrm>
            <a:off x="8401983"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grpSp>
        <p:nvGrpSpPr>
          <p:cNvPr id="54" name="Group 53">
            <a:extLst>
              <a:ext uri="{FF2B5EF4-FFF2-40B4-BE49-F238E27FC236}">
                <a16:creationId xmlns:a16="http://schemas.microsoft.com/office/drawing/2014/main" id="{4D9627F6-8F17-442E-B75C-909439D70FF4}"/>
              </a:ext>
            </a:extLst>
          </p:cNvPr>
          <p:cNvGrpSpPr/>
          <p:nvPr/>
        </p:nvGrpSpPr>
        <p:grpSpPr>
          <a:xfrm>
            <a:off x="2665316" y="3407292"/>
            <a:ext cx="6254659" cy="1232210"/>
            <a:chOff x="2635130" y="1706137"/>
            <a:chExt cx="6254659" cy="2910468"/>
          </a:xfrm>
        </p:grpSpPr>
        <p:sp>
          <p:nvSpPr>
            <p:cNvPr id="55" name="Rectangle 54">
              <a:extLst>
                <a:ext uri="{FF2B5EF4-FFF2-40B4-BE49-F238E27FC236}">
                  <a16:creationId xmlns:a16="http://schemas.microsoft.com/office/drawing/2014/main" id="{E295A3A1-18F0-4B0F-8711-00D0803E6B8F}"/>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56" name="Rectangle 55">
              <a:extLst>
                <a:ext uri="{FF2B5EF4-FFF2-40B4-BE49-F238E27FC236}">
                  <a16:creationId xmlns:a16="http://schemas.microsoft.com/office/drawing/2014/main" id="{1A95CA93-E18F-4DEE-A481-DCF6C3FC081F}"/>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57" name="Rectangle 56">
              <a:extLst>
                <a:ext uri="{FF2B5EF4-FFF2-40B4-BE49-F238E27FC236}">
                  <a16:creationId xmlns:a16="http://schemas.microsoft.com/office/drawing/2014/main" id="{23C4B6E6-BBAE-4378-AE89-DEFBF4329F9B}"/>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5000" fill="hold"/>
                                        <p:tgtEl>
                                          <p:spTgt spid="41"/>
                                        </p:tgtEl>
                                        <p:attrNameLst>
                                          <p:attrName>ppt_x</p:attrName>
                                          <p:attrName>ppt_y</p:attrName>
                                        </p:attrNameLst>
                                      </p:cBhvr>
                                      <p:rCtr x="19974" y="14560"/>
                                    </p:animMotion>
                                  </p:childTnLst>
                                </p:cTn>
                              </p:par>
                            </p:childTnLst>
                          </p:cTn>
                        </p:par>
                        <p:par>
                          <p:cTn id="10" fill="hold">
                            <p:stCondLst>
                              <p:cond delay="5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5000" fill="hold"/>
                                        <p:tgtEl>
                                          <p:spTgt spid="32"/>
                                        </p:tgtEl>
                                        <p:attrNameLst>
                                          <p:attrName>ppt_x</p:attrName>
                                          <p:attrName>ppt_y</p:attrName>
                                        </p:attrNameLst>
                                      </p:cBhvr>
                                      <p:rCtr x="-3086" y="14213"/>
                                    </p:animMotion>
                                  </p:childTnLst>
                                </p:cTn>
                              </p:par>
                            </p:childTnLst>
                          </p:cTn>
                        </p:par>
                        <p:par>
                          <p:cTn id="20" fill="hold">
                            <p:stCondLst>
                              <p:cond delay="5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F7CF37CB-3623-43FE-95DE-209614FC9159}"/>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Cylinder 28">
            <a:extLst>
              <a:ext uri="{FF2B5EF4-FFF2-40B4-BE49-F238E27FC236}">
                <a16:creationId xmlns:a16="http://schemas.microsoft.com/office/drawing/2014/main" id="{FE853E46-7770-4D64-B823-5EA427FB7A0A}"/>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Cylinder 29">
            <a:extLst>
              <a:ext uri="{FF2B5EF4-FFF2-40B4-BE49-F238E27FC236}">
                <a16:creationId xmlns:a16="http://schemas.microsoft.com/office/drawing/2014/main" id="{7AB3E1EA-96BD-4E78-A9AC-E5F0B108DFD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7" name="Group 36">
            <a:extLst>
              <a:ext uri="{FF2B5EF4-FFF2-40B4-BE49-F238E27FC236}">
                <a16:creationId xmlns:a16="http://schemas.microsoft.com/office/drawing/2014/main" id="{2C046B0F-8D50-457F-B2BA-D4318EBF42E6}"/>
              </a:ext>
            </a:extLst>
          </p:cNvPr>
          <p:cNvGrpSpPr/>
          <p:nvPr/>
        </p:nvGrpSpPr>
        <p:grpSpPr>
          <a:xfrm>
            <a:off x="2630001" y="3206065"/>
            <a:ext cx="6254659" cy="1232210"/>
            <a:chOff x="2635130" y="1706137"/>
            <a:chExt cx="6254659" cy="2910468"/>
          </a:xfrm>
        </p:grpSpPr>
        <p:sp>
          <p:nvSpPr>
            <p:cNvPr id="39" name="Rectangle 38">
              <a:extLst>
                <a:ext uri="{FF2B5EF4-FFF2-40B4-BE49-F238E27FC236}">
                  <a16:creationId xmlns:a16="http://schemas.microsoft.com/office/drawing/2014/main" id="{0EB4EC58-2F41-4872-B0CC-2519BC38EFED}"/>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0" name="Rectangle 39">
              <a:extLst>
                <a:ext uri="{FF2B5EF4-FFF2-40B4-BE49-F238E27FC236}">
                  <a16:creationId xmlns:a16="http://schemas.microsoft.com/office/drawing/2014/main" id="{0EB097E2-F349-4D00-99A3-81033636D266}"/>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1" name="Rectangle 40">
              <a:extLst>
                <a:ext uri="{FF2B5EF4-FFF2-40B4-BE49-F238E27FC236}">
                  <a16:creationId xmlns:a16="http://schemas.microsoft.com/office/drawing/2014/main" id="{E2C2908B-5A76-417A-B491-D578EE45D539}"/>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Cylinder 43">
            <a:extLst>
              <a:ext uri="{FF2B5EF4-FFF2-40B4-BE49-F238E27FC236}">
                <a16:creationId xmlns:a16="http://schemas.microsoft.com/office/drawing/2014/main" id="{016FF8CA-EF7C-4B1D-8E2A-5EE1070DDE68}"/>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Cylinder 46">
            <a:extLst>
              <a:ext uri="{FF2B5EF4-FFF2-40B4-BE49-F238E27FC236}">
                <a16:creationId xmlns:a16="http://schemas.microsoft.com/office/drawing/2014/main" id="{1FF0E71A-05A2-49B6-A6E0-EB06970115BB}"/>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Cylinder 47">
            <a:extLst>
              <a:ext uri="{FF2B5EF4-FFF2-40B4-BE49-F238E27FC236}">
                <a16:creationId xmlns:a16="http://schemas.microsoft.com/office/drawing/2014/main" id="{B18463F6-36B0-4B72-B420-B24AAF36821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E511B26-6808-45AE-987A-BE5E206D8A30}"/>
              </a:ext>
            </a:extLst>
          </p:cNvPr>
          <p:cNvGrpSpPr/>
          <p:nvPr/>
        </p:nvGrpSpPr>
        <p:grpSpPr>
          <a:xfrm>
            <a:off x="385942" y="1165586"/>
            <a:ext cx="6609576" cy="4716966"/>
            <a:chOff x="213991" y="1165586"/>
            <a:chExt cx="6609576" cy="4716966"/>
          </a:xfrm>
        </p:grpSpPr>
        <p:sp>
          <p:nvSpPr>
            <p:cNvPr id="2" name="Rectangle 1">
              <a:extLst>
                <a:ext uri="{FF2B5EF4-FFF2-40B4-BE49-F238E27FC236}">
                  <a16:creationId xmlns:a16="http://schemas.microsoft.com/office/drawing/2014/main" id="{CF7A04B3-8D77-49E6-A7E4-7D171FCED896}"/>
                </a:ext>
              </a:extLst>
            </p:cNvPr>
            <p:cNvSpPr/>
            <p:nvPr/>
          </p:nvSpPr>
          <p:spPr>
            <a:xfrm>
              <a:off x="213991" y="1165586"/>
              <a:ext cx="6609576"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52E2D849-D0AA-4DEF-A8F5-B14C243A71D1}"/>
                </a:ext>
              </a:extLst>
            </p:cNvPr>
            <p:cNvSpPr/>
            <p:nvPr/>
          </p:nvSpPr>
          <p:spPr>
            <a:xfrm>
              <a:off x="363883" y="3108387"/>
              <a:ext cx="202612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ChocolateOrder.Front</a:t>
              </a:r>
              <a:endParaRPr lang="de-CH" sz="20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A45E86C4-275D-4D54-8BBD-8079EF596B83}"/>
                </a:ext>
              </a:extLst>
            </p:cNvPr>
            <p:cNvSpPr/>
            <p:nvPr/>
          </p:nvSpPr>
          <p:spPr>
            <a:xfrm>
              <a:off x="3940319" y="2272329"/>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7" name="Cylinder 6">
              <a:extLst>
                <a:ext uri="{FF2B5EF4-FFF2-40B4-BE49-F238E27FC236}">
                  <a16:creationId xmlns:a16="http://schemas.microsoft.com/office/drawing/2014/main" id="{D6083C3E-105D-4637-A2CD-E7178DB60600}"/>
                </a:ext>
              </a:extLst>
            </p:cNvPr>
            <p:cNvSpPr/>
            <p:nvPr/>
          </p:nvSpPr>
          <p:spPr>
            <a:xfrm rot="16200000">
              <a:off x="2883951" y="2175393"/>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8" name="Cylinder 7">
              <a:extLst>
                <a:ext uri="{FF2B5EF4-FFF2-40B4-BE49-F238E27FC236}">
                  <a16:creationId xmlns:a16="http://schemas.microsoft.com/office/drawing/2014/main" id="{8BBF0CA8-2C4A-427F-BEC9-6FA0C4ADB6AC}"/>
                </a:ext>
              </a:extLst>
            </p:cNvPr>
            <p:cNvSpPr/>
            <p:nvPr/>
          </p:nvSpPr>
          <p:spPr>
            <a:xfrm rot="16200000">
              <a:off x="2883866" y="3116756"/>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Brown</a:t>
              </a:r>
              <a:endParaRPr lang="de-CH" sz="2000" dirty="0">
                <a:latin typeface="Yanone Kaffeesatz Light" panose="02000000000000000000" pitchFamily="2" charset="0"/>
              </a:endParaRPr>
            </a:p>
          </p:txBody>
        </p:sp>
        <p:sp>
          <p:nvSpPr>
            <p:cNvPr id="9" name="Cylinder 8">
              <a:extLst>
                <a:ext uri="{FF2B5EF4-FFF2-40B4-BE49-F238E27FC236}">
                  <a16:creationId xmlns:a16="http://schemas.microsoft.com/office/drawing/2014/main" id="{C12803F1-9B8D-47DF-BAF4-B34D59439A34}"/>
                </a:ext>
              </a:extLst>
            </p:cNvPr>
            <p:cNvSpPr/>
            <p:nvPr/>
          </p:nvSpPr>
          <p:spPr>
            <a:xfrm rot="16200000">
              <a:off x="2883866" y="4058202"/>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39" name="TextBox 38">
              <a:extLst>
                <a:ext uri="{FF2B5EF4-FFF2-40B4-BE49-F238E27FC236}">
                  <a16:creationId xmlns:a16="http://schemas.microsoft.com/office/drawing/2014/main" id="{B7A5BB60-27F9-4E1A-9D99-1A7AC6F74936}"/>
                </a:ext>
              </a:extLst>
            </p:cNvPr>
            <p:cNvSpPr txBox="1"/>
            <p:nvPr/>
          </p:nvSpPr>
          <p:spPr>
            <a:xfrm>
              <a:off x="363883" y="1238350"/>
              <a:ext cx="1627369"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Order Microservice</a:t>
              </a:r>
              <a:endParaRPr lang="de-CH" sz="2000" dirty="0">
                <a:solidFill>
                  <a:schemeClr val="accent3"/>
                </a:solidFill>
                <a:latin typeface="Yanone Kaffeesatz Regular" panose="02000000000000000000" pitchFamily="2" charset="0"/>
              </a:endParaRPr>
            </a:p>
          </p:txBody>
        </p:sp>
        <p:sp>
          <p:nvSpPr>
            <p:cNvPr id="40" name="Rectangle 39">
              <a:extLst>
                <a:ext uri="{FF2B5EF4-FFF2-40B4-BE49-F238E27FC236}">
                  <a16:creationId xmlns:a16="http://schemas.microsoft.com/office/drawing/2014/main" id="{3AE60C9F-9C8A-4623-8A06-7759AD416BBC}"/>
                </a:ext>
              </a:extLst>
            </p:cNvPr>
            <p:cNvSpPr/>
            <p:nvPr/>
          </p:nvSpPr>
          <p:spPr>
            <a:xfrm>
              <a:off x="282735" y="1797895"/>
              <a:ext cx="224275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TextBox 40">
              <a:extLst>
                <a:ext uri="{FF2B5EF4-FFF2-40B4-BE49-F238E27FC236}">
                  <a16:creationId xmlns:a16="http://schemas.microsoft.com/office/drawing/2014/main" id="{159133FF-8C38-4BAA-83F9-2D2244D48B25}"/>
                </a:ext>
              </a:extLst>
            </p:cNvPr>
            <p:cNvSpPr txBox="1"/>
            <p:nvPr/>
          </p:nvSpPr>
          <p:spPr>
            <a:xfrm>
              <a:off x="282735" y="1872232"/>
              <a:ext cx="1486304"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Frontend (Stateless)</a:t>
              </a:r>
              <a:endParaRPr lang="de-CH" sz="1600" dirty="0">
                <a:solidFill>
                  <a:schemeClr val="accent3"/>
                </a:solidFill>
                <a:latin typeface="Yanone Kaffeesatz Regular" panose="02000000000000000000" pitchFamily="2" charset="0"/>
              </a:endParaRPr>
            </a:p>
          </p:txBody>
        </p:sp>
        <p:sp>
          <p:nvSpPr>
            <p:cNvPr id="42" name="Rectangle 41">
              <a:extLst>
                <a:ext uri="{FF2B5EF4-FFF2-40B4-BE49-F238E27FC236}">
                  <a16:creationId xmlns:a16="http://schemas.microsoft.com/office/drawing/2014/main" id="{D7093560-3BB3-486C-8D81-6649D66C700C}"/>
                </a:ext>
              </a:extLst>
            </p:cNvPr>
            <p:cNvSpPr/>
            <p:nvPr/>
          </p:nvSpPr>
          <p:spPr>
            <a:xfrm>
              <a:off x="2647123" y="1797895"/>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TextBox 42">
              <a:extLst>
                <a:ext uri="{FF2B5EF4-FFF2-40B4-BE49-F238E27FC236}">
                  <a16:creationId xmlns:a16="http://schemas.microsoft.com/office/drawing/2014/main" id="{3564A24F-8E87-40AE-954A-51288DA17591}"/>
                </a:ext>
              </a:extLst>
            </p:cNvPr>
            <p:cNvSpPr txBox="1"/>
            <p:nvPr/>
          </p:nvSpPr>
          <p:spPr>
            <a:xfrm>
              <a:off x="2878145" y="1872232"/>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44" name="Rectangle 43">
              <a:extLst>
                <a:ext uri="{FF2B5EF4-FFF2-40B4-BE49-F238E27FC236}">
                  <a16:creationId xmlns:a16="http://schemas.microsoft.com/office/drawing/2014/main" id="{57193735-AF5E-4E65-AF0D-9831F02E56DB}"/>
                </a:ext>
              </a:extLst>
            </p:cNvPr>
            <p:cNvSpPr/>
            <p:nvPr/>
          </p:nvSpPr>
          <p:spPr>
            <a:xfrm>
              <a:off x="3781641" y="1797895"/>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TextBox 44">
              <a:extLst>
                <a:ext uri="{FF2B5EF4-FFF2-40B4-BE49-F238E27FC236}">
                  <a16:creationId xmlns:a16="http://schemas.microsoft.com/office/drawing/2014/main" id="{ED174757-1F9E-43E9-B8C1-6FDDDC402978}"/>
                </a:ext>
              </a:extLst>
            </p:cNvPr>
            <p:cNvSpPr txBox="1"/>
            <p:nvPr/>
          </p:nvSpPr>
          <p:spPr>
            <a:xfrm>
              <a:off x="369425" y="5148613"/>
              <a:ext cx="2090306"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Side Distribution</a:t>
              </a:r>
              <a:endParaRPr lang="de-CH" dirty="0">
                <a:solidFill>
                  <a:schemeClr val="accent2"/>
                </a:solidFill>
                <a:latin typeface="Yanone Kaffeesatz Regular" panose="02000000000000000000" pitchFamily="2" charset="0"/>
              </a:endParaRPr>
            </a:p>
          </p:txBody>
        </p:sp>
        <p:sp>
          <p:nvSpPr>
            <p:cNvPr id="46" name="TextBox 45">
              <a:extLst>
                <a:ext uri="{FF2B5EF4-FFF2-40B4-BE49-F238E27FC236}">
                  <a16:creationId xmlns:a16="http://schemas.microsoft.com/office/drawing/2014/main" id="{90538968-0850-48E9-99D3-E581E75569A2}"/>
                </a:ext>
              </a:extLst>
            </p:cNvPr>
            <p:cNvSpPr txBox="1"/>
            <p:nvPr/>
          </p:nvSpPr>
          <p:spPr>
            <a:xfrm>
              <a:off x="3781641" y="5148613"/>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and Receiver Side Distribution</a:t>
              </a:r>
              <a:endParaRPr lang="de-CH" dirty="0">
                <a:solidFill>
                  <a:schemeClr val="accent2"/>
                </a:solidFill>
                <a:latin typeface="Yanone Kaffeesatz Regular" panose="02000000000000000000" pitchFamily="2" charset="0"/>
              </a:endParaRPr>
            </a:p>
          </p:txBody>
        </p:sp>
        <p:sp>
          <p:nvSpPr>
            <p:cNvPr id="47" name="Rectangle 46">
              <a:extLst>
                <a:ext uri="{FF2B5EF4-FFF2-40B4-BE49-F238E27FC236}">
                  <a16:creationId xmlns:a16="http://schemas.microsoft.com/office/drawing/2014/main" id="{FB329F47-3310-4E33-8E39-2784AA6E1FC7}"/>
                </a:ext>
              </a:extLst>
            </p:cNvPr>
            <p:cNvSpPr/>
            <p:nvPr/>
          </p:nvSpPr>
          <p:spPr>
            <a:xfrm>
              <a:off x="3936736" y="3212523"/>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8A25273-C408-4B34-A01B-2D5670D72142}"/>
                </a:ext>
              </a:extLst>
            </p:cNvPr>
            <p:cNvSpPr/>
            <p:nvPr/>
          </p:nvSpPr>
          <p:spPr>
            <a:xfrm>
              <a:off x="3936736" y="4136288"/>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9" name="Rectangle 48">
              <a:extLst>
                <a:ext uri="{FF2B5EF4-FFF2-40B4-BE49-F238E27FC236}">
                  <a16:creationId xmlns:a16="http://schemas.microsoft.com/office/drawing/2014/main" id="{4A975999-5F52-42C2-838A-E4BEEE040FE3}"/>
                </a:ext>
              </a:extLst>
            </p:cNvPr>
            <p:cNvSpPr/>
            <p:nvPr/>
          </p:nvSpPr>
          <p:spPr>
            <a:xfrm>
              <a:off x="5423981" y="2935088"/>
              <a:ext cx="1231768" cy="11894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latin typeface="Yanone Kaffeesatz Light" panose="02000000000000000000" pitchFamily="2" charset="0"/>
                </a:rPr>
                <a:t>ChocolateOrder</a:t>
              </a:r>
              <a:br>
                <a:rPr lang="en-US" sz="1600" dirty="0">
                  <a:latin typeface="Yanone Kaffeesatz Light" panose="02000000000000000000" pitchFamily="2" charset="0"/>
                </a:rPr>
              </a:br>
              <a:r>
                <a:rPr lang="en-US" sz="1600" dirty="0" err="1">
                  <a:latin typeface="Yanone Kaffeesatz Light" panose="02000000000000000000" pitchFamily="2" charset="0"/>
                </a:rPr>
                <a:t>ProcessManager</a:t>
              </a:r>
              <a:endParaRPr lang="de-CH" sz="1600" dirty="0">
                <a:latin typeface="Yanone Kaffeesatz Light" panose="02000000000000000000" pitchFamily="2" charset="0"/>
              </a:endParaRPr>
            </a:p>
          </p:txBody>
        </p:sp>
      </p:grpSp>
      <p:sp>
        <p:nvSpPr>
          <p:cNvPr id="70" name="TextBox 69">
            <a:extLst>
              <a:ext uri="{FF2B5EF4-FFF2-40B4-BE49-F238E27FC236}">
                <a16:creationId xmlns:a16="http://schemas.microsoft.com/office/drawing/2014/main" id="{C00814D7-C300-479A-BDAF-85764266F0F3}"/>
              </a:ext>
            </a:extLst>
          </p:cNvPr>
          <p:cNvSpPr txBox="1"/>
          <p:nvPr/>
        </p:nvSpPr>
        <p:spPr>
          <a:xfrm>
            <a:off x="3858288" y="1872232"/>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nvGrpSpPr>
          <p:cNvPr id="72" name="Group 71">
            <a:extLst>
              <a:ext uri="{FF2B5EF4-FFF2-40B4-BE49-F238E27FC236}">
                <a16:creationId xmlns:a16="http://schemas.microsoft.com/office/drawing/2014/main" id="{0DBEAD44-1C43-46B2-BBB1-E1E9EC9B0EB8}"/>
              </a:ext>
            </a:extLst>
          </p:cNvPr>
          <p:cNvGrpSpPr/>
          <p:nvPr/>
        </p:nvGrpSpPr>
        <p:grpSpPr>
          <a:xfrm>
            <a:off x="7299915" y="1165586"/>
            <a:ext cx="4486923" cy="4716966"/>
            <a:chOff x="7054589" y="1165586"/>
            <a:chExt cx="4486923" cy="4716966"/>
          </a:xfrm>
        </p:grpSpPr>
        <p:sp>
          <p:nvSpPr>
            <p:cNvPr id="53" name="Rectangle 52">
              <a:extLst>
                <a:ext uri="{FF2B5EF4-FFF2-40B4-BE49-F238E27FC236}">
                  <a16:creationId xmlns:a16="http://schemas.microsoft.com/office/drawing/2014/main" id="{1B85D2F4-81DF-4098-A69E-243879E4C001}"/>
                </a:ext>
              </a:extLst>
            </p:cNvPr>
            <p:cNvSpPr/>
            <p:nvPr/>
          </p:nvSpPr>
          <p:spPr>
            <a:xfrm>
              <a:off x="7054589" y="1165586"/>
              <a:ext cx="4486923"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tangle 54">
              <a:extLst>
                <a:ext uri="{FF2B5EF4-FFF2-40B4-BE49-F238E27FC236}">
                  <a16:creationId xmlns:a16="http://schemas.microsoft.com/office/drawing/2014/main" id="{D8B3BBA4-D79D-43A6-8F6B-53DD56CCBC2A}"/>
                </a:ext>
              </a:extLst>
            </p:cNvPr>
            <p:cNvSpPr/>
            <p:nvPr/>
          </p:nvSpPr>
          <p:spPr>
            <a:xfrm>
              <a:off x="8564759" y="2279975"/>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56" name="Cylinder 55">
              <a:extLst>
                <a:ext uri="{FF2B5EF4-FFF2-40B4-BE49-F238E27FC236}">
                  <a16:creationId xmlns:a16="http://schemas.microsoft.com/office/drawing/2014/main" id="{9A88068F-823D-4793-A4BD-2D64DE9F7FBA}"/>
                </a:ext>
              </a:extLst>
            </p:cNvPr>
            <p:cNvSpPr/>
            <p:nvPr/>
          </p:nvSpPr>
          <p:spPr>
            <a:xfrm rot="16200000">
              <a:off x="7431744" y="2172366"/>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33000</a:t>
              </a:r>
              <a:endParaRPr lang="de-CH" sz="2400" dirty="0">
                <a:latin typeface="Yanone Kaffeesatz Light" panose="02000000000000000000" pitchFamily="2" charset="0"/>
              </a:endParaRPr>
            </a:p>
          </p:txBody>
        </p:sp>
        <p:sp>
          <p:nvSpPr>
            <p:cNvPr id="57" name="Cylinder 56">
              <a:extLst>
                <a:ext uri="{FF2B5EF4-FFF2-40B4-BE49-F238E27FC236}">
                  <a16:creationId xmlns:a16="http://schemas.microsoft.com/office/drawing/2014/main" id="{1430C4CD-76EC-4A44-9A4D-05EACD1E1B48}"/>
                </a:ext>
              </a:extLst>
            </p:cNvPr>
            <p:cNvSpPr/>
            <p:nvPr/>
          </p:nvSpPr>
          <p:spPr>
            <a:xfrm rot="16200000">
              <a:off x="7431659" y="3113729"/>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66000</a:t>
              </a:r>
              <a:endParaRPr lang="de-CH" sz="2000" dirty="0">
                <a:latin typeface="Yanone Kaffeesatz Light" panose="02000000000000000000" pitchFamily="2" charset="0"/>
              </a:endParaRPr>
            </a:p>
          </p:txBody>
        </p:sp>
        <p:sp>
          <p:nvSpPr>
            <p:cNvPr id="58" name="Cylinder 57">
              <a:extLst>
                <a:ext uri="{FF2B5EF4-FFF2-40B4-BE49-F238E27FC236}">
                  <a16:creationId xmlns:a16="http://schemas.microsoft.com/office/drawing/2014/main" id="{D35E8312-07A0-4926-928D-88A0F3504F3F}"/>
                </a:ext>
              </a:extLst>
            </p:cNvPr>
            <p:cNvSpPr/>
            <p:nvPr/>
          </p:nvSpPr>
          <p:spPr>
            <a:xfrm rot="16200000">
              <a:off x="7431659" y="4055175"/>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99000</a:t>
              </a:r>
              <a:endParaRPr lang="de-CH" sz="2400" dirty="0">
                <a:latin typeface="Yanone Kaffeesatz Light" panose="02000000000000000000" pitchFamily="2" charset="0"/>
              </a:endParaRPr>
            </a:p>
          </p:txBody>
        </p:sp>
        <p:sp>
          <p:nvSpPr>
            <p:cNvPr id="59" name="TextBox 58">
              <a:extLst>
                <a:ext uri="{FF2B5EF4-FFF2-40B4-BE49-F238E27FC236}">
                  <a16:creationId xmlns:a16="http://schemas.microsoft.com/office/drawing/2014/main" id="{988B19FD-4763-445D-8E57-3345F4DCB2CF}"/>
                </a:ext>
              </a:extLst>
            </p:cNvPr>
            <p:cNvSpPr txBox="1"/>
            <p:nvPr/>
          </p:nvSpPr>
          <p:spPr>
            <a:xfrm>
              <a:off x="7204481" y="1238350"/>
              <a:ext cx="1864613"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Shipping Microservice</a:t>
              </a:r>
              <a:endParaRPr lang="de-CH" sz="2000" dirty="0">
                <a:solidFill>
                  <a:schemeClr val="accent3"/>
                </a:solidFill>
                <a:latin typeface="Yanone Kaffeesatz Regular" panose="02000000000000000000" pitchFamily="2" charset="0"/>
              </a:endParaRPr>
            </a:p>
          </p:txBody>
        </p:sp>
        <p:sp>
          <p:nvSpPr>
            <p:cNvPr id="62" name="Rectangle 61">
              <a:extLst>
                <a:ext uri="{FF2B5EF4-FFF2-40B4-BE49-F238E27FC236}">
                  <a16:creationId xmlns:a16="http://schemas.microsoft.com/office/drawing/2014/main" id="{A67644E7-2BA4-4E68-BD05-BB6E67570C39}"/>
                </a:ext>
              </a:extLst>
            </p:cNvPr>
            <p:cNvSpPr/>
            <p:nvPr/>
          </p:nvSpPr>
          <p:spPr>
            <a:xfrm>
              <a:off x="7194916" y="1794868"/>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TextBox 62">
              <a:extLst>
                <a:ext uri="{FF2B5EF4-FFF2-40B4-BE49-F238E27FC236}">
                  <a16:creationId xmlns:a16="http://schemas.microsoft.com/office/drawing/2014/main" id="{099DA100-B7DF-418B-B24F-9F9F1F3538B0}"/>
                </a:ext>
              </a:extLst>
            </p:cNvPr>
            <p:cNvSpPr txBox="1"/>
            <p:nvPr/>
          </p:nvSpPr>
          <p:spPr>
            <a:xfrm>
              <a:off x="7425938" y="1869205"/>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64" name="Rectangle 63">
              <a:extLst>
                <a:ext uri="{FF2B5EF4-FFF2-40B4-BE49-F238E27FC236}">
                  <a16:creationId xmlns:a16="http://schemas.microsoft.com/office/drawing/2014/main" id="{6635260B-1997-4535-9443-2EB93C5E29B6}"/>
                </a:ext>
              </a:extLst>
            </p:cNvPr>
            <p:cNvSpPr/>
            <p:nvPr/>
          </p:nvSpPr>
          <p:spPr>
            <a:xfrm>
              <a:off x="8406081" y="1805541"/>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TextBox 65">
              <a:extLst>
                <a:ext uri="{FF2B5EF4-FFF2-40B4-BE49-F238E27FC236}">
                  <a16:creationId xmlns:a16="http://schemas.microsoft.com/office/drawing/2014/main" id="{2018F58E-7B5C-4A17-96D0-827AC3561AF4}"/>
                </a:ext>
              </a:extLst>
            </p:cNvPr>
            <p:cNvSpPr txBox="1"/>
            <p:nvPr/>
          </p:nvSpPr>
          <p:spPr>
            <a:xfrm>
              <a:off x="8406081" y="5156259"/>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Receiver Side Distribution</a:t>
              </a:r>
              <a:endParaRPr lang="de-CH" dirty="0">
                <a:solidFill>
                  <a:schemeClr val="accent2"/>
                </a:solidFill>
                <a:latin typeface="Yanone Kaffeesatz Regular" panose="02000000000000000000" pitchFamily="2" charset="0"/>
              </a:endParaRPr>
            </a:p>
          </p:txBody>
        </p:sp>
        <p:sp>
          <p:nvSpPr>
            <p:cNvPr id="67" name="Rectangle 66">
              <a:extLst>
                <a:ext uri="{FF2B5EF4-FFF2-40B4-BE49-F238E27FC236}">
                  <a16:creationId xmlns:a16="http://schemas.microsoft.com/office/drawing/2014/main" id="{CB4ABDE6-B5F0-498F-B371-2B72647E7064}"/>
                </a:ext>
              </a:extLst>
            </p:cNvPr>
            <p:cNvSpPr/>
            <p:nvPr/>
          </p:nvSpPr>
          <p:spPr>
            <a:xfrm>
              <a:off x="8561176" y="3220169"/>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68" name="Rectangle 67">
              <a:extLst>
                <a:ext uri="{FF2B5EF4-FFF2-40B4-BE49-F238E27FC236}">
                  <a16:creationId xmlns:a16="http://schemas.microsoft.com/office/drawing/2014/main" id="{59091795-F939-4432-B43C-C37E536018EC}"/>
                </a:ext>
              </a:extLst>
            </p:cNvPr>
            <p:cNvSpPr/>
            <p:nvPr/>
          </p:nvSpPr>
          <p:spPr>
            <a:xfrm>
              <a:off x="8561176" y="4143934"/>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71" name="TextBox 70">
              <a:extLst>
                <a:ext uri="{FF2B5EF4-FFF2-40B4-BE49-F238E27FC236}">
                  <a16:creationId xmlns:a16="http://schemas.microsoft.com/office/drawing/2014/main" id="{98DFE652-68DA-46A1-ABB7-56A2C73ACB72}"/>
                </a:ext>
              </a:extLst>
            </p:cNvPr>
            <p:cNvSpPr txBox="1"/>
            <p:nvPr/>
          </p:nvSpPr>
          <p:spPr>
            <a:xfrm>
              <a:off x="8484873" y="1869205"/>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8175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13B24BB-7FF1-410C-B858-90A2B9B0063D}"/>
              </a:ext>
            </a:extLst>
          </p:cNvPr>
          <p:cNvGrpSpPr/>
          <p:nvPr/>
        </p:nvGrpSpPr>
        <p:grpSpPr>
          <a:xfrm>
            <a:off x="2585414" y="1767247"/>
            <a:ext cx="7021172" cy="3323506"/>
            <a:chOff x="2591553" y="1671116"/>
            <a:chExt cx="7021172" cy="3323506"/>
          </a:xfrm>
        </p:grpSpPr>
        <p:sp>
          <p:nvSpPr>
            <p:cNvPr id="3" name="Rectangle 2">
              <a:extLst>
                <a:ext uri="{FF2B5EF4-FFF2-40B4-BE49-F238E27FC236}">
                  <a16:creationId xmlns:a16="http://schemas.microsoft.com/office/drawing/2014/main" id="{386D7A62-1529-41D8-BB06-702232B42014}"/>
                </a:ext>
              </a:extLst>
            </p:cNvPr>
            <p:cNvSpPr/>
            <p:nvPr/>
          </p:nvSpPr>
          <p:spPr>
            <a:xfrm>
              <a:off x="5954984" y="1722988"/>
              <a:ext cx="3657741" cy="32716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a:extLst>
                <a:ext uri="{FF2B5EF4-FFF2-40B4-BE49-F238E27FC236}">
                  <a16:creationId xmlns:a16="http://schemas.microsoft.com/office/drawing/2014/main" id="{498235C8-08EA-476E-8828-8390B53C256D}"/>
                </a:ext>
              </a:extLst>
            </p:cNvPr>
            <p:cNvSpPr/>
            <p:nvPr/>
          </p:nvSpPr>
          <p:spPr>
            <a:xfrm>
              <a:off x="6544138" y="24817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5" name="Rectangle 4">
              <a:extLst>
                <a:ext uri="{FF2B5EF4-FFF2-40B4-BE49-F238E27FC236}">
                  <a16:creationId xmlns:a16="http://schemas.microsoft.com/office/drawing/2014/main" id="{C0209879-90F4-48E4-9D9A-72B3071FC244}"/>
                </a:ext>
              </a:extLst>
            </p:cNvPr>
            <p:cNvSpPr/>
            <p:nvPr/>
          </p:nvSpPr>
          <p:spPr>
            <a:xfrm>
              <a:off x="6696538" y="26341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F145C171-0108-4FEA-8E01-572AB38AF957}"/>
                </a:ext>
              </a:extLst>
            </p:cNvPr>
            <p:cNvSpPr/>
            <p:nvPr/>
          </p:nvSpPr>
          <p:spPr>
            <a:xfrm>
              <a:off x="6848938" y="27865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E6F68F08-B5A3-4FFB-B9B8-CC051BD8F422}"/>
                </a:ext>
              </a:extLst>
            </p:cNvPr>
            <p:cNvSpPr/>
            <p:nvPr/>
          </p:nvSpPr>
          <p:spPr>
            <a:xfrm>
              <a:off x="7001338" y="29389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B536766E-72E5-42E6-BBF3-D1E4ACC72AE4}"/>
                </a:ext>
              </a:extLst>
            </p:cNvPr>
            <p:cNvSpPr/>
            <p:nvPr/>
          </p:nvSpPr>
          <p:spPr>
            <a:xfrm>
              <a:off x="7153738" y="30913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9" name="TextBox 8">
              <a:extLst>
                <a:ext uri="{FF2B5EF4-FFF2-40B4-BE49-F238E27FC236}">
                  <a16:creationId xmlns:a16="http://schemas.microsoft.com/office/drawing/2014/main" id="{693B5F02-B905-4C00-A555-562DAB4A104C}"/>
                </a:ext>
              </a:extLst>
            </p:cNvPr>
            <p:cNvSpPr txBox="1"/>
            <p:nvPr/>
          </p:nvSpPr>
          <p:spPr>
            <a:xfrm>
              <a:off x="5954984" y="1671116"/>
              <a:ext cx="84830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Cluster</a:t>
              </a:r>
              <a:endParaRPr lang="de-CH" sz="2400" dirty="0">
                <a:solidFill>
                  <a:schemeClr val="accent3"/>
                </a:solidFill>
                <a:latin typeface="Yanone Kaffeesatz Regular" panose="02000000000000000000" pitchFamily="2" charset="0"/>
              </a:endParaRPr>
            </a:p>
          </p:txBody>
        </p:sp>
        <p:sp>
          <p:nvSpPr>
            <p:cNvPr id="10" name="Rectangle 9">
              <a:extLst>
                <a:ext uri="{FF2B5EF4-FFF2-40B4-BE49-F238E27FC236}">
                  <a16:creationId xmlns:a16="http://schemas.microsoft.com/office/drawing/2014/main" id="{F6B9218C-E13D-4FA7-B79A-2270E5185E1A}"/>
                </a:ext>
              </a:extLst>
            </p:cNvPr>
            <p:cNvSpPr/>
            <p:nvPr/>
          </p:nvSpPr>
          <p:spPr>
            <a:xfrm>
              <a:off x="2591553" y="2901605"/>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Connector</a:t>
              </a:r>
              <a:endParaRPr lang="de-CH" sz="1200" dirty="0">
                <a:latin typeface="Yanone Kaffeesatz Light" panose="02000000000000000000" pitchFamily="2" charset="0"/>
              </a:endParaRPr>
            </a:p>
          </p:txBody>
        </p:sp>
        <p:cxnSp>
          <p:nvCxnSpPr>
            <p:cNvPr id="12" name="Straight Arrow Connector 11">
              <a:extLst>
                <a:ext uri="{FF2B5EF4-FFF2-40B4-BE49-F238E27FC236}">
                  <a16:creationId xmlns:a16="http://schemas.microsoft.com/office/drawing/2014/main" id="{2BC94762-7F4E-41A5-AB21-76EF2718DFEB}"/>
                </a:ext>
              </a:extLst>
            </p:cNvPr>
            <p:cNvCxnSpPr>
              <a:stCxn id="10" idx="3"/>
              <a:endCxn id="3" idx="1"/>
            </p:cNvCxnSpPr>
            <p:nvPr/>
          </p:nvCxnSpPr>
          <p:spPr>
            <a:xfrm>
              <a:off x="4535856" y="3358805"/>
              <a:ext cx="141912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7EDCDE-9AF6-4A2F-BAA2-BA1E2FF93DBC}"/>
                </a:ext>
              </a:extLst>
            </p:cNvPr>
            <p:cNvSpPr txBox="1"/>
            <p:nvPr/>
          </p:nvSpPr>
          <p:spPr>
            <a:xfrm>
              <a:off x="4712061" y="3396124"/>
              <a:ext cx="107914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Remoting</a:t>
              </a:r>
              <a:endParaRPr lang="de-CH" sz="2400" dirty="0">
                <a:solidFill>
                  <a:schemeClr val="accent3"/>
                </a:solidFill>
                <a:latin typeface="Yanone Kaffeesatz Regular" panose="02000000000000000000" pitchFamily="2" charset="0"/>
              </a:endParaRPr>
            </a:p>
          </p:txBody>
        </p:sp>
        <p:sp>
          <p:nvSpPr>
            <p:cNvPr id="15" name="TextBox 14">
              <a:extLst>
                <a:ext uri="{FF2B5EF4-FFF2-40B4-BE49-F238E27FC236}">
                  <a16:creationId xmlns:a16="http://schemas.microsoft.com/office/drawing/2014/main" id="{70FB49F7-999A-4CFB-A018-7EE2E435F23D}"/>
                </a:ext>
              </a:extLst>
            </p:cNvPr>
            <p:cNvSpPr txBox="1"/>
            <p:nvPr/>
          </p:nvSpPr>
          <p:spPr>
            <a:xfrm>
              <a:off x="7586318" y="4126967"/>
              <a:ext cx="734496"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Chaos</a:t>
              </a:r>
              <a:endParaRPr lang="de-CH" sz="2400" dirty="0">
                <a:solidFill>
                  <a:schemeClr val="accent4"/>
                </a:solidFill>
                <a:latin typeface="Yanone Kaffeesatz Regular" panose="02000000000000000000" pitchFamily="2" charset="0"/>
              </a:endParaRPr>
            </a:p>
          </p:txBody>
        </p:sp>
        <p:sp>
          <p:nvSpPr>
            <p:cNvPr id="16" name="Lightning Bolt 15">
              <a:extLst>
                <a:ext uri="{FF2B5EF4-FFF2-40B4-BE49-F238E27FC236}">
                  <a16:creationId xmlns:a16="http://schemas.microsoft.com/office/drawing/2014/main" id="{71E6C051-A3F4-48E1-A040-E804C4765288}"/>
                </a:ext>
              </a:extLst>
            </p:cNvPr>
            <p:cNvSpPr/>
            <p:nvPr/>
          </p:nvSpPr>
          <p:spPr>
            <a:xfrm>
              <a:off x="6923027" y="3890573"/>
              <a:ext cx="914400" cy="914400"/>
            </a:xfrm>
            <a:prstGeom prst="lightningBol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8" name="Rectangle 17">
            <a:extLst>
              <a:ext uri="{FF2B5EF4-FFF2-40B4-BE49-F238E27FC236}">
                <a16:creationId xmlns:a16="http://schemas.microsoft.com/office/drawing/2014/main" id="{4B67D979-2202-48EB-A19D-5BFC22700DE7}"/>
              </a:ext>
            </a:extLst>
          </p:cNvPr>
          <p:cNvSpPr/>
          <p:nvPr/>
        </p:nvSpPr>
        <p:spPr>
          <a:xfrm>
            <a:off x="2585414" y="1767247"/>
            <a:ext cx="1739579" cy="1200329"/>
          </a:xfrm>
          <a:prstGeom prst="rect">
            <a:avLst/>
          </a:prstGeom>
        </p:spPr>
        <p:txBody>
          <a:bodyPr wrap="none">
            <a:spAutoFit/>
          </a:bodyPr>
          <a:lstStyle/>
          <a:p>
            <a:r>
              <a:rPr lang="en-US" sz="7200" dirty="0">
                <a:solidFill>
                  <a:schemeClr val="accent2"/>
                </a:solidFill>
                <a:latin typeface="Yanone Kaffeesatz Regular" panose="02000000000000000000" pitchFamily="2" charset="0"/>
              </a:rPr>
              <a:t>Demo</a:t>
            </a:r>
            <a:endParaRPr lang="de-CH" sz="1200" dirty="0"/>
          </a:p>
        </p:txBody>
      </p:sp>
    </p:spTree>
    <p:extLst>
      <p:ext uri="{BB962C8B-B14F-4D97-AF65-F5344CB8AC3E}">
        <p14:creationId xmlns:p14="http://schemas.microsoft.com/office/powerpoint/2010/main" val="398242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3984</Words>
  <Application>Microsoft Office PowerPoint</Application>
  <PresentationFormat>Widescreen</PresentationFormat>
  <Paragraphs>524</Paragraphs>
  <Slides>48</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378</cp:revision>
  <dcterms:created xsi:type="dcterms:W3CDTF">2016-02-22T14:00:45Z</dcterms:created>
  <dcterms:modified xsi:type="dcterms:W3CDTF">2017-06-18T19:06:02Z</dcterms:modified>
</cp:coreProperties>
</file>