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78" r:id="rId2"/>
    <p:sldId id="277" r:id="rId3"/>
    <p:sldId id="319" r:id="rId4"/>
    <p:sldId id="414" r:id="rId5"/>
    <p:sldId id="450" r:id="rId6"/>
    <p:sldId id="416" r:id="rId7"/>
    <p:sldId id="417" r:id="rId8"/>
    <p:sldId id="413" r:id="rId9"/>
    <p:sldId id="421" r:id="rId10"/>
    <p:sldId id="420" r:id="rId11"/>
    <p:sldId id="418" r:id="rId12"/>
    <p:sldId id="423" r:id="rId13"/>
    <p:sldId id="453" r:id="rId14"/>
    <p:sldId id="457" r:id="rId15"/>
    <p:sldId id="419" r:id="rId16"/>
    <p:sldId id="422" r:id="rId17"/>
    <p:sldId id="426" r:id="rId18"/>
    <p:sldId id="454" r:id="rId19"/>
    <p:sldId id="425" r:id="rId20"/>
    <p:sldId id="429" r:id="rId21"/>
    <p:sldId id="431" r:id="rId22"/>
    <p:sldId id="432" r:id="rId23"/>
    <p:sldId id="433" r:id="rId24"/>
    <p:sldId id="434" r:id="rId25"/>
    <p:sldId id="435" r:id="rId26"/>
    <p:sldId id="437" r:id="rId27"/>
    <p:sldId id="436" r:id="rId28"/>
    <p:sldId id="438" r:id="rId29"/>
    <p:sldId id="448" r:id="rId30"/>
    <p:sldId id="449" r:id="rId31"/>
    <p:sldId id="439" r:id="rId32"/>
    <p:sldId id="445" r:id="rId33"/>
    <p:sldId id="443" r:id="rId34"/>
    <p:sldId id="458" r:id="rId35"/>
    <p:sldId id="446" r:id="rId36"/>
    <p:sldId id="447" r:id="rId37"/>
    <p:sldId id="451" r:id="rId38"/>
    <p:sldId id="452" r:id="rId39"/>
    <p:sldId id="440" r:id="rId40"/>
    <p:sldId id="273" r:id="rId41"/>
    <p:sldId id="455" r:id="rId42"/>
    <p:sldId id="456" r:id="rId43"/>
    <p:sldId id="267" r:id="rId44"/>
    <p:sldId id="275" r:id="rId45"/>
    <p:sldId id="268" r:id="rId46"/>
    <p:sldId id="27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13"/>
            <p14:sldId id="421"/>
            <p14:sldId id="420"/>
            <p14:sldId id="418"/>
            <p14:sldId id="423"/>
            <p14:sldId id="453"/>
            <p14:sldId id="457"/>
            <p14:sldId id="419"/>
            <p14:sldId id="422"/>
            <p14:sldId id="426"/>
            <p14:sldId id="454"/>
            <p14:sldId id="425"/>
            <p14:sldId id="429"/>
            <p14:sldId id="431"/>
            <p14:sldId id="432"/>
            <p14:sldId id="433"/>
            <p14:sldId id="434"/>
            <p14:sldId id="435"/>
            <p14:sldId id="437"/>
            <p14:sldId id="436"/>
            <p14:sldId id="438"/>
            <p14:sldId id="448"/>
            <p14:sldId id="449"/>
            <p14:sldId id="439"/>
            <p14:sldId id="445"/>
            <p14:sldId id="443"/>
            <p14:sldId id="458"/>
            <p14:sldId id="446"/>
            <p14:sldId id="447"/>
            <p14:sldId id="451"/>
            <p14:sldId id="452"/>
            <p14:sldId id="440"/>
          </p14:sldIdLst>
        </p14:section>
        <p14:section name="Q &amp; A" id="{EC3F6F94-2D82-4EB0-B8B3-D1EDFDD37945}">
          <p14:sldIdLst>
            <p14:sldId id="273"/>
            <p14:sldId id="455"/>
            <p14:sldId id="456"/>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8866" autoAdjust="0"/>
  </p:normalViewPr>
  <p:slideViewPr>
    <p:cSldViewPr snapToGrid="0">
      <p:cViewPr varScale="1">
        <p:scale>
          <a:sx n="114" d="100"/>
          <a:sy n="114" d="100"/>
        </p:scale>
        <p:origin x="1588"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30.05.2017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a:t>
            </a:r>
          </a:p>
          <a:p>
            <a:r>
              <a:rPr lang="en-US" baseline="0" dirty="0"/>
              <a:t>The days of shipping data from tier to tier through countless stateless instances to the client and back are over. </a:t>
            </a:r>
          </a:p>
          <a:p>
            <a:r>
              <a:rPr lang="en-US" baseline="0" dirty="0"/>
              <a:t>Modern concurrent computation models for distributed systems like Actors bring data closer to the compute nodes and thus significantly reduce latency. </a:t>
            </a:r>
          </a:p>
          <a:p>
            <a:r>
              <a:rPr lang="en-US" baseline="0" dirty="0"/>
              <a:t>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or without cache, a stateless middle tier does not provide data locality since it uses the </a:t>
            </a:r>
            <a:r>
              <a:rPr lang="en-US" sz="1200" b="0" i="1" kern="1200" dirty="0">
                <a:solidFill>
                  <a:schemeClr val="tx1"/>
                </a:solidFill>
                <a:effectLst/>
                <a:latin typeface="+mn-lt"/>
                <a:ea typeface="+mn-ea"/>
                <a:cs typeface="+mn-cs"/>
              </a:rPr>
              <a:t>data shipping paradigm</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next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88396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9373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 click)</a:t>
            </a:r>
          </a:p>
          <a:p>
            <a:endParaRPr lang="en-US" dirty="0"/>
          </a:p>
          <a:p>
            <a:r>
              <a:rPr lang="en-US" dirty="0"/>
              <a:t>So in order to achieve the hyperscale that Karl talked about we need to split similar things into multiple pieces. It is not enough to split into things like </a:t>
            </a:r>
            <a:r>
              <a:rPr lang="en-US" dirty="0" err="1"/>
              <a:t>OrderManagement</a:t>
            </a:r>
            <a:r>
              <a:rPr lang="en-US" dirty="0"/>
              <a:t>, Shipping etc. for example </a:t>
            </a:r>
            <a:r>
              <a:rPr lang="en-US" dirty="0" err="1"/>
              <a:t>OrderManagement</a:t>
            </a:r>
            <a:r>
              <a:rPr lang="en-US" dirty="0"/>
              <a:t> itself should be partitioned into multiple data partitions. </a:t>
            </a:r>
          </a:p>
          <a:p>
            <a:endParaRPr lang="en-US" dirty="0"/>
          </a:p>
          <a:p>
            <a:r>
              <a:rPr lang="en-US" dirty="0"/>
              <a:t>(Let me show you an example. She gracefully walks back to the architecture drawing) Now I’m totally pulling this out of thin air but we could for example split our orders into different chocolate types that customers are ordering. For the sake of the example let’s consider a customer could only order a chocolate type per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ordering dark, brown or white chocolate. I know silly but bear with me. </a:t>
            </a:r>
          </a:p>
          <a:p>
            <a:endParaRPr lang="en-US" dirty="0"/>
          </a:p>
          <a:p>
            <a:r>
              <a:rPr lang="en-US" dirty="0"/>
              <a:t>Service Fabric makes it easy to develop scalable </a:t>
            </a:r>
            <a:r>
              <a:rPr lang="en-US" dirty="0" err="1"/>
              <a:t>stateful</a:t>
            </a:r>
            <a:r>
              <a:rPr lang="en-US" dirty="0"/>
              <a:t> services by offering a first-class way to partition state (data). </a:t>
            </a:r>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Ranged partitioning (otherwise known as UniformInt64Partition).</a:t>
            </a:r>
          </a:p>
          <a:p>
            <a:r>
              <a:rPr lang="en-US" sz="1200" b="0" i="0" kern="1200" dirty="0">
                <a:solidFill>
                  <a:schemeClr val="tx1"/>
                </a:solidFill>
                <a:effectLst/>
                <a:latin typeface="+mn-lt"/>
                <a:ea typeface="+mn-ea"/>
                <a:cs typeface="+mn-cs"/>
              </a:rPr>
              <a:t>Named partitioning. Applications using this model usually have data that can be bucketed, within a bounded set. Some common examples of data fields used as named partition keys would be regions, postal codes, customer groups, or other business boundaries. Or for us the chocolate type</a:t>
            </a:r>
          </a:p>
          <a:p>
            <a:r>
              <a:rPr lang="en-US" sz="1200" b="0" i="0" kern="1200" dirty="0">
                <a:solidFill>
                  <a:schemeClr val="tx1"/>
                </a:solidFill>
                <a:effectLst/>
                <a:latin typeface="+mn-lt"/>
                <a:ea typeface="+mn-ea"/>
                <a:cs typeface="+mn-cs"/>
              </a:rPr>
              <a:t>Singleton partitioning. For example, stateless services use this partitioning scheme by default.</a:t>
            </a:r>
          </a:p>
          <a:p>
            <a:endParaRPr lang="en-US" dirty="0"/>
          </a:p>
          <a:p>
            <a:r>
              <a:rPr lang="en-US" dirty="0"/>
              <a:t>T</a:t>
            </a:r>
            <a:r>
              <a:rPr lang="de-CH" dirty="0" err="1"/>
              <a:t>hings</a:t>
            </a:r>
            <a:r>
              <a:rPr lang="de-CH" dirty="0"/>
              <a:t> </a:t>
            </a:r>
            <a:r>
              <a:rPr lang="de-CH" dirty="0" err="1"/>
              <a:t>to</a:t>
            </a:r>
            <a:r>
              <a:rPr lang="de-CH" dirty="0"/>
              <a:t> </a:t>
            </a:r>
            <a:r>
              <a:rPr lang="de-CH" dirty="0" err="1"/>
              <a:t>consider</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Try to partition the state so that it is evenly distributed across all partitions.</a:t>
            </a:r>
          </a:p>
          <a:p>
            <a:r>
              <a:rPr lang="en-US" sz="1200" b="0" i="0" kern="1200" dirty="0">
                <a:solidFill>
                  <a:schemeClr val="tx1"/>
                </a:solidFill>
                <a:effectLst/>
                <a:latin typeface="+mn-lt"/>
                <a:ea typeface="+mn-ea"/>
                <a:cs typeface="+mn-cs"/>
              </a:rPr>
              <a:t>Another aspect of partition planning is to choose the correct number of partitions to begin with.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298782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Joe had troubles to keep up with the technical gibberish that Mandy was talking about and asked for a concrete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endParaRPr lang="en-US" baseline="0" dirty="0"/>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Joe, Imagine a customer comes in and gets randomly assigned a stateless </a:t>
            </a:r>
            <a:r>
              <a:rPr lang="en-US" dirty="0" err="1"/>
              <a:t>webnode</a:t>
            </a:r>
            <a:r>
              <a:rPr lang="en-US" dirty="0"/>
              <a:t>. He orders White chocolate (click). The stateless front-end will use the chocolate type as the partition key for the named partition and use the Service Fabric built in </a:t>
            </a:r>
            <a:r>
              <a:rPr lang="en-US" dirty="0" err="1"/>
              <a:t>ServicePartitionResolver</a:t>
            </a:r>
            <a:r>
              <a:rPr lang="en-US" dirty="0"/>
              <a:t> to resolve the partition that is responsible for Service the Partition for white chocolate. Imagine Service Fabric has internally a thing that acts like a </a:t>
            </a:r>
            <a:r>
              <a:rPr lang="en-US" dirty="0" err="1"/>
              <a:t>NameService</a:t>
            </a:r>
            <a:r>
              <a:rPr lang="en-US" dirty="0"/>
              <a:t> or DNS (like Consul.io or DNS in the internet) that can tie together service names and partition keys to the location in the cluster transparently. This is done via RPC calls. When the right </a:t>
            </a:r>
            <a:r>
              <a:rPr lang="en-US" dirty="0" err="1"/>
              <a:t>statefull</a:t>
            </a:r>
            <a:r>
              <a:rPr lang="en-US" dirty="0"/>
              <a:t> instance is determined the front-end issues an HTTP call (actually yet another RPC style call) to the API of the Service. Inter-service communication can only be done over endpoint communication listeners (RPC, HTTP, Remoting, WCF). So we can say the routing is done based on the chocolate type. </a:t>
            </a:r>
          </a:p>
          <a:p>
            <a:endParaRPr lang="en-US" dirty="0"/>
          </a:p>
          <a:p>
            <a:r>
              <a:rPr lang="en-US" dirty="0"/>
              <a:t>Click, so my orders would all end up on the partition responsible for handling dark chocolate orders she explains.</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Mandy for carefully explaining this to Joe, says Sophia. But I’m getting shivers when I hear you talking about all this RPC style communication. This reminds of a project I’ve been doing for my previous employer.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huge intertangled and interconnected RPC legacy mess. At that time the term Microservices wasn’t coined yet but I believe it was something similar but done horribly wrong. </a:t>
            </a:r>
          </a:p>
          <a:p>
            <a:endParaRPr lang="en-US" dirty="0"/>
          </a:p>
          <a:p>
            <a:r>
              <a:rPr lang="en-US" dirty="0"/>
              <a:t>We had this WCF Order Services connected to a Slow and unreliable third party as well </a:t>
            </a:r>
            <a:r>
              <a:rPr lang="en-US" dirty="0" err="1"/>
              <a:t>es</a:t>
            </a:r>
            <a:r>
              <a:rPr lang="en-US" dirty="0"/>
              <a:t> a FAT and slow database we had to </a:t>
            </a:r>
            <a:r>
              <a:rPr lang="en-US" dirty="0" err="1"/>
              <a:t>transactionally</a:t>
            </a:r>
            <a:r>
              <a:rPr lang="en-US" dirty="0"/>
              <a:t> call into. The temporal and special coupling we introduced was horrible. </a:t>
            </a:r>
            <a:r>
              <a:rPr lang="en-US" dirty="0" err="1"/>
              <a:t>Everytime</a:t>
            </a:r>
            <a:r>
              <a:rPr lang="en-US" dirty="0"/>
              <a:t> the Third Party was unresponsive or slow our customer-facing latency went through the rooftop. We could fulfill our SLA. Orders got lost. We couldn’t throttle the requests. We kept transactions open or to long which caused the database transactions to rollback. People got fired… </a:t>
            </a:r>
            <a:r>
              <a:rPr lang="en-US" dirty="0" err="1"/>
              <a:t>Nono</a:t>
            </a:r>
            <a:r>
              <a:rPr lang="en-US" dirty="0"/>
              <a:t> it wasn’t me who got fired I actually had the idea which saves the project…</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introduced </a:t>
            </a:r>
            <a:r>
              <a:rPr lang="en-US" dirty="0" err="1"/>
              <a:t>async</a:t>
            </a:r>
            <a:r>
              <a:rPr lang="en-US" dirty="0"/>
              <a:t> programming into </a:t>
            </a:r>
            <a:r>
              <a:rPr lang="en-US"/>
              <a:t>the game </a:t>
            </a:r>
            <a:r>
              <a:rPr lang="en-US" dirty="0"/>
              <a:t>which drastically reduced the memory footprint of the application and allowed us the better satisfy the </a:t>
            </a:r>
            <a:r>
              <a:rPr lang="en-US" dirty="0" err="1"/>
              <a:t>ressources</a:t>
            </a:r>
            <a:r>
              <a:rPr lang="en-US" dirty="0"/>
              <a:t> we had available. But that didn’t solve the problem of transactions being created too early and things timing out into the user face.</a:t>
            </a:r>
          </a:p>
          <a:p>
            <a:endParaRPr lang="en-US" dirty="0"/>
          </a:p>
          <a:p>
            <a:r>
              <a:rPr lang="en-US" dirty="0"/>
              <a:t>We decided to decouple the slow </a:t>
            </a:r>
            <a:r>
              <a:rPr lang="en-US" dirty="0" err="1"/>
              <a:t>thirdparty</a:t>
            </a:r>
            <a:r>
              <a:rPr lang="en-US" dirty="0"/>
              <a:t> behind a message queue. At that time we used the rusty MSMQ service available on Windows. But nowadays you’d probably be using something more hipster like Rabbit Or ASB. This allowed us to throttle requests, have a consistent and predictable load on the system as well as retry mechanism when something went boom on the third party. We applied that pattern successfully in various areas of the system. The fire &amp; forgot nature of messaging made our system scale much more.</a:t>
            </a:r>
          </a:p>
          <a:p>
            <a:endParaRPr lang="en-US" dirty="0"/>
          </a:p>
          <a:p>
            <a:r>
              <a:rPr lang="en-US" dirty="0"/>
              <a:t>So here is my proposal. It is only a slight modification to the architecture that </a:t>
            </a:r>
            <a:r>
              <a:rPr lang="en-US" dirty="0" err="1"/>
              <a:t>mandy</a:t>
            </a:r>
            <a:r>
              <a:rPr lang="en-US" dirty="0"/>
              <a:t> proposed. </a:t>
            </a:r>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Competing consumers</a:t>
            </a:r>
          </a:p>
          <a:p>
            <a:r>
              <a:rPr lang="en-US" dirty="0"/>
              <a:t>Awesome scaling</a:t>
            </a:r>
          </a:p>
          <a:p>
            <a:r>
              <a:rPr lang="en-US" dirty="0"/>
              <a:t>Throttling</a:t>
            </a:r>
          </a:p>
          <a:p>
            <a:r>
              <a:rPr lang="en-US" dirty="0"/>
              <a:t>Retries and business transactions to </a:t>
            </a:r>
            <a:r>
              <a:rPr lang="en-US" dirty="0" err="1"/>
              <a:t>stateful</a:t>
            </a:r>
            <a:r>
              <a:rPr lang="en-US" dirty="0"/>
              <a:t> </a:t>
            </a:r>
            <a:r>
              <a:rPr lang="en-US" dirty="0" err="1"/>
              <a:t>middletier</a:t>
            </a:r>
            <a:endParaRPr lang="en-US" dirty="0"/>
          </a:p>
          <a:p>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partitioning part that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Dark chocolate could also be picked up by other partitions. Then the data ends up on the wrong partition and we are completely screwed. </a:t>
            </a:r>
          </a:p>
          <a:p>
            <a:endParaRPr lang="en-US" dirty="0"/>
          </a:p>
          <a:p>
            <a:r>
              <a:rPr lang="en-US" dirty="0"/>
              <a:t>Imagine a customer calls us and then we find out that we have inconsistent business data. That is money lost and I can assure heads will start rolling.</a:t>
            </a:r>
          </a:p>
          <a:p>
            <a:endParaRPr lang="en-US" dirty="0"/>
          </a:p>
          <a:p>
            <a:r>
              <a:rPr lang="en-US" dirty="0"/>
              <a:t>So we are back on square one even with queuing and we need some kind of smart routing and/or queue partitioning to achieve hyperscale.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would need to have a dedicated queue per chocolate type.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talked about here so far is the command pattern.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talking about commands triggered the PhD dude and he started acting like a smart ass (nothing new for the team). </a:t>
            </a:r>
          </a:p>
          <a:p>
            <a:endParaRPr lang="en-US" dirty="0"/>
          </a:p>
          <a:p>
            <a:r>
              <a:rPr lang="en-US" dirty="0"/>
              <a:t>But in the messaging world we do not only have commands. We also have pub &amp; sub semantics. Namely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the chocolate ordered event the publisher cannot defined how the data needs to be partitioned by the subscribers. </a:t>
            </a:r>
          </a:p>
          <a:p>
            <a:r>
              <a:rPr lang="en-US" dirty="0"/>
              <a:t>That would enforce the same partitioning schema down to all subscribers. </a:t>
            </a:r>
          </a:p>
          <a:p>
            <a:r>
              <a:rPr lang="en-US" dirty="0"/>
              <a:t>Subscribers use the events to trigger their own business workflows and store their own business process data. </a:t>
            </a:r>
          </a:p>
          <a:p>
            <a:r>
              <a:rPr lang="en-US" dirty="0"/>
              <a:t>Only the subscribers know how that business data has to be partitioned. </a:t>
            </a:r>
          </a:p>
          <a:p>
            <a:r>
              <a:rPr lang="en-US" dirty="0"/>
              <a:t>A publisher cannot define how data needs to be partitioned since subscribers define how they interpret the event that they are subscribed to.</a:t>
            </a:r>
          </a:p>
          <a:p>
            <a:r>
              <a:rPr lang="en-US" dirty="0"/>
              <a:t>Only the subscriber can know the partitioning schema of its own data.</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713811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not all. There is more.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asynchronously confirm back to the user that an order was process. </a:t>
            </a:r>
          </a:p>
          <a:p>
            <a:r>
              <a:rPr lang="en-US" dirty="0"/>
              <a:t>Since the user is currently on the node of the logical sender we need to be able to reply in a sticky or partition affine way back to the sender. </a:t>
            </a:r>
          </a:p>
          <a:p>
            <a:r>
              <a:rPr lang="en-US" dirty="0"/>
              <a:t>The sender could have a callback registers or have state that is associated with the command sending for tracking purposes.</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our order management system, the business process of purchasing ordering chocolate might involve the payment gateway, the shipping service interaction and more.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The team wanted to immediately jump in front of their computers and get started hacking away their new ideas with service fabric. But Karl stopped them and I said</a:t>
            </a:r>
          </a:p>
          <a:p>
            <a:endParaRPr lang="en-US" dirty="0"/>
          </a:p>
          <a:p>
            <a:r>
              <a:rPr lang="en-US" dirty="0"/>
              <a:t>Hold on. Before we proceed we first need to understand the fundamentals of scaling. There is a thing called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5746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30.05.2017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30.05.2017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30.05.2017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30.05.2017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30.05.2017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30.05.2017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30.05.2017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30.05.2017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34666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6310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a:t>
            </a:r>
            <a:r>
              <a:rPr lang="en-US" dirty="0">
                <a:solidFill>
                  <a:schemeClr val="accent3"/>
                </a:solidFill>
                <a:latin typeface="Yanone Kaffeesatz Regular" panose="02000000000000000000" pitchFamily="2" charset="0"/>
              </a:rPr>
              <a:t>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6049719" y="387588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56739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14158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3000" fill="hold"/>
                                        <p:tgtEl>
                                          <p:spTgt spid="41"/>
                                        </p:tgtEl>
                                        <p:attrNameLst>
                                          <p:attrName>ppt_x</p:attrName>
                                          <p:attrName>ppt_y</p:attrName>
                                        </p:attrNameLst>
                                      </p:cBhvr>
                                      <p:rCtr x="19974" y="14560"/>
                                    </p:animMotion>
                                  </p:childTnLst>
                                </p:cTn>
                              </p:par>
                            </p:childTnLst>
                          </p:cTn>
                        </p:par>
                        <p:par>
                          <p:cTn id="10" fill="hold">
                            <p:stCondLst>
                              <p:cond delay="3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3000" fill="hold"/>
                                        <p:tgtEl>
                                          <p:spTgt spid="32"/>
                                        </p:tgtEl>
                                        <p:attrNameLst>
                                          <p:attrName>ppt_x</p:attrName>
                                          <p:attrName>ppt_y</p:attrName>
                                        </p:attrNameLst>
                                      </p:cBhvr>
                                      <p:rCtr x="-3086" y="14213"/>
                                    </p:animMotion>
                                  </p:childTnLst>
                                </p:cTn>
                              </p:par>
                            </p:childTnLst>
                          </p:cTn>
                        </p:par>
                        <p:par>
                          <p:cTn id="20" fill="hold">
                            <p:stCondLst>
                              <p:cond delay="3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571" y="122517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4136737"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6201571"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879722"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5108889" y="2139571"/>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7173723" y="2139571"/>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7173723" y="2139571"/>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748940" y="4494738"/>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5108889" y="3752226"/>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26689" y="3033416"/>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7173723" y="3752226"/>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8206140" y="3752226"/>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67976" y="3752226"/>
            <a:ext cx="8483898" cy="1807788"/>
            <a:chOff x="1367976" y="3752226"/>
            <a:chExt cx="8483898" cy="1807788"/>
          </a:xfrm>
        </p:grpSpPr>
        <p:sp>
          <p:nvSpPr>
            <p:cNvPr id="9" name="Rectangle 8"/>
            <p:cNvSpPr/>
            <p:nvPr/>
          </p:nvSpPr>
          <p:spPr>
            <a:xfrm>
              <a:off x="1367976"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9" name="Cylinder 18"/>
            <p:cNvSpPr/>
            <p:nvPr/>
          </p:nvSpPr>
          <p:spPr>
            <a:xfrm rot="16200000">
              <a:off x="6103206"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660153"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108889"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560406"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560406"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604456"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312279"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776332" y="936703"/>
            <a:ext cx="5531484"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604666"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a:off x="5920684" y="2520928"/>
            <a:ext cx="914400" cy="154851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4"/>
          </p:cNvCxnSpPr>
          <p:nvPr/>
        </p:nvCxnSpPr>
        <p:spPr>
          <a:xfrm flipH="1">
            <a:off x="6835084" y="2019561"/>
            <a:ext cx="245111"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4"/>
          </p:cNvCxnSpPr>
          <p:nvPr/>
        </p:nvCxnSpPr>
        <p:spPr>
          <a:xfrm flipH="1" flipV="1">
            <a:off x="6835084" y="3295184"/>
            <a:ext cx="245111"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4"/>
          </p:cNvCxnSpPr>
          <p:nvPr/>
        </p:nvCxnSpPr>
        <p:spPr>
          <a:xfrm flipH="1" flipV="1">
            <a:off x="6835084" y="3295184"/>
            <a:ext cx="245111"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776332" y="936703"/>
            <a:ext cx="5531484"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604666"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a:off x="5920684" y="2520928"/>
            <a:ext cx="914400" cy="154851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4"/>
          </p:cNvCxnSpPr>
          <p:nvPr/>
        </p:nvCxnSpPr>
        <p:spPr>
          <a:xfrm flipH="1">
            <a:off x="6835084" y="2019561"/>
            <a:ext cx="245111"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4"/>
          </p:cNvCxnSpPr>
          <p:nvPr/>
        </p:nvCxnSpPr>
        <p:spPr>
          <a:xfrm flipH="1" flipV="1">
            <a:off x="6835084" y="3295184"/>
            <a:ext cx="245111"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4"/>
          </p:cNvCxnSpPr>
          <p:nvPr/>
        </p:nvCxnSpPr>
        <p:spPr>
          <a:xfrm flipH="1" flipV="1">
            <a:off x="6835084" y="3295184"/>
            <a:ext cx="245111"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p:cNvCxnSpPr>
          <p:nvPr/>
        </p:nvCxnSpPr>
        <p:spPr>
          <a:xfrm>
            <a:off x="5810769" y="1430367"/>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810795"/>
            <a:ext cx="5706729"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It is always more difficult than </a:t>
            </a:r>
            <a:r>
              <a:rPr lang="en-US" sz="3600" dirty="0">
                <a:solidFill>
                  <a:schemeClr val="accent4"/>
                </a:solidFill>
                <a:latin typeface="Yanone Kaffeesatz Regular" panose="02000000000000000000" pitchFamily="2" charset="0"/>
              </a:rPr>
              <a:t>Microsoft </a:t>
            </a:r>
            <a:r>
              <a:rPr lang="en-US" sz="3600" dirty="0">
                <a:solidFill>
                  <a:schemeClr val="tx2"/>
                </a:solidFill>
                <a:latin typeface="Yanone Kaffeesatz Regular" panose="02000000000000000000" pitchFamily="2" charset="0"/>
              </a:rPr>
              <a:t>tells you ;)</a:t>
            </a:r>
          </a:p>
          <a:p>
            <a:endParaRPr lang="en-US" sz="3600" dirty="0">
              <a:solidFill>
                <a:schemeClr val="accent4"/>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11539" y="0"/>
            <a:ext cx="8480461" cy="6858000"/>
          </a:xfrm>
          <a:prstGeom prst="rect">
            <a:avLst/>
          </a:prstGeom>
        </p:spPr>
      </p:pic>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4647426"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tutorials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intro-to-nservicebus</a:t>
            </a:r>
            <a:endParaRPr lang="de-CH"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228612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3662</Words>
  <Application>Microsoft Office PowerPoint</Application>
  <PresentationFormat>Widescreen</PresentationFormat>
  <Paragraphs>481</Paragraphs>
  <Slides>46</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356</cp:revision>
  <dcterms:created xsi:type="dcterms:W3CDTF">2016-02-22T14:00:45Z</dcterms:created>
  <dcterms:modified xsi:type="dcterms:W3CDTF">2017-05-30T12:53:57Z</dcterms:modified>
</cp:coreProperties>
</file>