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19" r:id="rId14"/>
    <p:sldId id="422" r:id="rId15"/>
    <p:sldId id="426" r:id="rId16"/>
    <p:sldId id="425" r:id="rId17"/>
    <p:sldId id="429" r:id="rId18"/>
    <p:sldId id="431" r:id="rId19"/>
    <p:sldId id="432" r:id="rId20"/>
    <p:sldId id="433" r:id="rId21"/>
    <p:sldId id="434" r:id="rId22"/>
    <p:sldId id="435" r:id="rId23"/>
    <p:sldId id="437" r:id="rId24"/>
    <p:sldId id="436" r:id="rId25"/>
    <p:sldId id="438" r:id="rId26"/>
    <p:sldId id="448" r:id="rId27"/>
    <p:sldId id="449" r:id="rId28"/>
    <p:sldId id="439" r:id="rId29"/>
    <p:sldId id="445" r:id="rId30"/>
    <p:sldId id="443" r:id="rId31"/>
    <p:sldId id="446" r:id="rId32"/>
    <p:sldId id="447" r:id="rId33"/>
    <p:sldId id="451" r:id="rId34"/>
    <p:sldId id="452" r:id="rId35"/>
    <p:sldId id="440" r:id="rId36"/>
    <p:sldId id="273" r:id="rId37"/>
    <p:sldId id="267" r:id="rId38"/>
    <p:sldId id="275" r:id="rId39"/>
    <p:sldId id="268" r:id="rId40"/>
    <p:sldId id="27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19"/>
            <p14:sldId id="422"/>
            <p14:sldId id="426"/>
            <p14:sldId id="425"/>
            <p14:sldId id="429"/>
            <p14:sldId id="431"/>
            <p14:sldId id="432"/>
            <p14:sldId id="433"/>
            <p14:sldId id="434"/>
            <p14:sldId id="435"/>
            <p14:sldId id="437"/>
            <p14:sldId id="436"/>
            <p14:sldId id="438"/>
            <p14:sldId id="448"/>
            <p14:sldId id="449"/>
            <p14:sldId id="439"/>
            <p14:sldId id="445"/>
            <p14:sldId id="443"/>
            <p14:sldId id="446"/>
            <p14:sldId id="447"/>
            <p14:sldId id="451"/>
            <p14:sldId id="452"/>
            <p14:sldId id="440"/>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23.05.2017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With or without cache, a stateless middle tier does not provide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locality since it uses the </a:t>
            </a:r>
            <a:r>
              <a:rPr lang="en-US" sz="1200" b="0" i="1" kern="1200" dirty="0">
                <a:solidFill>
                  <a:schemeClr val="tx1"/>
                </a:solidFill>
                <a:effectLst/>
                <a:latin typeface="+mn-lt"/>
                <a:ea typeface="+mn-ea"/>
                <a:cs typeface="+mn-cs"/>
              </a:rPr>
              <a:t>data shipping paradigm</a:t>
            </a:r>
            <a:r>
              <a:rPr lang="en-US" sz="1200" b="0" i="0" kern="1200" dirty="0">
                <a:solidFill>
                  <a:schemeClr val="tx1"/>
                </a:solidFill>
                <a:effectLst/>
                <a:latin typeface="+mn-lt"/>
                <a:ea typeface="+mn-ea"/>
                <a:cs typeface="+mn-cs"/>
              </a:rPr>
              <a:t>: 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p>
          <a:p>
            <a:endParaRPr lang="en-US" dirty="0"/>
          </a:p>
          <a:p>
            <a:r>
              <a:rPr lang="en-US" dirty="0"/>
              <a:t>(</a:t>
            </a:r>
            <a:r>
              <a:rPr lang="en-US" dirty="0" err="1"/>
              <a:t>Loadbalancer</a:t>
            </a:r>
            <a:r>
              <a:rPr lang="en-US" dirty="0"/>
              <a:t> is not the solution, I just flew into NDC Oslo and I still want to see my own data)</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routes based on the order that was created to the correct </a:t>
            </a:r>
            <a:r>
              <a:rPr lang="en-US" dirty="0" err="1"/>
              <a:t>stateful</a:t>
            </a:r>
            <a:r>
              <a:rPr lang="en-US" dirty="0"/>
              <a:t> service, calling the </a:t>
            </a:r>
            <a:r>
              <a:rPr lang="en-US" dirty="0" err="1"/>
              <a:t>stateful</a:t>
            </a:r>
            <a:r>
              <a:rPr lang="en-US" dirty="0"/>
              <a:t> service is at least one RPC or HTTP call, the partition resolver needs to be used to resolve the partition key of the service and then call to the HTTP or RPC endpoint of the service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story in her previous project, we solved it with messaging and it gave us… </a:t>
            </a:r>
          </a:p>
          <a:p>
            <a:endParaRPr lang="en-US" dirty="0"/>
          </a:p>
          <a:p>
            <a:r>
              <a:rPr lang="en-US" dirty="0"/>
              <a:t>Aspects of Coupling, especially temporal and spatial</a:t>
            </a:r>
          </a:p>
          <a:p>
            <a:r>
              <a:rPr lang="en-US" dirty="0"/>
              <a:t>No possibility to throttle requests</a:t>
            </a:r>
          </a:p>
          <a:p>
            <a:r>
              <a:rPr lang="en-US" dirty="0"/>
              <a:t>For transactional </a:t>
            </a:r>
            <a:r>
              <a:rPr lang="en-US" dirty="0" err="1"/>
              <a:t>ressources</a:t>
            </a:r>
            <a:r>
              <a:rPr lang="en-US" dirty="0"/>
              <a:t> the transaction are hold for a long period of time</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async</a:t>
            </a:r>
            <a:r>
              <a:rPr lang="en-US" dirty="0"/>
              <a:t> programing the impact on threads with RPC vs. messages became much lower. However there are still threads assigned with each RPC request that is handled. Furthermore when transactions need to be spawned a transaction is opened when the request is handled. Transactions are generally handled longer than with messaging. This limits the scalability. </a:t>
            </a:r>
          </a:p>
          <a:p>
            <a:endParaRPr lang="en-US" dirty="0"/>
          </a:p>
          <a:p>
            <a:r>
              <a:rPr lang="en-US" dirty="0"/>
              <a:t>In addition to that it is hard to throttle RPC requests. You either take it or you don’t because you reached the capacity of number of requests you can handle. Introducing messaging into the came allows to have a predictable but still massively scalable load on the system that is doing the </a:t>
            </a:r>
            <a:r>
              <a:rPr lang="en-US" dirty="0" err="1"/>
              <a:t>stateful</a:t>
            </a:r>
            <a:r>
              <a:rPr lang="en-US" dirty="0"/>
              <a:t> computations. </a:t>
            </a:r>
          </a:p>
          <a:p>
            <a:endParaRPr lang="en-US" dirty="0"/>
          </a:p>
          <a:p>
            <a:r>
              <a:rPr lang="en-US" dirty="0"/>
              <a:t>But gave us also much more, recoverability of operations, fire &amp; forget etc.</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a:t>
            </a:r>
            <a:r>
              <a:rPr lang="en-US" baseline="0" dirty="0" err="1"/>
              <a:t>sharding</a:t>
            </a:r>
            <a:r>
              <a:rPr lang="en-US" baseline="0" dirty="0"/>
              <a:t> part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Europe could also be picked up by other partitions. Then the data ends up on the wrong partition and we are completely screwed. </a:t>
            </a:r>
          </a:p>
          <a:p>
            <a:endParaRPr lang="en-US" dirty="0"/>
          </a:p>
          <a:p>
            <a:r>
              <a:rPr lang="en-US" dirty="0"/>
              <a:t>Imagine a customer calls us and…</a:t>
            </a:r>
          </a:p>
          <a:p>
            <a:endParaRPr lang="en-US" dirty="0"/>
          </a:p>
          <a:p>
            <a:r>
              <a:rPr lang="en-US" dirty="0"/>
              <a:t>So we either need routing keys or a queue per partition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Sending a commands means the sender knows the receiver</a:t>
            </a:r>
          </a:p>
          <a:p>
            <a:r>
              <a:rPr lang="en-US" dirty="0"/>
              <a:t>Temporal decoupling but still spatial coupling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endParaRPr lang="de-CH" dirty="0"/>
          </a:p>
          <a:p>
            <a:r>
              <a:rPr lang="en-US" dirty="0"/>
              <a:t>It is OK for the sender to know the partitioning strategy since it belongs to the same bounded context anyway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publisher cannot define how data needs to be partitioned since subscribers define how they interpret the event that they are subscribed to.</a:t>
            </a:r>
          </a:p>
          <a:p>
            <a:r>
              <a:rPr lang="en-US" dirty="0"/>
              <a:t>Only the subscriber can know the partitioning schema of its own data. Therefore receiver side distribution is needed where data is received and internally rerouted if required.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request reply you usually want stickiness or partition affinity since the sender might have created a callback or state that is associated with the partition of the sender</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a conference management system, the business process of purchasing seats at a conference might involve an order aggregate, a reservation aggregate, and a payment aggregate.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a:t>
            </a:r>
            <a:r>
              <a:rPr lang="en-US" sz="1200" b="0" i="0" kern="1200">
                <a:solidFill>
                  <a:schemeClr val="tx1"/>
                </a:solidFill>
                <a:effectLst/>
                <a:latin typeface="+mn-lt"/>
                <a:ea typeface="+mn-ea"/>
                <a:cs typeface="+mn-cs"/>
              </a:rPr>
              <a:t>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DEMO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 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23.05.2017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23.05.2017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23.05.2017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23.05.2017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2000" fill="hold"/>
                                        <p:tgtEl>
                                          <p:spTgt spid="41"/>
                                        </p:tgtEl>
                                        <p:attrNameLst>
                                          <p:attrName>ppt_x</p:attrName>
                                          <p:attrName>ppt_y</p:attrName>
                                        </p:attrNameLst>
                                      </p:cBhvr>
                                      <p:rCtr x="19974" y="1456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2000" fill="hold"/>
                                        <p:tgtEl>
                                          <p:spTgt spid="32"/>
                                        </p:tgtEl>
                                        <p:attrNameLst>
                                          <p:attrName>ppt_x</p:attrName>
                                          <p:attrName>ppt_y</p:attrName>
                                        </p:attrNameLst>
                                      </p:cBhvr>
                                      <p:rCtr x="-3086" y="14213"/>
                                    </p:animMotion>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367976" y="1225171"/>
            <a:ext cx="9456049" cy="4485719"/>
            <a:chOff x="1576224" y="1225171"/>
            <a:chExt cx="9456049" cy="4485719"/>
          </a:xfrm>
        </p:grpSpPr>
        <p:sp>
          <p:nvSpPr>
            <p:cNvPr id="9" name="Rectangle 8"/>
            <p:cNvSpPr/>
            <p:nvPr/>
          </p:nvSpPr>
          <p:spPr>
            <a:xfrm>
              <a:off x="1576224"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grpSp>
          <p:nvGrpSpPr>
            <p:cNvPr id="12" name="Group 11"/>
            <p:cNvGrpSpPr/>
            <p:nvPr/>
          </p:nvGrpSpPr>
          <p:grpSpPr>
            <a:xfrm>
              <a:off x="4344985" y="1225171"/>
              <a:ext cx="6687288" cy="4485719"/>
              <a:chOff x="3811722" y="1108082"/>
              <a:chExt cx="6687288" cy="4485719"/>
            </a:xfrm>
          </p:grpSpPr>
          <p:sp>
            <p:nvSpPr>
              <p:cNvPr id="2" name="Rectangle 1"/>
              <p:cNvSpPr/>
              <p:nvPr/>
            </p:nvSpPr>
            <p:spPr>
              <a:xfrm>
                <a:off x="5876556" y="110808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3811722"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5876556"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554707"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4783874" y="202248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6848708" y="202248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6848708" y="202248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423925" y="4377649"/>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4783874" y="3635137"/>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01674" y="291632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6848708" y="3635137"/>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7881125" y="3635137"/>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p:cNvSpPr/>
            <p:nvPr/>
          </p:nvSpPr>
          <p:spPr>
            <a:xfrm rot="16200000">
              <a:off x="6311454"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868401"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317137"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768654"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768654"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812704"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520527"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p:cNvCxnSpPr>
          <p:nvPr/>
        </p:nvCxnSpPr>
        <p:spPr>
          <a:xfrm>
            <a:off x="5810769" y="1430367"/>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2295</Words>
  <Application>Microsoft Office PowerPoint</Application>
  <PresentationFormat>Widescreen</PresentationFormat>
  <Paragraphs>387</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338</cp:revision>
  <dcterms:created xsi:type="dcterms:W3CDTF">2016-02-22T14:00:45Z</dcterms:created>
  <dcterms:modified xsi:type="dcterms:W3CDTF">2017-05-23T19:23:18Z</dcterms:modified>
</cp:coreProperties>
</file>