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78" r:id="rId2"/>
    <p:sldId id="277" r:id="rId3"/>
    <p:sldId id="319" r:id="rId4"/>
    <p:sldId id="414" r:id="rId5"/>
    <p:sldId id="416" r:id="rId6"/>
    <p:sldId id="417" r:id="rId7"/>
    <p:sldId id="413" r:id="rId8"/>
    <p:sldId id="421" r:id="rId9"/>
    <p:sldId id="418" r:id="rId10"/>
    <p:sldId id="420" r:id="rId11"/>
    <p:sldId id="419" r:id="rId12"/>
    <p:sldId id="422" r:id="rId13"/>
    <p:sldId id="273" r:id="rId14"/>
    <p:sldId id="267" r:id="rId15"/>
    <p:sldId id="275" r:id="rId16"/>
    <p:sldId id="268" r:id="rId17"/>
    <p:sldId id="27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77"/>
            <p14:sldId id="319"/>
          </p14:sldIdLst>
        </p14:section>
        <p14:section name="Setting" id="{2AED062E-4B5F-448D-AC67-A6329BB918C2}">
          <p14:sldIdLst>
            <p14:sldId id="414"/>
            <p14:sldId id="416"/>
            <p14:sldId id="417"/>
            <p14:sldId id="413"/>
            <p14:sldId id="421"/>
            <p14:sldId id="418"/>
            <p14:sldId id="420"/>
            <p14:sldId id="419"/>
            <p14:sldId id="422"/>
          </p14:sldIdLst>
        </p14:section>
        <p14:section name="Q &amp; A" id="{EC3F6F94-2D82-4EB0-B8B3-D1EDFDD37945}">
          <p14:sldIdLst>
            <p14:sldId id="273"/>
            <p14:sldId id="267"/>
            <p14:sldId id="275"/>
            <p14:sldId id="268"/>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5" autoAdjust="0"/>
    <p:restoredTop sz="68866" autoAdjust="0"/>
  </p:normalViewPr>
  <p:slideViewPr>
    <p:cSldViewPr snapToGrid="0">
      <p:cViewPr varScale="1">
        <p:scale>
          <a:sx n="64" d="100"/>
          <a:sy n="64" d="100"/>
        </p:scale>
        <p:origin x="44" y="1144"/>
      </p:cViewPr>
      <p:guideLst/>
    </p:cSldViewPr>
  </p:slideViewPr>
  <p:notesTextViewPr>
    <p:cViewPr>
      <p:scale>
        <a:sx n="200" d="100"/>
        <a:sy n="200" d="100"/>
      </p:scale>
      <p:origin x="0" y="0"/>
    </p:cViewPr>
  </p:notesTextViewPr>
  <p:sorterViewPr>
    <p:cViewPr>
      <p:scale>
        <a:sx n="100" d="100"/>
        <a:sy n="100" d="100"/>
      </p:scale>
      <p:origin x="0" y="-17324"/>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26.04.2017</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If you are building applications and services today and you are not considering Platform as a Service, you are doing it wrong! The days of shipping data from tier to tier through countless stateless instances to the client and back are over. Modern concurrent computation models for distributed systems like Actors bring data closer to the compute nodes and thus significantly reduce latency. Today I’m taking you on a journey to move away from the data shipping paradigm and stateless middle tiers to a </a:t>
            </a:r>
            <a:r>
              <a:rPr lang="en-US" baseline="0" dirty="0" err="1"/>
              <a:t>stateful</a:t>
            </a:r>
            <a:r>
              <a:rPr lang="en-US" baseline="0" dirty="0"/>
              <a:t> middle tier architecture. By leveraging smart routing I’ll show how</a:t>
            </a:r>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3503916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a:t>
            </a:r>
            <a:r>
              <a:rPr lang="en-US"/>
              <a:t>Solution Engineer…</a:t>
            </a:r>
            <a:endParaRPr lang="en-US" dirty="0"/>
          </a:p>
          <a:p>
            <a:r>
              <a:rPr lang="en-US" dirty="0"/>
              <a:t>I live in central</a:t>
            </a:r>
            <a:r>
              <a:rPr lang="en-US" baseline="0" dirty="0"/>
              <a:t> Switzerland. If you want to know more about me listen to episode 77 of developer on fire</a:t>
            </a:r>
            <a:endParaRPr lang="en-US" dirty="0"/>
          </a:p>
          <a:p>
            <a:r>
              <a:rPr lang="en-US" dirty="0"/>
              <a:t>You can reach me on twitter under @</a:t>
            </a:r>
            <a:r>
              <a:rPr lang="en-US" dirty="0" err="1"/>
              <a:t>danielmarbach</a:t>
            </a:r>
            <a:endParaRPr lang="en-US" dirty="0"/>
          </a:p>
          <a:p>
            <a:r>
              <a:rPr lang="en-US" dirty="0"/>
              <a:t>I blog on the particular blog and on my personal blog</a:t>
            </a:r>
          </a:p>
          <a:p>
            <a:r>
              <a:rPr lang="en-US" dirty="0"/>
              <a:t>I’m the lead behind the </a:t>
            </a:r>
            <a:r>
              <a:rPr lang="en-US" dirty="0" err="1"/>
              <a:t>asyncification</a:t>
            </a:r>
            <a:r>
              <a:rPr lang="en-US" baseline="0" dirty="0"/>
              <a:t> of </a:t>
            </a:r>
            <a:r>
              <a:rPr lang="en-US" baseline="0" dirty="0" err="1"/>
              <a:t>NServiceBus</a:t>
            </a:r>
            <a:r>
              <a:rPr lang="en-US" baseline="0" dirty="0"/>
              <a:t> and the ecosystem around it</a:t>
            </a:r>
          </a:p>
          <a:p>
            <a:r>
              <a:rPr lang="en-US" baseline="0" dirty="0"/>
              <a:t>I regularly contribute back ideas and code changes to </a:t>
            </a:r>
            <a:r>
              <a:rPr lang="en-US" baseline="0" dirty="0" err="1"/>
              <a:t>asyncify</a:t>
            </a:r>
            <a:r>
              <a:rPr lang="en-US" baseline="0" dirty="0"/>
              <a:t> the .NET OSS libraries and frameworks out there. So far I contributed to Entity Framework, </a:t>
            </a:r>
            <a:r>
              <a:rPr lang="en-US" baseline="0" dirty="0" err="1"/>
              <a:t>RabbitMQ</a:t>
            </a:r>
            <a:r>
              <a:rPr lang="en-US" baseline="0" dirty="0"/>
              <a:t>, Marten, </a:t>
            </a:r>
            <a:r>
              <a:rPr lang="en-US" baseline="0" dirty="0" err="1"/>
              <a:t>MassTransit</a:t>
            </a:r>
            <a:r>
              <a:rPr lang="en-US" baseline="0" dirty="0"/>
              <a:t>, Quartz.NET and many more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can route request that are coming from other Platform as a Service Offerings like Azure </a:t>
            </a:r>
            <a:r>
              <a:rPr lang="en-US" baseline="0" dirty="0" err="1"/>
              <a:t>ServiceBus</a:t>
            </a:r>
            <a:r>
              <a:rPr lang="en-US" baseline="0" dirty="0"/>
              <a:t> into the </a:t>
            </a:r>
            <a:r>
              <a:rPr lang="en-US" baseline="0" dirty="0" err="1"/>
              <a:t>stateful</a:t>
            </a:r>
            <a:r>
              <a:rPr lang="en-US" baseline="0" dirty="0"/>
              <a:t> service components running inside Service Fabric that are responsible of handling business requests. At the end of this talk you’ll know the benefits of </a:t>
            </a:r>
            <a:r>
              <a:rPr lang="en-US" baseline="0" dirty="0" err="1"/>
              <a:t>stateful</a:t>
            </a:r>
            <a:r>
              <a:rPr lang="en-US" baseline="0" dirty="0"/>
              <a:t> services for data intense workloads and how message patterns need to be tweaked to ensure proper routing.</a:t>
            </a:r>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4119975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 knowledge of Service Fabric</a:t>
            </a:r>
            <a:endParaRPr lang="de-CH" dirty="0"/>
          </a:p>
          <a:p>
            <a:r>
              <a:rPr lang="de-CH" dirty="0"/>
              <a:t>Basic </a:t>
            </a:r>
            <a:r>
              <a:rPr lang="de-CH" dirty="0" err="1"/>
              <a:t>knowledge</a:t>
            </a:r>
            <a:r>
              <a:rPr lang="de-CH" baseline="0" dirty="0"/>
              <a:t> </a:t>
            </a:r>
            <a:r>
              <a:rPr lang="de-CH" baseline="0" dirty="0" err="1"/>
              <a:t>of</a:t>
            </a:r>
            <a:r>
              <a:rPr lang="de-CH" baseline="0" dirty="0"/>
              <a:t> </a:t>
            </a:r>
            <a:r>
              <a:rPr lang="de-CH" baseline="0" dirty="0" err="1"/>
              <a:t>messaging</a:t>
            </a:r>
            <a:endParaRPr lang="de-CH" baseline="0" dirty="0"/>
          </a:p>
          <a:p>
            <a:endParaRPr lang="en-US" baseline="0" dirty="0"/>
          </a:p>
          <a:p>
            <a:r>
              <a:rPr lang="en-US" baseline="0" dirty="0"/>
              <a:t>Need a better transition</a:t>
            </a:r>
          </a:p>
          <a:p>
            <a:endParaRPr lang="en-US" baseline="0" dirty="0"/>
          </a:p>
          <a:p>
            <a:r>
              <a:rPr lang="en-US" baseline="0" dirty="0"/>
              <a:t>Every time I feel I need something to cheer me up I’ll take a piece of Swiss Chocolate. </a:t>
            </a:r>
            <a:br>
              <a:rPr lang="en-US" baseline="0" dirty="0"/>
            </a:br>
            <a:r>
              <a:rPr lang="en-US" baseline="0" dirty="0"/>
              <a:t>You might wonder what Chocolate has to do with this presentation I’m giving. </a:t>
            </a:r>
            <a:br>
              <a:rPr lang="en-US" baseline="0" dirty="0"/>
            </a:br>
            <a:r>
              <a:rPr lang="en-US" baseline="0" dirty="0"/>
              <a:t>Well, let me tell you a sweet but totally fictional story.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1291193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Switzerland is well known for its excellent chocolate bars, don’t believe me? Here is a sample</a:t>
            </a:r>
          </a:p>
          <a:p>
            <a:r>
              <a:rPr lang="en-US" dirty="0"/>
              <a:t>International</a:t>
            </a:r>
            <a:r>
              <a:rPr lang="en-US" baseline="0" dirty="0"/>
              <a:t> demand is raising</a:t>
            </a:r>
          </a:p>
          <a:p>
            <a:r>
              <a:rPr lang="en-US" baseline="0" dirty="0"/>
              <a:t>Chocolate manufacturers in Switzerland realized need for Highly reliable chocolate order management system</a:t>
            </a:r>
          </a:p>
          <a:p>
            <a:r>
              <a:rPr lang="en-US" baseline="0" dirty="0"/>
              <a:t>The team responsible for the new order management wanted to go for Platform as a Service</a:t>
            </a:r>
          </a:p>
          <a:p>
            <a:r>
              <a:rPr lang="en-US" baseline="0" dirty="0"/>
              <a:t>but unfortunately they have a few legacy infrastructure pieces that can’t be moved to PaaS just yet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2586203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Karl, the architect in the team, stumbled over service fabric and started diving into it, let’s hear how he explained Service Fabric to the team</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3655633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Service Fabric is a distributed systems platform that makes it easy to package, deploy, and manage scalable and reliable microservices. Service Fabric also addresses the significant challenges in developing and managing cloud applications. Developers and administrators can avoid complex infrastructure problems and focus on implementing mission-critical, demanding workloads that are scalable, reliable, and manageable.</a:t>
            </a:r>
          </a:p>
          <a:p>
            <a:endParaRPr lang="en-US" dirty="0"/>
          </a:p>
          <a:p>
            <a:r>
              <a:rPr lang="en-US" dirty="0"/>
              <a:t>Of course Karl’s sales pitch went on and on and on, after all isn’t that what all architects do, talk, talk, talk and get nothing done? </a:t>
            </a:r>
          </a:p>
          <a:p>
            <a:endParaRPr lang="en-US" dirty="0"/>
          </a:p>
          <a:p>
            <a:r>
              <a:rPr lang="en-US" dirty="0"/>
              <a:t>Of you want to known what Karl explained I suggest you just read the documentation links provided below, after all Karl copy pasted his slides from this page anyway ;)</a:t>
            </a:r>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2726396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Karl showed to his team</a:t>
            </a:r>
          </a:p>
          <a:p>
            <a:endParaRPr lang="en-US" dirty="0"/>
          </a:p>
          <a:p>
            <a:r>
              <a:rPr lang="en-US" dirty="0"/>
              <a:t>After the demo the team was absolutely hooked, they went to the drawing board and came up with the following architecture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3241931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talk about data shipping paradigm</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1819114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 hot state lives in the compute tier</a:t>
            </a:r>
          </a:p>
          <a:p>
            <a:r>
              <a:rPr lang="en-US" dirty="0"/>
              <a:t>Low latency reads and writes</a:t>
            </a:r>
          </a:p>
          <a:p>
            <a:r>
              <a:rPr lang="en-US" dirty="0"/>
              <a:t>Fewer moving parts</a:t>
            </a:r>
          </a:p>
          <a:p>
            <a:r>
              <a:rPr lang="en-US" dirty="0"/>
              <a:t>External stores are only used for exhaust and offline analytics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2983171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26.04.2017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26.04.2017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26.04.2017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26.04.2017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26.04.2017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26.04.2017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26.04.2017</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26.04.2017</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26.04.2017</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26.04.2017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26.04.2017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26.04.2017</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3713" y="2767281"/>
            <a:ext cx="10384574" cy="1323439"/>
          </a:xfrm>
          <a:prstGeom prst="rect">
            <a:avLst/>
          </a:prstGeom>
        </p:spPr>
        <p:txBody>
          <a:bodyPr wrap="none">
            <a:spAutoFit/>
          </a:bodyPr>
          <a:lstStyle/>
          <a:p>
            <a:r>
              <a:rPr lang="en-US" sz="8000" dirty="0">
                <a:solidFill>
                  <a:schemeClr val="accent2"/>
                </a:solidFill>
                <a:latin typeface="Yanone Kaffeesatz Regular" panose="02000000000000000000" pitchFamily="2" charset="0"/>
              </a:rPr>
              <a:t>Microservices with Service Fabric</a:t>
            </a:r>
            <a:endParaRPr lang="de-CH" sz="900" dirty="0"/>
          </a:p>
        </p:txBody>
      </p:sp>
      <p:sp>
        <p:nvSpPr>
          <p:cNvPr id="7" name="Rectangle 6"/>
          <p:cNvSpPr/>
          <p:nvPr/>
        </p:nvSpPr>
        <p:spPr>
          <a:xfrm>
            <a:off x="7456789" y="4292631"/>
            <a:ext cx="3831498"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Easy... or is it?</a:t>
            </a:r>
            <a:endParaRPr lang="de-CH" sz="90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74" y="6336648"/>
            <a:ext cx="4688591" cy="461665"/>
          </a:xfrm>
          <a:prstGeom prst="rect">
            <a:avLst/>
          </a:prstGeom>
        </p:spPr>
        <p:txBody>
          <a:bodyPr wrap="none">
            <a:spAutoFit/>
          </a:bodyPr>
          <a:lstStyle/>
          <a:p>
            <a:r>
              <a:rPr lang="de-CH" sz="2400" dirty="0">
                <a:solidFill>
                  <a:schemeClr val="accent3"/>
                </a:solidFill>
                <a:latin typeface="Yanone Kaffeesatz Regular" panose="02000000000000000000" pitchFamily="2" charset="0"/>
              </a:rPr>
              <a:t>http://microservices.io/articles/scalecube.html</a:t>
            </a:r>
          </a:p>
        </p:txBody>
      </p:sp>
      <p:sp>
        <p:nvSpPr>
          <p:cNvPr id="6" name="Rectangle 5"/>
          <p:cNvSpPr/>
          <p:nvPr/>
        </p:nvSpPr>
        <p:spPr>
          <a:xfrm>
            <a:off x="2691902" y="5011059"/>
            <a:ext cx="2238113" cy="461665"/>
          </a:xfrm>
          <a:prstGeom prst="rect">
            <a:avLst/>
          </a:prstGeom>
        </p:spPr>
        <p:txBody>
          <a:bodyPr wrap="none">
            <a:spAutoFit/>
          </a:bodyPr>
          <a:lstStyle/>
          <a:p>
            <a:r>
              <a:rPr lang="en-US" sz="2400" dirty="0">
                <a:solidFill>
                  <a:schemeClr val="accent4"/>
                </a:solidFill>
                <a:latin typeface="Yanone Kaffeesatz Regular" panose="02000000000000000000" pitchFamily="2" charset="0"/>
              </a:rPr>
              <a:t>Horizontal duplication</a:t>
            </a:r>
          </a:p>
        </p:txBody>
      </p:sp>
      <p:sp>
        <p:nvSpPr>
          <p:cNvPr id="7" name="Rectangle 6"/>
          <p:cNvSpPr/>
          <p:nvPr/>
        </p:nvSpPr>
        <p:spPr>
          <a:xfrm>
            <a:off x="1156893" y="3164279"/>
            <a:ext cx="2579552" cy="461665"/>
          </a:xfrm>
          <a:prstGeom prst="rect">
            <a:avLst/>
          </a:prstGeom>
        </p:spPr>
        <p:txBody>
          <a:bodyPr wrap="none">
            <a:spAutoFit/>
          </a:bodyPr>
          <a:lstStyle/>
          <a:p>
            <a:r>
              <a:rPr lang="en-US" sz="2400" dirty="0">
                <a:solidFill>
                  <a:schemeClr val="tx2"/>
                </a:solidFill>
                <a:latin typeface="Yanone Kaffeesatz Regular" panose="02000000000000000000" pitchFamily="2" charset="0"/>
              </a:rPr>
              <a:t>Functional decomposition</a:t>
            </a:r>
            <a:endParaRPr lang="de-CH" sz="2400" dirty="0">
              <a:solidFill>
                <a:schemeClr val="tx2"/>
              </a:solidFill>
            </a:endParaRPr>
          </a:p>
        </p:txBody>
      </p:sp>
      <p:grpSp>
        <p:nvGrpSpPr>
          <p:cNvPr id="10" name="Group 9"/>
          <p:cNvGrpSpPr/>
          <p:nvPr/>
        </p:nvGrpSpPr>
        <p:grpSpPr>
          <a:xfrm>
            <a:off x="3545018" y="1263542"/>
            <a:ext cx="3502794" cy="4109605"/>
            <a:chOff x="3150219" y="1162189"/>
            <a:chExt cx="3502794" cy="4109605"/>
          </a:xfrm>
        </p:grpSpPr>
        <p:sp>
          <p:nvSpPr>
            <p:cNvPr id="2" name="Rectangle 1"/>
            <p:cNvSpPr/>
            <p:nvPr/>
          </p:nvSpPr>
          <p:spPr>
            <a:xfrm>
              <a:off x="3150219" y="2319453"/>
              <a:ext cx="2880000" cy="2880000"/>
            </a:xfrm>
            <a:prstGeom prst="rect">
              <a:avLst/>
            </a:prstGeom>
            <a:solidFill>
              <a:schemeClr val="accent4"/>
            </a:solidFill>
            <a:ln>
              <a:solidFill>
                <a:schemeClr val="accent3"/>
              </a:solidFill>
            </a:ln>
            <a:scene3d>
              <a:camera prst="isometricLeftDown"/>
              <a:lightRig rig="threePt" dir="t"/>
            </a:scene3d>
            <a:sp3d extrusionH="2540000" contourW="25400" prstMaterial="legacyWireframe">
              <a:bevelB/>
              <a:contourClr>
                <a:schemeClr val="accent3"/>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TextBox 2"/>
            <p:cNvSpPr txBox="1"/>
            <p:nvPr/>
          </p:nvSpPr>
          <p:spPr>
            <a:xfrm rot="16200000">
              <a:off x="2774919" y="1999156"/>
              <a:ext cx="2597264" cy="923330"/>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Y-axis</a:t>
              </a:r>
            </a:p>
            <a:p>
              <a:r>
                <a:rPr lang="en-US" dirty="0">
                  <a:solidFill>
                    <a:schemeClr val="tx2"/>
                  </a:solidFill>
                  <a:latin typeface="Yanone Kaffeesatz Regular" panose="02000000000000000000" pitchFamily="2" charset="0"/>
                </a:rPr>
                <a:t>Scale by splitting </a:t>
              </a:r>
              <a:br>
                <a:rPr lang="en-US" dirty="0">
                  <a:solidFill>
                    <a:schemeClr val="tx2"/>
                  </a:solidFill>
                  <a:latin typeface="Yanone Kaffeesatz Regular" panose="02000000000000000000" pitchFamily="2" charset="0"/>
                </a:rPr>
              </a:br>
              <a:r>
                <a:rPr lang="en-US" dirty="0">
                  <a:solidFill>
                    <a:schemeClr val="tx2"/>
                  </a:solidFill>
                  <a:latin typeface="Yanone Kaffeesatz Regular" panose="02000000000000000000" pitchFamily="2" charset="0"/>
                </a:rPr>
                <a:t>different things</a:t>
              </a:r>
              <a:endParaRPr lang="de-CH" dirty="0">
                <a:solidFill>
                  <a:schemeClr val="tx2"/>
                </a:solidFill>
                <a:latin typeface="Yanone Kaffeesatz Regular" panose="02000000000000000000" pitchFamily="2" charset="0"/>
              </a:endParaRPr>
            </a:p>
          </p:txBody>
        </p:sp>
        <p:sp>
          <p:nvSpPr>
            <p:cNvPr id="4" name="TextBox 3"/>
            <p:cNvSpPr txBox="1"/>
            <p:nvPr/>
          </p:nvSpPr>
          <p:spPr>
            <a:xfrm rot="1849042">
              <a:off x="4055749" y="4625463"/>
              <a:ext cx="2597264" cy="646331"/>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X-axis</a:t>
              </a:r>
            </a:p>
            <a:p>
              <a:r>
                <a:rPr lang="en-US" dirty="0">
                  <a:solidFill>
                    <a:schemeClr val="tx2"/>
                  </a:solidFill>
                  <a:latin typeface="Yanone Kaffeesatz Regular" panose="02000000000000000000" pitchFamily="2" charset="0"/>
                </a:rPr>
                <a:t>Scale by cloning</a:t>
              </a:r>
              <a:endParaRPr lang="de-CH" dirty="0">
                <a:solidFill>
                  <a:schemeClr val="tx2"/>
                </a:solidFill>
                <a:latin typeface="Yanone Kaffeesatz Regular" panose="02000000000000000000" pitchFamily="2" charset="0"/>
              </a:endParaRPr>
            </a:p>
          </p:txBody>
        </p:sp>
      </p:grpSp>
    </p:spTree>
    <p:extLst>
      <p:ext uri="{BB962C8B-B14F-4D97-AF65-F5344CB8AC3E}">
        <p14:creationId xmlns:p14="http://schemas.microsoft.com/office/powerpoint/2010/main" val="3590353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Stateful1</a:t>
            </a: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Stateful2</a:t>
            </a: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Stateful3</a:t>
            </a: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TextBox 15"/>
          <p:cNvSpPr txBox="1"/>
          <p:nvPr/>
        </p:nvSpPr>
        <p:spPr>
          <a:xfrm>
            <a:off x="1890131" y="4860073"/>
            <a:ext cx="194476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Storage Tier (Cold)</a:t>
            </a:r>
            <a:endParaRPr lang="de-CH" sz="2400" dirty="0">
              <a:solidFill>
                <a:schemeClr val="accent3"/>
              </a:solidFill>
              <a:latin typeface="Yanone Kaffeesatz Regular" panose="02000000000000000000" pitchFamily="2" charset="0"/>
            </a:endParaRPr>
          </a:p>
        </p:txBody>
      </p:sp>
      <p:sp>
        <p:nvSpPr>
          <p:cNvPr id="18" name="TextBox 17"/>
          <p:cNvSpPr txBox="1"/>
          <p:nvPr/>
        </p:nvSpPr>
        <p:spPr>
          <a:xfrm>
            <a:off x="1890131" y="1318271"/>
            <a:ext cx="154882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Web</a:t>
            </a:r>
            <a:endParaRPr lang="de-CH" sz="2400" dirty="0">
              <a:solidFill>
                <a:schemeClr val="accent3"/>
              </a:solidFill>
              <a:latin typeface="Yanone Kaffeesatz Regular" panose="02000000000000000000" pitchFamily="2" charset="0"/>
            </a:endParaRPr>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p:cNvCxnSpPr>
          <p:nvPr/>
        </p:nvCxnSpPr>
        <p:spPr>
          <a:xfrm>
            <a:off x="3720377" y="3445727"/>
            <a:ext cx="0" cy="12712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90131" y="3090746"/>
            <a:ext cx="1912703" cy="461665"/>
          </a:xfrm>
          <a:prstGeom prst="rect">
            <a:avLst/>
          </a:prstGeom>
          <a:noFill/>
        </p:spPr>
        <p:txBody>
          <a:bodyPr wrap="none" rtlCol="0">
            <a:spAutoFit/>
          </a:bodyPr>
          <a:lstStyle/>
          <a:p>
            <a:r>
              <a:rPr lang="en-US" sz="2400" dirty="0" err="1">
                <a:solidFill>
                  <a:schemeClr val="accent3"/>
                </a:solidFill>
                <a:latin typeface="Yanone Kaffeesatz Regular" panose="02000000000000000000" pitchFamily="2" charset="0"/>
              </a:rPr>
              <a:t>Stateful</a:t>
            </a:r>
            <a:r>
              <a:rPr lang="en-US" sz="2400" dirty="0">
                <a:solidFill>
                  <a:schemeClr val="accent3"/>
                </a:solidFill>
                <a:latin typeface="Yanone Kaffeesatz Regular" panose="02000000000000000000" pitchFamily="2" charset="0"/>
              </a:rPr>
              <a:t> Tier (Hot)</a:t>
            </a:r>
            <a:endParaRPr lang="de-CH" sz="2400" dirty="0">
              <a:solidFill>
                <a:schemeClr val="accent3"/>
              </a:solidFill>
              <a:latin typeface="Yanone Kaffeesatz Regular" panose="02000000000000000000" pitchFamily="2" charset="0"/>
            </a:endParaRPr>
          </a:p>
        </p:txBody>
      </p:sp>
      <p:cxnSp>
        <p:nvCxnSpPr>
          <p:cNvPr id="37" name="Straight Connector 36"/>
          <p:cNvCxnSpPr>
            <a:stCxn id="3" idx="2"/>
          </p:cNvCxnSpPr>
          <p:nvPr/>
        </p:nvCxnSpPr>
        <p:spPr>
          <a:xfrm flipH="1">
            <a:off x="3720377" y="2774253"/>
            <a:ext cx="1" cy="45402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03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74" y="6336648"/>
            <a:ext cx="4688591" cy="461665"/>
          </a:xfrm>
          <a:prstGeom prst="rect">
            <a:avLst/>
          </a:prstGeom>
        </p:spPr>
        <p:txBody>
          <a:bodyPr wrap="none">
            <a:spAutoFit/>
          </a:bodyPr>
          <a:lstStyle/>
          <a:p>
            <a:r>
              <a:rPr lang="de-CH" sz="2400" dirty="0">
                <a:solidFill>
                  <a:schemeClr val="accent3"/>
                </a:solidFill>
                <a:latin typeface="Yanone Kaffeesatz Regular" panose="02000000000000000000" pitchFamily="2" charset="0"/>
              </a:rPr>
              <a:t>http://microservices.io/articles/scalecube.html</a:t>
            </a:r>
          </a:p>
        </p:txBody>
      </p:sp>
      <p:sp>
        <p:nvSpPr>
          <p:cNvPr id="6" name="Rectangle 5"/>
          <p:cNvSpPr/>
          <p:nvPr/>
        </p:nvSpPr>
        <p:spPr>
          <a:xfrm>
            <a:off x="2691902" y="5011059"/>
            <a:ext cx="2238113" cy="461665"/>
          </a:xfrm>
          <a:prstGeom prst="rect">
            <a:avLst/>
          </a:prstGeom>
        </p:spPr>
        <p:txBody>
          <a:bodyPr wrap="none">
            <a:spAutoFit/>
          </a:bodyPr>
          <a:lstStyle/>
          <a:p>
            <a:r>
              <a:rPr lang="en-US" sz="2400" dirty="0">
                <a:solidFill>
                  <a:schemeClr val="accent3"/>
                </a:solidFill>
                <a:latin typeface="Yanone Kaffeesatz Regular" panose="02000000000000000000" pitchFamily="2" charset="0"/>
              </a:rPr>
              <a:t>Horizontal duplication</a:t>
            </a:r>
          </a:p>
        </p:txBody>
      </p:sp>
      <p:sp>
        <p:nvSpPr>
          <p:cNvPr id="7" name="Rectangle 6"/>
          <p:cNvSpPr/>
          <p:nvPr/>
        </p:nvSpPr>
        <p:spPr>
          <a:xfrm>
            <a:off x="1156893" y="3164279"/>
            <a:ext cx="2579552" cy="461665"/>
          </a:xfrm>
          <a:prstGeom prst="rect">
            <a:avLst/>
          </a:prstGeom>
        </p:spPr>
        <p:txBody>
          <a:bodyPr wrap="none">
            <a:spAutoFit/>
          </a:bodyPr>
          <a:lstStyle/>
          <a:p>
            <a:r>
              <a:rPr lang="en-US" sz="2400" dirty="0">
                <a:solidFill>
                  <a:schemeClr val="accent3"/>
                </a:solidFill>
                <a:latin typeface="Yanone Kaffeesatz Regular" panose="02000000000000000000" pitchFamily="2" charset="0"/>
              </a:rPr>
              <a:t>Functional decomposition</a:t>
            </a:r>
            <a:endParaRPr lang="de-CH" sz="2400" dirty="0">
              <a:solidFill>
                <a:schemeClr val="accent3"/>
              </a:solidFill>
            </a:endParaRPr>
          </a:p>
        </p:txBody>
      </p:sp>
      <p:grpSp>
        <p:nvGrpSpPr>
          <p:cNvPr id="10" name="Group 9"/>
          <p:cNvGrpSpPr/>
          <p:nvPr/>
        </p:nvGrpSpPr>
        <p:grpSpPr>
          <a:xfrm>
            <a:off x="3545018" y="1263542"/>
            <a:ext cx="5101965" cy="4109605"/>
            <a:chOff x="3150219" y="1162189"/>
            <a:chExt cx="5101965" cy="4109605"/>
          </a:xfrm>
        </p:grpSpPr>
        <p:sp>
          <p:nvSpPr>
            <p:cNvPr id="2" name="Rectangle 1"/>
            <p:cNvSpPr/>
            <p:nvPr/>
          </p:nvSpPr>
          <p:spPr>
            <a:xfrm>
              <a:off x="3150219" y="2319453"/>
              <a:ext cx="2880000" cy="2880000"/>
            </a:xfrm>
            <a:prstGeom prst="rect">
              <a:avLst/>
            </a:prstGeom>
            <a:solidFill>
              <a:schemeClr val="accent4"/>
            </a:solidFill>
            <a:ln>
              <a:solidFill>
                <a:schemeClr val="accent3"/>
              </a:solidFill>
            </a:ln>
            <a:scene3d>
              <a:camera prst="isometricLeftDown"/>
              <a:lightRig rig="threePt" dir="t"/>
            </a:scene3d>
            <a:sp3d extrusionH="2540000" contourW="25400" prstMaterial="legacyWireframe">
              <a:bevelB/>
              <a:contourClr>
                <a:schemeClr val="accent3"/>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TextBox 2"/>
            <p:cNvSpPr txBox="1"/>
            <p:nvPr/>
          </p:nvSpPr>
          <p:spPr>
            <a:xfrm rot="16200000">
              <a:off x="2774919" y="1999156"/>
              <a:ext cx="2597264" cy="923330"/>
            </a:xfrm>
            <a:prstGeom prst="rect">
              <a:avLst/>
            </a:prstGeom>
            <a:noFill/>
          </p:spPr>
          <p:txBody>
            <a:bodyPr wrap="square" rtlCol="0">
              <a:spAutoFit/>
            </a:bodyPr>
            <a:lstStyle/>
            <a:p>
              <a:r>
                <a:rPr lang="en-US" dirty="0">
                  <a:solidFill>
                    <a:schemeClr val="accent3"/>
                  </a:solidFill>
                  <a:latin typeface="Yanone Kaffeesatz Regular" panose="02000000000000000000" pitchFamily="2" charset="0"/>
                </a:rPr>
                <a:t>Y-axis</a:t>
              </a:r>
            </a:p>
            <a:p>
              <a:r>
                <a:rPr lang="en-US" dirty="0">
                  <a:solidFill>
                    <a:schemeClr val="accent3"/>
                  </a:solidFill>
                  <a:latin typeface="Yanone Kaffeesatz Regular" panose="02000000000000000000" pitchFamily="2" charset="0"/>
                </a:rPr>
                <a:t>Scale by splitting </a:t>
              </a:r>
              <a:br>
                <a:rPr lang="en-US" dirty="0">
                  <a:solidFill>
                    <a:schemeClr val="accent3"/>
                  </a:solidFill>
                  <a:latin typeface="Yanone Kaffeesatz Regular" panose="02000000000000000000" pitchFamily="2" charset="0"/>
                </a:rPr>
              </a:br>
              <a:r>
                <a:rPr lang="en-US" dirty="0">
                  <a:solidFill>
                    <a:schemeClr val="accent3"/>
                  </a:solidFill>
                  <a:latin typeface="Yanone Kaffeesatz Regular" panose="02000000000000000000" pitchFamily="2" charset="0"/>
                </a:rPr>
                <a:t>different things</a:t>
              </a:r>
              <a:endParaRPr lang="de-CH" dirty="0">
                <a:solidFill>
                  <a:schemeClr val="accent3"/>
                </a:solidFill>
                <a:latin typeface="Yanone Kaffeesatz Regular" panose="02000000000000000000" pitchFamily="2" charset="0"/>
              </a:endParaRPr>
            </a:p>
          </p:txBody>
        </p:sp>
        <p:sp>
          <p:nvSpPr>
            <p:cNvPr id="4" name="TextBox 3"/>
            <p:cNvSpPr txBox="1"/>
            <p:nvPr/>
          </p:nvSpPr>
          <p:spPr>
            <a:xfrm rot="1849042">
              <a:off x="4055749" y="4625463"/>
              <a:ext cx="2597264" cy="646331"/>
            </a:xfrm>
            <a:prstGeom prst="rect">
              <a:avLst/>
            </a:prstGeom>
            <a:noFill/>
          </p:spPr>
          <p:txBody>
            <a:bodyPr wrap="square" rtlCol="0">
              <a:spAutoFit/>
            </a:bodyPr>
            <a:lstStyle/>
            <a:p>
              <a:r>
                <a:rPr lang="en-US" dirty="0">
                  <a:solidFill>
                    <a:schemeClr val="accent3"/>
                  </a:solidFill>
                  <a:latin typeface="Yanone Kaffeesatz Regular" panose="02000000000000000000" pitchFamily="2" charset="0"/>
                </a:rPr>
                <a:t>X-axis</a:t>
              </a:r>
            </a:p>
            <a:p>
              <a:r>
                <a:rPr lang="en-US" dirty="0">
                  <a:solidFill>
                    <a:schemeClr val="accent3"/>
                  </a:solidFill>
                  <a:latin typeface="Yanone Kaffeesatz Regular" panose="02000000000000000000" pitchFamily="2" charset="0"/>
                </a:rPr>
                <a:t>Scale by cloning</a:t>
              </a:r>
              <a:endParaRPr lang="de-CH" dirty="0">
                <a:solidFill>
                  <a:schemeClr val="accent3"/>
                </a:solidFill>
                <a:latin typeface="Yanone Kaffeesatz Regular" panose="02000000000000000000" pitchFamily="2" charset="0"/>
              </a:endParaRPr>
            </a:p>
          </p:txBody>
        </p:sp>
        <p:sp>
          <p:nvSpPr>
            <p:cNvPr id="8" name="TextBox 7"/>
            <p:cNvSpPr txBox="1"/>
            <p:nvPr/>
          </p:nvSpPr>
          <p:spPr>
            <a:xfrm rot="19830052">
              <a:off x="5654920" y="3774536"/>
              <a:ext cx="2597264" cy="923330"/>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Z-axis</a:t>
              </a:r>
            </a:p>
            <a:p>
              <a:r>
                <a:rPr lang="en-US" dirty="0">
                  <a:solidFill>
                    <a:schemeClr val="tx2"/>
                  </a:solidFill>
                  <a:latin typeface="Yanone Kaffeesatz Regular" panose="02000000000000000000" pitchFamily="2" charset="0"/>
                </a:rPr>
                <a:t>Scale by splitting </a:t>
              </a:r>
              <a:br>
                <a:rPr lang="en-US" dirty="0">
                  <a:solidFill>
                    <a:schemeClr val="tx2"/>
                  </a:solidFill>
                  <a:latin typeface="Yanone Kaffeesatz Regular" panose="02000000000000000000" pitchFamily="2" charset="0"/>
                </a:rPr>
              </a:br>
              <a:r>
                <a:rPr lang="en-US" dirty="0">
                  <a:solidFill>
                    <a:schemeClr val="tx2"/>
                  </a:solidFill>
                  <a:latin typeface="Yanone Kaffeesatz Regular" panose="02000000000000000000" pitchFamily="2" charset="0"/>
                </a:rPr>
                <a:t>similar things</a:t>
              </a:r>
              <a:endParaRPr lang="de-CH" dirty="0">
                <a:solidFill>
                  <a:schemeClr val="tx2"/>
                </a:solidFill>
                <a:latin typeface="Yanone Kaffeesatz Regular" panose="02000000000000000000" pitchFamily="2" charset="0"/>
              </a:endParaRPr>
            </a:p>
          </p:txBody>
        </p:sp>
      </p:grpSp>
      <p:sp>
        <p:nvSpPr>
          <p:cNvPr id="9" name="Rectangle 8"/>
          <p:cNvSpPr/>
          <p:nvPr/>
        </p:nvSpPr>
        <p:spPr>
          <a:xfrm>
            <a:off x="7666580" y="4917166"/>
            <a:ext cx="1771639" cy="461665"/>
          </a:xfrm>
          <a:prstGeom prst="rect">
            <a:avLst/>
          </a:prstGeom>
        </p:spPr>
        <p:txBody>
          <a:bodyPr wrap="none">
            <a:spAutoFit/>
          </a:bodyPr>
          <a:lstStyle/>
          <a:p>
            <a:r>
              <a:rPr lang="en-US" sz="2400" dirty="0">
                <a:solidFill>
                  <a:schemeClr val="accent4"/>
                </a:solidFill>
                <a:latin typeface="Yanone Kaffeesatz Regular" panose="02000000000000000000" pitchFamily="2" charset="0"/>
              </a:rPr>
              <a:t>Data Partitioning</a:t>
            </a:r>
          </a:p>
        </p:txBody>
      </p:sp>
    </p:spTree>
    <p:extLst>
      <p:ext uri="{BB962C8B-B14F-4D97-AF65-F5344CB8AC3E}">
        <p14:creationId xmlns:p14="http://schemas.microsoft.com/office/powerpoint/2010/main" val="1318903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reminder</a:t>
            </a:r>
          </a:p>
        </p:txBody>
      </p:sp>
    </p:spTree>
    <p:extLst>
      <p:ext uri="{BB962C8B-B14F-4D97-AF65-F5344CB8AC3E}">
        <p14:creationId xmlns:p14="http://schemas.microsoft.com/office/powerpoint/2010/main" val="2436182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9860392"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github.com/danielmarbach/</a:t>
            </a:r>
            <a:r>
              <a:rPr lang="en-US" sz="5400" dirty="0" err="1">
                <a:solidFill>
                  <a:schemeClr val="accent4"/>
                </a:solidFill>
                <a:latin typeface="Yanone Kaffeesatz Regular" panose="02000000000000000000" pitchFamily="2" charset="0"/>
              </a:rPr>
              <a:t>Microservices.ServiceFabric</a:t>
            </a:r>
            <a:endParaRPr lang="de-CH" sz="5400" dirty="0">
              <a:solidFill>
                <a:schemeClr val="accent4"/>
              </a:solidFill>
              <a:latin typeface="Yanone Kaffeesatz Regular" panose="02000000000000000000" pitchFamily="2" charset="0"/>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3108543"/>
          </a:xfrm>
          <a:prstGeom prst="rect">
            <a:avLst/>
          </a:prstGeom>
        </p:spPr>
        <p:txBody>
          <a:bodyPr>
            <a:spAutoFit/>
          </a:bodyPr>
          <a:lstStyle/>
          <a:p>
            <a:r>
              <a:rPr lang="en-US" sz="2800" dirty="0">
                <a:solidFill>
                  <a:schemeClr val="tx2"/>
                </a:solidFill>
                <a:latin typeface="Yanone Kaffeesatz Regular" panose="02000000000000000000" pitchFamily="2" charset="0"/>
              </a:rPr>
              <a:t>Software Engineer</a:t>
            </a:r>
          </a:p>
          <a:p>
            <a:r>
              <a:rPr lang="en-US" sz="2800" dirty="0">
                <a:solidFill>
                  <a:schemeClr val="tx2"/>
                </a:solidFill>
                <a:latin typeface="Yanone Kaffeesatz Regular" panose="02000000000000000000" pitchFamily="2" charset="0"/>
              </a:rPr>
              <a:t>Enthusiastic Software Engineer</a:t>
            </a:r>
          </a:p>
          <a:p>
            <a:r>
              <a:rPr lang="en-US" sz="2800" dirty="0">
                <a:solidFill>
                  <a:schemeClr val="tx2"/>
                </a:solidFill>
                <a:latin typeface="Yanone Kaffeesatz Regular" panose="02000000000000000000" pitchFamily="2" charset="0"/>
              </a:rPr>
              <a:t>Microsoft MVP</a:t>
            </a: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895952" y="2228758"/>
            <a:ext cx="4374682" cy="2916455"/>
          </a:xfrm>
          <a:prstGeom prst="rect">
            <a:avLst/>
          </a:prstGeom>
        </p:spPr>
      </p:pic>
    </p:spTree>
    <p:extLst>
      <p:ext uri="{BB962C8B-B14F-4D97-AF65-F5344CB8AC3E}">
        <p14:creationId xmlns:p14="http://schemas.microsoft.com/office/powerpoint/2010/main" val="3601279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Goals</a:t>
            </a:r>
            <a:endParaRPr lang="de-CH" dirty="0"/>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target</a:t>
            </a:r>
          </a:p>
        </p:txBody>
      </p:sp>
      <p:sp>
        <p:nvSpPr>
          <p:cNvPr id="4" name="Rectangle 3"/>
          <p:cNvSpPr/>
          <p:nvPr/>
        </p:nvSpPr>
        <p:spPr>
          <a:xfrm>
            <a:off x="6485271" y="1997839"/>
            <a:ext cx="5706729" cy="2862322"/>
          </a:xfrm>
          <a:prstGeom prst="rect">
            <a:avLst/>
          </a:prstGeom>
        </p:spPr>
        <p:txBody>
          <a:bodyPr wrap="square">
            <a:spAutoFit/>
          </a:bodyPr>
          <a:lstStyle/>
          <a:p>
            <a:r>
              <a:rPr lang="en-US" sz="3600" dirty="0">
                <a:solidFill>
                  <a:schemeClr val="tx2"/>
                </a:solidFill>
                <a:latin typeface="Yanone Kaffeesatz Regular" panose="02000000000000000000" pitchFamily="2" charset="0"/>
              </a:rPr>
              <a:t>Stateless and </a:t>
            </a:r>
            <a:r>
              <a:rPr lang="en-US" sz="3600" dirty="0" err="1">
                <a:solidFill>
                  <a:schemeClr val="accent4"/>
                </a:solidFill>
                <a:latin typeface="Yanone Kaffeesatz Regular" panose="02000000000000000000" pitchFamily="2" charset="0"/>
              </a:rPr>
              <a:t>Stateful</a:t>
            </a:r>
            <a:r>
              <a:rPr lang="en-US" sz="3600" dirty="0">
                <a:solidFill>
                  <a:schemeClr val="tx2"/>
                </a:solidFill>
                <a:latin typeface="Yanone Kaffeesatz Regular" panose="02000000000000000000" pitchFamily="2" charset="0"/>
              </a:rPr>
              <a:t> Services</a:t>
            </a:r>
            <a:endParaRPr lang="en-US" sz="3600" dirty="0">
              <a:solidFill>
                <a:schemeClr val="accent4"/>
              </a:solidFill>
              <a:latin typeface="Yanone Kaffeesatz Regular" panose="02000000000000000000" pitchFamily="2" charset="0"/>
            </a:endParaRPr>
          </a:p>
          <a:p>
            <a:endParaRPr lang="en-US" sz="3600" dirty="0">
              <a:solidFill>
                <a:schemeClr val="accent4"/>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Partitioning</a:t>
            </a:r>
            <a:r>
              <a:rPr lang="en-US" sz="3600" dirty="0">
                <a:solidFill>
                  <a:schemeClr val="tx2"/>
                </a:solidFill>
                <a:latin typeface="Yanone Kaffeesatz Regular" panose="02000000000000000000" pitchFamily="2" charset="0"/>
              </a:rPr>
              <a:t> of Business Data</a:t>
            </a:r>
          </a:p>
          <a:p>
            <a:endParaRPr lang="en-US" sz="3600" dirty="0">
              <a:solidFill>
                <a:schemeClr val="accent4"/>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Message Patterns </a:t>
            </a:r>
            <a:r>
              <a:rPr lang="en-US" sz="3600" dirty="0">
                <a:solidFill>
                  <a:schemeClr val="tx2"/>
                </a:solidFill>
                <a:latin typeface="Yanone Kaffeesatz Regular" panose="02000000000000000000" pitchFamily="2" charset="0"/>
              </a:rPr>
              <a:t>and Partitioning</a:t>
            </a:r>
          </a:p>
        </p:txBody>
      </p:sp>
    </p:spTree>
    <p:extLst>
      <p:ext uri="{BB962C8B-B14F-4D97-AF65-F5344CB8AC3E}">
        <p14:creationId xmlns:p14="http://schemas.microsoft.com/office/powerpoint/2010/main" val="2864408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2437"/>
            <a:ext cx="4999912"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Premise</a:t>
            </a:r>
            <a:endParaRPr lang="de-CH" sz="1600" dirty="0"/>
          </a:p>
        </p:txBody>
      </p:sp>
    </p:spTree>
    <p:extLst>
      <p:ext uri="{BB962C8B-B14F-4D97-AF65-F5344CB8AC3E}">
        <p14:creationId xmlns:p14="http://schemas.microsoft.com/office/powerpoint/2010/main" val="1358001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7997" y="1206394"/>
            <a:ext cx="10936007"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chocolate</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2347117"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A tale of</a:t>
            </a:r>
            <a:endParaRPr lang="de-CH" sz="6600" dirty="0">
              <a:solidFill>
                <a:schemeClr val="tx2"/>
              </a:solidFill>
            </a:endParaRPr>
          </a:p>
        </p:txBody>
      </p:sp>
    </p:spTree>
    <p:extLst>
      <p:ext uri="{BB962C8B-B14F-4D97-AF65-F5344CB8AC3E}">
        <p14:creationId xmlns:p14="http://schemas.microsoft.com/office/powerpoint/2010/main" val="2949078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73018" y="2105561"/>
            <a:ext cx="9845965" cy="2646878"/>
          </a:xfrm>
          <a:prstGeom prst="rect">
            <a:avLst/>
          </a:prstGeom>
        </p:spPr>
        <p:txBody>
          <a:bodyPr wrap="none">
            <a:spAutoFit/>
          </a:bodyPr>
          <a:lstStyle/>
          <a:p>
            <a:r>
              <a:rPr lang="de-CH" sz="6600" dirty="0">
                <a:solidFill>
                  <a:schemeClr val="tx2"/>
                </a:solidFill>
                <a:latin typeface="Yanone Kaffeesatz Regular" panose="02000000000000000000" pitchFamily="2" charset="0"/>
              </a:rPr>
              <a:t> </a:t>
            </a:r>
            <a:r>
              <a:rPr lang="de-CH" sz="11500" dirty="0" err="1">
                <a:solidFill>
                  <a:schemeClr val="tx2"/>
                </a:solidFill>
                <a:latin typeface="Yanone Kaffeesatz Regular" panose="02000000000000000000" pitchFamily="2" charset="0"/>
              </a:rPr>
              <a:t>Karl’s</a:t>
            </a:r>
            <a:r>
              <a:rPr lang="de-CH" sz="6600" dirty="0">
                <a:solidFill>
                  <a:schemeClr val="tx2"/>
                </a:solidFill>
                <a:latin typeface="Yanone Kaffeesatz Regular" panose="02000000000000000000" pitchFamily="2" charset="0"/>
              </a:rPr>
              <a:t>, </a:t>
            </a:r>
            <a:r>
              <a:rPr lang="de-CH" sz="16600" dirty="0" err="1">
                <a:solidFill>
                  <a:schemeClr val="accent4"/>
                </a:solidFill>
                <a:latin typeface="Yanone Kaffeesatz Regular" panose="02000000000000000000" pitchFamily="2" charset="0"/>
              </a:rPr>
              <a:t>Sales</a:t>
            </a:r>
            <a:r>
              <a:rPr lang="de-CH" sz="5400" dirty="0">
                <a:solidFill>
                  <a:schemeClr val="accent4"/>
                </a:solidFill>
                <a:latin typeface="Yanone Kaffeesatz Regular" panose="02000000000000000000" pitchFamily="2" charset="0"/>
              </a:rPr>
              <a:t> </a:t>
            </a:r>
            <a:r>
              <a:rPr lang="de-CH" sz="16600" dirty="0">
                <a:solidFill>
                  <a:schemeClr val="accent4"/>
                </a:solidFill>
                <a:latin typeface="Yanone Kaffeesatz Regular" panose="02000000000000000000" pitchFamily="2" charset="0"/>
              </a:rPr>
              <a:t>Pitch</a:t>
            </a:r>
            <a:endParaRPr lang="de-CH" sz="6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2100314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8099" y="1638198"/>
            <a:ext cx="10109200" cy="3175000"/>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3" name="Rectangle 2"/>
          <p:cNvSpPr/>
          <p:nvPr/>
        </p:nvSpPr>
        <p:spPr>
          <a:xfrm>
            <a:off x="191350" y="6043831"/>
            <a:ext cx="8184628" cy="830997"/>
          </a:xfrm>
          <a:prstGeom prst="rect">
            <a:avLst/>
          </a:prstGeom>
        </p:spPr>
        <p:txBody>
          <a:bodyPr wrap="square">
            <a:spAutoFit/>
          </a:bodyPr>
          <a:lstStyle/>
          <a:p>
            <a:r>
              <a:rPr lang="de-CH" sz="2400" dirty="0">
                <a:solidFill>
                  <a:schemeClr val="accent3"/>
                </a:solidFill>
                <a:latin typeface="Yanone Kaffeesatz Regular" panose="02000000000000000000" pitchFamily="2" charset="0"/>
              </a:rPr>
              <a:t>https://channel9.msdn.com/Blogs/Azure/Azure-Service-Fabric</a:t>
            </a:r>
            <a:br>
              <a:rPr lang="de-CH" sz="2400" dirty="0">
                <a:solidFill>
                  <a:schemeClr val="accent3"/>
                </a:solidFill>
                <a:latin typeface="Yanone Kaffeesatz Regular" panose="02000000000000000000" pitchFamily="2" charset="0"/>
              </a:rPr>
            </a:br>
            <a:r>
              <a:rPr lang="de-CH" sz="2400" dirty="0">
                <a:solidFill>
                  <a:schemeClr val="accent3"/>
                </a:solidFill>
                <a:latin typeface="Yanone Kaffeesatz Regular" panose="02000000000000000000" pitchFamily="2" charset="0"/>
              </a:rPr>
              <a:t>https://docs.microsoft.com/en-us/azure/service-fabric/service-fabric-overview</a:t>
            </a:r>
          </a:p>
        </p:txBody>
      </p:sp>
      <p:sp>
        <p:nvSpPr>
          <p:cNvPr id="4" name="Rectangle 3"/>
          <p:cNvSpPr/>
          <p:nvPr/>
        </p:nvSpPr>
        <p:spPr>
          <a:xfrm>
            <a:off x="1308100" y="4947334"/>
            <a:ext cx="10109200" cy="105976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5" name="Rectangle 4"/>
          <p:cNvSpPr/>
          <p:nvPr/>
        </p:nvSpPr>
        <p:spPr>
          <a:xfrm>
            <a:off x="4344358" y="5172417"/>
            <a:ext cx="4036682" cy="646331"/>
          </a:xfrm>
          <a:prstGeom prst="rect">
            <a:avLst/>
          </a:prstGeom>
        </p:spPr>
        <p:txBody>
          <a:bodyPr wrap="none">
            <a:spAutoFit/>
          </a:bodyPr>
          <a:lstStyle/>
          <a:p>
            <a:r>
              <a:rPr lang="en-US" sz="3600" dirty="0">
                <a:solidFill>
                  <a:schemeClr val="accent4"/>
                </a:solidFill>
                <a:latin typeface="Yanone Kaffeesatz Regular" panose="02000000000000000000" pitchFamily="2" charset="0"/>
              </a:rPr>
              <a:t>On-premises or in the cloud</a:t>
            </a:r>
            <a:endParaRPr lang="de-CH" sz="3600" dirty="0">
              <a:solidFill>
                <a:schemeClr val="accent4"/>
              </a:solidFill>
            </a:endParaRPr>
          </a:p>
        </p:txBody>
      </p:sp>
      <p:sp>
        <p:nvSpPr>
          <p:cNvPr id="6" name="Rectangle 5"/>
          <p:cNvSpPr/>
          <p:nvPr/>
        </p:nvSpPr>
        <p:spPr>
          <a:xfrm>
            <a:off x="2118249" y="1999734"/>
            <a:ext cx="1444626"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High Availability</a:t>
            </a:r>
            <a:endParaRPr lang="de-CH" sz="2000" dirty="0">
              <a:solidFill>
                <a:schemeClr val="tx2"/>
              </a:solidFill>
              <a:latin typeface="Yanone Kaffeesatz Regular" panose="02000000000000000000" pitchFamily="2" charset="0"/>
            </a:endParaRPr>
          </a:p>
        </p:txBody>
      </p:sp>
      <p:sp>
        <p:nvSpPr>
          <p:cNvPr id="7" name="Rectangle 6"/>
          <p:cNvSpPr/>
          <p:nvPr/>
        </p:nvSpPr>
        <p:spPr>
          <a:xfrm>
            <a:off x="1786267" y="2856366"/>
            <a:ext cx="1079142"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Hyper Scale</a:t>
            </a:r>
            <a:endParaRPr lang="de-CH" sz="2000" dirty="0">
              <a:solidFill>
                <a:schemeClr val="tx2"/>
              </a:solidFill>
              <a:latin typeface="Yanone Kaffeesatz Regular" panose="02000000000000000000" pitchFamily="2" charset="0"/>
            </a:endParaRPr>
          </a:p>
        </p:txBody>
      </p:sp>
      <p:sp>
        <p:nvSpPr>
          <p:cNvPr id="8" name="Rectangle 7"/>
          <p:cNvSpPr/>
          <p:nvPr/>
        </p:nvSpPr>
        <p:spPr>
          <a:xfrm>
            <a:off x="3175045" y="2963500"/>
            <a:ext cx="2302233" cy="584775"/>
          </a:xfrm>
          <a:prstGeom prst="rect">
            <a:avLst/>
          </a:prstGeom>
        </p:spPr>
        <p:txBody>
          <a:bodyPr wrap="none">
            <a:spAutoFit/>
          </a:bodyPr>
          <a:lstStyle/>
          <a:p>
            <a:r>
              <a:rPr lang="en-US" sz="3200" dirty="0">
                <a:solidFill>
                  <a:schemeClr val="accent4"/>
                </a:solidFill>
                <a:latin typeface="Yanone Kaffeesatz Regular" panose="02000000000000000000" pitchFamily="2" charset="0"/>
              </a:rPr>
              <a:t>Data Partitioning</a:t>
            </a:r>
            <a:endParaRPr lang="de-CH" sz="3200" dirty="0"/>
          </a:p>
        </p:txBody>
      </p:sp>
      <p:sp>
        <p:nvSpPr>
          <p:cNvPr id="9" name="Rectangle 8"/>
          <p:cNvSpPr/>
          <p:nvPr/>
        </p:nvSpPr>
        <p:spPr>
          <a:xfrm>
            <a:off x="3608765" y="3846238"/>
            <a:ext cx="1499128"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Rolling Upgrades</a:t>
            </a:r>
            <a:endParaRPr lang="de-CH" sz="2000" dirty="0">
              <a:solidFill>
                <a:schemeClr val="tx2"/>
              </a:solidFill>
              <a:latin typeface="Yanone Kaffeesatz Regular" panose="02000000000000000000" pitchFamily="2" charset="0"/>
            </a:endParaRPr>
          </a:p>
        </p:txBody>
      </p:sp>
      <p:sp>
        <p:nvSpPr>
          <p:cNvPr id="10" name="Rectangle 9"/>
          <p:cNvSpPr/>
          <p:nvPr/>
        </p:nvSpPr>
        <p:spPr>
          <a:xfrm>
            <a:off x="1308099" y="436057"/>
            <a:ext cx="10109200" cy="1068005"/>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1" name="Rectangle 10"/>
          <p:cNvSpPr/>
          <p:nvPr/>
        </p:nvSpPr>
        <p:spPr>
          <a:xfrm>
            <a:off x="4052813" y="646894"/>
            <a:ext cx="4086375" cy="646331"/>
          </a:xfrm>
          <a:prstGeom prst="rect">
            <a:avLst/>
          </a:prstGeom>
        </p:spPr>
        <p:txBody>
          <a:bodyPr wrap="none">
            <a:spAutoFit/>
          </a:bodyPr>
          <a:lstStyle/>
          <a:p>
            <a:r>
              <a:rPr lang="en-US" sz="3600" dirty="0">
                <a:solidFill>
                  <a:schemeClr val="accent4"/>
                </a:solidFill>
                <a:latin typeface="Yanone Kaffeesatz Regular" panose="02000000000000000000" pitchFamily="2" charset="0"/>
              </a:rPr>
              <a:t>Our Chocolate Microservices</a:t>
            </a:r>
            <a:endParaRPr lang="de-CH" sz="3600" dirty="0">
              <a:solidFill>
                <a:schemeClr val="accent4"/>
              </a:solidFill>
            </a:endParaRPr>
          </a:p>
        </p:txBody>
      </p:sp>
      <p:sp>
        <p:nvSpPr>
          <p:cNvPr id="12" name="Rectangle 11"/>
          <p:cNvSpPr/>
          <p:nvPr/>
        </p:nvSpPr>
        <p:spPr>
          <a:xfrm>
            <a:off x="6748545" y="1948873"/>
            <a:ext cx="1689886"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Automatic Rollback</a:t>
            </a:r>
            <a:endParaRPr lang="de-CH" sz="2000" dirty="0">
              <a:solidFill>
                <a:schemeClr val="tx2"/>
              </a:solidFill>
            </a:endParaRPr>
          </a:p>
        </p:txBody>
      </p:sp>
      <p:sp>
        <p:nvSpPr>
          <p:cNvPr id="13" name="Rectangle 12"/>
          <p:cNvSpPr/>
          <p:nvPr/>
        </p:nvSpPr>
        <p:spPr>
          <a:xfrm>
            <a:off x="7386338" y="4320501"/>
            <a:ext cx="3956532"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Container orchestration &amp; lifecycle management</a:t>
            </a:r>
            <a:endParaRPr lang="de-CH" sz="2000" dirty="0">
              <a:solidFill>
                <a:schemeClr val="tx2"/>
              </a:solidFill>
              <a:latin typeface="Yanone Kaffeesatz Regular" panose="02000000000000000000" pitchFamily="2" charset="0"/>
            </a:endParaRPr>
          </a:p>
        </p:txBody>
      </p:sp>
      <p:sp>
        <p:nvSpPr>
          <p:cNvPr id="14" name="Rectangle 13"/>
          <p:cNvSpPr/>
          <p:nvPr/>
        </p:nvSpPr>
        <p:spPr>
          <a:xfrm>
            <a:off x="4579424" y="2184400"/>
            <a:ext cx="1611339"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Stateless Services</a:t>
            </a:r>
            <a:endParaRPr lang="de-CH" sz="2000" dirty="0">
              <a:solidFill>
                <a:schemeClr val="tx2"/>
              </a:solidFill>
              <a:latin typeface="Yanone Kaffeesatz Regular" panose="02000000000000000000" pitchFamily="2" charset="0"/>
            </a:endParaRPr>
          </a:p>
        </p:txBody>
      </p:sp>
      <p:sp>
        <p:nvSpPr>
          <p:cNvPr id="15" name="Rectangle 14"/>
          <p:cNvSpPr/>
          <p:nvPr/>
        </p:nvSpPr>
        <p:spPr>
          <a:xfrm>
            <a:off x="6908483" y="2973861"/>
            <a:ext cx="2266967" cy="584775"/>
          </a:xfrm>
          <a:prstGeom prst="rect">
            <a:avLst/>
          </a:prstGeom>
        </p:spPr>
        <p:txBody>
          <a:bodyPr wrap="none">
            <a:spAutoFit/>
          </a:bodyPr>
          <a:lstStyle/>
          <a:p>
            <a:r>
              <a:rPr lang="en-US" sz="3200" dirty="0" err="1">
                <a:solidFill>
                  <a:schemeClr val="accent4"/>
                </a:solidFill>
                <a:latin typeface="Yanone Kaffeesatz Regular" panose="02000000000000000000" pitchFamily="2" charset="0"/>
              </a:rPr>
              <a:t>Stateful</a:t>
            </a:r>
            <a:r>
              <a:rPr lang="en-US" dirty="0">
                <a:solidFill>
                  <a:schemeClr val="accent4"/>
                </a:solidFill>
                <a:latin typeface="Yanone Kaffeesatz Regular" panose="02000000000000000000" pitchFamily="2" charset="0"/>
              </a:rPr>
              <a:t> </a:t>
            </a:r>
            <a:r>
              <a:rPr lang="en-US" sz="3200" dirty="0">
                <a:solidFill>
                  <a:schemeClr val="accent4"/>
                </a:solidFill>
                <a:latin typeface="Yanone Kaffeesatz Regular" panose="02000000000000000000" pitchFamily="2" charset="0"/>
              </a:rPr>
              <a:t>Services</a:t>
            </a:r>
            <a:endParaRPr lang="de-CH" dirty="0"/>
          </a:p>
        </p:txBody>
      </p:sp>
      <p:sp>
        <p:nvSpPr>
          <p:cNvPr id="16" name="Rectangle 15"/>
          <p:cNvSpPr/>
          <p:nvPr/>
        </p:nvSpPr>
        <p:spPr>
          <a:xfrm>
            <a:off x="9178956" y="3692772"/>
            <a:ext cx="1120820"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Self-healing</a:t>
            </a:r>
            <a:endParaRPr lang="de-CH" sz="2000" dirty="0">
              <a:solidFill>
                <a:schemeClr val="tx2"/>
              </a:solidFill>
              <a:latin typeface="Yanone Kaffeesatz Regular" panose="02000000000000000000" pitchFamily="2" charset="0"/>
            </a:endParaRPr>
          </a:p>
        </p:txBody>
      </p:sp>
      <p:sp>
        <p:nvSpPr>
          <p:cNvPr id="17" name="Rectangle 16"/>
          <p:cNvSpPr/>
          <p:nvPr/>
        </p:nvSpPr>
        <p:spPr>
          <a:xfrm>
            <a:off x="5696452" y="3765354"/>
            <a:ext cx="1858201"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Replication &amp; Failover</a:t>
            </a:r>
            <a:endParaRPr lang="de-CH" sz="2000" dirty="0">
              <a:solidFill>
                <a:schemeClr val="tx2"/>
              </a:solidFill>
              <a:latin typeface="Yanone Kaffeesatz Regular" panose="02000000000000000000" pitchFamily="2" charset="0"/>
            </a:endParaRPr>
          </a:p>
        </p:txBody>
      </p:sp>
      <p:sp>
        <p:nvSpPr>
          <p:cNvPr id="18" name="Rectangle 17"/>
          <p:cNvSpPr/>
          <p:nvPr/>
        </p:nvSpPr>
        <p:spPr>
          <a:xfrm>
            <a:off x="8983389" y="2131291"/>
            <a:ext cx="1338828"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Load balancing</a:t>
            </a:r>
            <a:endParaRPr lang="de-CH" sz="2000" dirty="0">
              <a:solidFill>
                <a:schemeClr val="tx2"/>
              </a:solidFill>
              <a:latin typeface="Yanone Kaffeesatz Regular" panose="02000000000000000000" pitchFamily="2" charset="0"/>
            </a:endParaRPr>
          </a:p>
        </p:txBody>
      </p:sp>
      <p:sp>
        <p:nvSpPr>
          <p:cNvPr id="19" name="Rectangle 18"/>
          <p:cNvSpPr/>
          <p:nvPr/>
        </p:nvSpPr>
        <p:spPr>
          <a:xfrm>
            <a:off x="1707637" y="4194531"/>
            <a:ext cx="1574470"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Health Monitoring</a:t>
            </a:r>
            <a:endParaRPr lang="de-CH" sz="20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2839495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28249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7261" y="1982450"/>
            <a:ext cx="3786614" cy="1446550"/>
          </a:xfrm>
          <a:prstGeom prst="rect">
            <a:avLst/>
          </a:prstGeom>
        </p:spPr>
        <p:txBody>
          <a:bodyPr wrap="none">
            <a:spAutoFit/>
          </a:bodyPr>
          <a:lstStyle/>
          <a:p>
            <a:r>
              <a:rPr lang="de-CH" sz="8800" dirty="0" err="1">
                <a:solidFill>
                  <a:schemeClr val="tx2"/>
                </a:solidFill>
                <a:latin typeface="Yanone Kaffeesatz Regular" panose="02000000000000000000" pitchFamily="2" charset="0"/>
              </a:rPr>
              <a:t>Let’s</a:t>
            </a:r>
            <a:r>
              <a:rPr lang="de-CH" sz="8800" dirty="0">
                <a:solidFill>
                  <a:schemeClr val="tx2"/>
                </a:solidFill>
                <a:latin typeface="Yanone Kaffeesatz Regular" panose="02000000000000000000" pitchFamily="2" charset="0"/>
              </a:rPr>
              <a:t> </a:t>
            </a:r>
            <a:r>
              <a:rPr lang="de-CH" sz="8800" dirty="0" err="1">
                <a:solidFill>
                  <a:schemeClr val="tx2"/>
                </a:solidFill>
                <a:latin typeface="Yanone Kaffeesatz Regular" panose="02000000000000000000" pitchFamily="2" charset="0"/>
              </a:rPr>
              <a:t>scale</a:t>
            </a:r>
            <a:endParaRPr lang="de-CH" sz="1600" dirty="0"/>
          </a:p>
        </p:txBody>
      </p:sp>
      <p:sp>
        <p:nvSpPr>
          <p:cNvPr id="3" name="TextBox 2"/>
          <p:cNvSpPr txBox="1"/>
          <p:nvPr/>
        </p:nvSpPr>
        <p:spPr>
          <a:xfrm>
            <a:off x="2157261" y="1174537"/>
            <a:ext cx="7877478" cy="4508927"/>
          </a:xfrm>
          <a:prstGeom prst="rect">
            <a:avLst/>
          </a:prstGeom>
          <a:noFill/>
        </p:spPr>
        <p:txBody>
          <a:bodyPr wrap="none" rtlCol="0">
            <a:spAutoFit/>
          </a:bodyPr>
          <a:lstStyle/>
          <a:p>
            <a:r>
              <a:rPr lang="en-US" sz="12700" dirty="0">
                <a:solidFill>
                  <a:schemeClr val="accent2"/>
                </a:solidFill>
                <a:latin typeface="Yanone Kaffeesatz Regular" panose="02000000000000000000" pitchFamily="2" charset="0"/>
              </a:rPr>
              <a:t>c</a:t>
            </a:r>
            <a:r>
              <a:rPr lang="en-US" sz="14700" dirty="0">
                <a:solidFill>
                  <a:schemeClr val="accent2"/>
                </a:solidFill>
                <a:latin typeface="Yanone Kaffeesatz Regular" panose="02000000000000000000" pitchFamily="2" charset="0"/>
              </a:rPr>
              <a:t>h</a:t>
            </a:r>
            <a:r>
              <a:rPr lang="en-US" sz="16700" dirty="0">
                <a:solidFill>
                  <a:schemeClr val="accent2"/>
                </a:solidFill>
                <a:latin typeface="Yanone Kaffeesatz Regular" panose="02000000000000000000" pitchFamily="2" charset="0"/>
              </a:rPr>
              <a:t>o</a:t>
            </a:r>
            <a:r>
              <a:rPr lang="en-US" sz="18700" dirty="0">
                <a:solidFill>
                  <a:schemeClr val="accent2"/>
                </a:solidFill>
                <a:latin typeface="Yanone Kaffeesatz Regular" panose="02000000000000000000" pitchFamily="2" charset="0"/>
              </a:rPr>
              <a:t>c</a:t>
            </a:r>
            <a:r>
              <a:rPr lang="en-US" sz="20700" dirty="0">
                <a:solidFill>
                  <a:schemeClr val="accent2"/>
                </a:solidFill>
                <a:latin typeface="Yanone Kaffeesatz Regular" panose="02000000000000000000" pitchFamily="2" charset="0"/>
              </a:rPr>
              <a:t>o</a:t>
            </a:r>
            <a:r>
              <a:rPr lang="en-US" sz="22700" dirty="0">
                <a:solidFill>
                  <a:schemeClr val="accent2"/>
                </a:solidFill>
                <a:latin typeface="Yanone Kaffeesatz Regular" panose="02000000000000000000" pitchFamily="2" charset="0"/>
              </a:rPr>
              <a:t>l</a:t>
            </a:r>
            <a:r>
              <a:rPr lang="en-US" sz="24700" dirty="0">
                <a:solidFill>
                  <a:schemeClr val="accent2"/>
                </a:solidFill>
                <a:latin typeface="Yanone Kaffeesatz Regular" panose="02000000000000000000" pitchFamily="2" charset="0"/>
              </a:rPr>
              <a:t>a</a:t>
            </a:r>
            <a:r>
              <a:rPr lang="en-US" sz="26700" dirty="0">
                <a:solidFill>
                  <a:schemeClr val="accent2"/>
                </a:solidFill>
                <a:latin typeface="Yanone Kaffeesatz Regular" panose="02000000000000000000" pitchFamily="2" charset="0"/>
              </a:rPr>
              <a:t>t</a:t>
            </a:r>
            <a:r>
              <a:rPr lang="en-US" sz="28700" dirty="0">
                <a:solidFill>
                  <a:schemeClr val="accent2"/>
                </a:solidFill>
                <a:latin typeface="Yanone Kaffeesatz Regular" panose="02000000000000000000" pitchFamily="2" charset="0"/>
              </a:rPr>
              <a:t>e</a:t>
            </a:r>
            <a:endParaRPr lang="de-CH" sz="9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3127176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FrontEnd1</a:t>
            </a:r>
            <a:endParaRPr lang="de-CH" sz="12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FrontEnd2</a:t>
            </a:r>
            <a:endParaRPr lang="de-CH" sz="12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FrontEnd3</a:t>
            </a:r>
            <a:endParaRPr lang="de-CH" sz="12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Stateless1</a:t>
            </a:r>
            <a:endParaRPr lang="de-CH" sz="12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Stateless2</a:t>
            </a:r>
            <a:endParaRPr lang="de-CH" sz="12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Stateless3</a:t>
            </a:r>
            <a:endParaRPr lang="de-CH" sz="12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TextBox 15"/>
          <p:cNvSpPr txBox="1"/>
          <p:nvPr/>
        </p:nvSpPr>
        <p:spPr>
          <a:xfrm>
            <a:off x="1890131" y="4860073"/>
            <a:ext cx="1327608"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Storage Tier</a:t>
            </a:r>
            <a:endParaRPr lang="de-CH" sz="2400" dirty="0">
              <a:solidFill>
                <a:schemeClr val="accent3"/>
              </a:solidFill>
              <a:latin typeface="Yanone Kaffeesatz Regular" panose="02000000000000000000" pitchFamily="2" charset="0"/>
            </a:endParaRPr>
          </a:p>
        </p:txBody>
      </p:sp>
      <p:sp>
        <p:nvSpPr>
          <p:cNvPr id="18" name="TextBox 17"/>
          <p:cNvSpPr txBox="1"/>
          <p:nvPr/>
        </p:nvSpPr>
        <p:spPr>
          <a:xfrm>
            <a:off x="1890131" y="1318271"/>
            <a:ext cx="154882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Web</a:t>
            </a:r>
            <a:endParaRPr lang="de-CH" sz="2400" dirty="0">
              <a:solidFill>
                <a:schemeClr val="accent3"/>
              </a:solidFill>
              <a:latin typeface="Yanone Kaffeesatz Regular" panose="02000000000000000000" pitchFamily="2" charset="0"/>
            </a:endParaRPr>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p:cNvCxnSpPr>
          <p:nvPr/>
        </p:nvCxnSpPr>
        <p:spPr>
          <a:xfrm>
            <a:off x="3720377" y="3445727"/>
            <a:ext cx="0" cy="12712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90131" y="3090746"/>
            <a:ext cx="2058577"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a:t>
            </a:r>
            <a:r>
              <a:rPr lang="en-US" sz="2400" dirty="0" err="1">
                <a:solidFill>
                  <a:schemeClr val="accent3"/>
                </a:solidFill>
                <a:latin typeface="Yanone Kaffeesatz Regular" panose="02000000000000000000" pitchFamily="2" charset="0"/>
              </a:rPr>
              <a:t>Middletier</a:t>
            </a:r>
            <a:endParaRPr lang="de-CH" sz="2400" dirty="0">
              <a:solidFill>
                <a:schemeClr val="accent3"/>
              </a:solidFill>
              <a:latin typeface="Yanone Kaffeesatz Regular" panose="02000000000000000000" pitchFamily="2" charset="0"/>
            </a:endParaRPr>
          </a:p>
        </p:txBody>
      </p:sp>
      <p:cxnSp>
        <p:nvCxnSpPr>
          <p:cNvPr id="37" name="Straight Connector 36"/>
          <p:cNvCxnSpPr>
            <a:stCxn id="3" idx="2"/>
          </p:cNvCxnSpPr>
          <p:nvPr/>
        </p:nvCxnSpPr>
        <p:spPr>
          <a:xfrm flipH="1">
            <a:off x="3720377" y="2774253"/>
            <a:ext cx="1" cy="45402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4303182"/>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820</Words>
  <Application>Microsoft Office PowerPoint</Application>
  <PresentationFormat>Widescreen</PresentationFormat>
  <Paragraphs>131</Paragraphs>
  <Slides>17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Yanone Kaffeesatz Light</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danielmarbach</cp:lastModifiedBy>
  <cp:revision>277</cp:revision>
  <dcterms:created xsi:type="dcterms:W3CDTF">2016-02-22T14:00:45Z</dcterms:created>
  <dcterms:modified xsi:type="dcterms:W3CDTF">2017-04-26T10:46:59Z</dcterms:modified>
</cp:coreProperties>
</file>