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9"/>
  </p:notesMasterIdLst>
  <p:sldIdLst>
    <p:sldId id="278" r:id="rId2"/>
    <p:sldId id="277" r:id="rId3"/>
    <p:sldId id="319" r:id="rId4"/>
    <p:sldId id="414" r:id="rId5"/>
    <p:sldId id="416" r:id="rId6"/>
    <p:sldId id="417" r:id="rId7"/>
    <p:sldId id="413" r:id="rId8"/>
    <p:sldId id="421" r:id="rId9"/>
    <p:sldId id="420" r:id="rId10"/>
    <p:sldId id="418" r:id="rId11"/>
    <p:sldId id="423" r:id="rId12"/>
    <p:sldId id="419" r:id="rId13"/>
    <p:sldId id="422" r:id="rId14"/>
    <p:sldId id="426" r:id="rId15"/>
    <p:sldId id="425" r:id="rId16"/>
    <p:sldId id="429" r:id="rId17"/>
    <p:sldId id="431" r:id="rId18"/>
    <p:sldId id="432" r:id="rId19"/>
    <p:sldId id="433" r:id="rId20"/>
    <p:sldId id="434" r:id="rId21"/>
    <p:sldId id="435" r:id="rId22"/>
    <p:sldId id="437" r:id="rId23"/>
    <p:sldId id="436" r:id="rId24"/>
    <p:sldId id="438" r:id="rId25"/>
    <p:sldId id="439" r:id="rId26"/>
    <p:sldId id="444" r:id="rId27"/>
    <p:sldId id="442" r:id="rId28"/>
    <p:sldId id="445" r:id="rId29"/>
    <p:sldId id="443" r:id="rId30"/>
    <p:sldId id="446" r:id="rId31"/>
    <p:sldId id="447" r:id="rId32"/>
    <p:sldId id="440" r:id="rId33"/>
    <p:sldId id="273" r:id="rId34"/>
    <p:sldId id="267" r:id="rId35"/>
    <p:sldId id="275" r:id="rId36"/>
    <p:sldId id="268" r:id="rId37"/>
    <p:sldId id="279"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77"/>
            <p14:sldId id="319"/>
          </p14:sldIdLst>
        </p14:section>
        <p14:section name="Setting" id="{2AED062E-4B5F-448D-AC67-A6329BB918C2}">
          <p14:sldIdLst>
            <p14:sldId id="414"/>
            <p14:sldId id="416"/>
            <p14:sldId id="417"/>
            <p14:sldId id="413"/>
            <p14:sldId id="421"/>
            <p14:sldId id="420"/>
            <p14:sldId id="418"/>
            <p14:sldId id="423"/>
            <p14:sldId id="419"/>
            <p14:sldId id="422"/>
            <p14:sldId id="426"/>
            <p14:sldId id="425"/>
            <p14:sldId id="429"/>
            <p14:sldId id="431"/>
            <p14:sldId id="432"/>
            <p14:sldId id="433"/>
            <p14:sldId id="434"/>
            <p14:sldId id="435"/>
            <p14:sldId id="437"/>
            <p14:sldId id="436"/>
            <p14:sldId id="438"/>
            <p14:sldId id="439"/>
            <p14:sldId id="444"/>
            <p14:sldId id="442"/>
            <p14:sldId id="445"/>
            <p14:sldId id="443"/>
            <p14:sldId id="446"/>
            <p14:sldId id="447"/>
            <p14:sldId id="440"/>
          </p14:sldIdLst>
        </p14:section>
        <p14:section name="Q &amp; A" id="{EC3F6F94-2D82-4EB0-B8B3-D1EDFDD37945}">
          <p14:sldIdLst>
            <p14:sldId id="273"/>
            <p14:sldId id="267"/>
            <p14:sldId id="275"/>
            <p14:sldId id="268"/>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5" autoAdjust="0"/>
    <p:restoredTop sz="68866" autoAdjust="0"/>
  </p:normalViewPr>
  <p:slideViewPr>
    <p:cSldViewPr snapToGrid="0">
      <p:cViewPr varScale="1">
        <p:scale>
          <a:sx n="114" d="100"/>
          <a:sy n="114" d="100"/>
        </p:scale>
        <p:origin x="2152" y="68"/>
      </p:cViewPr>
      <p:guideLst/>
    </p:cSldViewPr>
  </p:slideViewPr>
  <p:notesTextViewPr>
    <p:cViewPr>
      <p:scale>
        <a:sx n="200" d="100"/>
        <a:sy n="200" d="100"/>
      </p:scale>
      <p:origin x="0" y="0"/>
    </p:cViewPr>
  </p:notesTextViewPr>
  <p:sorterViewPr>
    <p:cViewPr>
      <p:scale>
        <a:sx n="100" d="100"/>
        <a:sy n="100" d="100"/>
      </p:scale>
      <p:origin x="0" y="-17324"/>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22.05.2017</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are doing it wrong, If you are building applications and services today and you are not considering Platform as a Service! The days of shipping data from tier to tier through countless stateless instances to the client and back are over. Modern concurrent computation models for distributed systems like Actors bring data closer to the compute nodes and thus significantly reduce latency. Today I’m taking you on a journey to move away from the data shipping paradigm and stateless middle tiers to a </a:t>
            </a:r>
            <a:r>
              <a:rPr lang="en-US" baseline="0" dirty="0" err="1"/>
              <a:t>stateful</a:t>
            </a:r>
            <a:r>
              <a:rPr lang="en-US" baseline="0" dirty="0"/>
              <a:t> middle tier architecture. By leveraging smart routing I’ll show how</a:t>
            </a:r>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what they initially came up with</a:t>
            </a:r>
          </a:p>
          <a:p>
            <a:endParaRPr lang="en-US" dirty="0"/>
          </a:p>
          <a:p>
            <a:r>
              <a:rPr lang="en-US" dirty="0"/>
              <a:t>Explain, talk about data shipping paradigm</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1819114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Nobody builds that type of architecture anymore,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tried that before and this is what happened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LIST OF Drawback. In the world of </a:t>
            </a:r>
            <a:r>
              <a:rPr lang="en-US" baseline="0" dirty="0" err="1"/>
              <a:t>IoT</a:t>
            </a:r>
            <a:r>
              <a:rPr lang="en-US" baseline="0" dirty="0"/>
              <a:t>, cloud services and mainly actor models to approach distributed computing we want to reduce latency and therefore move data as close to compute as possible.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She drew the following architecture diagram</a:t>
            </a:r>
          </a:p>
        </p:txBody>
      </p:sp>
      <p:sp>
        <p:nvSpPr>
          <p:cNvPr id="4" name="Slide Number Placeholder 3"/>
          <p:cNvSpPr>
            <a:spLocks noGrp="1"/>
          </p:cNvSpPr>
          <p:nvPr>
            <p:ph type="sldNum" sz="quarter" idx="10"/>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3046800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 of </a:t>
            </a:r>
            <a:r>
              <a:rPr lang="en-US" dirty="0" err="1"/>
              <a:t>stateful</a:t>
            </a:r>
            <a:r>
              <a:rPr lang="en-US" dirty="0"/>
              <a:t> services</a:t>
            </a:r>
          </a:p>
          <a:p>
            <a:endParaRPr lang="en-US" dirty="0"/>
          </a:p>
          <a:p>
            <a:r>
              <a:rPr lang="en-US" dirty="0"/>
              <a:t>Application hot state lives in the compute tier</a:t>
            </a:r>
          </a:p>
          <a:p>
            <a:r>
              <a:rPr lang="en-US" dirty="0"/>
              <a:t>Low latency reads and writes</a:t>
            </a:r>
          </a:p>
          <a:p>
            <a:r>
              <a:rPr lang="en-US" dirty="0"/>
              <a:t>Fewer moving parts</a:t>
            </a:r>
          </a:p>
          <a:p>
            <a:r>
              <a:rPr lang="en-US" dirty="0"/>
              <a:t>External stores are only used for exhaust and offline analytics</a:t>
            </a:r>
          </a:p>
          <a:p>
            <a:r>
              <a:rPr lang="en-US" dirty="0"/>
              <a:t>Capacity in cluster is limited compared to the storage tier (tradeoff)</a:t>
            </a:r>
          </a:p>
          <a:p>
            <a:r>
              <a:rPr lang="en-US" dirty="0"/>
              <a:t>Mention orders in memory</a:t>
            </a:r>
          </a:p>
          <a:p>
            <a:endParaRPr lang="en-US" dirty="0"/>
          </a:p>
          <a:p>
            <a:r>
              <a:rPr lang="en-US" dirty="0"/>
              <a:t>Add state symbol to this diagram</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12</a:t>
            </a:fld>
            <a:endParaRPr lang="de-CH"/>
          </a:p>
        </p:txBody>
      </p:sp>
    </p:spTree>
    <p:extLst>
      <p:ext uri="{BB962C8B-B14F-4D97-AF65-F5344CB8AC3E}">
        <p14:creationId xmlns:p14="http://schemas.microsoft.com/office/powerpoint/2010/main" val="2983171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furthermore, she continued Karl has completely forgotten to mention, probably has been watching too many Channel 9 videos until late night, that the scale cube as a third axis called Z-axis, and the diagram should actually look like this</a:t>
            </a:r>
          </a:p>
          <a:p>
            <a:endParaRPr lang="en-US" dirty="0"/>
          </a:p>
          <a:p>
            <a:r>
              <a:rPr lang="en-US" dirty="0"/>
              <a:t>(Amazing how she is she scribbles a new diagram)</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1443886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why you want to partition and how it works</a:t>
            </a:r>
          </a:p>
          <a:p>
            <a:endParaRPr lang="en-US" dirty="0"/>
          </a:p>
          <a:p>
            <a:r>
              <a:rPr lang="en-US" dirty="0"/>
              <a:t>(</a:t>
            </a:r>
            <a:r>
              <a:rPr lang="en-US" dirty="0" err="1"/>
              <a:t>Loadbalancer</a:t>
            </a:r>
            <a:r>
              <a:rPr lang="en-US" dirty="0"/>
              <a:t> is not the solution, I just flew into NDC Oslo and I still want to see my own data)</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17087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347748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a:t>
            </a:r>
            <a:r>
              <a:rPr lang="en-US" dirty="0" err="1"/>
              <a:t>Loadbalancer</a:t>
            </a:r>
            <a:r>
              <a:rPr lang="en-US" dirty="0"/>
              <a:t> could already introduce stickiness</a:t>
            </a:r>
          </a:p>
          <a:p>
            <a:endParaRPr lang="en-US" dirty="0"/>
          </a:p>
          <a:p>
            <a:r>
              <a:rPr lang="en-US" dirty="0"/>
              <a:t>Stateless </a:t>
            </a:r>
            <a:r>
              <a:rPr lang="en-US" dirty="0" err="1"/>
              <a:t>FrontEnd</a:t>
            </a:r>
            <a:r>
              <a:rPr lang="en-US" dirty="0"/>
              <a:t> routes based on the order that was created to the correct </a:t>
            </a:r>
            <a:r>
              <a:rPr lang="en-US" dirty="0" err="1"/>
              <a:t>stateful</a:t>
            </a:r>
            <a:r>
              <a:rPr lang="en-US" dirty="0"/>
              <a:t> service, calling the </a:t>
            </a:r>
            <a:r>
              <a:rPr lang="en-US" dirty="0" err="1"/>
              <a:t>stateful</a:t>
            </a:r>
            <a:r>
              <a:rPr lang="en-US" dirty="0"/>
              <a:t> service is at least one RPC or HTTP call, the partition resolver needs to be used to resolve the partition key of the service and then call to the HTTP or RPC endpoint of the service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47853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1530702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War story in her previous project, we solved it with messaging and it gave us… </a:t>
            </a:r>
          </a:p>
          <a:p>
            <a:endParaRPr lang="en-US" dirty="0"/>
          </a:p>
          <a:p>
            <a:r>
              <a:rPr lang="en-US" dirty="0"/>
              <a:t>Aspects of Coupling, especially temporal and spatial</a:t>
            </a:r>
          </a:p>
          <a:p>
            <a:r>
              <a:rPr lang="en-US" dirty="0"/>
              <a:t>No possibility to throttle requests</a:t>
            </a:r>
          </a:p>
          <a:p>
            <a:r>
              <a:rPr lang="en-US" dirty="0"/>
              <a:t>For transactional </a:t>
            </a:r>
            <a:r>
              <a:rPr lang="en-US" dirty="0" err="1"/>
              <a:t>ressources</a:t>
            </a:r>
            <a:r>
              <a:rPr lang="en-US" dirty="0"/>
              <a:t> the transaction are hold for a long period of time</a:t>
            </a:r>
          </a:p>
          <a:p>
            <a:endParaRPr lang="en-US" dirty="0"/>
          </a:p>
          <a:p>
            <a:r>
              <a:rPr lang="en-US" dirty="0"/>
              <a:t>next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1670296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t>
            </a:r>
            <a:r>
              <a:rPr lang="en-US" dirty="0" err="1"/>
              <a:t>async</a:t>
            </a:r>
            <a:r>
              <a:rPr lang="en-US" dirty="0"/>
              <a:t> programing the impact on threads with RPC vs. messages became much lower. However there are still threads assigned with each RPC request that is handled. Furthermore when transactions need to be spawned a transaction is opened when the request is handled. Transactions are generally handled longer than with messaging. This limits the scalability. </a:t>
            </a:r>
          </a:p>
          <a:p>
            <a:endParaRPr lang="en-US" dirty="0"/>
          </a:p>
          <a:p>
            <a:r>
              <a:rPr lang="en-US" dirty="0"/>
              <a:t>In addition to that it is hard to throttle RPC requests. You either take it or you don’t because you reached the capacity of number of requests you can handle. Introducing messaging into the came allows to have a predictable but still massively scalable load on the system that is doing the </a:t>
            </a:r>
            <a:r>
              <a:rPr lang="en-US" dirty="0" err="1"/>
              <a:t>stateful</a:t>
            </a:r>
            <a:r>
              <a:rPr lang="en-US" dirty="0"/>
              <a:t> computations. </a:t>
            </a:r>
          </a:p>
          <a:p>
            <a:endParaRPr lang="en-US" dirty="0"/>
          </a:p>
          <a:p>
            <a:r>
              <a:rPr lang="en-US" dirty="0"/>
              <a:t>But gave us also much more, recoverability of operations, fire &amp; forget etc.</a:t>
            </a:r>
            <a:endParaRPr lang="de-CH"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2611457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can route request that are coming from other Platform as a Service Offerings like Azure </a:t>
            </a:r>
            <a:r>
              <a:rPr lang="en-US" baseline="0" dirty="0" err="1"/>
              <a:t>ServiceBus</a:t>
            </a:r>
            <a:r>
              <a:rPr lang="en-US" baseline="0" dirty="0"/>
              <a:t> into the </a:t>
            </a:r>
            <a:r>
              <a:rPr lang="en-US" baseline="0" dirty="0" err="1"/>
              <a:t>stateful</a:t>
            </a:r>
            <a:r>
              <a:rPr lang="en-US" baseline="0" dirty="0"/>
              <a:t> service components running inside Service Fabric that are responsible of handling business requests. At the end of this talk you’ll know the benefits of </a:t>
            </a:r>
            <a:r>
              <a:rPr lang="en-US" baseline="0" dirty="0" err="1"/>
              <a:t>stateful</a:t>
            </a:r>
            <a:r>
              <a:rPr lang="en-US" baseline="0" dirty="0"/>
              <a:t> services for data intense workloads and how message patterns need to be tweaked to ensure proper routing.</a:t>
            </a:r>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41199759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Competing consumers</a:t>
            </a:r>
          </a:p>
          <a:p>
            <a:r>
              <a:rPr lang="en-US" dirty="0"/>
              <a:t>Awesome scaling</a:t>
            </a:r>
          </a:p>
          <a:p>
            <a:r>
              <a:rPr lang="en-US" dirty="0"/>
              <a:t>Throttling</a:t>
            </a:r>
          </a:p>
          <a:p>
            <a:r>
              <a:rPr lang="en-US" dirty="0"/>
              <a:t>Retries and business transactions to </a:t>
            </a:r>
            <a:r>
              <a:rPr lang="en-US" dirty="0" err="1"/>
              <a:t>stateful</a:t>
            </a:r>
            <a:r>
              <a:rPr lang="en-US" dirty="0"/>
              <a:t> </a:t>
            </a:r>
            <a:r>
              <a:rPr lang="en-US" dirty="0" err="1"/>
              <a:t>middletier</a:t>
            </a:r>
            <a:endParaRPr lang="en-US" dirty="0"/>
          </a:p>
          <a:p>
            <a:r>
              <a:rPr lang="en-US" dirty="0"/>
              <a:t>Reactive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126107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16244000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DOESN’T SOLVE ANYTHING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After taking some moments to breath and team </a:t>
            </a:r>
            <a:r>
              <a:rPr lang="en-US" baseline="0" dirty="0" err="1"/>
              <a:t>colleguages</a:t>
            </a:r>
            <a:r>
              <a:rPr lang="en-US" baseline="0" dirty="0"/>
              <a:t> reminding him that this is only a design discussion and nothing has been set in stone he starts: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Really sorry about my outburst. My youngest son slept in our bed tonight and him pushing his legs and arms into my face and back didn’t really solve my sleep abbreviation.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completely forget the data </a:t>
            </a:r>
            <a:r>
              <a:rPr lang="en-US" baseline="0" dirty="0" err="1"/>
              <a:t>sharding</a:t>
            </a:r>
            <a:r>
              <a:rPr lang="en-US" baseline="0" dirty="0"/>
              <a:t> part we discussed before.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37910872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competing consumers messages in the queue belonging to Europe could also be picked up by other partitions. Then the data ends up on the wrong partition and we are completely screwed. </a:t>
            </a:r>
          </a:p>
          <a:p>
            <a:endParaRPr lang="en-US" dirty="0"/>
          </a:p>
          <a:p>
            <a:r>
              <a:rPr lang="en-US" dirty="0"/>
              <a:t>Imagine a customer calls us and…</a:t>
            </a:r>
          </a:p>
          <a:p>
            <a:endParaRPr lang="en-US" dirty="0"/>
          </a:p>
          <a:p>
            <a:r>
              <a:rPr lang="en-US" dirty="0"/>
              <a:t>So we either need routing keys or a queue per partition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23</a:t>
            </a:fld>
            <a:endParaRPr lang="de-CH"/>
          </a:p>
        </p:txBody>
      </p:sp>
    </p:spTree>
    <p:extLst>
      <p:ext uri="{BB962C8B-B14F-4D97-AF65-F5344CB8AC3E}">
        <p14:creationId xmlns:p14="http://schemas.microsoft.com/office/powerpoint/2010/main" val="3813185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24</a:t>
            </a:fld>
            <a:endParaRPr lang="de-CH"/>
          </a:p>
        </p:txBody>
      </p:sp>
    </p:spTree>
    <p:extLst>
      <p:ext uri="{BB962C8B-B14F-4D97-AF65-F5344CB8AC3E}">
        <p14:creationId xmlns:p14="http://schemas.microsoft.com/office/powerpoint/2010/main" val="14017930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25</a:t>
            </a:fld>
            <a:endParaRPr lang="de-CH"/>
          </a:p>
        </p:txBody>
      </p:sp>
    </p:spTree>
    <p:extLst>
      <p:ext uri="{BB962C8B-B14F-4D97-AF65-F5344CB8AC3E}">
        <p14:creationId xmlns:p14="http://schemas.microsoft.com/office/powerpoint/2010/main" val="8804610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26</a:t>
            </a:fld>
            <a:endParaRPr lang="de-CH"/>
          </a:p>
        </p:txBody>
      </p:sp>
    </p:spTree>
    <p:extLst>
      <p:ext uri="{BB962C8B-B14F-4D97-AF65-F5344CB8AC3E}">
        <p14:creationId xmlns:p14="http://schemas.microsoft.com/office/powerpoint/2010/main" val="3529608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Sending a commands means the sender knows the receiver</a:t>
            </a:r>
          </a:p>
          <a:p>
            <a:r>
              <a:rPr lang="en-US" dirty="0"/>
              <a:t>Temporal decoupling but still spatial coupling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Integration scenarios, a command sender is not part of the cluster but still belongs to the same bounded context</a:t>
            </a:r>
            <a:endParaRPr lang="de-CH" dirty="0"/>
          </a:p>
          <a:p>
            <a:r>
              <a:rPr lang="en-US" dirty="0"/>
              <a:t>It is OK for the sender to know the partitioning strategy since it belongs to the same bounded context anyway</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27</a:t>
            </a:fld>
            <a:endParaRPr lang="de-CH"/>
          </a:p>
        </p:txBody>
      </p:sp>
    </p:spTree>
    <p:extLst>
      <p:ext uri="{BB962C8B-B14F-4D97-AF65-F5344CB8AC3E}">
        <p14:creationId xmlns:p14="http://schemas.microsoft.com/office/powerpoint/2010/main" val="31468208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28</a:t>
            </a:fld>
            <a:endParaRPr lang="de-CH"/>
          </a:p>
        </p:txBody>
      </p:sp>
    </p:spTree>
    <p:extLst>
      <p:ext uri="{BB962C8B-B14F-4D97-AF65-F5344CB8AC3E}">
        <p14:creationId xmlns:p14="http://schemas.microsoft.com/office/powerpoint/2010/main" val="32795827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publisher cannot define how data needs to be partitioned since subscribers define how they interpret the event that they are subscribed to.</a:t>
            </a:r>
          </a:p>
          <a:p>
            <a:r>
              <a:rPr lang="en-US" dirty="0"/>
              <a:t>Only the subscriber can know the partitioning schema of its own data. Therefore receiver side distribution is needed where data is received and internally rerouted if required.</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29</a:t>
            </a:fld>
            <a:endParaRPr lang="de-CH"/>
          </a:p>
        </p:txBody>
      </p:sp>
    </p:spTree>
    <p:extLst>
      <p:ext uri="{BB962C8B-B14F-4D97-AF65-F5344CB8AC3E}">
        <p14:creationId xmlns:p14="http://schemas.microsoft.com/office/powerpoint/2010/main" val="1504588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 knowledge of Service Fabric</a:t>
            </a:r>
            <a:endParaRPr lang="de-CH" dirty="0"/>
          </a:p>
          <a:p>
            <a:r>
              <a:rPr lang="de-CH" dirty="0"/>
              <a:t>Basic </a:t>
            </a:r>
            <a:r>
              <a:rPr lang="de-CH" dirty="0" err="1"/>
              <a:t>knowledge</a:t>
            </a:r>
            <a:r>
              <a:rPr lang="de-CH" baseline="0" dirty="0"/>
              <a:t> </a:t>
            </a:r>
            <a:r>
              <a:rPr lang="de-CH" baseline="0" dirty="0" err="1"/>
              <a:t>of</a:t>
            </a:r>
            <a:r>
              <a:rPr lang="de-CH" baseline="0" dirty="0"/>
              <a:t> </a:t>
            </a:r>
            <a:r>
              <a:rPr lang="de-CH" baseline="0" dirty="0" err="1"/>
              <a:t>messaging</a:t>
            </a:r>
            <a:endParaRPr lang="de-CH" baseline="0" dirty="0"/>
          </a:p>
          <a:p>
            <a:endParaRPr lang="en-US" baseline="0" dirty="0"/>
          </a:p>
          <a:p>
            <a:r>
              <a:rPr lang="en-US" baseline="0" dirty="0"/>
              <a:t>Need a better transition</a:t>
            </a:r>
          </a:p>
          <a:p>
            <a:endParaRPr lang="en-US" baseline="0" dirty="0"/>
          </a:p>
          <a:p>
            <a:r>
              <a:rPr lang="en-US" baseline="0" dirty="0"/>
              <a:t>Every time I feel I need something to cheer me up I’ll take a piece of Swiss Chocolate. </a:t>
            </a:r>
            <a:br>
              <a:rPr lang="en-US" baseline="0" dirty="0"/>
            </a:br>
            <a:r>
              <a:rPr lang="en-US" baseline="0" dirty="0"/>
              <a:t>You might wonder what Chocolate has to do with this presentation I’m giving. </a:t>
            </a:r>
            <a:br>
              <a:rPr lang="en-US" baseline="0" dirty="0"/>
            </a:br>
            <a:r>
              <a:rPr lang="en-US" baseline="0" dirty="0"/>
              <a:t>Well, let me tell you a sweet but totally fictional story.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12911937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30</a:t>
            </a:fld>
            <a:endParaRPr lang="de-CH"/>
          </a:p>
        </p:txBody>
      </p:sp>
    </p:spTree>
    <p:extLst>
      <p:ext uri="{BB962C8B-B14F-4D97-AF65-F5344CB8AC3E}">
        <p14:creationId xmlns:p14="http://schemas.microsoft.com/office/powerpoint/2010/main" val="26366006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request reply you usually want stickiness or partition affinity since the sender might have created a callback or state that is associated with the partition of the sender</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31</a:t>
            </a:fld>
            <a:endParaRPr lang="de-CH"/>
          </a:p>
        </p:txBody>
      </p:sp>
    </p:spTree>
    <p:extLst>
      <p:ext uri="{BB962C8B-B14F-4D97-AF65-F5344CB8AC3E}">
        <p14:creationId xmlns:p14="http://schemas.microsoft.com/office/powerpoint/2010/main" val="20458863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BIG DEMO</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32</a:t>
            </a:fld>
            <a:endParaRPr lang="de-CH"/>
          </a:p>
        </p:txBody>
      </p:sp>
    </p:spTree>
    <p:extLst>
      <p:ext uri="{BB962C8B-B14F-4D97-AF65-F5344CB8AC3E}">
        <p14:creationId xmlns:p14="http://schemas.microsoft.com/office/powerpoint/2010/main" val="17305579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33</a:t>
            </a:fld>
            <a:endParaRPr lang="de-CH"/>
          </a:p>
        </p:txBody>
      </p:sp>
    </p:spTree>
    <p:extLst>
      <p:ext uri="{BB962C8B-B14F-4D97-AF65-F5344CB8AC3E}">
        <p14:creationId xmlns:p14="http://schemas.microsoft.com/office/powerpoint/2010/main" val="35039161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34</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35</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a:t>
            </a:r>
            <a:r>
              <a:rPr lang="en-US"/>
              <a:t>Solution Engineer…</a:t>
            </a:r>
            <a:endParaRPr lang="en-US" dirty="0"/>
          </a:p>
          <a:p>
            <a:r>
              <a:rPr lang="en-US" dirty="0"/>
              <a:t>I live in central</a:t>
            </a:r>
            <a:r>
              <a:rPr lang="en-US" baseline="0" dirty="0"/>
              <a:t> Switzerland. If you want to know more about me listen to episode 77 of developer on fire</a:t>
            </a:r>
            <a:endParaRPr lang="en-US" dirty="0"/>
          </a:p>
          <a:p>
            <a:r>
              <a:rPr lang="en-US" dirty="0"/>
              <a:t>You can reach me on twitter under @</a:t>
            </a:r>
            <a:r>
              <a:rPr lang="en-US" dirty="0" err="1"/>
              <a:t>danielmarbach</a:t>
            </a:r>
            <a:endParaRPr lang="en-US" dirty="0"/>
          </a:p>
          <a:p>
            <a:r>
              <a:rPr lang="en-US" dirty="0"/>
              <a:t>I blog on the particular blog and on my personal blog</a:t>
            </a:r>
          </a:p>
          <a:p>
            <a:r>
              <a:rPr lang="en-US" dirty="0"/>
              <a:t>I’m the lead behind the </a:t>
            </a:r>
            <a:r>
              <a:rPr lang="en-US" dirty="0" err="1"/>
              <a:t>asyncification</a:t>
            </a:r>
            <a:r>
              <a:rPr lang="en-US" baseline="0" dirty="0"/>
              <a:t> of </a:t>
            </a:r>
            <a:r>
              <a:rPr lang="en-US" baseline="0" dirty="0" err="1"/>
              <a:t>NServiceBus</a:t>
            </a:r>
            <a:r>
              <a:rPr lang="en-US" baseline="0" dirty="0"/>
              <a:t> and the ecosystem around it</a:t>
            </a:r>
          </a:p>
          <a:p>
            <a:r>
              <a:rPr lang="en-US" baseline="0" dirty="0"/>
              <a:t>I regularly contribute back ideas and code changes to </a:t>
            </a:r>
            <a:r>
              <a:rPr lang="en-US" baseline="0" dirty="0" err="1"/>
              <a:t>asyncify</a:t>
            </a:r>
            <a:r>
              <a:rPr lang="en-US" baseline="0" dirty="0"/>
              <a:t> the .NET OSS libraries and frameworks out there. So far I contributed to Entity Framework, </a:t>
            </a:r>
            <a:r>
              <a:rPr lang="en-US" baseline="0" dirty="0" err="1"/>
              <a:t>RabbitMQ</a:t>
            </a:r>
            <a:r>
              <a:rPr lang="en-US" baseline="0" dirty="0"/>
              <a:t>, Marten, </a:t>
            </a:r>
            <a:r>
              <a:rPr lang="en-US" baseline="0" dirty="0" err="1"/>
              <a:t>MassTransit</a:t>
            </a:r>
            <a:r>
              <a:rPr lang="en-US" baseline="0" dirty="0"/>
              <a:t>, Quartz.NET and many more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36</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37</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Switzerland is well known for its excellent chocolate bars, don’t believe me? Here is a sample</a:t>
            </a:r>
          </a:p>
          <a:p>
            <a:r>
              <a:rPr lang="en-US" dirty="0"/>
              <a:t>International</a:t>
            </a:r>
            <a:r>
              <a:rPr lang="en-US" baseline="0" dirty="0"/>
              <a:t> demand is raising</a:t>
            </a:r>
          </a:p>
          <a:p>
            <a:r>
              <a:rPr lang="en-US" baseline="0" dirty="0"/>
              <a:t>Chocolate manufacturers in Switzerland realized need for Highly reliable chocolate order management system</a:t>
            </a:r>
          </a:p>
          <a:p>
            <a:r>
              <a:rPr lang="en-US" baseline="0" dirty="0"/>
              <a:t>The team responsible for the new order management wanted to go for Platform as a Service</a:t>
            </a:r>
          </a:p>
          <a:p>
            <a:r>
              <a:rPr lang="en-US" baseline="0" dirty="0"/>
              <a:t>but unfortunately they have a few legacy infrastructure pieces that can’t be moved to PaaS just yet</a:t>
            </a:r>
          </a:p>
          <a:p>
            <a:endParaRPr lang="en-US" baseline="0" dirty="0"/>
          </a:p>
          <a:p>
            <a:r>
              <a:rPr lang="en-US" baseline="0" dirty="0"/>
              <a:t>What problem’s does Karl to show, last </a:t>
            </a:r>
            <a:r>
              <a:rPr lang="en-US" baseline="0" dirty="0" err="1"/>
              <a:t>easter</a:t>
            </a:r>
            <a:r>
              <a:rPr lang="en-US" baseline="0" dirty="0"/>
              <a: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2586203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Karl, the architect in the team, stumbled over service fabric and started diving into it, let’s hear how he explained Service Fabric to the team</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3655633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Service Fabric is a distributed systems platform that makes it easy to package, deploy, and manage scalable and reliable microservices. Service Fabric also addresses the significant challenges in developing and managing cloud applications. Developers and administrators can avoid complex infrastructure problems and focus on implementing mission-critical, demanding workloads that are scalable, reliable, and manageable.</a:t>
            </a:r>
          </a:p>
          <a:p>
            <a:endParaRPr lang="en-US" dirty="0"/>
          </a:p>
          <a:p>
            <a:r>
              <a:rPr lang="en-US" dirty="0"/>
              <a:t>Of course Karl’s sales pitch went on and on and on, after all isn’t that what all architects do, talk, talk, talk and get nothing done? </a:t>
            </a:r>
          </a:p>
          <a:p>
            <a:endParaRPr lang="en-US" dirty="0"/>
          </a:p>
          <a:p>
            <a:r>
              <a:rPr lang="en-US" dirty="0"/>
              <a:t>Of you want to known what Karl explained I suggest you just read the documentation links provided below, after all Karl copy pasted his slides from this page anyway ;)</a:t>
            </a:r>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2726396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Karl showed to his team</a:t>
            </a:r>
          </a:p>
          <a:p>
            <a:endParaRPr lang="en-US" dirty="0"/>
          </a:p>
          <a:p>
            <a:r>
              <a:rPr lang="en-US" dirty="0"/>
              <a:t>After the demo the team was absolutely hooked,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3241931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decided they want to benefit from the scalability of Service Fabric. Before they went to the drawing board Karl briefly recapped the scale cube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2574650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1860665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22.05.2017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22.05.2017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22.05.2017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22.05.2017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22.05.2017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22.05.2017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22.05.2017</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22.05.2017</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22.05.2017</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22.05.2017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22.05.2017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22.05.2017</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3713" y="2767281"/>
            <a:ext cx="10384574" cy="1323439"/>
          </a:xfrm>
          <a:prstGeom prst="rect">
            <a:avLst/>
          </a:prstGeom>
        </p:spPr>
        <p:txBody>
          <a:bodyPr wrap="none">
            <a:spAutoFit/>
          </a:bodyPr>
          <a:lstStyle/>
          <a:p>
            <a:r>
              <a:rPr lang="en-US" sz="8000" dirty="0">
                <a:solidFill>
                  <a:schemeClr val="accent2"/>
                </a:solidFill>
                <a:latin typeface="Yanone Kaffeesatz Regular" panose="02000000000000000000" pitchFamily="2" charset="0"/>
              </a:rPr>
              <a:t>Microservices with Service Fabric</a:t>
            </a:r>
            <a:endParaRPr lang="de-CH" sz="900" dirty="0"/>
          </a:p>
        </p:txBody>
      </p:sp>
      <p:sp>
        <p:nvSpPr>
          <p:cNvPr id="7" name="Rectangle 6"/>
          <p:cNvSpPr/>
          <p:nvPr/>
        </p:nvSpPr>
        <p:spPr>
          <a:xfrm>
            <a:off x="7456789" y="4292631"/>
            <a:ext cx="3831498"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Easy... or is it?</a:t>
            </a:r>
            <a:endParaRPr lang="de-CH" sz="90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FrontEnd1</a:t>
            </a:r>
            <a:endParaRPr lang="de-CH" sz="12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FrontEnd2</a:t>
            </a:r>
            <a:endParaRPr lang="de-CH" sz="12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FrontEnd3</a:t>
            </a:r>
            <a:endParaRPr lang="de-CH" sz="12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Stateless1</a:t>
            </a:r>
            <a:endParaRPr lang="de-CH" sz="12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Stateless2</a:t>
            </a:r>
            <a:endParaRPr lang="de-CH" sz="12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Stateless3</a:t>
            </a:r>
            <a:endParaRPr lang="de-CH" sz="12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TextBox 15"/>
          <p:cNvSpPr txBox="1"/>
          <p:nvPr/>
        </p:nvSpPr>
        <p:spPr>
          <a:xfrm>
            <a:off x="1890131" y="4860073"/>
            <a:ext cx="1327608"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Storage Tier</a:t>
            </a:r>
            <a:endParaRPr lang="de-CH" sz="2400" dirty="0">
              <a:solidFill>
                <a:schemeClr val="accent3"/>
              </a:solidFill>
              <a:latin typeface="Yanone Kaffeesatz Regular" panose="02000000000000000000" pitchFamily="2" charset="0"/>
            </a:endParaRPr>
          </a:p>
        </p:txBody>
      </p:sp>
      <p:sp>
        <p:nvSpPr>
          <p:cNvPr id="18" name="TextBox 17"/>
          <p:cNvSpPr txBox="1"/>
          <p:nvPr/>
        </p:nvSpPr>
        <p:spPr>
          <a:xfrm>
            <a:off x="1890131" y="1318271"/>
            <a:ext cx="154882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Web</a:t>
            </a:r>
            <a:endParaRPr lang="de-CH" sz="2400" dirty="0">
              <a:solidFill>
                <a:schemeClr val="accent3"/>
              </a:solidFill>
              <a:latin typeface="Yanone Kaffeesatz Regular" panose="02000000000000000000" pitchFamily="2" charset="0"/>
            </a:endParaRPr>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p:cNvCxnSpPr>
          <p:nvPr/>
        </p:nvCxnSpPr>
        <p:spPr>
          <a:xfrm>
            <a:off x="3720377" y="3445727"/>
            <a:ext cx="0" cy="12712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90131" y="3090746"/>
            <a:ext cx="2058577"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a:t>
            </a:r>
            <a:r>
              <a:rPr lang="en-US" sz="2400" dirty="0" err="1">
                <a:solidFill>
                  <a:schemeClr val="accent3"/>
                </a:solidFill>
                <a:latin typeface="Yanone Kaffeesatz Regular" panose="02000000000000000000" pitchFamily="2" charset="0"/>
              </a:rPr>
              <a:t>Middletier</a:t>
            </a:r>
            <a:endParaRPr lang="de-CH" sz="2400" dirty="0">
              <a:solidFill>
                <a:schemeClr val="accent3"/>
              </a:solidFill>
              <a:latin typeface="Yanone Kaffeesatz Regular" panose="02000000000000000000" pitchFamily="2" charset="0"/>
            </a:endParaRPr>
          </a:p>
        </p:txBody>
      </p:sp>
      <p:cxnSp>
        <p:nvCxnSpPr>
          <p:cNvPr id="37" name="Straight Connector 36"/>
          <p:cNvCxnSpPr>
            <a:stCxn id="3" idx="2"/>
          </p:cNvCxnSpPr>
          <p:nvPr/>
        </p:nvCxnSpPr>
        <p:spPr>
          <a:xfrm flipH="1">
            <a:off x="3720377" y="2774253"/>
            <a:ext cx="1" cy="45402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4303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5638" y="2189884"/>
            <a:ext cx="10931198"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Mandy </a:t>
            </a:r>
            <a:r>
              <a:rPr lang="de-CH" sz="16600" dirty="0" err="1">
                <a:solidFill>
                  <a:schemeClr val="accent2"/>
                </a:solidFill>
                <a:latin typeface="Yanone Kaffeesatz Regular" panose="02000000000000000000" pitchFamily="2" charset="0"/>
              </a:rPr>
              <a:t>spoke</a:t>
            </a:r>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up</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3600666"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then</a:t>
            </a:r>
            <a:endParaRPr lang="de-CH" dirty="0"/>
          </a:p>
        </p:txBody>
      </p:sp>
    </p:spTree>
    <p:extLst>
      <p:ext uri="{BB962C8B-B14F-4D97-AF65-F5344CB8AC3E}">
        <p14:creationId xmlns:p14="http://schemas.microsoft.com/office/powerpoint/2010/main" val="4042377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Stateful1</a:t>
            </a: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Stateful2</a:t>
            </a: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Stateful3</a:t>
            </a: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TextBox 15"/>
          <p:cNvSpPr txBox="1"/>
          <p:nvPr/>
        </p:nvSpPr>
        <p:spPr>
          <a:xfrm>
            <a:off x="1890131" y="4860073"/>
            <a:ext cx="194476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Storage Tier (Cold)</a:t>
            </a:r>
            <a:endParaRPr lang="de-CH" sz="2400" dirty="0">
              <a:solidFill>
                <a:schemeClr val="accent3"/>
              </a:solidFill>
              <a:latin typeface="Yanone Kaffeesatz Regular" panose="02000000000000000000" pitchFamily="2" charset="0"/>
            </a:endParaRPr>
          </a:p>
        </p:txBody>
      </p:sp>
      <p:sp>
        <p:nvSpPr>
          <p:cNvPr id="18" name="TextBox 17"/>
          <p:cNvSpPr txBox="1"/>
          <p:nvPr/>
        </p:nvSpPr>
        <p:spPr>
          <a:xfrm>
            <a:off x="1890131" y="1318271"/>
            <a:ext cx="154882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Web</a:t>
            </a:r>
            <a:endParaRPr lang="de-CH" sz="2400" dirty="0">
              <a:solidFill>
                <a:schemeClr val="accent3"/>
              </a:solidFill>
              <a:latin typeface="Yanone Kaffeesatz Regular" panose="02000000000000000000" pitchFamily="2" charset="0"/>
            </a:endParaRPr>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p:cNvCxnSpPr>
          <p:nvPr/>
        </p:nvCxnSpPr>
        <p:spPr>
          <a:xfrm>
            <a:off x="3720377" y="3445727"/>
            <a:ext cx="0" cy="12712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90131" y="3090746"/>
            <a:ext cx="1912703" cy="461665"/>
          </a:xfrm>
          <a:prstGeom prst="rect">
            <a:avLst/>
          </a:prstGeom>
          <a:noFill/>
        </p:spPr>
        <p:txBody>
          <a:bodyPr wrap="none" rtlCol="0">
            <a:spAutoFit/>
          </a:bodyPr>
          <a:lstStyle/>
          <a:p>
            <a:r>
              <a:rPr lang="en-US" sz="2400" dirty="0" err="1">
                <a:solidFill>
                  <a:schemeClr val="accent3"/>
                </a:solidFill>
                <a:latin typeface="Yanone Kaffeesatz Regular" panose="02000000000000000000" pitchFamily="2" charset="0"/>
              </a:rPr>
              <a:t>Stateful</a:t>
            </a:r>
            <a:r>
              <a:rPr lang="en-US" sz="2400" dirty="0">
                <a:solidFill>
                  <a:schemeClr val="accent3"/>
                </a:solidFill>
                <a:latin typeface="Yanone Kaffeesatz Regular" panose="02000000000000000000" pitchFamily="2" charset="0"/>
              </a:rPr>
              <a:t> Tier (Hot)</a:t>
            </a:r>
            <a:endParaRPr lang="de-CH" sz="2400" dirty="0">
              <a:solidFill>
                <a:schemeClr val="accent3"/>
              </a:solidFill>
              <a:latin typeface="Yanone Kaffeesatz Regular" panose="02000000000000000000" pitchFamily="2" charset="0"/>
            </a:endParaRPr>
          </a:p>
        </p:txBody>
      </p:sp>
      <p:cxnSp>
        <p:nvCxnSpPr>
          <p:cNvPr id="37" name="Straight Connector 36"/>
          <p:cNvCxnSpPr>
            <a:stCxn id="3" idx="2"/>
          </p:cNvCxnSpPr>
          <p:nvPr/>
        </p:nvCxnSpPr>
        <p:spPr>
          <a:xfrm flipH="1">
            <a:off x="3720377" y="2774253"/>
            <a:ext cx="1" cy="45402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03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74" y="6336648"/>
            <a:ext cx="4688591" cy="461665"/>
          </a:xfrm>
          <a:prstGeom prst="rect">
            <a:avLst/>
          </a:prstGeom>
        </p:spPr>
        <p:txBody>
          <a:bodyPr wrap="none">
            <a:spAutoFit/>
          </a:bodyPr>
          <a:lstStyle/>
          <a:p>
            <a:r>
              <a:rPr lang="de-CH" sz="2400" dirty="0">
                <a:solidFill>
                  <a:schemeClr val="accent3"/>
                </a:solidFill>
                <a:latin typeface="Yanone Kaffeesatz Regular" panose="02000000000000000000" pitchFamily="2" charset="0"/>
              </a:rPr>
              <a:t>http://microservices.io/articles/scalecube.html</a:t>
            </a:r>
          </a:p>
        </p:txBody>
      </p:sp>
      <p:sp>
        <p:nvSpPr>
          <p:cNvPr id="6" name="Rectangle 5"/>
          <p:cNvSpPr/>
          <p:nvPr/>
        </p:nvSpPr>
        <p:spPr>
          <a:xfrm>
            <a:off x="2691902" y="5011059"/>
            <a:ext cx="2238113" cy="461665"/>
          </a:xfrm>
          <a:prstGeom prst="rect">
            <a:avLst/>
          </a:prstGeom>
        </p:spPr>
        <p:txBody>
          <a:bodyPr wrap="none">
            <a:spAutoFit/>
          </a:bodyPr>
          <a:lstStyle/>
          <a:p>
            <a:r>
              <a:rPr lang="en-US" sz="2400" dirty="0">
                <a:solidFill>
                  <a:schemeClr val="accent3"/>
                </a:solidFill>
                <a:latin typeface="Yanone Kaffeesatz Regular" panose="02000000000000000000" pitchFamily="2" charset="0"/>
              </a:rPr>
              <a:t>Horizontal duplication</a:t>
            </a:r>
          </a:p>
        </p:txBody>
      </p:sp>
      <p:sp>
        <p:nvSpPr>
          <p:cNvPr id="7" name="Rectangle 6"/>
          <p:cNvSpPr/>
          <p:nvPr/>
        </p:nvSpPr>
        <p:spPr>
          <a:xfrm>
            <a:off x="1156893" y="3164279"/>
            <a:ext cx="2579552" cy="461665"/>
          </a:xfrm>
          <a:prstGeom prst="rect">
            <a:avLst/>
          </a:prstGeom>
        </p:spPr>
        <p:txBody>
          <a:bodyPr wrap="none">
            <a:spAutoFit/>
          </a:bodyPr>
          <a:lstStyle/>
          <a:p>
            <a:r>
              <a:rPr lang="en-US" sz="2400" dirty="0">
                <a:solidFill>
                  <a:schemeClr val="accent3"/>
                </a:solidFill>
                <a:latin typeface="Yanone Kaffeesatz Regular" panose="02000000000000000000" pitchFamily="2" charset="0"/>
              </a:rPr>
              <a:t>Functional decomposition</a:t>
            </a:r>
            <a:endParaRPr lang="de-CH" sz="2400" dirty="0">
              <a:solidFill>
                <a:schemeClr val="accent3"/>
              </a:solidFill>
            </a:endParaRPr>
          </a:p>
        </p:txBody>
      </p:sp>
      <p:grpSp>
        <p:nvGrpSpPr>
          <p:cNvPr id="10" name="Group 9"/>
          <p:cNvGrpSpPr/>
          <p:nvPr/>
        </p:nvGrpSpPr>
        <p:grpSpPr>
          <a:xfrm>
            <a:off x="3545018" y="1263542"/>
            <a:ext cx="5101965" cy="4109605"/>
            <a:chOff x="3150219" y="1162189"/>
            <a:chExt cx="5101965" cy="4109605"/>
          </a:xfrm>
        </p:grpSpPr>
        <p:sp>
          <p:nvSpPr>
            <p:cNvPr id="2" name="Rectangle 1"/>
            <p:cNvSpPr/>
            <p:nvPr/>
          </p:nvSpPr>
          <p:spPr>
            <a:xfrm>
              <a:off x="3150219" y="2319453"/>
              <a:ext cx="2880000" cy="2880000"/>
            </a:xfrm>
            <a:prstGeom prst="rect">
              <a:avLst/>
            </a:prstGeom>
            <a:solidFill>
              <a:schemeClr val="accent4"/>
            </a:solidFill>
            <a:ln>
              <a:solidFill>
                <a:schemeClr val="accent3"/>
              </a:solidFill>
            </a:ln>
            <a:scene3d>
              <a:camera prst="isometricLeftDown"/>
              <a:lightRig rig="threePt" dir="t"/>
            </a:scene3d>
            <a:sp3d extrusionH="2540000" contourW="25400" prstMaterial="legacyWireframe">
              <a:bevelB/>
              <a:contourClr>
                <a:schemeClr val="accent3"/>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TextBox 2"/>
            <p:cNvSpPr txBox="1"/>
            <p:nvPr/>
          </p:nvSpPr>
          <p:spPr>
            <a:xfrm rot="16200000">
              <a:off x="2774919" y="1999156"/>
              <a:ext cx="2597264" cy="923330"/>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Y-axis</a:t>
              </a:r>
            </a:p>
            <a:p>
              <a:r>
                <a:rPr lang="en-US" dirty="0">
                  <a:solidFill>
                    <a:schemeClr val="tx2"/>
                  </a:solidFill>
                  <a:latin typeface="Yanone Kaffeesatz Regular" panose="02000000000000000000" pitchFamily="2" charset="0"/>
                </a:rPr>
                <a:t>Scale by splitting </a:t>
              </a:r>
              <a:br>
                <a:rPr lang="en-US" dirty="0">
                  <a:solidFill>
                    <a:schemeClr val="tx2"/>
                  </a:solidFill>
                  <a:latin typeface="Yanone Kaffeesatz Regular" panose="02000000000000000000" pitchFamily="2" charset="0"/>
                </a:rPr>
              </a:br>
              <a:r>
                <a:rPr lang="en-US" dirty="0">
                  <a:solidFill>
                    <a:schemeClr val="accent4"/>
                  </a:solidFill>
                  <a:latin typeface="Yanone Kaffeesatz Regular" panose="02000000000000000000" pitchFamily="2" charset="0"/>
                </a:rPr>
                <a:t>different</a:t>
              </a:r>
              <a:r>
                <a:rPr lang="en-US" dirty="0">
                  <a:solidFill>
                    <a:schemeClr val="tx2"/>
                  </a:solidFill>
                  <a:latin typeface="Yanone Kaffeesatz Regular" panose="02000000000000000000" pitchFamily="2" charset="0"/>
                </a:rPr>
                <a:t> things</a:t>
              </a:r>
              <a:endParaRPr lang="de-CH" dirty="0">
                <a:solidFill>
                  <a:schemeClr val="tx2"/>
                </a:solidFill>
                <a:latin typeface="Yanone Kaffeesatz Regular" panose="02000000000000000000" pitchFamily="2" charset="0"/>
              </a:endParaRPr>
            </a:p>
          </p:txBody>
        </p:sp>
        <p:sp>
          <p:nvSpPr>
            <p:cNvPr id="4" name="TextBox 3"/>
            <p:cNvSpPr txBox="1"/>
            <p:nvPr/>
          </p:nvSpPr>
          <p:spPr>
            <a:xfrm rot="1849042">
              <a:off x="4055749" y="4625463"/>
              <a:ext cx="2597264" cy="646331"/>
            </a:xfrm>
            <a:prstGeom prst="rect">
              <a:avLst/>
            </a:prstGeom>
            <a:noFill/>
          </p:spPr>
          <p:txBody>
            <a:bodyPr wrap="square" rtlCol="0">
              <a:spAutoFit/>
            </a:bodyPr>
            <a:lstStyle/>
            <a:p>
              <a:r>
                <a:rPr lang="en-US" dirty="0">
                  <a:solidFill>
                    <a:schemeClr val="accent3"/>
                  </a:solidFill>
                  <a:latin typeface="Yanone Kaffeesatz Regular" panose="02000000000000000000" pitchFamily="2" charset="0"/>
                </a:rPr>
                <a:t>X-axis</a:t>
              </a:r>
            </a:p>
            <a:p>
              <a:r>
                <a:rPr lang="en-US" dirty="0">
                  <a:solidFill>
                    <a:schemeClr val="accent3"/>
                  </a:solidFill>
                  <a:latin typeface="Yanone Kaffeesatz Regular" panose="02000000000000000000" pitchFamily="2" charset="0"/>
                </a:rPr>
                <a:t>Scale by cloning</a:t>
              </a:r>
              <a:endParaRPr lang="de-CH" dirty="0">
                <a:solidFill>
                  <a:schemeClr val="accent3"/>
                </a:solidFill>
                <a:latin typeface="Yanone Kaffeesatz Regular" panose="02000000000000000000" pitchFamily="2" charset="0"/>
              </a:endParaRPr>
            </a:p>
          </p:txBody>
        </p:sp>
        <p:sp>
          <p:nvSpPr>
            <p:cNvPr id="8" name="TextBox 7"/>
            <p:cNvSpPr txBox="1"/>
            <p:nvPr/>
          </p:nvSpPr>
          <p:spPr>
            <a:xfrm rot="19830052">
              <a:off x="5654920" y="3774536"/>
              <a:ext cx="2597264" cy="923330"/>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Z-axis</a:t>
              </a:r>
            </a:p>
            <a:p>
              <a:r>
                <a:rPr lang="en-US" dirty="0">
                  <a:solidFill>
                    <a:schemeClr val="tx2"/>
                  </a:solidFill>
                  <a:latin typeface="Yanone Kaffeesatz Regular" panose="02000000000000000000" pitchFamily="2" charset="0"/>
                </a:rPr>
                <a:t>Scale by splitting </a:t>
              </a:r>
              <a:br>
                <a:rPr lang="en-US" dirty="0">
                  <a:solidFill>
                    <a:schemeClr val="tx2"/>
                  </a:solidFill>
                  <a:latin typeface="Yanone Kaffeesatz Regular" panose="02000000000000000000" pitchFamily="2" charset="0"/>
                </a:rPr>
              </a:br>
              <a:r>
                <a:rPr lang="en-US" dirty="0">
                  <a:solidFill>
                    <a:schemeClr val="accent4"/>
                  </a:solidFill>
                  <a:latin typeface="Yanone Kaffeesatz Regular" panose="02000000000000000000" pitchFamily="2" charset="0"/>
                </a:rPr>
                <a:t>similar</a:t>
              </a:r>
              <a:r>
                <a:rPr lang="en-US" dirty="0">
                  <a:solidFill>
                    <a:schemeClr val="tx2"/>
                  </a:solidFill>
                  <a:latin typeface="Yanone Kaffeesatz Regular" panose="02000000000000000000" pitchFamily="2" charset="0"/>
                </a:rPr>
                <a:t> things</a:t>
              </a:r>
              <a:endParaRPr lang="de-CH" dirty="0">
                <a:solidFill>
                  <a:schemeClr val="tx2"/>
                </a:solidFill>
                <a:latin typeface="Yanone Kaffeesatz Regular" panose="02000000000000000000" pitchFamily="2" charset="0"/>
              </a:endParaRPr>
            </a:p>
          </p:txBody>
        </p:sp>
      </p:grpSp>
      <p:sp>
        <p:nvSpPr>
          <p:cNvPr id="9" name="Rectangle 8"/>
          <p:cNvSpPr/>
          <p:nvPr/>
        </p:nvSpPr>
        <p:spPr>
          <a:xfrm>
            <a:off x="7666580" y="4917166"/>
            <a:ext cx="1771639" cy="461665"/>
          </a:xfrm>
          <a:prstGeom prst="rect">
            <a:avLst/>
          </a:prstGeom>
        </p:spPr>
        <p:txBody>
          <a:bodyPr wrap="none">
            <a:spAutoFit/>
          </a:bodyPr>
          <a:lstStyle/>
          <a:p>
            <a:r>
              <a:rPr lang="en-US" sz="2400" dirty="0">
                <a:solidFill>
                  <a:schemeClr val="accent4"/>
                </a:solidFill>
                <a:latin typeface="Yanone Kaffeesatz Regular" panose="02000000000000000000" pitchFamily="2" charset="0"/>
              </a:rPr>
              <a:t>Data Partitioning</a:t>
            </a:r>
          </a:p>
        </p:txBody>
      </p:sp>
    </p:spTree>
    <p:extLst>
      <p:ext uri="{BB962C8B-B14F-4D97-AF65-F5344CB8AC3E}">
        <p14:creationId xmlns:p14="http://schemas.microsoft.com/office/powerpoint/2010/main" val="1318903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3731795" y="2774251"/>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3" idx="2"/>
            <a:endCxn id="12" idx="0"/>
          </p:cNvCxnSpPr>
          <p:nvPr/>
        </p:nvCxnSpPr>
        <p:spPr>
          <a:xfrm>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stCxn id="3" idx="2"/>
            <a:endCxn id="13" idx="0"/>
          </p:cNvCxnSpPr>
          <p:nvPr/>
        </p:nvCxnSpPr>
        <p:spPr>
          <a:xfrm>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4" idx="2"/>
            <a:endCxn id="11" idx="0"/>
          </p:cNvCxnSpPr>
          <p:nvPr/>
        </p:nvCxnSpPr>
        <p:spPr>
          <a:xfrm flipH="1">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 idx="2"/>
            <a:endCxn id="13" idx="0"/>
          </p:cNvCxnSpPr>
          <p:nvPr/>
        </p:nvCxnSpPr>
        <p:spPr>
          <a:xfrm>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5" idx="2"/>
            <a:endCxn id="12" idx="0"/>
          </p:cNvCxnSpPr>
          <p:nvPr/>
        </p:nvCxnSpPr>
        <p:spPr>
          <a:xfrm flipH="1">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5" idx="2"/>
            <a:endCxn id="11" idx="0"/>
          </p:cNvCxnSpPr>
          <p:nvPr/>
        </p:nvCxnSpPr>
        <p:spPr>
          <a:xfrm flipH="1">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2665316" y="3407292"/>
            <a:ext cx="6254659" cy="1232210"/>
            <a:chOff x="2635130" y="1706137"/>
            <a:chExt cx="6254659" cy="2910468"/>
          </a:xfrm>
        </p:grpSpPr>
        <p:sp>
          <p:nvSpPr>
            <p:cNvPr id="47" name="Rectangle 46"/>
            <p:cNvSpPr/>
            <p:nvPr/>
          </p:nvSpPr>
          <p:spPr>
            <a:xfrm>
              <a:off x="2635130" y="1706137"/>
              <a:ext cx="2120865"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Europe</a:t>
              </a:r>
              <a:endParaRPr lang="de-CH" sz="4000" dirty="0">
                <a:solidFill>
                  <a:schemeClr val="bg1"/>
                </a:solidFill>
                <a:latin typeface="Yanone Kaffeesatz Light" panose="02000000000000000000" pitchFamily="2" charset="0"/>
              </a:endParaRPr>
            </a:p>
          </p:txBody>
        </p:sp>
        <p:sp>
          <p:nvSpPr>
            <p:cNvPr id="48" name="Rectangle 47"/>
            <p:cNvSpPr/>
            <p:nvPr/>
          </p:nvSpPr>
          <p:spPr>
            <a:xfrm>
              <a:off x="4764464"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America</a:t>
              </a:r>
              <a:endParaRPr lang="de-CH" sz="4000" dirty="0">
                <a:solidFill>
                  <a:schemeClr val="bg1"/>
                </a:solidFill>
                <a:latin typeface="Yanone Kaffeesatz Light" panose="02000000000000000000" pitchFamily="2" charset="0"/>
              </a:endParaRPr>
            </a:p>
          </p:txBody>
        </p:sp>
        <p:sp>
          <p:nvSpPr>
            <p:cNvPr id="49" name="Rectangle 48"/>
            <p:cNvSpPr/>
            <p:nvPr/>
          </p:nvSpPr>
          <p:spPr>
            <a:xfrm>
              <a:off x="6833425"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Asia</a:t>
              </a:r>
              <a:endParaRPr lang="de-CH" sz="4000" dirty="0">
                <a:solidFill>
                  <a:schemeClr val="bg1"/>
                </a:solidFill>
                <a:latin typeface="Yanone Kaffeesatz Light" panose="02000000000000000000" pitchFamily="2" charset="0"/>
              </a:endParaRPr>
            </a:p>
          </p:txBody>
        </p:sp>
      </p:grpSp>
    </p:spTree>
    <p:extLst>
      <p:ext uri="{BB962C8B-B14F-4D97-AF65-F5344CB8AC3E}">
        <p14:creationId xmlns:p14="http://schemas.microsoft.com/office/powerpoint/2010/main" val="1567395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8193" y="1340750"/>
            <a:ext cx="5816016"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However</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3321518" y="3864965"/>
            <a:ext cx="7924488" cy="1200329"/>
          </a:xfrm>
          <a:prstGeom prst="rect">
            <a:avLst/>
          </a:prstGeom>
        </p:spPr>
        <p:txBody>
          <a:bodyPr wrap="square">
            <a:spAutoFit/>
          </a:bodyPr>
          <a:lstStyle/>
          <a:p>
            <a:r>
              <a:rPr lang="en-US" sz="7200" dirty="0">
                <a:solidFill>
                  <a:schemeClr val="tx2"/>
                </a:solidFill>
                <a:latin typeface="Yanone Kaffeesatz Regular" panose="02000000000000000000" pitchFamily="2" charset="0"/>
              </a:rPr>
              <a:t>Joe couldn’t understand it</a:t>
            </a:r>
            <a:endParaRPr lang="de-CH" sz="7200" dirty="0">
              <a:solidFill>
                <a:schemeClr val="tx2"/>
              </a:solidFill>
            </a:endParaRPr>
          </a:p>
        </p:txBody>
      </p:sp>
    </p:spTree>
    <p:extLst>
      <p:ext uri="{BB962C8B-B14F-4D97-AF65-F5344CB8AC3E}">
        <p14:creationId xmlns:p14="http://schemas.microsoft.com/office/powerpoint/2010/main" val="3535074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3731795" y="2774251"/>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3" idx="2"/>
            <a:endCxn id="12" idx="0"/>
          </p:cNvCxnSpPr>
          <p:nvPr/>
        </p:nvCxnSpPr>
        <p:spPr>
          <a:xfrm>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stCxn id="3" idx="2"/>
            <a:endCxn id="13" idx="0"/>
          </p:cNvCxnSpPr>
          <p:nvPr/>
        </p:nvCxnSpPr>
        <p:spPr>
          <a:xfrm>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4" idx="2"/>
            <a:endCxn id="11" idx="0"/>
          </p:cNvCxnSpPr>
          <p:nvPr/>
        </p:nvCxnSpPr>
        <p:spPr>
          <a:xfrm flipH="1">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 idx="2"/>
            <a:endCxn id="13" idx="0"/>
          </p:cNvCxnSpPr>
          <p:nvPr/>
        </p:nvCxnSpPr>
        <p:spPr>
          <a:xfrm>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5" idx="2"/>
            <a:endCxn id="12" idx="0"/>
          </p:cNvCxnSpPr>
          <p:nvPr/>
        </p:nvCxnSpPr>
        <p:spPr>
          <a:xfrm flipH="1">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5" idx="2"/>
            <a:endCxn id="11" idx="0"/>
          </p:cNvCxnSpPr>
          <p:nvPr/>
        </p:nvCxnSpPr>
        <p:spPr>
          <a:xfrm flipH="1">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2665316" y="3407292"/>
            <a:ext cx="6254659" cy="1232210"/>
            <a:chOff x="2635130" y="1706137"/>
            <a:chExt cx="6254659" cy="2910468"/>
          </a:xfrm>
        </p:grpSpPr>
        <p:sp>
          <p:nvSpPr>
            <p:cNvPr id="47" name="Rectangle 46"/>
            <p:cNvSpPr/>
            <p:nvPr/>
          </p:nvSpPr>
          <p:spPr>
            <a:xfrm>
              <a:off x="2635130" y="1706137"/>
              <a:ext cx="2120865"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Europe</a:t>
              </a:r>
              <a:endParaRPr lang="de-CH" sz="4800" dirty="0">
                <a:solidFill>
                  <a:schemeClr val="bg2"/>
                </a:solidFill>
                <a:latin typeface="Yanone Kaffeesatz Light" panose="02000000000000000000" pitchFamily="2" charset="0"/>
              </a:endParaRPr>
            </a:p>
          </p:txBody>
        </p:sp>
        <p:sp>
          <p:nvSpPr>
            <p:cNvPr id="48" name="Rectangle 47"/>
            <p:cNvSpPr/>
            <p:nvPr/>
          </p:nvSpPr>
          <p:spPr>
            <a:xfrm>
              <a:off x="4764464"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America</a:t>
              </a:r>
              <a:endParaRPr lang="de-CH" sz="4800" dirty="0">
                <a:solidFill>
                  <a:schemeClr val="bg2"/>
                </a:solidFill>
                <a:latin typeface="Yanone Kaffeesatz Light" panose="02000000000000000000" pitchFamily="2" charset="0"/>
              </a:endParaRPr>
            </a:p>
          </p:txBody>
        </p:sp>
        <p:sp>
          <p:nvSpPr>
            <p:cNvPr id="49" name="Rectangle 48"/>
            <p:cNvSpPr/>
            <p:nvPr/>
          </p:nvSpPr>
          <p:spPr>
            <a:xfrm>
              <a:off x="6833425"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Asia</a:t>
              </a:r>
              <a:endParaRPr lang="de-CH" sz="4800" dirty="0">
                <a:solidFill>
                  <a:schemeClr val="bg2"/>
                </a:solidFill>
                <a:latin typeface="Yanone Kaffeesatz Light" panose="02000000000000000000" pitchFamily="2" charset="0"/>
              </a:endParaRPr>
            </a:p>
          </p:txBody>
        </p:sp>
      </p:grpSp>
      <p:grpSp>
        <p:nvGrpSpPr>
          <p:cNvPr id="32" name="Group 31"/>
          <p:cNvGrpSpPr/>
          <p:nvPr/>
        </p:nvGrpSpPr>
        <p:grpSpPr>
          <a:xfrm>
            <a:off x="4737690" y="1532792"/>
            <a:ext cx="767772" cy="592838"/>
            <a:chOff x="2519836" y="276109"/>
            <a:chExt cx="767772" cy="592838"/>
          </a:xfrm>
        </p:grpSpPr>
        <p:sp>
          <p:nvSpPr>
            <p:cNvPr id="34" name="Flowchart: Card 33"/>
            <p:cNvSpPr/>
            <p:nvPr/>
          </p:nvSpPr>
          <p:spPr>
            <a:xfrm>
              <a:off x="2519836" y="30858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Order</a:t>
              </a:r>
              <a:endParaRPr lang="de-CH" sz="2400" dirty="0">
                <a:latin typeface="Yanone Kaffeesatz Light" panose="02000000000000000000" pitchFamily="2" charset="0"/>
              </a:endParaRPr>
            </a:p>
          </p:txBody>
        </p:sp>
        <p:sp>
          <p:nvSpPr>
            <p:cNvPr id="37" name="TextBox 36"/>
            <p:cNvSpPr txBox="1"/>
            <p:nvPr/>
          </p:nvSpPr>
          <p:spPr>
            <a:xfrm>
              <a:off x="2614219" y="276109"/>
              <a:ext cx="579005" cy="307777"/>
            </a:xfrm>
            <a:prstGeom prst="rect">
              <a:avLst/>
            </a:prstGeom>
            <a:noFill/>
          </p:spPr>
          <p:txBody>
            <a:bodyPr wrap="none" rtlCol="0">
              <a:spAutoFit/>
            </a:bodyPr>
            <a:lstStyle/>
            <a:p>
              <a:r>
                <a:rPr lang="en-US" sz="1400" dirty="0">
                  <a:solidFill>
                    <a:schemeClr val="bg1"/>
                  </a:solidFill>
                  <a:latin typeface="Yanone Kaffeesatz Light" panose="02000000000000000000" pitchFamily="2" charset="0"/>
                </a:rPr>
                <a:t>Europe</a:t>
              </a:r>
              <a:endParaRPr lang="de-CH" sz="1400" dirty="0">
                <a:solidFill>
                  <a:schemeClr val="bg1"/>
                </a:solidFill>
                <a:latin typeface="Yanone Kaffeesatz Light" panose="02000000000000000000" pitchFamily="2" charset="0"/>
              </a:endParaRPr>
            </a:p>
          </p:txBody>
        </p:sp>
      </p:grpSp>
      <p:grpSp>
        <p:nvGrpSpPr>
          <p:cNvPr id="41" name="Group 40"/>
          <p:cNvGrpSpPr/>
          <p:nvPr/>
        </p:nvGrpSpPr>
        <p:grpSpPr>
          <a:xfrm>
            <a:off x="2523559" y="1521434"/>
            <a:ext cx="767772" cy="592838"/>
            <a:chOff x="2519836" y="276109"/>
            <a:chExt cx="767772" cy="592838"/>
          </a:xfrm>
        </p:grpSpPr>
        <p:sp>
          <p:nvSpPr>
            <p:cNvPr id="44" name="Flowchart: Card 43"/>
            <p:cNvSpPr/>
            <p:nvPr/>
          </p:nvSpPr>
          <p:spPr>
            <a:xfrm>
              <a:off x="2519836" y="30858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Order</a:t>
              </a:r>
              <a:endParaRPr lang="de-CH" sz="2400" dirty="0">
                <a:latin typeface="Yanone Kaffeesatz Light" panose="02000000000000000000" pitchFamily="2" charset="0"/>
              </a:endParaRPr>
            </a:p>
          </p:txBody>
        </p:sp>
        <p:sp>
          <p:nvSpPr>
            <p:cNvPr id="50" name="TextBox 49"/>
            <p:cNvSpPr txBox="1"/>
            <p:nvPr/>
          </p:nvSpPr>
          <p:spPr>
            <a:xfrm>
              <a:off x="2691164" y="276109"/>
              <a:ext cx="425116" cy="307777"/>
            </a:xfrm>
            <a:prstGeom prst="rect">
              <a:avLst/>
            </a:prstGeom>
            <a:noFill/>
          </p:spPr>
          <p:txBody>
            <a:bodyPr wrap="none" rtlCol="0">
              <a:spAutoFit/>
            </a:bodyPr>
            <a:lstStyle/>
            <a:p>
              <a:r>
                <a:rPr lang="en-US" sz="1400" dirty="0">
                  <a:solidFill>
                    <a:schemeClr val="bg1"/>
                  </a:solidFill>
                  <a:latin typeface="Yanone Kaffeesatz Light" panose="02000000000000000000" pitchFamily="2" charset="0"/>
                </a:rPr>
                <a:t>Asia</a:t>
              </a:r>
              <a:endParaRPr lang="de-CH" sz="1400" dirty="0">
                <a:solidFill>
                  <a:schemeClr val="bg1"/>
                </a:solidFill>
                <a:latin typeface="Yanone Kaffeesatz Light" panose="02000000000000000000" pitchFamily="2" charset="0"/>
              </a:endParaRPr>
            </a:p>
          </p:txBody>
        </p:sp>
      </p:grpSp>
    </p:spTree>
    <p:extLst>
      <p:ext uri="{BB962C8B-B14F-4D97-AF65-F5344CB8AC3E}">
        <p14:creationId xmlns:p14="http://schemas.microsoft.com/office/powerpoint/2010/main" val="336583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nodeType="afterEffect">
                                  <p:stCondLst>
                                    <p:cond delay="0"/>
                                  </p:stCondLst>
                                  <p:childTnLst>
                                    <p:animMotion origin="layout" path="M 0.0043 0.00069 L 0.06836 0.1287 L 0.06836 0.1287 L 0.06836 0.1287 L 0.40391 0.29166 L 0.40391 0.29166 L 0.40391 0.29166 L 0.40391 0.29166 L 0.40391 0.29051 " pathEditMode="relative" ptsTypes="AAAAAAAAA">
                                      <p:cBhvr>
                                        <p:cTn id="9" dur="2000" fill="hold"/>
                                        <p:tgtEl>
                                          <p:spTgt spid="41"/>
                                        </p:tgtEl>
                                        <p:attrNameLst>
                                          <p:attrName>ppt_x</p:attrName>
                                          <p:attrName>ppt_y</p:attrName>
                                        </p:attrNameLst>
                                      </p:cBhvr>
                                    </p:animMotion>
                                  </p:childTnLst>
                                </p:cTn>
                              </p:par>
                            </p:childTnLst>
                          </p:cTn>
                        </p:par>
                        <p:par>
                          <p:cTn id="10" fill="hold">
                            <p:stCondLst>
                              <p:cond delay="2000"/>
                            </p:stCondLst>
                            <p:childTnLst>
                              <p:par>
                                <p:cTn id="11" presetID="1" presetClass="exit" presetSubtype="0" fill="hold" nodeType="afterEffect">
                                  <p:stCondLst>
                                    <p:cond delay="0"/>
                                  </p:stCondLst>
                                  <p:childTnLst>
                                    <p:set>
                                      <p:cBhvr>
                                        <p:cTn id="12" dur="1" fill="hold">
                                          <p:stCondLst>
                                            <p:cond delay="0"/>
                                          </p:stCondLst>
                                        </p:cTn>
                                        <p:tgtEl>
                                          <p:spTgt spid="4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par>
                          <p:cTn id="17" fill="hold">
                            <p:stCondLst>
                              <p:cond delay="0"/>
                            </p:stCondLst>
                            <p:childTnLst>
                              <p:par>
                                <p:cTn id="18" presetID="0" presetClass="path" presetSubtype="0" accel="50000" decel="50000" fill="hold" nodeType="afterEffect">
                                  <p:stCondLst>
                                    <p:cond delay="0"/>
                                  </p:stCondLst>
                                  <p:childTnLst>
                                    <p:animMotion origin="layout" path="M -0.00104 0.00509 L 0.05742 0.13518 L -0.12122 0.28912 L -0.12122 0.28912 " pathEditMode="relative" ptsTypes="AAAA">
                                      <p:cBhvr>
                                        <p:cTn id="19" dur="2000" fill="hold"/>
                                        <p:tgtEl>
                                          <p:spTgt spid="32"/>
                                        </p:tgtEl>
                                        <p:attrNameLst>
                                          <p:attrName>ppt_x</p:attrName>
                                          <p:attrName>ppt_y</p:attrName>
                                        </p:attrNameLst>
                                      </p:cBhvr>
                                    </p:animMotion>
                                  </p:childTnLst>
                                </p:cTn>
                              </p:par>
                            </p:childTnLst>
                          </p:cTn>
                        </p:par>
                        <p:par>
                          <p:cTn id="20" fill="hold">
                            <p:stCondLst>
                              <p:cond delay="2000"/>
                            </p:stCondLst>
                            <p:childTnLst>
                              <p:par>
                                <p:cTn id="21" presetID="1" presetClass="exit" presetSubtype="0" fill="hold" nodeType="afterEffect">
                                  <p:stCondLst>
                                    <p:cond delay="0"/>
                                  </p:stCondLst>
                                  <p:childTnLst>
                                    <p:set>
                                      <p:cBhvr>
                                        <p:cTn id="22"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8193" y="1340750"/>
            <a:ext cx="6091732"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And then</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1786919" y="3864965"/>
            <a:ext cx="9542849" cy="1015663"/>
          </a:xfrm>
          <a:prstGeom prst="rect">
            <a:avLst/>
          </a:prstGeom>
        </p:spPr>
        <p:txBody>
          <a:bodyPr wrap="square">
            <a:spAutoFit/>
          </a:bodyPr>
          <a:lstStyle/>
          <a:p>
            <a:pPr algn="r"/>
            <a:r>
              <a:rPr lang="en-US" sz="6000" dirty="0">
                <a:solidFill>
                  <a:schemeClr val="tx2"/>
                </a:solidFill>
                <a:latin typeface="Yanone Kaffeesatz Regular" panose="02000000000000000000" pitchFamily="2" charset="0"/>
              </a:rPr>
              <a:t>Sophia threw a grenade</a:t>
            </a:r>
            <a:endParaRPr lang="de-CH" sz="6000" dirty="0">
              <a:solidFill>
                <a:schemeClr val="tx2"/>
              </a:solidFill>
            </a:endParaRPr>
          </a:p>
        </p:txBody>
      </p:sp>
    </p:spTree>
    <p:extLst>
      <p:ext uri="{BB962C8B-B14F-4D97-AF65-F5344CB8AC3E}">
        <p14:creationId xmlns:p14="http://schemas.microsoft.com/office/powerpoint/2010/main" val="2977146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2752356" y="1186141"/>
            <a:ext cx="6687288" cy="4485719"/>
            <a:chOff x="2725924" y="1016632"/>
            <a:chExt cx="6687288" cy="4485719"/>
          </a:xfrm>
        </p:grpSpPr>
        <p:sp>
          <p:nvSpPr>
            <p:cNvPr id="2" name="Rectangle 1"/>
            <p:cNvSpPr/>
            <p:nvPr/>
          </p:nvSpPr>
          <p:spPr>
            <a:xfrm>
              <a:off x="4790758" y="1016632"/>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25924" y="262928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WcfOrderSvc1</a:t>
              </a:r>
              <a:endParaRPr lang="de-CH" sz="2400" dirty="0">
                <a:latin typeface="Yanone Kaffeesatz Light" panose="02000000000000000000" pitchFamily="2" charset="0"/>
              </a:endParaRPr>
            </a:p>
          </p:txBody>
        </p:sp>
        <p:sp>
          <p:nvSpPr>
            <p:cNvPr id="4" name="Rectangle 3"/>
            <p:cNvSpPr/>
            <p:nvPr/>
          </p:nvSpPr>
          <p:spPr>
            <a:xfrm>
              <a:off x="4790758" y="262928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WcfOrderSvc2</a:t>
              </a:r>
              <a:endParaRPr lang="de-CH" sz="2400" dirty="0">
                <a:latin typeface="Yanone Kaffeesatz Light" panose="02000000000000000000" pitchFamily="2" charset="0"/>
              </a:endParaRPr>
            </a:p>
          </p:txBody>
        </p:sp>
        <p:sp>
          <p:nvSpPr>
            <p:cNvPr id="5" name="Rectangle 4"/>
            <p:cNvSpPr/>
            <p:nvPr/>
          </p:nvSpPr>
          <p:spPr>
            <a:xfrm>
              <a:off x="7468909" y="262928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WcfOrderSvcN+1</a:t>
              </a:r>
              <a:endParaRPr lang="de-CH" sz="2400" dirty="0">
                <a:latin typeface="Yanone Kaffeesatz Light" panose="02000000000000000000" pitchFamily="2" charset="0"/>
              </a:endParaRPr>
            </a:p>
          </p:txBody>
        </p:sp>
        <p:cxnSp>
          <p:nvCxnSpPr>
            <p:cNvPr id="6" name="Straight Arrow Connector 5"/>
            <p:cNvCxnSpPr>
              <a:stCxn id="2" idx="2"/>
              <a:endCxn id="3" idx="0"/>
            </p:cNvCxnSpPr>
            <p:nvPr/>
          </p:nvCxnSpPr>
          <p:spPr>
            <a:xfrm flipH="1">
              <a:off x="3698076" y="1931032"/>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a:stCxn id="2" idx="2"/>
              <a:endCxn id="4" idx="0"/>
            </p:cNvCxnSpPr>
            <p:nvPr/>
          </p:nvCxnSpPr>
          <p:spPr>
            <a:xfrm>
              <a:off x="5762910" y="1931032"/>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2" idx="2"/>
              <a:endCxn id="5" idx="0"/>
            </p:cNvCxnSpPr>
            <p:nvPr/>
          </p:nvCxnSpPr>
          <p:spPr>
            <a:xfrm>
              <a:off x="5762910" y="1931032"/>
              <a:ext cx="2678151"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758341" y="4437075"/>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(Slow)</a:t>
              </a:r>
              <a:r>
                <a:rPr lang="en-US" sz="2400" dirty="0" err="1">
                  <a:latin typeface="Yanone Kaffeesatz Light" panose="02000000000000000000" pitchFamily="2" charset="0"/>
                </a:rPr>
                <a:t>ThirdParty</a:t>
              </a:r>
              <a:endParaRPr lang="de-CH" sz="2400" dirty="0">
                <a:latin typeface="Yanone Kaffeesatz Light" panose="02000000000000000000" pitchFamily="2" charset="0"/>
              </a:endParaRPr>
            </a:p>
          </p:txBody>
        </p:sp>
        <p:sp>
          <p:nvSpPr>
            <p:cNvPr id="10" name="Cylinder 9"/>
            <p:cNvSpPr/>
            <p:nvPr/>
          </p:nvSpPr>
          <p:spPr>
            <a:xfrm>
              <a:off x="6338127" y="4286199"/>
              <a:ext cx="914400" cy="1216152"/>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FAT DB</a:t>
              </a:r>
              <a:endParaRPr lang="de-CH" sz="2400" dirty="0">
                <a:latin typeface="Yanone Kaffeesatz Light" panose="02000000000000000000" pitchFamily="2" charset="0"/>
              </a:endParaRPr>
            </a:p>
          </p:txBody>
        </p:sp>
        <p:cxnSp>
          <p:nvCxnSpPr>
            <p:cNvPr id="11" name="Straight Arrow Connector 10"/>
            <p:cNvCxnSpPr>
              <a:cxnSpLocks/>
              <a:stCxn id="3" idx="2"/>
              <a:endCxn id="9" idx="0"/>
            </p:cNvCxnSpPr>
            <p:nvPr/>
          </p:nvCxnSpPr>
          <p:spPr>
            <a:xfrm>
              <a:off x="3698076" y="3543687"/>
              <a:ext cx="10324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a:stCxn id="3" idx="2"/>
              <a:endCxn id="10" idx="1"/>
            </p:cNvCxnSpPr>
            <p:nvPr/>
          </p:nvCxnSpPr>
          <p:spPr>
            <a:xfrm>
              <a:off x="3698076" y="3543687"/>
              <a:ext cx="3097251" cy="7425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915876" y="2824877"/>
              <a:ext cx="372218" cy="523220"/>
            </a:xfrm>
            <a:prstGeom prst="rect">
              <a:avLst/>
            </a:prstGeom>
            <a:noFill/>
          </p:spPr>
          <p:txBody>
            <a:bodyPr wrap="none" rtlCol="0">
              <a:spAutoFit/>
            </a:bodyPr>
            <a:lstStyle/>
            <a:p>
              <a:r>
                <a:rPr lang="en-US" sz="2800" dirty="0">
                  <a:latin typeface="Yanone Kaffeesatz Regular" panose="02000000000000000000" pitchFamily="2" charset="0"/>
                </a:rPr>
                <a:t>…</a:t>
              </a:r>
              <a:endParaRPr lang="de-CH" sz="2800" dirty="0">
                <a:latin typeface="Yanone Kaffeesatz Regular" panose="02000000000000000000" pitchFamily="2" charset="0"/>
              </a:endParaRPr>
            </a:p>
          </p:txBody>
        </p:sp>
        <p:cxnSp>
          <p:nvCxnSpPr>
            <p:cNvPr id="30" name="Straight Arrow Connector 29"/>
            <p:cNvCxnSpPr>
              <a:cxnSpLocks/>
              <a:stCxn id="4" idx="2"/>
              <a:endCxn id="9" idx="0"/>
            </p:cNvCxnSpPr>
            <p:nvPr/>
          </p:nvCxnSpPr>
          <p:spPr>
            <a:xfrm flipH="1">
              <a:off x="4730493" y="3543687"/>
              <a:ext cx="10324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4" idx="2"/>
              <a:endCxn id="10" idx="1"/>
            </p:cNvCxnSpPr>
            <p:nvPr/>
          </p:nvCxnSpPr>
          <p:spPr>
            <a:xfrm>
              <a:off x="5762910" y="3543687"/>
              <a:ext cx="1032417" cy="7425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5" idx="2"/>
              <a:endCxn id="9" idx="0"/>
            </p:cNvCxnSpPr>
            <p:nvPr/>
          </p:nvCxnSpPr>
          <p:spPr>
            <a:xfrm flipH="1">
              <a:off x="4730493" y="3543687"/>
              <a:ext cx="3710568"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5" idx="2"/>
              <a:endCxn id="10" idx="1"/>
            </p:cNvCxnSpPr>
            <p:nvPr/>
          </p:nvCxnSpPr>
          <p:spPr>
            <a:xfrm flipH="1">
              <a:off x="6795327" y="3543687"/>
              <a:ext cx="1645734" cy="7425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60131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1367976" y="1225171"/>
            <a:ext cx="9456049" cy="4485719"/>
            <a:chOff x="1576224" y="1225171"/>
            <a:chExt cx="9456049" cy="4485719"/>
          </a:xfrm>
        </p:grpSpPr>
        <p:sp>
          <p:nvSpPr>
            <p:cNvPr id="9" name="Rectangle 8"/>
            <p:cNvSpPr/>
            <p:nvPr/>
          </p:nvSpPr>
          <p:spPr>
            <a:xfrm>
              <a:off x="1576224" y="464561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a:t>
              </a:r>
              <a:r>
                <a:rPr lang="en-US" sz="2400">
                  <a:latin typeface="Yanone Kaffeesatz Light" panose="02000000000000000000" pitchFamily="2" charset="0"/>
                </a:rPr>
                <a:t>Slow)</a:t>
              </a:r>
              <a:r>
                <a:rPr lang="en-US" sz="2400" dirty="0" err="1">
                  <a:latin typeface="Yanone Kaffeesatz Light" panose="02000000000000000000" pitchFamily="2" charset="0"/>
                </a:rPr>
                <a:t>ThirdParty</a:t>
              </a:r>
              <a:endParaRPr lang="de-CH" sz="2400" dirty="0">
                <a:latin typeface="Yanone Kaffeesatz Light" panose="02000000000000000000" pitchFamily="2" charset="0"/>
              </a:endParaRPr>
            </a:p>
          </p:txBody>
        </p:sp>
        <p:grpSp>
          <p:nvGrpSpPr>
            <p:cNvPr id="12" name="Group 11"/>
            <p:cNvGrpSpPr/>
            <p:nvPr/>
          </p:nvGrpSpPr>
          <p:grpSpPr>
            <a:xfrm>
              <a:off x="4344985" y="1225171"/>
              <a:ext cx="6687288" cy="4485719"/>
              <a:chOff x="3811722" y="1108082"/>
              <a:chExt cx="6687288" cy="4485719"/>
            </a:xfrm>
          </p:grpSpPr>
          <p:sp>
            <p:nvSpPr>
              <p:cNvPr id="2" name="Rectangle 1"/>
              <p:cNvSpPr/>
              <p:nvPr/>
            </p:nvSpPr>
            <p:spPr>
              <a:xfrm>
                <a:off x="5876556" y="1108082"/>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3811722" y="272073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WcfOrderSvc1</a:t>
                </a:r>
                <a:endParaRPr lang="de-CH" sz="2400" dirty="0">
                  <a:latin typeface="Yanone Kaffeesatz Light" panose="02000000000000000000" pitchFamily="2" charset="0"/>
                </a:endParaRPr>
              </a:p>
            </p:txBody>
          </p:sp>
          <p:sp>
            <p:nvSpPr>
              <p:cNvPr id="4" name="Rectangle 3"/>
              <p:cNvSpPr/>
              <p:nvPr/>
            </p:nvSpPr>
            <p:spPr>
              <a:xfrm>
                <a:off x="5876556" y="272073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WcfOrderSvc2</a:t>
                </a:r>
                <a:endParaRPr lang="de-CH" sz="2400" dirty="0">
                  <a:latin typeface="Yanone Kaffeesatz Light" panose="02000000000000000000" pitchFamily="2" charset="0"/>
                </a:endParaRPr>
              </a:p>
            </p:txBody>
          </p:sp>
          <p:sp>
            <p:nvSpPr>
              <p:cNvPr id="5" name="Rectangle 4"/>
              <p:cNvSpPr/>
              <p:nvPr/>
            </p:nvSpPr>
            <p:spPr>
              <a:xfrm>
                <a:off x="8554707" y="272073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WcfOrderSvcN+1</a:t>
                </a:r>
                <a:endParaRPr lang="de-CH" sz="2400" dirty="0">
                  <a:latin typeface="Yanone Kaffeesatz Light" panose="02000000000000000000" pitchFamily="2" charset="0"/>
                </a:endParaRPr>
              </a:p>
            </p:txBody>
          </p:sp>
          <p:cxnSp>
            <p:nvCxnSpPr>
              <p:cNvPr id="6" name="Straight Arrow Connector 5"/>
              <p:cNvCxnSpPr>
                <a:stCxn id="2" idx="2"/>
                <a:endCxn id="3" idx="0"/>
              </p:cNvCxnSpPr>
              <p:nvPr/>
            </p:nvCxnSpPr>
            <p:spPr>
              <a:xfrm flipH="1">
                <a:off x="4783874" y="2022482"/>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a:stCxn id="2" idx="2"/>
                <a:endCxn id="4" idx="0"/>
              </p:cNvCxnSpPr>
              <p:nvPr/>
            </p:nvCxnSpPr>
            <p:spPr>
              <a:xfrm>
                <a:off x="6848708" y="2022482"/>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2" idx="2"/>
                <a:endCxn id="5" idx="0"/>
              </p:cNvCxnSpPr>
              <p:nvPr/>
            </p:nvCxnSpPr>
            <p:spPr>
              <a:xfrm>
                <a:off x="6848708" y="2022482"/>
                <a:ext cx="2678151"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 name="Cylinder 9"/>
              <p:cNvSpPr/>
              <p:nvPr/>
            </p:nvSpPr>
            <p:spPr>
              <a:xfrm>
                <a:off x="7423925" y="4377649"/>
                <a:ext cx="914400" cy="1216152"/>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FAT DB</a:t>
                </a:r>
                <a:endParaRPr lang="de-CH" sz="2400" dirty="0">
                  <a:latin typeface="Yanone Kaffeesatz Light" panose="02000000000000000000" pitchFamily="2" charset="0"/>
                </a:endParaRPr>
              </a:p>
            </p:txBody>
          </p:sp>
          <p:cxnSp>
            <p:nvCxnSpPr>
              <p:cNvPr id="13" name="Straight Arrow Connector 12"/>
              <p:cNvCxnSpPr>
                <a:cxnSpLocks/>
                <a:stCxn id="3" idx="2"/>
                <a:endCxn id="10" idx="1"/>
              </p:cNvCxnSpPr>
              <p:nvPr/>
            </p:nvCxnSpPr>
            <p:spPr>
              <a:xfrm>
                <a:off x="4783874" y="3635137"/>
                <a:ext cx="3097251" cy="74251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001674" y="2916327"/>
                <a:ext cx="372218" cy="523220"/>
              </a:xfrm>
              <a:prstGeom prst="rect">
                <a:avLst/>
              </a:prstGeom>
              <a:noFill/>
            </p:spPr>
            <p:txBody>
              <a:bodyPr wrap="none" rtlCol="0">
                <a:spAutoFit/>
              </a:bodyPr>
              <a:lstStyle/>
              <a:p>
                <a:r>
                  <a:rPr lang="en-US" sz="2800" dirty="0">
                    <a:latin typeface="Yanone Kaffeesatz Regular" panose="02000000000000000000" pitchFamily="2" charset="0"/>
                  </a:rPr>
                  <a:t>…</a:t>
                </a:r>
                <a:endParaRPr lang="de-CH" sz="2800" dirty="0">
                  <a:latin typeface="Yanone Kaffeesatz Regular" panose="02000000000000000000" pitchFamily="2" charset="0"/>
                </a:endParaRPr>
              </a:p>
            </p:txBody>
          </p:sp>
          <p:cxnSp>
            <p:nvCxnSpPr>
              <p:cNvPr id="33" name="Straight Arrow Connector 32"/>
              <p:cNvCxnSpPr>
                <a:cxnSpLocks/>
                <a:stCxn id="4" idx="2"/>
                <a:endCxn id="10" idx="1"/>
              </p:cNvCxnSpPr>
              <p:nvPr/>
            </p:nvCxnSpPr>
            <p:spPr>
              <a:xfrm>
                <a:off x="6848708" y="3635137"/>
                <a:ext cx="1032417" cy="74251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5" idx="2"/>
                <a:endCxn id="10" idx="1"/>
              </p:cNvCxnSpPr>
              <p:nvPr/>
            </p:nvCxnSpPr>
            <p:spPr>
              <a:xfrm flipH="1">
                <a:off x="7881125" y="3635137"/>
                <a:ext cx="1645734" cy="74251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p:cNvSpPr/>
            <p:nvPr/>
          </p:nvSpPr>
          <p:spPr>
            <a:xfrm rot="16200000">
              <a:off x="6311454" y="4494738"/>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20" name="Rectangle 19"/>
            <p:cNvSpPr/>
            <p:nvPr/>
          </p:nvSpPr>
          <p:spPr>
            <a:xfrm>
              <a:off x="3868401" y="464561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Gateway</a:t>
              </a:r>
              <a:endParaRPr lang="de-CH" sz="2400" dirty="0">
                <a:latin typeface="Yanone Kaffeesatz Light" panose="02000000000000000000" pitchFamily="2" charset="0"/>
              </a:endParaRPr>
            </a:p>
          </p:txBody>
        </p:sp>
        <p:cxnSp>
          <p:nvCxnSpPr>
            <p:cNvPr id="22" name="Straight Arrow Connector 21"/>
            <p:cNvCxnSpPr>
              <a:cxnSpLocks/>
              <a:stCxn id="3" idx="2"/>
              <a:endCxn id="19" idx="4"/>
            </p:cNvCxnSpPr>
            <p:nvPr/>
          </p:nvCxnSpPr>
          <p:spPr>
            <a:xfrm>
              <a:off x="5317137" y="3752226"/>
              <a:ext cx="14515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4" idx="2"/>
              <a:endCxn id="19" idx="4"/>
            </p:cNvCxnSpPr>
            <p:nvPr/>
          </p:nvCxnSpPr>
          <p:spPr>
            <a:xfrm flipH="1">
              <a:off x="6768654" y="3752226"/>
              <a:ext cx="6133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5" idx="2"/>
              <a:endCxn id="19" idx="4"/>
            </p:cNvCxnSpPr>
            <p:nvPr/>
          </p:nvCxnSpPr>
          <p:spPr>
            <a:xfrm flipH="1">
              <a:off x="6768654" y="3752226"/>
              <a:ext cx="3291468"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cxnSpLocks/>
              <a:stCxn id="20" idx="3"/>
              <a:endCxn id="19" idx="1"/>
            </p:cNvCxnSpPr>
            <p:nvPr/>
          </p:nvCxnSpPr>
          <p:spPr>
            <a:xfrm>
              <a:off x="5812704" y="5102813"/>
              <a:ext cx="347874"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stCxn id="20" idx="1"/>
              <a:endCxn id="9" idx="3"/>
            </p:cNvCxnSpPr>
            <p:nvPr/>
          </p:nvCxnSpPr>
          <p:spPr>
            <a:xfrm flipH="1">
              <a:off x="3520527" y="5102813"/>
              <a:ext cx="347874"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54448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Goals</a:t>
            </a:r>
            <a:endParaRPr lang="de-CH" dirty="0"/>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target</a:t>
            </a:r>
          </a:p>
        </p:txBody>
      </p:sp>
      <p:sp>
        <p:nvSpPr>
          <p:cNvPr id="4" name="Rectangle 3"/>
          <p:cNvSpPr/>
          <p:nvPr/>
        </p:nvSpPr>
        <p:spPr>
          <a:xfrm>
            <a:off x="6485271" y="1997839"/>
            <a:ext cx="5706729" cy="2862322"/>
          </a:xfrm>
          <a:prstGeom prst="rect">
            <a:avLst/>
          </a:prstGeom>
        </p:spPr>
        <p:txBody>
          <a:bodyPr wrap="square">
            <a:spAutoFit/>
          </a:bodyPr>
          <a:lstStyle/>
          <a:p>
            <a:r>
              <a:rPr lang="en-US" sz="3600" dirty="0">
                <a:solidFill>
                  <a:schemeClr val="tx2"/>
                </a:solidFill>
                <a:latin typeface="Yanone Kaffeesatz Regular" panose="02000000000000000000" pitchFamily="2" charset="0"/>
              </a:rPr>
              <a:t>Stateless and </a:t>
            </a:r>
            <a:r>
              <a:rPr lang="en-US" sz="3600" dirty="0" err="1">
                <a:solidFill>
                  <a:schemeClr val="accent4"/>
                </a:solidFill>
                <a:latin typeface="Yanone Kaffeesatz Regular" panose="02000000000000000000" pitchFamily="2" charset="0"/>
              </a:rPr>
              <a:t>Stateful</a:t>
            </a:r>
            <a:r>
              <a:rPr lang="en-US" sz="3600" dirty="0">
                <a:solidFill>
                  <a:schemeClr val="tx2"/>
                </a:solidFill>
                <a:latin typeface="Yanone Kaffeesatz Regular" panose="02000000000000000000" pitchFamily="2" charset="0"/>
              </a:rPr>
              <a:t> Services</a:t>
            </a:r>
            <a:endParaRPr lang="en-US" sz="3600" dirty="0">
              <a:solidFill>
                <a:schemeClr val="accent4"/>
              </a:solidFill>
              <a:latin typeface="Yanone Kaffeesatz Regular" panose="02000000000000000000" pitchFamily="2" charset="0"/>
            </a:endParaRPr>
          </a:p>
          <a:p>
            <a:endParaRPr lang="en-US" sz="3600" dirty="0">
              <a:solidFill>
                <a:schemeClr val="accent4"/>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Partitioning</a:t>
            </a:r>
            <a:r>
              <a:rPr lang="en-US" sz="3600" dirty="0">
                <a:solidFill>
                  <a:schemeClr val="tx2"/>
                </a:solidFill>
                <a:latin typeface="Yanone Kaffeesatz Regular" panose="02000000000000000000" pitchFamily="2" charset="0"/>
              </a:rPr>
              <a:t> of Business Data</a:t>
            </a:r>
          </a:p>
          <a:p>
            <a:endParaRPr lang="en-US" sz="3600" dirty="0">
              <a:solidFill>
                <a:schemeClr val="accent4"/>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Message Patterns </a:t>
            </a:r>
            <a:r>
              <a:rPr lang="en-US" sz="3600" dirty="0">
                <a:solidFill>
                  <a:schemeClr val="tx2"/>
                </a:solidFill>
                <a:latin typeface="Yanone Kaffeesatz Regular" panose="02000000000000000000" pitchFamily="2" charset="0"/>
              </a:rPr>
              <a:t>and Partitioning</a:t>
            </a:r>
          </a:p>
        </p:txBody>
      </p:sp>
    </p:spTree>
    <p:extLst>
      <p:ext uri="{BB962C8B-B14F-4D97-AF65-F5344CB8AC3E}">
        <p14:creationId xmlns:p14="http://schemas.microsoft.com/office/powerpoint/2010/main" val="2864408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Stateful1</a:t>
            </a:r>
            <a:endParaRPr lang="de-CH" sz="2400" dirty="0">
              <a:latin typeface="Yanone Kaffeesatz Light" panose="02000000000000000000" pitchFamily="2" charset="0"/>
            </a:endParaRP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Stateful2</a:t>
            </a:r>
            <a:endParaRPr lang="de-CH" sz="24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Stateful3</a:t>
            </a:r>
            <a:endParaRPr lang="de-CH" sz="2400" dirty="0">
              <a:latin typeface="Yanone Kaffeesatz Light" panose="02000000000000000000" pitchFamily="2" charset="0"/>
            </a:endParaRPr>
          </a:p>
        </p:txBody>
      </p:sp>
      <p:sp>
        <p:nvSpPr>
          <p:cNvPr id="15" name="Cylinder 14"/>
          <p:cNvSpPr/>
          <p:nvPr/>
        </p:nvSpPr>
        <p:spPr>
          <a:xfrm>
            <a:off x="5335446" y="4846495"/>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8" name="Straight Arrow Connector 37"/>
          <p:cNvCxnSpPr>
            <a:cxnSpLocks/>
            <a:stCxn id="13" idx="2"/>
            <a:endCxn id="15" idx="1"/>
          </p:cNvCxnSpPr>
          <p:nvPr/>
        </p:nvCxnSpPr>
        <p:spPr>
          <a:xfrm flipH="1">
            <a:off x="5792646" y="4279370"/>
            <a:ext cx="2057400"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279370"/>
            <a:ext cx="7434"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279370"/>
            <a:ext cx="2072268"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5328011"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55" name="TextBox 54"/>
          <p:cNvSpPr txBox="1"/>
          <p:nvPr/>
        </p:nvSpPr>
        <p:spPr>
          <a:xfrm>
            <a:off x="1890131" y="1696712"/>
            <a:ext cx="1922321"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 Middleware</a:t>
            </a:r>
            <a:endParaRPr lang="de-CH" sz="2400" dirty="0">
              <a:solidFill>
                <a:schemeClr val="accent3"/>
              </a:solidFill>
              <a:latin typeface="Yanone Kaffeesatz Regular" panose="02000000000000000000" pitchFamily="2" charset="0"/>
            </a:endParaRPr>
          </a:p>
        </p:txBody>
      </p:sp>
      <p:cxnSp>
        <p:nvCxnSpPr>
          <p:cNvPr id="56" name="Straight Arrow Connector 55"/>
          <p:cNvCxnSpPr>
            <a:cxnSpLocks/>
            <a:stCxn id="3" idx="2"/>
            <a:endCxn id="54" idx="4"/>
          </p:cNvCxnSpPr>
          <p:nvPr/>
        </p:nvCxnSpPr>
        <p:spPr>
          <a:xfrm>
            <a:off x="3720378" y="1380735"/>
            <a:ext cx="2064833"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54" idx="4"/>
          </p:cNvCxnSpPr>
          <p:nvPr/>
        </p:nvCxnSpPr>
        <p:spPr>
          <a:xfrm flipH="1">
            <a:off x="5785211" y="1380735"/>
            <a:ext cx="1"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54" idx="4"/>
          </p:cNvCxnSpPr>
          <p:nvPr/>
        </p:nvCxnSpPr>
        <p:spPr>
          <a:xfrm flipH="1">
            <a:off x="5785211" y="1380735"/>
            <a:ext cx="2064835"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flipH="1">
            <a:off x="3720378" y="2826589"/>
            <a:ext cx="2064833"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54" idx="2"/>
            <a:endCxn id="12" idx="0"/>
          </p:cNvCxnSpPr>
          <p:nvPr/>
        </p:nvCxnSpPr>
        <p:spPr>
          <a:xfrm>
            <a:off x="5785211" y="2826589"/>
            <a:ext cx="1"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54" idx="2"/>
            <a:endCxn id="13" idx="0"/>
          </p:cNvCxnSpPr>
          <p:nvPr/>
        </p:nvCxnSpPr>
        <p:spPr>
          <a:xfrm>
            <a:off x="5785211" y="2826589"/>
            <a:ext cx="2064835"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9608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0339" y="1218087"/>
            <a:ext cx="9895658"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Peter snatches</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1786919" y="3864965"/>
            <a:ext cx="9542849" cy="1015663"/>
          </a:xfrm>
          <a:prstGeom prst="rect">
            <a:avLst/>
          </a:prstGeom>
        </p:spPr>
        <p:txBody>
          <a:bodyPr wrap="square">
            <a:spAutoFit/>
          </a:bodyPr>
          <a:lstStyle/>
          <a:p>
            <a:pPr algn="r"/>
            <a:r>
              <a:rPr lang="en-US" sz="6000" dirty="0">
                <a:solidFill>
                  <a:schemeClr val="tx2"/>
                </a:solidFill>
                <a:latin typeface="Yanone Kaffeesatz Regular" panose="02000000000000000000" pitchFamily="2" charset="0"/>
              </a:rPr>
              <a:t>the whiteboard markers</a:t>
            </a:r>
            <a:endParaRPr lang="de-CH" sz="6000" dirty="0">
              <a:solidFill>
                <a:schemeClr val="tx2"/>
              </a:solidFill>
            </a:endParaRPr>
          </a:p>
        </p:txBody>
      </p:sp>
    </p:spTree>
    <p:extLst>
      <p:ext uri="{BB962C8B-B14F-4D97-AF65-F5344CB8AC3E}">
        <p14:creationId xmlns:p14="http://schemas.microsoft.com/office/powerpoint/2010/main" val="3381329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29483" y="2189884"/>
            <a:ext cx="5933034"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screams</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5102679"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furiously</a:t>
            </a:r>
            <a:endParaRPr lang="de-CH" dirty="0"/>
          </a:p>
        </p:txBody>
      </p:sp>
    </p:spTree>
    <p:extLst>
      <p:ext uri="{BB962C8B-B14F-4D97-AF65-F5344CB8AC3E}">
        <p14:creationId xmlns:p14="http://schemas.microsoft.com/office/powerpoint/2010/main" val="2018010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4846495"/>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8" name="Straight Arrow Connector 37"/>
          <p:cNvCxnSpPr>
            <a:cxnSpLocks/>
            <a:stCxn id="13" idx="2"/>
            <a:endCxn id="15" idx="1"/>
          </p:cNvCxnSpPr>
          <p:nvPr/>
        </p:nvCxnSpPr>
        <p:spPr>
          <a:xfrm flipH="1">
            <a:off x="5792646" y="4279370"/>
            <a:ext cx="2057400"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279370"/>
            <a:ext cx="7434"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279370"/>
            <a:ext cx="2072268"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5328011"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55" name="TextBox 54"/>
          <p:cNvSpPr txBox="1"/>
          <p:nvPr/>
        </p:nvSpPr>
        <p:spPr>
          <a:xfrm>
            <a:off x="1890131" y="1696712"/>
            <a:ext cx="1922321"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 Middleware</a:t>
            </a:r>
            <a:endParaRPr lang="de-CH" sz="2400" dirty="0">
              <a:solidFill>
                <a:schemeClr val="accent3"/>
              </a:solidFill>
              <a:latin typeface="Yanone Kaffeesatz Regular" panose="02000000000000000000" pitchFamily="2" charset="0"/>
            </a:endParaRPr>
          </a:p>
        </p:txBody>
      </p:sp>
      <p:cxnSp>
        <p:nvCxnSpPr>
          <p:cNvPr id="56" name="Straight Arrow Connector 55"/>
          <p:cNvCxnSpPr>
            <a:cxnSpLocks/>
            <a:stCxn id="3" idx="2"/>
            <a:endCxn id="54" idx="4"/>
          </p:cNvCxnSpPr>
          <p:nvPr/>
        </p:nvCxnSpPr>
        <p:spPr>
          <a:xfrm>
            <a:off x="3720378" y="1380735"/>
            <a:ext cx="2064833"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54" idx="4"/>
          </p:cNvCxnSpPr>
          <p:nvPr/>
        </p:nvCxnSpPr>
        <p:spPr>
          <a:xfrm flipH="1">
            <a:off x="5785211" y="1380735"/>
            <a:ext cx="1"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54" idx="4"/>
          </p:cNvCxnSpPr>
          <p:nvPr/>
        </p:nvCxnSpPr>
        <p:spPr>
          <a:xfrm flipH="1">
            <a:off x="5785211" y="1380735"/>
            <a:ext cx="2064835"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flipH="1">
            <a:off x="3720378" y="2826589"/>
            <a:ext cx="2064833"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54" idx="2"/>
            <a:endCxn id="12" idx="0"/>
          </p:cNvCxnSpPr>
          <p:nvPr/>
        </p:nvCxnSpPr>
        <p:spPr>
          <a:xfrm>
            <a:off x="5785211" y="2826589"/>
            <a:ext cx="1"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54" idx="2"/>
            <a:endCxn id="13" idx="0"/>
          </p:cNvCxnSpPr>
          <p:nvPr/>
        </p:nvCxnSpPr>
        <p:spPr>
          <a:xfrm>
            <a:off x="5785211" y="2826589"/>
            <a:ext cx="2064835"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2630001" y="3206065"/>
            <a:ext cx="6254659" cy="1232210"/>
            <a:chOff x="2635130" y="1706137"/>
            <a:chExt cx="6254659" cy="2910468"/>
          </a:xfrm>
        </p:grpSpPr>
        <p:sp>
          <p:nvSpPr>
            <p:cNvPr id="25" name="Rectangle 24"/>
            <p:cNvSpPr/>
            <p:nvPr/>
          </p:nvSpPr>
          <p:spPr>
            <a:xfrm>
              <a:off x="2635130" y="1706137"/>
              <a:ext cx="2120865"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Europe</a:t>
              </a:r>
              <a:endParaRPr lang="de-CH" sz="4800" dirty="0">
                <a:solidFill>
                  <a:schemeClr val="bg2"/>
                </a:solidFill>
                <a:latin typeface="Yanone Kaffeesatz Light" panose="02000000000000000000" pitchFamily="2" charset="0"/>
              </a:endParaRPr>
            </a:p>
          </p:txBody>
        </p:sp>
        <p:sp>
          <p:nvSpPr>
            <p:cNvPr id="26" name="Rectangle 25"/>
            <p:cNvSpPr/>
            <p:nvPr/>
          </p:nvSpPr>
          <p:spPr>
            <a:xfrm>
              <a:off x="4764464"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America</a:t>
              </a:r>
              <a:endParaRPr lang="de-CH" sz="4800" dirty="0">
                <a:solidFill>
                  <a:schemeClr val="bg2"/>
                </a:solidFill>
                <a:latin typeface="Yanone Kaffeesatz Light" panose="02000000000000000000" pitchFamily="2" charset="0"/>
              </a:endParaRPr>
            </a:p>
          </p:txBody>
        </p:sp>
        <p:sp>
          <p:nvSpPr>
            <p:cNvPr id="27" name="Rectangle 26"/>
            <p:cNvSpPr/>
            <p:nvPr/>
          </p:nvSpPr>
          <p:spPr>
            <a:xfrm>
              <a:off x="6833425"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Asia</a:t>
              </a:r>
              <a:endParaRPr lang="de-CH" sz="4800" dirty="0">
                <a:solidFill>
                  <a:schemeClr val="bg2"/>
                </a:solidFill>
                <a:latin typeface="Yanone Kaffeesatz Light" panose="02000000000000000000" pitchFamily="2" charset="0"/>
              </a:endParaRPr>
            </a:p>
          </p:txBody>
        </p:sp>
      </p:grpSp>
    </p:spTree>
    <p:extLst>
      <p:ext uri="{BB962C8B-B14F-4D97-AF65-F5344CB8AC3E}">
        <p14:creationId xmlns:p14="http://schemas.microsoft.com/office/powerpoint/2010/main" val="2193839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890131" y="1696712"/>
            <a:ext cx="80182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a:t>
            </a:r>
            <a:endParaRPr lang="de-CH" sz="2400" dirty="0">
              <a:solidFill>
                <a:schemeClr val="accent3"/>
              </a:solidFill>
              <a:latin typeface="Yanone Kaffeesatz Regular" panose="02000000000000000000" pitchFamily="2" charset="0"/>
            </a:endParaRPr>
          </a:p>
        </p:txBody>
      </p:sp>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4846495"/>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8" name="Straight Arrow Connector 37"/>
          <p:cNvCxnSpPr>
            <a:cxnSpLocks/>
            <a:stCxn id="13" idx="2"/>
            <a:endCxn id="15" idx="1"/>
          </p:cNvCxnSpPr>
          <p:nvPr/>
        </p:nvCxnSpPr>
        <p:spPr>
          <a:xfrm flipH="1">
            <a:off x="5792646" y="4279370"/>
            <a:ext cx="2057400"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279370"/>
            <a:ext cx="7434"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279370"/>
            <a:ext cx="2072268"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3263177" y="1771884"/>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Europe</a:t>
            </a:r>
            <a:endParaRPr lang="de-CH" sz="2400" dirty="0">
              <a:latin typeface="Yanone Kaffeesatz Light" panose="02000000000000000000" pitchFamily="2" charset="0"/>
            </a:endParaRPr>
          </a:p>
        </p:txBody>
      </p:sp>
      <p:cxnSp>
        <p:nvCxnSpPr>
          <p:cNvPr id="56" name="Straight Arrow Connector 55"/>
          <p:cNvCxnSpPr>
            <a:cxnSpLocks/>
            <a:stCxn id="3" idx="2"/>
            <a:endCxn id="54" idx="4"/>
          </p:cNvCxnSpPr>
          <p:nvPr/>
        </p:nvCxnSpPr>
        <p:spPr>
          <a:xfrm flipH="1">
            <a:off x="3720377" y="1380735"/>
            <a:ext cx="1" cy="54202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28" idx="4"/>
          </p:cNvCxnSpPr>
          <p:nvPr/>
        </p:nvCxnSpPr>
        <p:spPr>
          <a:xfrm flipH="1">
            <a:off x="5785209" y="1380735"/>
            <a:ext cx="3" cy="5431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29" idx="4"/>
          </p:cNvCxnSpPr>
          <p:nvPr/>
        </p:nvCxnSpPr>
        <p:spPr>
          <a:xfrm flipH="1">
            <a:off x="7850044" y="1380735"/>
            <a:ext cx="2"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a:off x="3720377" y="2837160"/>
            <a:ext cx="1" cy="52781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28" idx="2"/>
            <a:endCxn id="12" idx="0"/>
          </p:cNvCxnSpPr>
          <p:nvPr/>
        </p:nvCxnSpPr>
        <p:spPr>
          <a:xfrm>
            <a:off x="5785209" y="2838259"/>
            <a:ext cx="3" cy="52671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29" idx="2"/>
            <a:endCxn id="13" idx="0"/>
          </p:cNvCxnSpPr>
          <p:nvPr/>
        </p:nvCxnSpPr>
        <p:spPr>
          <a:xfrm>
            <a:off x="7850044" y="2826589"/>
            <a:ext cx="2"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2630001" y="3206065"/>
            <a:ext cx="6254659" cy="1232210"/>
            <a:chOff x="2635130" y="1706137"/>
            <a:chExt cx="6254659" cy="2910468"/>
          </a:xfrm>
        </p:grpSpPr>
        <p:sp>
          <p:nvSpPr>
            <p:cNvPr id="25" name="Rectangle 24"/>
            <p:cNvSpPr/>
            <p:nvPr/>
          </p:nvSpPr>
          <p:spPr>
            <a:xfrm>
              <a:off x="2635130" y="1706137"/>
              <a:ext cx="2120865"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Europe</a:t>
              </a:r>
              <a:endParaRPr lang="de-CH" sz="4800" dirty="0">
                <a:solidFill>
                  <a:schemeClr val="bg2"/>
                </a:solidFill>
                <a:latin typeface="Yanone Kaffeesatz Light" panose="02000000000000000000" pitchFamily="2" charset="0"/>
              </a:endParaRPr>
            </a:p>
          </p:txBody>
        </p:sp>
        <p:sp>
          <p:nvSpPr>
            <p:cNvPr id="26" name="Rectangle 25"/>
            <p:cNvSpPr/>
            <p:nvPr/>
          </p:nvSpPr>
          <p:spPr>
            <a:xfrm>
              <a:off x="4764464"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America</a:t>
              </a:r>
              <a:endParaRPr lang="de-CH" sz="4800" dirty="0">
                <a:solidFill>
                  <a:schemeClr val="bg2"/>
                </a:solidFill>
                <a:latin typeface="Yanone Kaffeesatz Light" panose="02000000000000000000" pitchFamily="2" charset="0"/>
              </a:endParaRPr>
            </a:p>
          </p:txBody>
        </p:sp>
        <p:sp>
          <p:nvSpPr>
            <p:cNvPr id="27" name="Rectangle 26"/>
            <p:cNvSpPr/>
            <p:nvPr/>
          </p:nvSpPr>
          <p:spPr>
            <a:xfrm>
              <a:off x="6833425"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Asia</a:t>
              </a:r>
              <a:endParaRPr lang="de-CH" sz="4800" dirty="0">
                <a:solidFill>
                  <a:schemeClr val="bg2"/>
                </a:solidFill>
                <a:latin typeface="Yanone Kaffeesatz Light" panose="02000000000000000000" pitchFamily="2" charset="0"/>
              </a:endParaRPr>
            </a:p>
          </p:txBody>
        </p:sp>
      </p:grpSp>
      <p:sp>
        <p:nvSpPr>
          <p:cNvPr id="28" name="Cylinder 27"/>
          <p:cNvSpPr/>
          <p:nvPr/>
        </p:nvSpPr>
        <p:spPr>
          <a:xfrm rot="16200000">
            <a:off x="5328009" y="177298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America</a:t>
            </a:r>
            <a:endParaRPr lang="de-CH" sz="2400" dirty="0">
              <a:latin typeface="Yanone Kaffeesatz Light" panose="02000000000000000000" pitchFamily="2" charset="0"/>
            </a:endParaRPr>
          </a:p>
        </p:txBody>
      </p:sp>
      <p:sp>
        <p:nvSpPr>
          <p:cNvPr id="29" name="Cylinder 28"/>
          <p:cNvSpPr/>
          <p:nvPr/>
        </p:nvSpPr>
        <p:spPr>
          <a:xfrm rot="16200000">
            <a:off x="7392844"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Asia</a:t>
            </a:r>
            <a:endParaRPr lang="de-CH" sz="2400" dirty="0">
              <a:latin typeface="Yanone Kaffeesatz Light" panose="02000000000000000000" pitchFamily="2" charset="0"/>
            </a:endParaRPr>
          </a:p>
        </p:txBody>
      </p:sp>
    </p:spTree>
    <p:extLst>
      <p:ext uri="{BB962C8B-B14F-4D97-AF65-F5344CB8AC3E}">
        <p14:creationId xmlns:p14="http://schemas.microsoft.com/office/powerpoint/2010/main" val="3886436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0339" y="1218087"/>
            <a:ext cx="8863324"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The </a:t>
            </a:r>
            <a:r>
              <a:rPr lang="en-US" sz="16600" dirty="0" err="1">
                <a:solidFill>
                  <a:schemeClr val="accent2"/>
                </a:solidFill>
                <a:latin typeface="Yanone Kaffeesatz Regular" panose="02000000000000000000" pitchFamily="2" charset="0"/>
              </a:rPr>
              <a:t>Phd</a:t>
            </a:r>
            <a:r>
              <a:rPr lang="en-US" sz="16600" dirty="0">
                <a:solidFill>
                  <a:schemeClr val="accent2"/>
                </a:solidFill>
                <a:latin typeface="Yanone Kaffeesatz Regular" panose="02000000000000000000" pitchFamily="2" charset="0"/>
              </a:rPr>
              <a:t> dude</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1786919" y="3864965"/>
            <a:ext cx="9542849" cy="1015663"/>
          </a:xfrm>
          <a:prstGeom prst="rect">
            <a:avLst/>
          </a:prstGeom>
        </p:spPr>
        <p:txBody>
          <a:bodyPr wrap="square">
            <a:spAutoFit/>
          </a:bodyPr>
          <a:lstStyle/>
          <a:p>
            <a:pPr algn="r"/>
            <a:r>
              <a:rPr lang="en-US" sz="6000" dirty="0">
                <a:solidFill>
                  <a:schemeClr val="tx2"/>
                </a:solidFill>
                <a:latin typeface="Yanone Kaffeesatz Regular" panose="02000000000000000000" pitchFamily="2" charset="0"/>
              </a:rPr>
              <a:t>acts like a smart ass</a:t>
            </a:r>
            <a:endParaRPr lang="de-CH" sz="6000" dirty="0">
              <a:solidFill>
                <a:schemeClr val="tx2"/>
              </a:solidFill>
            </a:endParaRPr>
          </a:p>
        </p:txBody>
      </p:sp>
    </p:spTree>
    <p:extLst>
      <p:ext uri="{BB962C8B-B14F-4D97-AF65-F5344CB8AC3E}">
        <p14:creationId xmlns:p14="http://schemas.microsoft.com/office/powerpoint/2010/main" val="2728891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2579" y="1834918"/>
            <a:ext cx="860684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Commands</a:t>
            </a:r>
            <a:endParaRPr lang="de-CH" sz="2000" dirty="0"/>
          </a:p>
        </p:txBody>
      </p:sp>
    </p:spTree>
    <p:extLst>
      <p:ext uri="{BB962C8B-B14F-4D97-AF65-F5344CB8AC3E}">
        <p14:creationId xmlns:p14="http://schemas.microsoft.com/office/powerpoint/2010/main" val="2000319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Sender</a:t>
            </a:r>
            <a:endParaRPr lang="de-CH" sz="2400" dirty="0">
              <a:latin typeface="Yanone Kaffeesatz Light" panose="02000000000000000000" pitchFamily="2" charset="0"/>
            </a:endParaRPr>
          </a:p>
        </p:txBody>
      </p:sp>
      <p:grpSp>
        <p:nvGrpSpPr>
          <p:cNvPr id="15" name="Group 14"/>
          <p:cNvGrpSpPr/>
          <p:nvPr/>
        </p:nvGrpSpPr>
        <p:grpSpPr>
          <a:xfrm>
            <a:off x="6508358" y="1562361"/>
            <a:ext cx="3849503" cy="3465650"/>
            <a:chOff x="6267622" y="1248109"/>
            <a:chExt cx="3849503" cy="3465650"/>
          </a:xfrm>
        </p:grpSpPr>
        <p:sp>
          <p:nvSpPr>
            <p:cNvPr id="3" name="Cylinder 2"/>
            <p:cNvSpPr/>
            <p:nvPr/>
          </p:nvSpPr>
          <p:spPr>
            <a:xfrm rot="16200000">
              <a:off x="6540510" y="975224"/>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Receiver1</a:t>
              </a:r>
              <a:endParaRPr lang="de-CH" sz="2400" dirty="0">
                <a:latin typeface="Yanone Kaffeesatz Light" panose="02000000000000000000" pitchFamily="2" charset="0"/>
              </a:endParaRPr>
            </a:p>
          </p:txBody>
        </p:sp>
        <p:sp>
          <p:nvSpPr>
            <p:cNvPr id="9" name="Rectangle 8"/>
            <p:cNvSpPr/>
            <p:nvPr/>
          </p:nvSpPr>
          <p:spPr>
            <a:xfrm>
              <a:off x="8172822" y="1248109"/>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Receiver1</a:t>
              </a:r>
              <a:endParaRPr lang="de-CH" sz="2400" dirty="0">
                <a:latin typeface="Yanone Kaffeesatz Light" panose="02000000000000000000" pitchFamily="2" charset="0"/>
              </a:endParaRPr>
            </a:p>
          </p:txBody>
        </p:sp>
        <p:sp>
          <p:nvSpPr>
            <p:cNvPr id="11" name="Cylinder 10"/>
            <p:cNvSpPr/>
            <p:nvPr/>
          </p:nvSpPr>
          <p:spPr>
            <a:xfrm rot="16200000">
              <a:off x="6540508" y="2250849"/>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Receiver2</a:t>
              </a:r>
              <a:endParaRPr lang="de-CH" sz="2400" dirty="0">
                <a:latin typeface="Yanone Kaffeesatz Light" panose="02000000000000000000" pitchFamily="2" charset="0"/>
              </a:endParaRPr>
            </a:p>
          </p:txBody>
        </p:sp>
        <p:sp>
          <p:nvSpPr>
            <p:cNvPr id="12" name="Cylinder 11"/>
            <p:cNvSpPr/>
            <p:nvPr/>
          </p:nvSpPr>
          <p:spPr>
            <a:xfrm rot="16200000">
              <a:off x="6540509" y="3526473"/>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Receiver3</a:t>
              </a:r>
              <a:endParaRPr lang="de-CH" sz="2400" dirty="0">
                <a:latin typeface="Yanone Kaffeesatz Light" panose="02000000000000000000" pitchFamily="2" charset="0"/>
              </a:endParaRPr>
            </a:p>
          </p:txBody>
        </p:sp>
        <p:sp>
          <p:nvSpPr>
            <p:cNvPr id="13" name="Rectangle 12"/>
            <p:cNvSpPr/>
            <p:nvPr/>
          </p:nvSpPr>
          <p:spPr>
            <a:xfrm>
              <a:off x="8172822" y="252373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Receiver2</a:t>
              </a:r>
              <a:endParaRPr lang="de-CH" sz="2400" dirty="0">
                <a:latin typeface="Yanone Kaffeesatz Light" panose="02000000000000000000" pitchFamily="2" charset="0"/>
              </a:endParaRPr>
            </a:p>
          </p:txBody>
        </p:sp>
        <p:sp>
          <p:nvSpPr>
            <p:cNvPr id="14" name="Rectangle 13"/>
            <p:cNvSpPr/>
            <p:nvPr/>
          </p:nvSpPr>
          <p:spPr>
            <a:xfrm>
              <a:off x="8172822" y="379935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Receiver3</a:t>
              </a:r>
              <a:endParaRPr lang="de-CH" sz="2400" dirty="0">
                <a:latin typeface="Yanone Kaffeesatz Light" panose="02000000000000000000" pitchFamily="2" charset="0"/>
              </a:endParaRPr>
            </a:p>
          </p:txBody>
        </p:sp>
      </p:grpSp>
      <p:sp>
        <p:nvSpPr>
          <p:cNvPr id="16" name="Rectangle 15"/>
          <p:cNvSpPr/>
          <p:nvPr/>
        </p:nvSpPr>
        <p:spPr>
          <a:xfrm>
            <a:off x="5993780" y="936703"/>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5993780" y="931410"/>
            <a:ext cx="166103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Receiver</a:t>
            </a:r>
            <a:endParaRPr lang="de-CH" sz="2400" dirty="0">
              <a:solidFill>
                <a:schemeClr val="accent3"/>
              </a:solidFill>
              <a:latin typeface="Yanone Kaffeesatz Regular" panose="02000000000000000000" pitchFamily="2" charset="0"/>
            </a:endParaRPr>
          </a:p>
        </p:txBody>
      </p:sp>
      <p:cxnSp>
        <p:nvCxnSpPr>
          <p:cNvPr id="18" name="Straight Arrow Connector 17"/>
          <p:cNvCxnSpPr>
            <a:cxnSpLocks/>
            <a:stCxn id="2" idx="3"/>
            <a:endCxn id="11" idx="1"/>
          </p:cNvCxnSpPr>
          <p:nvPr/>
        </p:nvCxnSpPr>
        <p:spPr>
          <a:xfrm>
            <a:off x="4171666" y="3295185"/>
            <a:ext cx="2336693" cy="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a:stCxn id="2" idx="3"/>
            <a:endCxn id="3" idx="1"/>
          </p:cNvCxnSpPr>
          <p:nvPr/>
        </p:nvCxnSpPr>
        <p:spPr>
          <a:xfrm flipV="1">
            <a:off x="4171666" y="2019562"/>
            <a:ext cx="2336695"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2" idx="3"/>
            <a:endCxn id="12" idx="1"/>
          </p:cNvCxnSpPr>
          <p:nvPr/>
        </p:nvCxnSpPr>
        <p:spPr>
          <a:xfrm>
            <a:off x="4171666" y="3295185"/>
            <a:ext cx="2336694" cy="127562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Flowchart: Card 30"/>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33" name="TextBox 32"/>
          <p:cNvSpPr txBox="1"/>
          <p:nvPr/>
        </p:nvSpPr>
        <p:spPr>
          <a:xfrm>
            <a:off x="2026758" y="1221031"/>
            <a:ext cx="2345514" cy="830997"/>
          </a:xfrm>
          <a:prstGeom prst="rect">
            <a:avLst/>
          </a:prstGeom>
          <a:noFill/>
        </p:spPr>
        <p:txBody>
          <a:bodyPr wrap="none" rtlCol="0">
            <a:spAutoFit/>
          </a:bodyPr>
          <a:lstStyle/>
          <a:p>
            <a:pPr algn="ctr"/>
            <a:r>
              <a:rPr lang="en-US" sz="2400" dirty="0">
                <a:solidFill>
                  <a:schemeClr val="accent3"/>
                </a:solidFill>
                <a:latin typeface="Yanone Kaffeesatz Regular" panose="02000000000000000000" pitchFamily="2" charset="0"/>
              </a:rPr>
              <a:t>Same bounded context</a:t>
            </a:r>
          </a:p>
          <a:p>
            <a:pPr algn="ctr"/>
            <a:r>
              <a:rPr lang="en-US" sz="2400" dirty="0">
                <a:solidFill>
                  <a:schemeClr val="accent3"/>
                </a:solidFill>
                <a:latin typeface="Yanone Kaffeesatz Regular" panose="02000000000000000000" pitchFamily="2" charset="0"/>
              </a:rPr>
              <a:t>inside the cluster</a:t>
            </a:r>
            <a:endParaRPr lang="de-CH" sz="2400" dirty="0">
              <a:solidFill>
                <a:schemeClr val="accent3"/>
              </a:solidFill>
              <a:latin typeface="Yanone Kaffeesatz Regular" panose="02000000000000000000" pitchFamily="2" charset="0"/>
            </a:endParaRPr>
          </a:p>
        </p:txBody>
      </p:sp>
      <p:sp>
        <p:nvSpPr>
          <p:cNvPr id="34" name="TextBox 33"/>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Sender Side </a:t>
            </a:r>
            <a:br>
              <a:rPr lang="en-US" sz="6600" dirty="0">
                <a:solidFill>
                  <a:schemeClr val="accent2"/>
                </a:solidFill>
                <a:latin typeface="Yanone Kaffeesatz Regular" panose="02000000000000000000" pitchFamily="2" charset="0"/>
              </a:rPr>
            </a:br>
            <a:r>
              <a:rPr lang="en-US" sz="6600" dirty="0">
                <a:solidFill>
                  <a:schemeClr val="accent2"/>
                </a:solidFill>
                <a:latin typeface="Yanone Kaffeesatz Regular" panose="02000000000000000000" pitchFamily="2" charset="0"/>
              </a:rPr>
              <a:t>Distribution</a:t>
            </a:r>
            <a:endParaRPr lang="de-CH" sz="6600"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1120482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7185" y="1834918"/>
            <a:ext cx="5397631"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Events</a:t>
            </a:r>
            <a:endParaRPr lang="de-CH" sz="2000" dirty="0"/>
          </a:p>
        </p:txBody>
      </p:sp>
    </p:spTree>
    <p:extLst>
      <p:ext uri="{BB962C8B-B14F-4D97-AF65-F5344CB8AC3E}">
        <p14:creationId xmlns:p14="http://schemas.microsoft.com/office/powerpoint/2010/main" val="38959442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Receiver Side </a:t>
            </a:r>
            <a:br>
              <a:rPr lang="en-US" sz="6600" dirty="0">
                <a:solidFill>
                  <a:schemeClr val="accent2"/>
                </a:solidFill>
                <a:latin typeface="Yanone Kaffeesatz Regular" panose="02000000000000000000" pitchFamily="2" charset="0"/>
              </a:rPr>
            </a:br>
            <a:r>
              <a:rPr lang="en-US" sz="6600" dirty="0">
                <a:solidFill>
                  <a:schemeClr val="accent2"/>
                </a:solidFill>
                <a:latin typeface="Yanone Kaffeesatz Regular" panose="02000000000000000000" pitchFamily="2" charset="0"/>
              </a:rPr>
              <a:t>Distribution</a:t>
            </a:r>
            <a:endParaRPr lang="de-CH" sz="6600" dirty="0">
              <a:solidFill>
                <a:schemeClr val="accent2"/>
              </a:solidFill>
              <a:latin typeface="Yanone Kaffeesatz Regular" panose="02000000000000000000" pitchFamily="2" charset="0"/>
            </a:endParaRPr>
          </a:p>
        </p:txBody>
      </p:sp>
      <p:sp>
        <p:nvSpPr>
          <p:cNvPr id="2" name="Rectangle 1"/>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Publisher</a:t>
            </a:r>
            <a:endParaRPr lang="de-CH" sz="2400" dirty="0">
              <a:latin typeface="Yanone Kaffeesatz Light" panose="02000000000000000000" pitchFamily="2" charset="0"/>
            </a:endParaRPr>
          </a:p>
        </p:txBody>
      </p:sp>
      <p:sp>
        <p:nvSpPr>
          <p:cNvPr id="3" name="Cylinder 2"/>
          <p:cNvSpPr/>
          <p:nvPr/>
        </p:nvSpPr>
        <p:spPr>
          <a:xfrm rot="16200000">
            <a:off x="9812118" y="119634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Subscriber1</a:t>
            </a:r>
            <a:endParaRPr lang="de-CH" sz="2400" dirty="0">
              <a:latin typeface="Yanone Kaffeesatz Light" panose="02000000000000000000" pitchFamily="2" charset="0"/>
            </a:endParaRPr>
          </a:p>
        </p:txBody>
      </p:sp>
      <p:sp>
        <p:nvSpPr>
          <p:cNvPr id="9" name="Rectangle 8"/>
          <p:cNvSpPr/>
          <p:nvPr/>
        </p:nvSpPr>
        <p:spPr>
          <a:xfrm>
            <a:off x="7080195" y="156236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Subscriber1</a:t>
            </a:r>
            <a:endParaRPr lang="de-CH" sz="2400" dirty="0">
              <a:latin typeface="Yanone Kaffeesatz Light" panose="02000000000000000000" pitchFamily="2" charset="0"/>
            </a:endParaRPr>
          </a:p>
        </p:txBody>
      </p:sp>
      <p:sp>
        <p:nvSpPr>
          <p:cNvPr id="13" name="Rectangle 12"/>
          <p:cNvSpPr/>
          <p:nvPr/>
        </p:nvSpPr>
        <p:spPr>
          <a:xfrm>
            <a:off x="7080195"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Subscriber2</a:t>
            </a:r>
            <a:endParaRPr lang="de-CH" sz="2400" dirty="0">
              <a:latin typeface="Yanone Kaffeesatz Light" panose="02000000000000000000" pitchFamily="2" charset="0"/>
            </a:endParaRPr>
          </a:p>
        </p:txBody>
      </p:sp>
      <p:sp>
        <p:nvSpPr>
          <p:cNvPr id="14" name="Rectangle 13"/>
          <p:cNvSpPr/>
          <p:nvPr/>
        </p:nvSpPr>
        <p:spPr>
          <a:xfrm>
            <a:off x="7080195" y="411361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Subscriber3</a:t>
            </a:r>
            <a:endParaRPr lang="de-CH" sz="2400" dirty="0">
              <a:latin typeface="Yanone Kaffeesatz Light" panose="02000000000000000000" pitchFamily="2" charset="0"/>
            </a:endParaRPr>
          </a:p>
        </p:txBody>
      </p:sp>
      <p:sp>
        <p:nvSpPr>
          <p:cNvPr id="16" name="Rectangle 15"/>
          <p:cNvSpPr/>
          <p:nvPr/>
        </p:nvSpPr>
        <p:spPr>
          <a:xfrm>
            <a:off x="5776332" y="936703"/>
            <a:ext cx="5531484"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5993780" y="931410"/>
            <a:ext cx="187262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Subscriber</a:t>
            </a:r>
            <a:endParaRPr lang="de-CH" sz="2400" dirty="0">
              <a:solidFill>
                <a:schemeClr val="accent3"/>
              </a:solidFill>
              <a:latin typeface="Yanone Kaffeesatz Regular" panose="02000000000000000000" pitchFamily="2" charset="0"/>
            </a:endParaRPr>
          </a:p>
        </p:txBody>
      </p:sp>
      <p:cxnSp>
        <p:nvCxnSpPr>
          <p:cNvPr id="18" name="Straight Arrow Connector 17"/>
          <p:cNvCxnSpPr>
            <a:cxnSpLocks/>
            <a:stCxn id="2" idx="3"/>
            <a:endCxn id="16" idx="1"/>
          </p:cNvCxnSpPr>
          <p:nvPr/>
        </p:nvCxnSpPr>
        <p:spPr>
          <a:xfrm>
            <a:off x="4171666" y="3295185"/>
            <a:ext cx="1604666"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Flowchart: Card 30"/>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19" name="Cylinder 18"/>
          <p:cNvSpPr/>
          <p:nvPr/>
        </p:nvSpPr>
        <p:spPr>
          <a:xfrm>
            <a:off x="5920684" y="2520928"/>
            <a:ext cx="914400" cy="154851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Subscriber</a:t>
            </a:r>
            <a:endParaRPr lang="de-CH" sz="2400" dirty="0">
              <a:latin typeface="Yanone Kaffeesatz Light" panose="02000000000000000000" pitchFamily="2" charset="0"/>
            </a:endParaRPr>
          </a:p>
        </p:txBody>
      </p:sp>
      <p:sp>
        <p:nvSpPr>
          <p:cNvPr id="21" name="Cylinder 20"/>
          <p:cNvSpPr/>
          <p:nvPr/>
        </p:nvSpPr>
        <p:spPr>
          <a:xfrm rot="16200000">
            <a:off x="9812118" y="247461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Subscriber2</a:t>
            </a:r>
            <a:endParaRPr lang="de-CH" sz="2400" dirty="0">
              <a:latin typeface="Yanone Kaffeesatz Light" panose="02000000000000000000" pitchFamily="2" charset="0"/>
            </a:endParaRPr>
          </a:p>
        </p:txBody>
      </p:sp>
      <p:sp>
        <p:nvSpPr>
          <p:cNvPr id="23" name="Cylinder 22"/>
          <p:cNvSpPr/>
          <p:nvPr/>
        </p:nvSpPr>
        <p:spPr>
          <a:xfrm rot="16200000">
            <a:off x="9812118" y="3750239"/>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Subscriber3</a:t>
            </a:r>
            <a:endParaRPr lang="de-CH" sz="2400" dirty="0">
              <a:latin typeface="Yanone Kaffeesatz Light" panose="02000000000000000000" pitchFamily="2" charset="0"/>
            </a:endParaRPr>
          </a:p>
        </p:txBody>
      </p:sp>
      <p:cxnSp>
        <p:nvCxnSpPr>
          <p:cNvPr id="24" name="Straight Arrow Connector 23"/>
          <p:cNvCxnSpPr>
            <a:cxnSpLocks/>
            <a:stCxn id="9" idx="1"/>
            <a:endCxn id="19" idx="4"/>
          </p:cNvCxnSpPr>
          <p:nvPr/>
        </p:nvCxnSpPr>
        <p:spPr>
          <a:xfrm flipH="1">
            <a:off x="6835084" y="2019561"/>
            <a:ext cx="245111"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3" idx="1"/>
            <a:endCxn id="19" idx="4"/>
          </p:cNvCxnSpPr>
          <p:nvPr/>
        </p:nvCxnSpPr>
        <p:spPr>
          <a:xfrm flipH="1" flipV="1">
            <a:off x="6835084" y="3295184"/>
            <a:ext cx="245111" cy="1"/>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14" idx="1"/>
            <a:endCxn id="19" idx="4"/>
          </p:cNvCxnSpPr>
          <p:nvPr/>
        </p:nvCxnSpPr>
        <p:spPr>
          <a:xfrm flipH="1" flipV="1">
            <a:off x="6835084" y="3295184"/>
            <a:ext cx="245111" cy="127562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stCxn id="14" idx="3"/>
            <a:endCxn id="23" idx="1"/>
          </p:cNvCxnSpPr>
          <p:nvPr/>
        </p:nvCxnSpPr>
        <p:spPr>
          <a:xfrm>
            <a:off x="9024498" y="4570810"/>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cxnSpLocks/>
          </p:cNvCxnSpPr>
          <p:nvPr/>
        </p:nvCxnSpPr>
        <p:spPr>
          <a:xfrm>
            <a:off x="9024498" y="3295184"/>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p:cNvCxnSpPr>
          <p:nvPr/>
        </p:nvCxnSpPr>
        <p:spPr>
          <a:xfrm>
            <a:off x="9024498" y="2019561"/>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9" idx="3"/>
            <a:endCxn id="21" idx="1"/>
          </p:cNvCxnSpPr>
          <p:nvPr/>
        </p:nvCxnSpPr>
        <p:spPr>
          <a:xfrm>
            <a:off x="9024498" y="2019561"/>
            <a:ext cx="424249" cy="12756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9" idx="3"/>
            <a:endCxn id="23" idx="1"/>
          </p:cNvCxnSpPr>
          <p:nvPr/>
        </p:nvCxnSpPr>
        <p:spPr>
          <a:xfrm>
            <a:off x="9024498" y="2019561"/>
            <a:ext cx="424249" cy="255124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108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2437"/>
            <a:ext cx="4999912"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Premise</a:t>
            </a:r>
            <a:endParaRPr lang="de-CH" sz="1600" dirty="0"/>
          </a:p>
        </p:txBody>
      </p:sp>
    </p:spTree>
    <p:extLst>
      <p:ext uri="{BB962C8B-B14F-4D97-AF65-F5344CB8AC3E}">
        <p14:creationId xmlns:p14="http://schemas.microsoft.com/office/powerpoint/2010/main" val="1358001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0088" y="2105561"/>
            <a:ext cx="10411825" cy="2646878"/>
          </a:xfrm>
          <a:prstGeom prst="rect">
            <a:avLst/>
          </a:prstGeom>
        </p:spPr>
        <p:txBody>
          <a:bodyPr wrap="none">
            <a:spAutoFit/>
          </a:bodyPr>
          <a:lstStyle/>
          <a:p>
            <a:r>
              <a:rPr lang="en-US" sz="16600" dirty="0">
                <a:solidFill>
                  <a:schemeClr val="accent2"/>
                </a:solidFill>
                <a:latin typeface="Yanone Kaffeesatz Regular" panose="02000000000000000000" pitchFamily="2" charset="0"/>
              </a:rPr>
              <a:t>Request / Reply</a:t>
            </a:r>
            <a:endParaRPr lang="de-CH" dirty="0"/>
          </a:p>
        </p:txBody>
      </p:sp>
    </p:spTree>
    <p:extLst>
      <p:ext uri="{BB962C8B-B14F-4D97-AF65-F5344CB8AC3E}">
        <p14:creationId xmlns:p14="http://schemas.microsoft.com/office/powerpoint/2010/main" val="3427769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976709" y="1712903"/>
            <a:ext cx="3849503" cy="3465650"/>
            <a:chOff x="6267622" y="1248109"/>
            <a:chExt cx="3849503" cy="3465650"/>
          </a:xfrm>
        </p:grpSpPr>
        <p:sp>
          <p:nvSpPr>
            <p:cNvPr id="3" name="Cylinder 2"/>
            <p:cNvSpPr/>
            <p:nvPr/>
          </p:nvSpPr>
          <p:spPr>
            <a:xfrm rot="16200000">
              <a:off x="6540510" y="975224"/>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a:latin typeface="Yanone Kaffeesatz Light" panose="02000000000000000000" pitchFamily="2" charset="0"/>
                </a:rPr>
                <a:t>Receiver1</a:t>
              </a:r>
              <a:endParaRPr lang="de-CH" sz="2400" dirty="0">
                <a:latin typeface="Yanone Kaffeesatz Light" panose="02000000000000000000" pitchFamily="2" charset="0"/>
              </a:endParaRPr>
            </a:p>
          </p:txBody>
        </p:sp>
        <p:sp>
          <p:nvSpPr>
            <p:cNvPr id="9" name="Rectangle 8"/>
            <p:cNvSpPr/>
            <p:nvPr/>
          </p:nvSpPr>
          <p:spPr>
            <a:xfrm>
              <a:off x="8172822" y="1248109"/>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a:latin typeface="Yanone Kaffeesatz Light" panose="02000000000000000000" pitchFamily="2" charset="0"/>
                </a:rPr>
                <a:t>Receiver1</a:t>
              </a:r>
              <a:endParaRPr lang="de-CH" sz="2400" dirty="0">
                <a:latin typeface="Yanone Kaffeesatz Light" panose="02000000000000000000" pitchFamily="2" charset="0"/>
              </a:endParaRPr>
            </a:p>
          </p:txBody>
        </p:sp>
        <p:sp>
          <p:nvSpPr>
            <p:cNvPr id="11" name="Cylinder 10"/>
            <p:cNvSpPr/>
            <p:nvPr/>
          </p:nvSpPr>
          <p:spPr>
            <a:xfrm rot="16200000">
              <a:off x="6540508" y="2250849"/>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a:latin typeface="Yanone Kaffeesatz Light" panose="02000000000000000000" pitchFamily="2" charset="0"/>
                </a:rPr>
                <a:t>Receiver2</a:t>
              </a:r>
              <a:endParaRPr lang="de-CH" sz="2400" dirty="0">
                <a:latin typeface="Yanone Kaffeesatz Light" panose="02000000000000000000" pitchFamily="2" charset="0"/>
              </a:endParaRPr>
            </a:p>
          </p:txBody>
        </p:sp>
        <p:sp>
          <p:nvSpPr>
            <p:cNvPr id="12" name="Cylinder 11"/>
            <p:cNvSpPr/>
            <p:nvPr/>
          </p:nvSpPr>
          <p:spPr>
            <a:xfrm rot="16200000">
              <a:off x="6540509" y="3526473"/>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a:latin typeface="Yanone Kaffeesatz Light" panose="02000000000000000000" pitchFamily="2" charset="0"/>
                </a:rPr>
                <a:t>Receiver3</a:t>
              </a:r>
              <a:endParaRPr lang="de-CH" sz="2400" dirty="0">
                <a:latin typeface="Yanone Kaffeesatz Light" panose="02000000000000000000" pitchFamily="2" charset="0"/>
              </a:endParaRPr>
            </a:p>
          </p:txBody>
        </p:sp>
        <p:sp>
          <p:nvSpPr>
            <p:cNvPr id="13" name="Rectangle 12"/>
            <p:cNvSpPr/>
            <p:nvPr/>
          </p:nvSpPr>
          <p:spPr>
            <a:xfrm>
              <a:off x="8172822" y="252373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a:latin typeface="Yanone Kaffeesatz Light" panose="02000000000000000000" pitchFamily="2" charset="0"/>
                </a:rPr>
                <a:t>Receiver2</a:t>
              </a:r>
              <a:endParaRPr lang="de-CH" sz="2400" dirty="0">
                <a:latin typeface="Yanone Kaffeesatz Light" panose="02000000000000000000" pitchFamily="2" charset="0"/>
              </a:endParaRPr>
            </a:p>
          </p:txBody>
        </p:sp>
        <p:sp>
          <p:nvSpPr>
            <p:cNvPr id="14" name="Rectangle 13"/>
            <p:cNvSpPr/>
            <p:nvPr/>
          </p:nvSpPr>
          <p:spPr>
            <a:xfrm>
              <a:off x="8172822" y="379935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a:latin typeface="Yanone Kaffeesatz Light" panose="02000000000000000000" pitchFamily="2" charset="0"/>
                </a:rPr>
                <a:t>Receiver3</a:t>
              </a:r>
              <a:endParaRPr lang="de-CH" sz="2400" dirty="0">
                <a:latin typeface="Yanone Kaffeesatz Light" panose="02000000000000000000" pitchFamily="2" charset="0"/>
              </a:endParaRPr>
            </a:p>
          </p:txBody>
        </p:sp>
      </p:grpSp>
      <p:sp>
        <p:nvSpPr>
          <p:cNvPr id="16" name="Rectangle 15"/>
          <p:cNvSpPr/>
          <p:nvPr/>
        </p:nvSpPr>
        <p:spPr>
          <a:xfrm>
            <a:off x="6462131" y="1087245"/>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6462131" y="1081952"/>
            <a:ext cx="166103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Receiver</a:t>
            </a:r>
            <a:endParaRPr lang="de-CH" sz="2400" dirty="0">
              <a:solidFill>
                <a:schemeClr val="accent3"/>
              </a:solidFill>
              <a:latin typeface="Yanone Kaffeesatz Regular" panose="02000000000000000000" pitchFamily="2" charset="0"/>
            </a:endParaRPr>
          </a:p>
        </p:txBody>
      </p:sp>
      <p:sp>
        <p:nvSpPr>
          <p:cNvPr id="20" name="Cylinder 19"/>
          <p:cNvSpPr/>
          <p:nvPr/>
        </p:nvSpPr>
        <p:spPr>
          <a:xfrm rot="16200000">
            <a:off x="4246265" y="1435271"/>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Sender1</a:t>
            </a:r>
            <a:endParaRPr lang="de-CH" sz="2400" dirty="0">
              <a:latin typeface="Yanone Kaffeesatz Light" panose="02000000000000000000" pitchFamily="2" charset="0"/>
            </a:endParaRPr>
          </a:p>
        </p:txBody>
      </p:sp>
      <p:sp>
        <p:nvSpPr>
          <p:cNvPr id="21" name="Rectangle 20"/>
          <p:cNvSpPr/>
          <p:nvPr/>
        </p:nvSpPr>
        <p:spPr>
          <a:xfrm>
            <a:off x="1508066" y="170815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Sender1</a:t>
            </a:r>
            <a:endParaRPr lang="de-CH" sz="2400" dirty="0">
              <a:latin typeface="Yanone Kaffeesatz Light" panose="02000000000000000000" pitchFamily="2" charset="0"/>
            </a:endParaRPr>
          </a:p>
        </p:txBody>
      </p:sp>
      <p:sp>
        <p:nvSpPr>
          <p:cNvPr id="23" name="Cylinder 22"/>
          <p:cNvSpPr/>
          <p:nvPr/>
        </p:nvSpPr>
        <p:spPr>
          <a:xfrm rot="16200000">
            <a:off x="4246263" y="2710896"/>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Sender2</a:t>
            </a:r>
            <a:endParaRPr lang="de-CH" sz="2400" dirty="0">
              <a:latin typeface="Yanone Kaffeesatz Light" panose="02000000000000000000" pitchFamily="2" charset="0"/>
            </a:endParaRPr>
          </a:p>
        </p:txBody>
      </p:sp>
      <p:sp>
        <p:nvSpPr>
          <p:cNvPr id="24" name="Cylinder 23"/>
          <p:cNvSpPr/>
          <p:nvPr/>
        </p:nvSpPr>
        <p:spPr>
          <a:xfrm rot="16200000">
            <a:off x="4246264" y="3986520"/>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Sender3</a:t>
            </a:r>
            <a:endParaRPr lang="de-CH" sz="2400" dirty="0">
              <a:latin typeface="Yanone Kaffeesatz Light" panose="02000000000000000000" pitchFamily="2" charset="0"/>
            </a:endParaRPr>
          </a:p>
        </p:txBody>
      </p:sp>
      <p:sp>
        <p:nvSpPr>
          <p:cNvPr id="26" name="Rectangle 25"/>
          <p:cNvSpPr/>
          <p:nvPr/>
        </p:nvSpPr>
        <p:spPr>
          <a:xfrm>
            <a:off x="1508066" y="298378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Sender2</a:t>
            </a:r>
            <a:endParaRPr lang="de-CH" sz="2400" dirty="0">
              <a:latin typeface="Yanone Kaffeesatz Light" panose="02000000000000000000" pitchFamily="2" charset="0"/>
            </a:endParaRPr>
          </a:p>
        </p:txBody>
      </p:sp>
      <p:sp>
        <p:nvSpPr>
          <p:cNvPr id="27" name="Rectangle 26"/>
          <p:cNvSpPr/>
          <p:nvPr/>
        </p:nvSpPr>
        <p:spPr>
          <a:xfrm>
            <a:off x="1508066" y="425940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Sender3</a:t>
            </a:r>
            <a:endParaRPr lang="de-CH" sz="2400" dirty="0">
              <a:latin typeface="Yanone Kaffeesatz Light" panose="02000000000000000000" pitchFamily="2" charset="0"/>
            </a:endParaRPr>
          </a:p>
        </p:txBody>
      </p:sp>
      <p:sp>
        <p:nvSpPr>
          <p:cNvPr id="28" name="Rectangle 27"/>
          <p:cNvSpPr/>
          <p:nvPr/>
        </p:nvSpPr>
        <p:spPr>
          <a:xfrm>
            <a:off x="1062463" y="1087245"/>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9" name="TextBox 28"/>
          <p:cNvSpPr txBox="1"/>
          <p:nvPr/>
        </p:nvSpPr>
        <p:spPr>
          <a:xfrm>
            <a:off x="1062463" y="1081952"/>
            <a:ext cx="1524776"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Sender</a:t>
            </a:r>
            <a:endParaRPr lang="de-CH" sz="2400" dirty="0">
              <a:solidFill>
                <a:schemeClr val="accent3"/>
              </a:solidFill>
              <a:latin typeface="Yanone Kaffeesatz Regular" panose="02000000000000000000" pitchFamily="2" charset="0"/>
            </a:endParaRPr>
          </a:p>
        </p:txBody>
      </p:sp>
      <p:sp>
        <p:nvSpPr>
          <p:cNvPr id="31" name="Flowchart: Card 30"/>
          <p:cNvSpPr/>
          <p:nvPr/>
        </p:nvSpPr>
        <p:spPr>
          <a:xfrm>
            <a:off x="3068483" y="2775868"/>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cxnSp>
        <p:nvCxnSpPr>
          <p:cNvPr id="42" name="Connector: Elbow 41"/>
          <p:cNvCxnSpPr>
            <a:stCxn id="31" idx="0"/>
            <a:endCxn id="11" idx="4"/>
          </p:cNvCxnSpPr>
          <p:nvPr/>
        </p:nvCxnSpPr>
        <p:spPr>
          <a:xfrm rot="16200000" flipH="1">
            <a:off x="5473251" y="754985"/>
            <a:ext cx="212661" cy="4254427"/>
          </a:xfrm>
          <a:prstGeom prst="bentConnector3">
            <a:avLst>
              <a:gd name="adj1" fmla="val -38807"/>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a:stCxn id="13" idx="1"/>
            <a:endCxn id="11" idx="3"/>
          </p:cNvCxnSpPr>
          <p:nvPr/>
        </p:nvCxnSpPr>
        <p:spPr>
          <a:xfrm flipH="1">
            <a:off x="8436881" y="3445727"/>
            <a:ext cx="445028"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p:cNvCxnSpPr>
            <a:cxnSpLocks/>
            <a:stCxn id="13" idx="2"/>
            <a:endCxn id="23" idx="2"/>
          </p:cNvCxnSpPr>
          <p:nvPr/>
        </p:nvCxnSpPr>
        <p:spPr>
          <a:xfrm rot="5400000" flipH="1">
            <a:off x="7276390" y="1325257"/>
            <a:ext cx="4745" cy="5150597"/>
          </a:xfrm>
          <a:prstGeom prst="bentConnector3">
            <a:avLst>
              <a:gd name="adj1" fmla="val -518099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1" name="Flowchart: Card 50"/>
          <p:cNvSpPr/>
          <p:nvPr/>
        </p:nvSpPr>
        <p:spPr>
          <a:xfrm>
            <a:off x="10315730" y="3622744"/>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Rpl</a:t>
            </a:r>
            <a:endParaRPr lang="de-CH" sz="2400" dirty="0">
              <a:latin typeface="Yanone Kaffeesatz Light" panose="02000000000000000000" pitchFamily="2" charset="0"/>
            </a:endParaRPr>
          </a:p>
        </p:txBody>
      </p:sp>
    </p:spTree>
    <p:extLst>
      <p:ext uri="{BB962C8B-B14F-4D97-AF65-F5344CB8AC3E}">
        <p14:creationId xmlns:p14="http://schemas.microsoft.com/office/powerpoint/2010/main" val="42689514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1485510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reminder</a:t>
            </a:r>
          </a:p>
        </p:txBody>
      </p:sp>
    </p:spTree>
    <p:extLst>
      <p:ext uri="{BB962C8B-B14F-4D97-AF65-F5344CB8AC3E}">
        <p14:creationId xmlns:p14="http://schemas.microsoft.com/office/powerpoint/2010/main" val="24361829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9860392"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github.com/danielmarbach/</a:t>
            </a:r>
            <a:r>
              <a:rPr lang="en-US" sz="5400" dirty="0" err="1">
                <a:solidFill>
                  <a:schemeClr val="accent4"/>
                </a:solidFill>
                <a:latin typeface="Yanone Kaffeesatz Regular" panose="02000000000000000000" pitchFamily="2" charset="0"/>
              </a:rPr>
              <a:t>Microservices.ServiceFabric</a:t>
            </a:r>
            <a:endParaRPr lang="de-CH" sz="5400" dirty="0">
              <a:solidFill>
                <a:schemeClr val="accent4"/>
              </a:solidFill>
              <a:latin typeface="Yanone Kaffeesatz Regular" panose="02000000000000000000" pitchFamily="2" charset="0"/>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3108543"/>
          </a:xfrm>
          <a:prstGeom prst="rect">
            <a:avLst/>
          </a:prstGeom>
        </p:spPr>
        <p:txBody>
          <a:bodyPr>
            <a:spAutoFit/>
          </a:bodyPr>
          <a:lstStyle/>
          <a:p>
            <a:r>
              <a:rPr lang="en-US" sz="2800" dirty="0">
                <a:solidFill>
                  <a:schemeClr val="tx2"/>
                </a:solidFill>
                <a:latin typeface="Yanone Kaffeesatz Regular" panose="02000000000000000000" pitchFamily="2" charset="0"/>
              </a:rPr>
              <a:t>Software Engineer</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MVP</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895952" y="2228758"/>
            <a:ext cx="4374682" cy="2916455"/>
          </a:xfrm>
          <a:prstGeom prst="rect">
            <a:avLst/>
          </a:prstGeom>
        </p:spPr>
      </p:pic>
    </p:spTree>
    <p:extLst>
      <p:ext uri="{BB962C8B-B14F-4D97-AF65-F5344CB8AC3E}">
        <p14:creationId xmlns:p14="http://schemas.microsoft.com/office/powerpoint/2010/main" val="36012799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7997" y="1206394"/>
            <a:ext cx="10936007"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chocolate</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2347117"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A tale of</a:t>
            </a:r>
            <a:endParaRPr lang="de-CH" sz="6600" dirty="0">
              <a:solidFill>
                <a:schemeClr val="tx2"/>
              </a:solidFill>
            </a:endParaRPr>
          </a:p>
        </p:txBody>
      </p:sp>
    </p:spTree>
    <p:extLst>
      <p:ext uri="{BB962C8B-B14F-4D97-AF65-F5344CB8AC3E}">
        <p14:creationId xmlns:p14="http://schemas.microsoft.com/office/powerpoint/2010/main" val="2949078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73018" y="2105561"/>
            <a:ext cx="9845965" cy="2646878"/>
          </a:xfrm>
          <a:prstGeom prst="rect">
            <a:avLst/>
          </a:prstGeom>
        </p:spPr>
        <p:txBody>
          <a:bodyPr wrap="none">
            <a:spAutoFit/>
          </a:bodyPr>
          <a:lstStyle/>
          <a:p>
            <a:r>
              <a:rPr lang="de-CH" sz="6600" dirty="0">
                <a:solidFill>
                  <a:schemeClr val="tx2"/>
                </a:solidFill>
                <a:latin typeface="Yanone Kaffeesatz Regular" panose="02000000000000000000" pitchFamily="2" charset="0"/>
              </a:rPr>
              <a:t> </a:t>
            </a:r>
            <a:r>
              <a:rPr lang="de-CH" sz="11500" dirty="0" err="1">
                <a:solidFill>
                  <a:schemeClr val="tx2"/>
                </a:solidFill>
                <a:latin typeface="Yanone Kaffeesatz Regular" panose="02000000000000000000" pitchFamily="2" charset="0"/>
              </a:rPr>
              <a:t>Karl’s</a:t>
            </a:r>
            <a:r>
              <a:rPr lang="de-CH" sz="6600" dirty="0">
                <a:solidFill>
                  <a:schemeClr val="tx2"/>
                </a:solidFill>
                <a:latin typeface="Yanone Kaffeesatz Regular" panose="02000000000000000000" pitchFamily="2" charset="0"/>
              </a:rPr>
              <a:t>, </a:t>
            </a:r>
            <a:r>
              <a:rPr lang="de-CH" sz="16600" dirty="0" err="1">
                <a:solidFill>
                  <a:schemeClr val="accent4"/>
                </a:solidFill>
                <a:latin typeface="Yanone Kaffeesatz Regular" panose="02000000000000000000" pitchFamily="2" charset="0"/>
              </a:rPr>
              <a:t>Sales</a:t>
            </a:r>
            <a:r>
              <a:rPr lang="de-CH" sz="5400" dirty="0">
                <a:solidFill>
                  <a:schemeClr val="accent4"/>
                </a:solidFill>
                <a:latin typeface="Yanone Kaffeesatz Regular" panose="02000000000000000000" pitchFamily="2" charset="0"/>
              </a:rPr>
              <a:t> </a:t>
            </a:r>
            <a:r>
              <a:rPr lang="de-CH" sz="16600" dirty="0">
                <a:solidFill>
                  <a:schemeClr val="accent4"/>
                </a:solidFill>
                <a:latin typeface="Yanone Kaffeesatz Regular" panose="02000000000000000000" pitchFamily="2" charset="0"/>
              </a:rPr>
              <a:t>Pitch</a:t>
            </a:r>
            <a:endParaRPr lang="de-CH" sz="6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2100314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8099" y="1638198"/>
            <a:ext cx="10109200" cy="3175000"/>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3" name="Rectangle 2"/>
          <p:cNvSpPr/>
          <p:nvPr/>
        </p:nvSpPr>
        <p:spPr>
          <a:xfrm>
            <a:off x="191350" y="6043831"/>
            <a:ext cx="8184628" cy="830997"/>
          </a:xfrm>
          <a:prstGeom prst="rect">
            <a:avLst/>
          </a:prstGeom>
        </p:spPr>
        <p:txBody>
          <a:bodyPr wrap="square">
            <a:spAutoFit/>
          </a:bodyPr>
          <a:lstStyle/>
          <a:p>
            <a:r>
              <a:rPr lang="de-CH" sz="2400" dirty="0">
                <a:solidFill>
                  <a:schemeClr val="accent3"/>
                </a:solidFill>
                <a:latin typeface="Yanone Kaffeesatz Regular" panose="02000000000000000000" pitchFamily="2" charset="0"/>
              </a:rPr>
              <a:t>https://channel9.msdn.com/Blogs/Azure/Azure-Service-Fabric</a:t>
            </a:r>
            <a:br>
              <a:rPr lang="de-CH" sz="2400" dirty="0">
                <a:solidFill>
                  <a:schemeClr val="accent3"/>
                </a:solidFill>
                <a:latin typeface="Yanone Kaffeesatz Regular" panose="02000000000000000000" pitchFamily="2" charset="0"/>
              </a:rPr>
            </a:br>
            <a:r>
              <a:rPr lang="de-CH" sz="2400" dirty="0">
                <a:solidFill>
                  <a:schemeClr val="accent3"/>
                </a:solidFill>
                <a:latin typeface="Yanone Kaffeesatz Regular" panose="02000000000000000000" pitchFamily="2" charset="0"/>
              </a:rPr>
              <a:t>https://docs.microsoft.com/en-us/azure/service-fabric/service-fabric-overview</a:t>
            </a:r>
          </a:p>
        </p:txBody>
      </p:sp>
      <p:sp>
        <p:nvSpPr>
          <p:cNvPr id="4" name="Rectangle 3"/>
          <p:cNvSpPr/>
          <p:nvPr/>
        </p:nvSpPr>
        <p:spPr>
          <a:xfrm>
            <a:off x="1308100" y="4947334"/>
            <a:ext cx="10109200" cy="105976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5" name="Rectangle 4"/>
          <p:cNvSpPr/>
          <p:nvPr/>
        </p:nvSpPr>
        <p:spPr>
          <a:xfrm>
            <a:off x="4344358" y="5172417"/>
            <a:ext cx="4036682" cy="646331"/>
          </a:xfrm>
          <a:prstGeom prst="rect">
            <a:avLst/>
          </a:prstGeom>
        </p:spPr>
        <p:txBody>
          <a:bodyPr wrap="none">
            <a:spAutoFit/>
          </a:bodyPr>
          <a:lstStyle/>
          <a:p>
            <a:r>
              <a:rPr lang="en-US" sz="3600" dirty="0">
                <a:solidFill>
                  <a:schemeClr val="accent4"/>
                </a:solidFill>
                <a:latin typeface="Yanone Kaffeesatz Regular" panose="02000000000000000000" pitchFamily="2" charset="0"/>
              </a:rPr>
              <a:t>On-premises or in the cloud</a:t>
            </a:r>
            <a:endParaRPr lang="de-CH" sz="3600" dirty="0">
              <a:solidFill>
                <a:schemeClr val="accent4"/>
              </a:solidFill>
            </a:endParaRPr>
          </a:p>
        </p:txBody>
      </p:sp>
      <p:sp>
        <p:nvSpPr>
          <p:cNvPr id="6" name="Rectangle 5"/>
          <p:cNvSpPr/>
          <p:nvPr/>
        </p:nvSpPr>
        <p:spPr>
          <a:xfrm>
            <a:off x="2118249" y="1999734"/>
            <a:ext cx="1444626"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High Availability</a:t>
            </a:r>
            <a:endParaRPr lang="de-CH" sz="2000" dirty="0">
              <a:solidFill>
                <a:schemeClr val="tx2"/>
              </a:solidFill>
              <a:latin typeface="Yanone Kaffeesatz Regular" panose="02000000000000000000" pitchFamily="2" charset="0"/>
            </a:endParaRPr>
          </a:p>
        </p:txBody>
      </p:sp>
      <p:sp>
        <p:nvSpPr>
          <p:cNvPr id="7" name="Rectangle 6"/>
          <p:cNvSpPr/>
          <p:nvPr/>
        </p:nvSpPr>
        <p:spPr>
          <a:xfrm>
            <a:off x="1786267" y="2856366"/>
            <a:ext cx="1079142"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Hyper Scale</a:t>
            </a:r>
            <a:endParaRPr lang="de-CH" sz="2000" dirty="0">
              <a:solidFill>
                <a:schemeClr val="tx2"/>
              </a:solidFill>
              <a:latin typeface="Yanone Kaffeesatz Regular" panose="02000000000000000000" pitchFamily="2" charset="0"/>
            </a:endParaRPr>
          </a:p>
        </p:txBody>
      </p:sp>
      <p:sp>
        <p:nvSpPr>
          <p:cNvPr id="8" name="Rectangle 7"/>
          <p:cNvSpPr/>
          <p:nvPr/>
        </p:nvSpPr>
        <p:spPr>
          <a:xfrm>
            <a:off x="3175045" y="2963500"/>
            <a:ext cx="2302233" cy="584775"/>
          </a:xfrm>
          <a:prstGeom prst="rect">
            <a:avLst/>
          </a:prstGeom>
        </p:spPr>
        <p:txBody>
          <a:bodyPr wrap="none">
            <a:spAutoFit/>
          </a:bodyPr>
          <a:lstStyle/>
          <a:p>
            <a:r>
              <a:rPr lang="en-US" sz="3200" dirty="0">
                <a:solidFill>
                  <a:schemeClr val="accent4"/>
                </a:solidFill>
                <a:latin typeface="Yanone Kaffeesatz Regular" panose="02000000000000000000" pitchFamily="2" charset="0"/>
              </a:rPr>
              <a:t>Data Partitioning</a:t>
            </a:r>
            <a:endParaRPr lang="de-CH" sz="3200" dirty="0"/>
          </a:p>
        </p:txBody>
      </p:sp>
      <p:sp>
        <p:nvSpPr>
          <p:cNvPr id="9" name="Rectangle 8"/>
          <p:cNvSpPr/>
          <p:nvPr/>
        </p:nvSpPr>
        <p:spPr>
          <a:xfrm>
            <a:off x="3608765" y="3846238"/>
            <a:ext cx="1499128"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Rolling Upgrades</a:t>
            </a:r>
            <a:endParaRPr lang="de-CH" sz="2000" dirty="0">
              <a:solidFill>
                <a:schemeClr val="tx2"/>
              </a:solidFill>
              <a:latin typeface="Yanone Kaffeesatz Regular" panose="02000000000000000000" pitchFamily="2" charset="0"/>
            </a:endParaRPr>
          </a:p>
        </p:txBody>
      </p:sp>
      <p:sp>
        <p:nvSpPr>
          <p:cNvPr id="10" name="Rectangle 9"/>
          <p:cNvSpPr/>
          <p:nvPr/>
        </p:nvSpPr>
        <p:spPr>
          <a:xfrm>
            <a:off x="1308099" y="436057"/>
            <a:ext cx="10109200" cy="1068005"/>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1" name="Rectangle 10"/>
          <p:cNvSpPr/>
          <p:nvPr/>
        </p:nvSpPr>
        <p:spPr>
          <a:xfrm>
            <a:off x="4052813" y="646894"/>
            <a:ext cx="4086375" cy="646331"/>
          </a:xfrm>
          <a:prstGeom prst="rect">
            <a:avLst/>
          </a:prstGeom>
        </p:spPr>
        <p:txBody>
          <a:bodyPr wrap="none">
            <a:spAutoFit/>
          </a:bodyPr>
          <a:lstStyle/>
          <a:p>
            <a:r>
              <a:rPr lang="en-US" sz="3600" dirty="0">
                <a:solidFill>
                  <a:schemeClr val="accent4"/>
                </a:solidFill>
                <a:latin typeface="Yanone Kaffeesatz Regular" panose="02000000000000000000" pitchFamily="2" charset="0"/>
              </a:rPr>
              <a:t>Our Chocolate Microservices</a:t>
            </a:r>
            <a:endParaRPr lang="de-CH" sz="3600" dirty="0">
              <a:solidFill>
                <a:schemeClr val="accent4"/>
              </a:solidFill>
            </a:endParaRPr>
          </a:p>
        </p:txBody>
      </p:sp>
      <p:sp>
        <p:nvSpPr>
          <p:cNvPr id="12" name="Rectangle 11"/>
          <p:cNvSpPr/>
          <p:nvPr/>
        </p:nvSpPr>
        <p:spPr>
          <a:xfrm>
            <a:off x="6748545" y="1948873"/>
            <a:ext cx="1689886"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Automatic Rollback</a:t>
            </a:r>
            <a:endParaRPr lang="de-CH" sz="2000" dirty="0">
              <a:solidFill>
                <a:schemeClr val="tx2"/>
              </a:solidFill>
            </a:endParaRPr>
          </a:p>
        </p:txBody>
      </p:sp>
      <p:sp>
        <p:nvSpPr>
          <p:cNvPr id="13" name="Rectangle 12"/>
          <p:cNvSpPr/>
          <p:nvPr/>
        </p:nvSpPr>
        <p:spPr>
          <a:xfrm>
            <a:off x="7386338" y="4320501"/>
            <a:ext cx="3956532"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Container orchestration &amp; lifecycle management</a:t>
            </a:r>
            <a:endParaRPr lang="de-CH" sz="2000" dirty="0">
              <a:solidFill>
                <a:schemeClr val="tx2"/>
              </a:solidFill>
              <a:latin typeface="Yanone Kaffeesatz Regular" panose="02000000000000000000" pitchFamily="2" charset="0"/>
            </a:endParaRPr>
          </a:p>
        </p:txBody>
      </p:sp>
      <p:sp>
        <p:nvSpPr>
          <p:cNvPr id="14" name="Rectangle 13"/>
          <p:cNvSpPr/>
          <p:nvPr/>
        </p:nvSpPr>
        <p:spPr>
          <a:xfrm>
            <a:off x="4579424" y="2184400"/>
            <a:ext cx="1611339"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Stateless Services</a:t>
            </a:r>
            <a:endParaRPr lang="de-CH" sz="2000" dirty="0">
              <a:solidFill>
                <a:schemeClr val="tx2"/>
              </a:solidFill>
              <a:latin typeface="Yanone Kaffeesatz Regular" panose="02000000000000000000" pitchFamily="2" charset="0"/>
            </a:endParaRPr>
          </a:p>
        </p:txBody>
      </p:sp>
      <p:sp>
        <p:nvSpPr>
          <p:cNvPr id="15" name="Rectangle 14"/>
          <p:cNvSpPr/>
          <p:nvPr/>
        </p:nvSpPr>
        <p:spPr>
          <a:xfrm>
            <a:off x="6908483" y="2973861"/>
            <a:ext cx="2266967" cy="584775"/>
          </a:xfrm>
          <a:prstGeom prst="rect">
            <a:avLst/>
          </a:prstGeom>
        </p:spPr>
        <p:txBody>
          <a:bodyPr wrap="none">
            <a:spAutoFit/>
          </a:bodyPr>
          <a:lstStyle/>
          <a:p>
            <a:r>
              <a:rPr lang="en-US" sz="3200" dirty="0" err="1">
                <a:solidFill>
                  <a:schemeClr val="accent4"/>
                </a:solidFill>
                <a:latin typeface="Yanone Kaffeesatz Regular" panose="02000000000000000000" pitchFamily="2" charset="0"/>
              </a:rPr>
              <a:t>Stateful</a:t>
            </a:r>
            <a:r>
              <a:rPr lang="en-US" dirty="0">
                <a:solidFill>
                  <a:schemeClr val="accent4"/>
                </a:solidFill>
                <a:latin typeface="Yanone Kaffeesatz Regular" panose="02000000000000000000" pitchFamily="2" charset="0"/>
              </a:rPr>
              <a:t> </a:t>
            </a:r>
            <a:r>
              <a:rPr lang="en-US" sz="3200" dirty="0">
                <a:solidFill>
                  <a:schemeClr val="accent4"/>
                </a:solidFill>
                <a:latin typeface="Yanone Kaffeesatz Regular" panose="02000000000000000000" pitchFamily="2" charset="0"/>
              </a:rPr>
              <a:t>Services</a:t>
            </a:r>
            <a:endParaRPr lang="de-CH" dirty="0"/>
          </a:p>
        </p:txBody>
      </p:sp>
      <p:sp>
        <p:nvSpPr>
          <p:cNvPr id="16" name="Rectangle 15"/>
          <p:cNvSpPr/>
          <p:nvPr/>
        </p:nvSpPr>
        <p:spPr>
          <a:xfrm>
            <a:off x="9178956" y="3692772"/>
            <a:ext cx="1120820"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Self-healing</a:t>
            </a:r>
            <a:endParaRPr lang="de-CH" sz="2000" dirty="0">
              <a:solidFill>
                <a:schemeClr val="tx2"/>
              </a:solidFill>
              <a:latin typeface="Yanone Kaffeesatz Regular" panose="02000000000000000000" pitchFamily="2" charset="0"/>
            </a:endParaRPr>
          </a:p>
        </p:txBody>
      </p:sp>
      <p:sp>
        <p:nvSpPr>
          <p:cNvPr id="17" name="Rectangle 16"/>
          <p:cNvSpPr/>
          <p:nvPr/>
        </p:nvSpPr>
        <p:spPr>
          <a:xfrm>
            <a:off x="5696452" y="3765354"/>
            <a:ext cx="1858201"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Replication &amp; Failover</a:t>
            </a:r>
            <a:endParaRPr lang="de-CH" sz="2000" dirty="0">
              <a:solidFill>
                <a:schemeClr val="tx2"/>
              </a:solidFill>
              <a:latin typeface="Yanone Kaffeesatz Regular" panose="02000000000000000000" pitchFamily="2" charset="0"/>
            </a:endParaRPr>
          </a:p>
        </p:txBody>
      </p:sp>
      <p:sp>
        <p:nvSpPr>
          <p:cNvPr id="18" name="Rectangle 17"/>
          <p:cNvSpPr/>
          <p:nvPr/>
        </p:nvSpPr>
        <p:spPr>
          <a:xfrm>
            <a:off x="8983389" y="2131291"/>
            <a:ext cx="1338828"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Load balancing</a:t>
            </a:r>
            <a:endParaRPr lang="de-CH" sz="2000" dirty="0">
              <a:solidFill>
                <a:schemeClr val="tx2"/>
              </a:solidFill>
              <a:latin typeface="Yanone Kaffeesatz Regular" panose="02000000000000000000" pitchFamily="2" charset="0"/>
            </a:endParaRPr>
          </a:p>
        </p:txBody>
      </p:sp>
      <p:sp>
        <p:nvSpPr>
          <p:cNvPr id="19" name="Rectangle 18"/>
          <p:cNvSpPr/>
          <p:nvPr/>
        </p:nvSpPr>
        <p:spPr>
          <a:xfrm>
            <a:off x="1707637" y="4194531"/>
            <a:ext cx="1574470"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Health Monitoring</a:t>
            </a:r>
            <a:endParaRPr lang="de-CH" sz="20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2839495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128249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7261" y="1982450"/>
            <a:ext cx="3786614" cy="1446550"/>
          </a:xfrm>
          <a:prstGeom prst="rect">
            <a:avLst/>
          </a:prstGeom>
        </p:spPr>
        <p:txBody>
          <a:bodyPr wrap="none">
            <a:spAutoFit/>
          </a:bodyPr>
          <a:lstStyle/>
          <a:p>
            <a:r>
              <a:rPr lang="de-CH" sz="8800" dirty="0" err="1">
                <a:solidFill>
                  <a:schemeClr val="tx2"/>
                </a:solidFill>
                <a:latin typeface="Yanone Kaffeesatz Regular" panose="02000000000000000000" pitchFamily="2" charset="0"/>
              </a:rPr>
              <a:t>Let’s</a:t>
            </a:r>
            <a:r>
              <a:rPr lang="de-CH" sz="8800" dirty="0">
                <a:solidFill>
                  <a:schemeClr val="tx2"/>
                </a:solidFill>
                <a:latin typeface="Yanone Kaffeesatz Regular" panose="02000000000000000000" pitchFamily="2" charset="0"/>
              </a:rPr>
              <a:t> </a:t>
            </a:r>
            <a:r>
              <a:rPr lang="de-CH" sz="8800" dirty="0" err="1">
                <a:solidFill>
                  <a:schemeClr val="tx2"/>
                </a:solidFill>
                <a:latin typeface="Yanone Kaffeesatz Regular" panose="02000000000000000000" pitchFamily="2" charset="0"/>
              </a:rPr>
              <a:t>scale</a:t>
            </a:r>
            <a:endParaRPr lang="de-CH" sz="1600" dirty="0"/>
          </a:p>
        </p:txBody>
      </p:sp>
      <p:sp>
        <p:nvSpPr>
          <p:cNvPr id="3" name="TextBox 2"/>
          <p:cNvSpPr txBox="1"/>
          <p:nvPr/>
        </p:nvSpPr>
        <p:spPr>
          <a:xfrm>
            <a:off x="2157261" y="1174537"/>
            <a:ext cx="7877478" cy="4508927"/>
          </a:xfrm>
          <a:prstGeom prst="rect">
            <a:avLst/>
          </a:prstGeom>
          <a:noFill/>
        </p:spPr>
        <p:txBody>
          <a:bodyPr wrap="none" rtlCol="0">
            <a:spAutoFit/>
          </a:bodyPr>
          <a:lstStyle/>
          <a:p>
            <a:r>
              <a:rPr lang="en-US" sz="12700" dirty="0">
                <a:solidFill>
                  <a:schemeClr val="accent2"/>
                </a:solidFill>
                <a:latin typeface="Yanone Kaffeesatz Regular" panose="02000000000000000000" pitchFamily="2" charset="0"/>
              </a:rPr>
              <a:t>c</a:t>
            </a:r>
            <a:r>
              <a:rPr lang="en-US" sz="14700" dirty="0">
                <a:solidFill>
                  <a:schemeClr val="accent2"/>
                </a:solidFill>
                <a:latin typeface="Yanone Kaffeesatz Regular" panose="02000000000000000000" pitchFamily="2" charset="0"/>
              </a:rPr>
              <a:t>h</a:t>
            </a:r>
            <a:r>
              <a:rPr lang="en-US" sz="16700" dirty="0">
                <a:solidFill>
                  <a:schemeClr val="accent2"/>
                </a:solidFill>
                <a:latin typeface="Yanone Kaffeesatz Regular" panose="02000000000000000000" pitchFamily="2" charset="0"/>
              </a:rPr>
              <a:t>o</a:t>
            </a:r>
            <a:r>
              <a:rPr lang="en-US" sz="18700" dirty="0">
                <a:solidFill>
                  <a:schemeClr val="accent2"/>
                </a:solidFill>
                <a:latin typeface="Yanone Kaffeesatz Regular" panose="02000000000000000000" pitchFamily="2" charset="0"/>
              </a:rPr>
              <a:t>c</a:t>
            </a:r>
            <a:r>
              <a:rPr lang="en-US" sz="20700" dirty="0">
                <a:solidFill>
                  <a:schemeClr val="accent2"/>
                </a:solidFill>
                <a:latin typeface="Yanone Kaffeesatz Regular" panose="02000000000000000000" pitchFamily="2" charset="0"/>
              </a:rPr>
              <a:t>o</a:t>
            </a:r>
            <a:r>
              <a:rPr lang="en-US" sz="22700" dirty="0">
                <a:solidFill>
                  <a:schemeClr val="accent2"/>
                </a:solidFill>
                <a:latin typeface="Yanone Kaffeesatz Regular" panose="02000000000000000000" pitchFamily="2" charset="0"/>
              </a:rPr>
              <a:t>l</a:t>
            </a:r>
            <a:r>
              <a:rPr lang="en-US" sz="24700" dirty="0">
                <a:solidFill>
                  <a:schemeClr val="accent2"/>
                </a:solidFill>
                <a:latin typeface="Yanone Kaffeesatz Regular" panose="02000000000000000000" pitchFamily="2" charset="0"/>
              </a:rPr>
              <a:t>a</a:t>
            </a:r>
            <a:r>
              <a:rPr lang="en-US" sz="26700" dirty="0">
                <a:solidFill>
                  <a:schemeClr val="accent2"/>
                </a:solidFill>
                <a:latin typeface="Yanone Kaffeesatz Regular" panose="02000000000000000000" pitchFamily="2" charset="0"/>
              </a:rPr>
              <a:t>t</a:t>
            </a:r>
            <a:r>
              <a:rPr lang="en-US" sz="28700" dirty="0">
                <a:solidFill>
                  <a:schemeClr val="accent2"/>
                </a:solidFill>
                <a:latin typeface="Yanone Kaffeesatz Regular" panose="02000000000000000000" pitchFamily="2" charset="0"/>
              </a:rPr>
              <a:t>e</a:t>
            </a:r>
            <a:endParaRPr lang="de-CH" sz="9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3127176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74" y="6336648"/>
            <a:ext cx="4688591" cy="461665"/>
          </a:xfrm>
          <a:prstGeom prst="rect">
            <a:avLst/>
          </a:prstGeom>
        </p:spPr>
        <p:txBody>
          <a:bodyPr wrap="none">
            <a:spAutoFit/>
          </a:bodyPr>
          <a:lstStyle/>
          <a:p>
            <a:r>
              <a:rPr lang="de-CH" sz="2400" dirty="0">
                <a:solidFill>
                  <a:schemeClr val="accent3"/>
                </a:solidFill>
                <a:latin typeface="Yanone Kaffeesatz Regular" panose="02000000000000000000" pitchFamily="2" charset="0"/>
              </a:rPr>
              <a:t>http://microservices.io/articles/scalecube.html</a:t>
            </a:r>
          </a:p>
        </p:txBody>
      </p:sp>
      <p:sp>
        <p:nvSpPr>
          <p:cNvPr id="6" name="Rectangle 5"/>
          <p:cNvSpPr/>
          <p:nvPr/>
        </p:nvSpPr>
        <p:spPr>
          <a:xfrm>
            <a:off x="2691902" y="5011059"/>
            <a:ext cx="2238113" cy="461665"/>
          </a:xfrm>
          <a:prstGeom prst="rect">
            <a:avLst/>
          </a:prstGeom>
        </p:spPr>
        <p:txBody>
          <a:bodyPr wrap="none">
            <a:spAutoFit/>
          </a:bodyPr>
          <a:lstStyle/>
          <a:p>
            <a:r>
              <a:rPr lang="en-US" sz="2400" dirty="0">
                <a:solidFill>
                  <a:schemeClr val="accent4"/>
                </a:solidFill>
                <a:latin typeface="Yanone Kaffeesatz Regular" panose="02000000000000000000" pitchFamily="2" charset="0"/>
              </a:rPr>
              <a:t>Horizontal duplication</a:t>
            </a:r>
          </a:p>
        </p:txBody>
      </p:sp>
      <p:sp>
        <p:nvSpPr>
          <p:cNvPr id="7" name="Rectangle 6"/>
          <p:cNvSpPr/>
          <p:nvPr/>
        </p:nvSpPr>
        <p:spPr>
          <a:xfrm>
            <a:off x="1156893" y="3164279"/>
            <a:ext cx="2579552" cy="461665"/>
          </a:xfrm>
          <a:prstGeom prst="rect">
            <a:avLst/>
          </a:prstGeom>
        </p:spPr>
        <p:txBody>
          <a:bodyPr wrap="none">
            <a:spAutoFit/>
          </a:bodyPr>
          <a:lstStyle/>
          <a:p>
            <a:r>
              <a:rPr lang="en-US" sz="2400" dirty="0">
                <a:solidFill>
                  <a:schemeClr val="tx2"/>
                </a:solidFill>
                <a:latin typeface="Yanone Kaffeesatz Regular" panose="02000000000000000000" pitchFamily="2" charset="0"/>
              </a:rPr>
              <a:t>Functional decomposition</a:t>
            </a:r>
            <a:endParaRPr lang="de-CH" sz="2400" dirty="0">
              <a:solidFill>
                <a:schemeClr val="tx2"/>
              </a:solidFill>
            </a:endParaRPr>
          </a:p>
        </p:txBody>
      </p:sp>
      <p:grpSp>
        <p:nvGrpSpPr>
          <p:cNvPr id="10" name="Group 9"/>
          <p:cNvGrpSpPr/>
          <p:nvPr/>
        </p:nvGrpSpPr>
        <p:grpSpPr>
          <a:xfrm>
            <a:off x="3545018" y="1263542"/>
            <a:ext cx="3502794" cy="4109605"/>
            <a:chOff x="3150219" y="1162189"/>
            <a:chExt cx="3502794" cy="4109605"/>
          </a:xfrm>
        </p:grpSpPr>
        <p:sp>
          <p:nvSpPr>
            <p:cNvPr id="2" name="Rectangle 1"/>
            <p:cNvSpPr/>
            <p:nvPr/>
          </p:nvSpPr>
          <p:spPr>
            <a:xfrm>
              <a:off x="3150219" y="2319453"/>
              <a:ext cx="2880000" cy="2880000"/>
            </a:xfrm>
            <a:prstGeom prst="rect">
              <a:avLst/>
            </a:prstGeom>
            <a:solidFill>
              <a:schemeClr val="accent4"/>
            </a:solidFill>
            <a:ln>
              <a:solidFill>
                <a:schemeClr val="accent3"/>
              </a:solidFill>
            </a:ln>
            <a:scene3d>
              <a:camera prst="isometricLeftDown"/>
              <a:lightRig rig="threePt" dir="t"/>
            </a:scene3d>
            <a:sp3d extrusionH="2540000" contourW="25400" prstMaterial="legacyWireframe">
              <a:bevelB/>
              <a:contourClr>
                <a:schemeClr val="accent3"/>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TextBox 2"/>
            <p:cNvSpPr txBox="1"/>
            <p:nvPr/>
          </p:nvSpPr>
          <p:spPr>
            <a:xfrm rot="16200000">
              <a:off x="2774919" y="1999156"/>
              <a:ext cx="2597264" cy="923330"/>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Y-axis</a:t>
              </a:r>
            </a:p>
            <a:p>
              <a:r>
                <a:rPr lang="en-US" dirty="0">
                  <a:solidFill>
                    <a:schemeClr val="tx2"/>
                  </a:solidFill>
                  <a:latin typeface="Yanone Kaffeesatz Regular" panose="02000000000000000000" pitchFamily="2" charset="0"/>
                </a:rPr>
                <a:t>Scale by splitting </a:t>
              </a:r>
              <a:br>
                <a:rPr lang="en-US" dirty="0">
                  <a:solidFill>
                    <a:schemeClr val="tx2"/>
                  </a:solidFill>
                  <a:latin typeface="Yanone Kaffeesatz Regular" panose="02000000000000000000" pitchFamily="2" charset="0"/>
                </a:rPr>
              </a:br>
              <a:r>
                <a:rPr lang="en-US" dirty="0">
                  <a:solidFill>
                    <a:schemeClr val="tx2"/>
                  </a:solidFill>
                  <a:latin typeface="Yanone Kaffeesatz Regular" panose="02000000000000000000" pitchFamily="2" charset="0"/>
                </a:rPr>
                <a:t>different things</a:t>
              </a:r>
              <a:endParaRPr lang="de-CH" dirty="0">
                <a:solidFill>
                  <a:schemeClr val="tx2"/>
                </a:solidFill>
                <a:latin typeface="Yanone Kaffeesatz Regular" panose="02000000000000000000" pitchFamily="2" charset="0"/>
              </a:endParaRPr>
            </a:p>
          </p:txBody>
        </p:sp>
        <p:sp>
          <p:nvSpPr>
            <p:cNvPr id="4" name="TextBox 3"/>
            <p:cNvSpPr txBox="1"/>
            <p:nvPr/>
          </p:nvSpPr>
          <p:spPr>
            <a:xfrm rot="1849042">
              <a:off x="4055749" y="4625463"/>
              <a:ext cx="2597264" cy="646331"/>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X-axis</a:t>
              </a:r>
            </a:p>
            <a:p>
              <a:r>
                <a:rPr lang="en-US" dirty="0">
                  <a:solidFill>
                    <a:schemeClr val="tx2"/>
                  </a:solidFill>
                  <a:latin typeface="Yanone Kaffeesatz Regular" panose="02000000000000000000" pitchFamily="2" charset="0"/>
                </a:rPr>
                <a:t>Scale by cloning</a:t>
              </a:r>
              <a:endParaRPr lang="de-CH" dirty="0">
                <a:solidFill>
                  <a:schemeClr val="tx2"/>
                </a:solidFill>
                <a:latin typeface="Yanone Kaffeesatz Regular" panose="02000000000000000000" pitchFamily="2" charset="0"/>
              </a:endParaRPr>
            </a:p>
          </p:txBody>
        </p:sp>
      </p:grpSp>
    </p:spTree>
    <p:extLst>
      <p:ext uri="{BB962C8B-B14F-4D97-AF65-F5344CB8AC3E}">
        <p14:creationId xmlns:p14="http://schemas.microsoft.com/office/powerpoint/2010/main" val="3590353592"/>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1731</Words>
  <Application>Microsoft Office PowerPoint</Application>
  <PresentationFormat>Widescreen</PresentationFormat>
  <Paragraphs>333</Paragraphs>
  <Slides>37</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Yanone Kaffeesatz Light</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danielmarbach</cp:lastModifiedBy>
  <cp:revision>320</cp:revision>
  <dcterms:created xsi:type="dcterms:W3CDTF">2016-02-22T14:00:45Z</dcterms:created>
  <dcterms:modified xsi:type="dcterms:W3CDTF">2017-05-22T20:17:57Z</dcterms:modified>
</cp:coreProperties>
</file>