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9"/>
  </p:notesMasterIdLst>
  <p:sldIdLst>
    <p:sldId id="278" r:id="rId2"/>
    <p:sldId id="277" r:id="rId3"/>
    <p:sldId id="319" r:id="rId4"/>
    <p:sldId id="414" r:id="rId5"/>
    <p:sldId id="416" r:id="rId6"/>
    <p:sldId id="417" r:id="rId7"/>
    <p:sldId id="413" r:id="rId8"/>
    <p:sldId id="421" r:id="rId9"/>
    <p:sldId id="420" r:id="rId10"/>
    <p:sldId id="418" r:id="rId11"/>
    <p:sldId id="423" r:id="rId12"/>
    <p:sldId id="419" r:id="rId13"/>
    <p:sldId id="422" r:id="rId14"/>
    <p:sldId id="426" r:id="rId15"/>
    <p:sldId id="425" r:id="rId16"/>
    <p:sldId id="429" r:id="rId17"/>
    <p:sldId id="431" r:id="rId18"/>
    <p:sldId id="432" r:id="rId19"/>
    <p:sldId id="433" r:id="rId20"/>
    <p:sldId id="434" r:id="rId21"/>
    <p:sldId id="435" r:id="rId22"/>
    <p:sldId id="437" r:id="rId23"/>
    <p:sldId id="436" r:id="rId24"/>
    <p:sldId id="438" r:id="rId25"/>
    <p:sldId id="448" r:id="rId26"/>
    <p:sldId id="449" r:id="rId27"/>
    <p:sldId id="439" r:id="rId28"/>
    <p:sldId id="445" r:id="rId29"/>
    <p:sldId id="443" r:id="rId30"/>
    <p:sldId id="446" r:id="rId31"/>
    <p:sldId id="447" r:id="rId32"/>
    <p:sldId id="440" r:id="rId33"/>
    <p:sldId id="273" r:id="rId34"/>
    <p:sldId id="267" r:id="rId35"/>
    <p:sldId id="275" r:id="rId36"/>
    <p:sldId id="268" r:id="rId37"/>
    <p:sldId id="27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16"/>
            <p14:sldId id="417"/>
            <p14:sldId id="413"/>
            <p14:sldId id="421"/>
            <p14:sldId id="420"/>
            <p14:sldId id="418"/>
            <p14:sldId id="423"/>
            <p14:sldId id="419"/>
            <p14:sldId id="422"/>
            <p14:sldId id="426"/>
            <p14:sldId id="425"/>
            <p14:sldId id="429"/>
            <p14:sldId id="431"/>
            <p14:sldId id="432"/>
            <p14:sldId id="433"/>
            <p14:sldId id="434"/>
            <p14:sldId id="435"/>
            <p14:sldId id="437"/>
            <p14:sldId id="436"/>
            <p14:sldId id="438"/>
            <p14:sldId id="448"/>
            <p14:sldId id="449"/>
            <p14:sldId id="439"/>
            <p14:sldId id="445"/>
            <p14:sldId id="443"/>
            <p14:sldId id="446"/>
            <p14:sldId id="447"/>
            <p14:sldId id="440"/>
          </p14:sldIdLst>
        </p14:section>
        <p14:section name="Q &amp; A" id="{EC3F6F94-2D82-4EB0-B8B3-D1EDFDD37945}">
          <p14:sldIdLst>
            <p14:sldId id="273"/>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14" d="100"/>
          <a:sy n="114" d="100"/>
        </p:scale>
        <p:origin x="2152" y="68"/>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22.05.2017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The days of shipping data from tier to tier through countless stateless instances to the client and back are over. Modern concurrent computation models for distributed systems like Actors bring data closer to the compute nodes and thus significantly reduce latency. 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what they initially came up with</a:t>
            </a:r>
          </a:p>
          <a:p>
            <a:endParaRPr lang="en-US" dirty="0"/>
          </a:p>
          <a:p>
            <a:r>
              <a:rPr lang="en-US" dirty="0"/>
              <a:t>Explain, talk about data shipping paradigm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tried that before and this is what happened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LIST OF Drawback. 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She drew the following architecture diagram</a:t>
            </a:r>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you want to partition and how it works</a:t>
            </a:r>
          </a:p>
          <a:p>
            <a:endParaRPr lang="en-US" dirty="0"/>
          </a:p>
          <a:p>
            <a:r>
              <a:rPr lang="en-US" dirty="0"/>
              <a:t>(</a:t>
            </a:r>
            <a:r>
              <a:rPr lang="en-US" dirty="0" err="1"/>
              <a:t>Loadbalancer</a:t>
            </a:r>
            <a:r>
              <a:rPr lang="en-US" dirty="0"/>
              <a:t> is not the solution, I just flew into NDC Oslo and I still want to see my own data)</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a:t>
            </a:r>
            <a:r>
              <a:rPr lang="en-US" dirty="0" err="1"/>
              <a:t>Loadbalancer</a:t>
            </a:r>
            <a:r>
              <a:rPr lang="en-US" dirty="0"/>
              <a:t> could already introduce stickiness</a:t>
            </a:r>
          </a:p>
          <a:p>
            <a:endParaRPr lang="en-US" dirty="0"/>
          </a:p>
          <a:p>
            <a:r>
              <a:rPr lang="en-US" dirty="0"/>
              <a:t>Stateless </a:t>
            </a:r>
            <a:r>
              <a:rPr lang="en-US" dirty="0" err="1"/>
              <a:t>FrontEnd</a:t>
            </a:r>
            <a:r>
              <a:rPr lang="en-US" dirty="0"/>
              <a:t> routes based on the order that was created to the correct </a:t>
            </a:r>
            <a:r>
              <a:rPr lang="en-US" dirty="0" err="1"/>
              <a:t>stateful</a:t>
            </a:r>
            <a:r>
              <a:rPr lang="en-US" dirty="0"/>
              <a:t> service, calling the </a:t>
            </a:r>
            <a:r>
              <a:rPr lang="en-US" dirty="0" err="1"/>
              <a:t>stateful</a:t>
            </a:r>
            <a:r>
              <a:rPr lang="en-US" dirty="0"/>
              <a:t> service is at least one RPC or HTTP call, the partition resolver needs to be used to resolve the partition key of the service and then call to the HTTP or RPC endpoint of the service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War story in her previous project, we solved it with messaging and it gave us… </a:t>
            </a:r>
          </a:p>
          <a:p>
            <a:endParaRPr lang="en-US" dirty="0"/>
          </a:p>
          <a:p>
            <a:r>
              <a:rPr lang="en-US" dirty="0"/>
              <a:t>Aspects of Coupling, especially temporal and spatial</a:t>
            </a:r>
          </a:p>
          <a:p>
            <a:r>
              <a:rPr lang="en-US" dirty="0"/>
              <a:t>No possibility to throttle requests</a:t>
            </a:r>
          </a:p>
          <a:p>
            <a:r>
              <a:rPr lang="en-US" dirty="0"/>
              <a:t>For transactional </a:t>
            </a:r>
            <a:r>
              <a:rPr lang="en-US" dirty="0" err="1"/>
              <a:t>ressources</a:t>
            </a:r>
            <a:r>
              <a:rPr lang="en-US" dirty="0"/>
              <a:t> the transaction are hold for a long period of time</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async</a:t>
            </a:r>
            <a:r>
              <a:rPr lang="en-US" dirty="0"/>
              <a:t> programing the impact on threads with RPC vs. messages became much lower. However there are still threads assigned with each RPC request that is handled. Furthermore when transactions need to be spawned a transaction is opened when the request is handled. Transactions are generally handled longer than with messaging. This limits the scalability. </a:t>
            </a:r>
          </a:p>
          <a:p>
            <a:endParaRPr lang="en-US" dirty="0"/>
          </a:p>
          <a:p>
            <a:r>
              <a:rPr lang="en-US" dirty="0"/>
              <a:t>In addition to that it is hard to throttle RPC requests. You either take it or you don’t because you reached the capacity of number of requests you can handle. Introducing messaging into the came allows to have a predictable but still massively scalable load on the system that is doing the </a:t>
            </a:r>
            <a:r>
              <a:rPr lang="en-US" dirty="0" err="1"/>
              <a:t>stateful</a:t>
            </a:r>
            <a:r>
              <a:rPr lang="en-US" dirty="0"/>
              <a:t> computations. </a:t>
            </a:r>
          </a:p>
          <a:p>
            <a:endParaRPr lang="en-US" dirty="0"/>
          </a:p>
          <a:p>
            <a:r>
              <a:rPr lang="en-US" dirty="0"/>
              <a:t>But gave us also much more, recoverability of operations, fire &amp; forget etc.</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Competing consumers</a:t>
            </a:r>
          </a:p>
          <a:p>
            <a:r>
              <a:rPr lang="en-US" dirty="0"/>
              <a:t>Awesome scaling</a:t>
            </a:r>
          </a:p>
          <a:p>
            <a:r>
              <a:rPr lang="en-US" dirty="0"/>
              <a:t>Throttling</a:t>
            </a:r>
          </a:p>
          <a:p>
            <a:r>
              <a:rPr lang="en-US" dirty="0"/>
              <a:t>Retries and business transactions to </a:t>
            </a:r>
            <a:r>
              <a:rPr lang="en-US" dirty="0" err="1"/>
              <a:t>stateful</a:t>
            </a:r>
            <a:r>
              <a:rPr lang="en-US" dirty="0"/>
              <a:t> </a:t>
            </a:r>
            <a:r>
              <a:rPr lang="en-US" dirty="0" err="1"/>
              <a:t>middletier</a:t>
            </a:r>
            <a:endParaRPr lang="en-US" dirty="0"/>
          </a:p>
          <a:p>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a:t>
            </a:r>
            <a:r>
              <a:rPr lang="en-US" baseline="0" dirty="0" err="1"/>
              <a:t>sharding</a:t>
            </a:r>
            <a:r>
              <a:rPr lang="en-US" baseline="0" dirty="0"/>
              <a:t> part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Europe could also be picked up by other partitions. Then the data ends up on the wrong partition and we are completely screwed. </a:t>
            </a:r>
          </a:p>
          <a:p>
            <a:endParaRPr lang="en-US" dirty="0"/>
          </a:p>
          <a:p>
            <a:r>
              <a:rPr lang="en-US" dirty="0"/>
              <a:t>Imagine a customer calls us and…</a:t>
            </a:r>
          </a:p>
          <a:p>
            <a:endParaRPr lang="en-US" dirty="0"/>
          </a:p>
          <a:p>
            <a:r>
              <a:rPr lang="en-US" dirty="0"/>
              <a:t>So we either need routing keys or a queue per partition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Sending a commands means the sender knows the receiver</a:t>
            </a:r>
          </a:p>
          <a:p>
            <a:r>
              <a:rPr lang="en-US" dirty="0"/>
              <a:t>Temporal decoupling but still spatial coupling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endParaRPr lang="de-CH" dirty="0"/>
          </a:p>
          <a:p>
            <a:r>
              <a:rPr lang="en-US" dirty="0"/>
              <a:t>It is OK for the sender to know the partitioning strategy since it belongs to the same bounded context anyway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publisher cannot define how data needs to be partitioned since subscribers define how they interpret the event that they are subscribed to.</a:t>
            </a:r>
          </a:p>
          <a:p>
            <a:r>
              <a:rPr lang="en-US" dirty="0"/>
              <a:t>Only the subscriber can know the partitioning schema of its own data. Therefore receiver side distribution is needed where data is received and internally rerouted if required.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knowledge of Service Fabric</a:t>
            </a:r>
            <a:endParaRPr lang="de-CH" dirty="0"/>
          </a:p>
          <a:p>
            <a:r>
              <a:rPr lang="de-CH" dirty="0"/>
              <a:t>Basic </a:t>
            </a:r>
            <a:r>
              <a:rPr lang="de-CH" dirty="0" err="1"/>
              <a:t>knowledge</a:t>
            </a:r>
            <a:r>
              <a:rPr lang="de-CH" baseline="0" dirty="0"/>
              <a:t> </a:t>
            </a:r>
            <a:r>
              <a:rPr lang="de-CH" baseline="0" dirty="0" err="1"/>
              <a:t>of</a:t>
            </a:r>
            <a:r>
              <a:rPr lang="de-CH" baseline="0" dirty="0"/>
              <a:t> </a:t>
            </a:r>
            <a:r>
              <a:rPr lang="de-CH" baseline="0" dirty="0" err="1"/>
              <a:t>messaging</a:t>
            </a:r>
            <a:endParaRPr lang="de-CH" baseline="0" dirty="0"/>
          </a:p>
          <a:p>
            <a:endParaRPr lang="en-US" baseline="0" dirty="0"/>
          </a:p>
          <a:p>
            <a:r>
              <a:rPr lang="en-US" baseline="0" dirty="0"/>
              <a:t>Need a better transition</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request reply you usually want stickiness or partition affinity since the sender might have created a callback or state that is associated with the partition of the sender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DEMO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endParaRPr lang="en-US" baseline="0" dirty="0"/>
          </a:p>
          <a:p>
            <a:r>
              <a:rPr lang="en-US" baseline="0" dirty="0"/>
              <a:t>What problem’s does Karl to show, last </a:t>
            </a:r>
            <a:r>
              <a:rPr lang="en-US" baseline="0" dirty="0" err="1"/>
              <a:t>easter</a:t>
            </a:r>
            <a:r>
              <a:rPr lang="en-US" baseline="0" dirty="0"/>
              <a: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Karl, the architect in the team, stumbled over service fabric and started diving into it, let’s hear how he explained Service Fabric to the team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Service Fabric also addresses the significant challenges in developing and managing cloud applications. Developers and administrators can avoid complex infrastructure problems and focus on implementing mission-critical, demanding workloads that are scalable, reliable, and manageable.</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Before they went to the drawing board Karl briefly recapped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74650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860665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22.05.2017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22.05.2017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22.05.2017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22.05.2017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22.05.2017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22.05.2017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22.05.2017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grpSp>
        <p:nvGrpSpPr>
          <p:cNvPr id="10" name="Group 9"/>
          <p:cNvGrpSpPr/>
          <p:nvPr/>
        </p:nvGrpSpPr>
        <p:grpSpPr>
          <a:xfrm>
            <a:off x="3545018" y="1263542"/>
            <a:ext cx="5101965" cy="4109605"/>
            <a:chOff x="3150219" y="1162189"/>
            <a:chExt cx="5101965"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5654920" y="377453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gr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Europe</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America</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Asia</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56739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Europe</a:t>
              </a:r>
              <a:endParaRPr lang="de-CH" sz="4800" dirty="0">
                <a:solidFill>
                  <a:schemeClr val="bg2"/>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America</a:t>
              </a:r>
              <a:endParaRPr lang="de-CH" sz="4800" dirty="0">
                <a:solidFill>
                  <a:schemeClr val="bg2"/>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Asia</a:t>
              </a:r>
              <a:endParaRPr lang="de-CH" sz="4800" dirty="0">
                <a:solidFill>
                  <a:schemeClr val="bg2"/>
                </a:solidFill>
                <a:latin typeface="Yanone Kaffeesatz Light" panose="02000000000000000000" pitchFamily="2" charset="0"/>
              </a:endParaRPr>
            </a:p>
          </p:txBody>
        </p:sp>
      </p:grpSp>
      <p:grpSp>
        <p:nvGrpSpPr>
          <p:cNvPr id="32" name="Group 31"/>
          <p:cNvGrpSpPr/>
          <p:nvPr/>
        </p:nvGrpSpPr>
        <p:grpSpPr>
          <a:xfrm>
            <a:off x="4737690" y="1532792"/>
            <a:ext cx="767772" cy="592838"/>
            <a:chOff x="2519836" y="276109"/>
            <a:chExt cx="767772" cy="592838"/>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14219" y="276109"/>
              <a:ext cx="579005"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Europe</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1434"/>
            <a:ext cx="767772" cy="592838"/>
            <a:chOff x="2519836" y="276109"/>
            <a:chExt cx="767772" cy="592838"/>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91164" y="276109"/>
              <a:ext cx="425116"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Asia</a:t>
              </a:r>
              <a:endParaRPr lang="de-CH" sz="14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7 L 0.06836 0.1287 L 0.40391 0.29166 L 0.40391 0.29166 L 0.40391 0.29166 L 0.40391 0.29166 L 0.40391 0.29051 " pathEditMode="relative" ptsTypes="AAAAAAAAA">
                                      <p:cBhvr>
                                        <p:cTn id="9" dur="2000" fill="hold"/>
                                        <p:tgtEl>
                                          <p:spTgt spid="41"/>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09 L 0.05742 0.13518 L -0.12122 0.28912 L -0.12122 0.28912 " pathEditMode="relative" ptsTypes="AAAA">
                                      <p:cBhvr>
                                        <p:cTn id="19" dur="2000" fill="hold"/>
                                        <p:tgtEl>
                                          <p:spTgt spid="32"/>
                                        </p:tgtEl>
                                        <p:attrNameLst>
                                          <p:attrName>ppt_x</p:attrName>
                                          <p:attrName>ppt_y</p:attrName>
                                        </p:attrNameLst>
                                      </p:cBhvr>
                                    </p:animMotion>
                                  </p:childTnLst>
                                </p:cTn>
                              </p:par>
                            </p:childTnLst>
                          </p:cTn>
                        </p:par>
                        <p:par>
                          <p:cTn id="20" fill="hold">
                            <p:stCondLst>
                              <p:cond delay="2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367976" y="1225171"/>
            <a:ext cx="9456049" cy="4485719"/>
            <a:chOff x="1576224" y="1225171"/>
            <a:chExt cx="9456049" cy="4485719"/>
          </a:xfrm>
        </p:grpSpPr>
        <p:sp>
          <p:nvSpPr>
            <p:cNvPr id="9" name="Rectangle 8"/>
            <p:cNvSpPr/>
            <p:nvPr/>
          </p:nvSpPr>
          <p:spPr>
            <a:xfrm>
              <a:off x="1576224"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grpSp>
          <p:nvGrpSpPr>
            <p:cNvPr id="12" name="Group 11"/>
            <p:cNvGrpSpPr/>
            <p:nvPr/>
          </p:nvGrpSpPr>
          <p:grpSpPr>
            <a:xfrm>
              <a:off x="4344985" y="1225171"/>
              <a:ext cx="6687288" cy="4485719"/>
              <a:chOff x="3811722" y="1108082"/>
              <a:chExt cx="6687288" cy="4485719"/>
            </a:xfrm>
          </p:grpSpPr>
          <p:sp>
            <p:nvSpPr>
              <p:cNvPr id="2" name="Rectangle 1"/>
              <p:cNvSpPr/>
              <p:nvPr/>
            </p:nvSpPr>
            <p:spPr>
              <a:xfrm>
                <a:off x="5876556" y="110808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3811722"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5876556"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554707"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4783874" y="202248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6848708" y="202248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6848708" y="202248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423925" y="4377649"/>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4783874" y="3635137"/>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001674" y="291632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6848708" y="3635137"/>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7881125" y="3635137"/>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p:cNvSpPr/>
            <p:nvPr/>
          </p:nvSpPr>
          <p:spPr>
            <a:xfrm rot="16200000">
              <a:off x="6311454"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868401"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317137"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768654"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768654"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812704"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520527"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Europe</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America</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Asia</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Europe</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Europe</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America</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Asia</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America</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Asia</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Receiver1</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Receiver1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Receiver2</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Receiver3</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Receiver2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Receiver3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830997"/>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a:p>
            <a:pPr algn="ctr"/>
            <a:r>
              <a:rPr lang="en-US" sz="2400" dirty="0">
                <a:solidFill>
                  <a:schemeClr val="accent3"/>
                </a:solidFill>
                <a:latin typeface="Yanone Kaffeesatz Regular" panose="02000000000000000000" pitchFamily="2" charset="0"/>
              </a:rPr>
              <a:t>inside the cluster</a:t>
            </a:r>
            <a:endParaRPr lang="de-CH" sz="2400" dirty="0">
              <a:solidFill>
                <a:schemeClr val="accent3"/>
              </a:solidFill>
              <a:latin typeface="Yanone Kaffeesatz Regular" panose="02000000000000000000" pitchFamily="2" charset="0"/>
            </a:endParaRP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3368957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63324"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a:t>
            </a:r>
            <a:r>
              <a:rPr lang="en-US" sz="16600" dirty="0" err="1">
                <a:solidFill>
                  <a:schemeClr val="accent2"/>
                </a:solidFill>
                <a:latin typeface="Yanone Kaffeesatz Regular" panose="02000000000000000000" pitchFamily="2" charset="0"/>
              </a:rPr>
              <a:t>Phd</a:t>
            </a:r>
            <a:r>
              <a:rPr lang="en-US" sz="16600" dirty="0">
                <a:solidFill>
                  <a:schemeClr val="accent2"/>
                </a:solidFill>
                <a:latin typeface="Yanone Kaffeesatz Regular" panose="02000000000000000000" pitchFamily="2" charset="0"/>
              </a:rPr>
              <a:t>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Subscriber1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Subscriber1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Subscriber2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Subscriber3</a:t>
            </a:r>
            <a:endParaRPr lang="de-CH" sz="2400" dirty="0">
              <a:latin typeface="Yanone Kaffeesatz Light" panose="02000000000000000000" pitchFamily="2" charset="0"/>
            </a:endParaRPr>
          </a:p>
        </p:txBody>
      </p:sp>
      <p:sp>
        <p:nvSpPr>
          <p:cNvPr id="16" name="Rectangle 15"/>
          <p:cNvSpPr/>
          <p:nvPr/>
        </p:nvSpPr>
        <p:spPr>
          <a:xfrm>
            <a:off x="5776332" y="936703"/>
            <a:ext cx="5531484"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87262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604666"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a:off x="5920684" y="2520928"/>
            <a:ext cx="914400" cy="154851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Subscriber</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Subscriber2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Subscriber3</a:t>
            </a:r>
            <a:endParaRPr lang="de-CH" sz="2400" dirty="0">
              <a:latin typeface="Yanone Kaffeesatz Light" panose="02000000000000000000" pitchFamily="2" charset="0"/>
            </a:endParaRPr>
          </a:p>
        </p:txBody>
      </p:sp>
      <p:cxnSp>
        <p:nvCxnSpPr>
          <p:cNvPr id="24" name="Straight Arrow Connector 23"/>
          <p:cNvCxnSpPr>
            <a:cxnSpLocks/>
            <a:stCxn id="9" idx="1"/>
            <a:endCxn id="19" idx="4"/>
          </p:cNvCxnSpPr>
          <p:nvPr/>
        </p:nvCxnSpPr>
        <p:spPr>
          <a:xfrm flipH="1">
            <a:off x="6835084" y="2019561"/>
            <a:ext cx="245111"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4"/>
          </p:cNvCxnSpPr>
          <p:nvPr/>
        </p:nvCxnSpPr>
        <p:spPr>
          <a:xfrm flipH="1" flipV="1">
            <a:off x="6835084" y="3295184"/>
            <a:ext cx="245111"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4"/>
          </p:cNvCxnSpPr>
          <p:nvPr/>
        </p:nvCxnSpPr>
        <p:spPr>
          <a:xfrm flipH="1" flipV="1">
            <a:off x="6835084" y="3295184"/>
            <a:ext cx="245111"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10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a:latin typeface="Yanone Kaffeesatz Light" panose="02000000000000000000" pitchFamily="2" charset="0"/>
                </a:rPr>
                <a:t>Receiver1</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Yanone Kaffeesatz Light" panose="02000000000000000000" pitchFamily="2" charset="0"/>
                </a:rPr>
                <a:t>Receiver1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a:latin typeface="Yanone Kaffeesatz Light" panose="02000000000000000000" pitchFamily="2" charset="0"/>
                </a:rPr>
                <a:t>Receiver2</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a:latin typeface="Yanone Kaffeesatz Light" panose="02000000000000000000" pitchFamily="2" charset="0"/>
                </a:rPr>
                <a:t>Receiver3</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Yanone Kaffeesatz Light" panose="02000000000000000000" pitchFamily="2" charset="0"/>
                </a:rPr>
                <a:t>Receiver2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latin typeface="Yanone Kaffeesatz Light" panose="02000000000000000000" pitchFamily="2" charset="0"/>
                </a:rPr>
                <a:t>Receiver3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34711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On-premises or in the cloud</a:t>
            </a:r>
            <a:endParaRPr lang="de-CH" sz="3600" dirty="0">
              <a:solidFill>
                <a:schemeClr val="accent4"/>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Our Chocolate Microservices</a:t>
            </a:r>
            <a:endParaRPr lang="de-CH" sz="3600" dirty="0">
              <a:solidFill>
                <a:schemeClr val="accent4"/>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1611339"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Stateless Services</a:t>
            </a:r>
            <a:endParaRPr lang="de-CH" sz="2000" dirty="0">
              <a:solidFill>
                <a:schemeClr val="tx2"/>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grpSp>
        <p:nvGrpSpPr>
          <p:cNvPr id="10" name="Group 9"/>
          <p:cNvGrpSpPr/>
          <p:nvPr/>
        </p:nvGrpSpPr>
        <p:grpSpPr>
          <a:xfrm>
            <a:off x="3545018" y="1263542"/>
            <a:ext cx="3502794" cy="4109605"/>
            <a:chOff x="3150219" y="1162189"/>
            <a:chExt cx="3502794"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359035359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1731</Words>
  <Application>Microsoft Office PowerPoint</Application>
  <PresentationFormat>Widescreen</PresentationFormat>
  <Paragraphs>333</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322</cp:revision>
  <dcterms:created xsi:type="dcterms:W3CDTF">2016-02-22T14:00:45Z</dcterms:created>
  <dcterms:modified xsi:type="dcterms:W3CDTF">2017-05-22T20:46:29Z</dcterms:modified>
</cp:coreProperties>
</file>