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73" r:id="rId17"/>
    <p:sldId id="272" r:id="rId18"/>
    <p:sldId id="278" r:id="rId19"/>
    <p:sldId id="275" r:id="rId20"/>
    <p:sldId id="277" r:id="rId21"/>
    <p:sldId id="280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8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7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3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7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1AF1F-E1C7-472B-92F2-01A7310F1AC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5549-56B3-4387-A1DD-70C41C8C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2062"/>
            <a:ext cx="10515600" cy="59442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0" dirty="0" smtClean="0">
                <a:solidFill>
                  <a:srgbClr val="000000"/>
                </a:solidFill>
                <a:effectLst/>
                <a:latin typeface="MyriadPro-Bold" panose="020B0703030403020204" pitchFamily="34" charset="0"/>
              </a:rPr>
              <a:t>STMS: Improving MPTCP Throughput Under</a:t>
            </a:r>
            <a:br>
              <a:rPr lang="en-US" altLang="zh-CN" sz="4000" b="1" i="0" dirty="0" smtClean="0">
                <a:solidFill>
                  <a:srgbClr val="000000"/>
                </a:solidFill>
                <a:effectLst/>
                <a:latin typeface="MyriadPro-Bold" panose="020B0703030403020204" pitchFamily="34" charset="0"/>
              </a:rPr>
            </a:br>
            <a:r>
              <a:rPr lang="en-US" altLang="zh-CN" sz="4000" b="1" i="0" dirty="0" smtClean="0">
                <a:solidFill>
                  <a:srgbClr val="000000"/>
                </a:solidFill>
                <a:effectLst/>
                <a:latin typeface="MyriadPro-Bold" panose="020B0703030403020204" pitchFamily="34" charset="0"/>
              </a:rPr>
              <a:t>Heterogeneous Networks</a:t>
            </a:r>
            <a:br>
              <a:rPr lang="en-US" altLang="zh-CN" sz="4000" b="1" i="0" dirty="0" smtClean="0">
                <a:solidFill>
                  <a:srgbClr val="000000"/>
                </a:solidFill>
                <a:effectLst/>
                <a:latin typeface="MyriadPro-Bold" panose="020B0703030403020204" pitchFamily="34" charset="0"/>
              </a:rPr>
            </a:br>
            <a:r>
              <a:rPr lang="en-US" altLang="zh-CN" sz="1800" dirty="0" smtClean="0">
                <a:solidFill>
                  <a:srgbClr val="000000"/>
                </a:solidFill>
                <a:latin typeface="MyriadPro-Semibold" panose="020B0603030403020204" pitchFamily="34" charset="0"/>
              </a:rPr>
              <a:t>Hang </a:t>
            </a:r>
            <a:r>
              <a:rPr lang="en-US" altLang="zh-CN" sz="1800" dirty="0">
                <a:solidFill>
                  <a:srgbClr val="000000"/>
                </a:solidFill>
                <a:latin typeface="MyriadPro-Semibold" panose="020B0603030403020204" pitchFamily="34" charset="0"/>
              </a:rPr>
              <a:t>Shi and Yong Cui, </a:t>
            </a:r>
            <a: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  <a:t>Tsinghua University; </a:t>
            </a:r>
            <a:r>
              <a:rPr lang="en-US" altLang="zh-CN" sz="1800" dirty="0">
                <a:solidFill>
                  <a:srgbClr val="000000"/>
                </a:solidFill>
                <a:latin typeface="MyriadPro-Semibold" panose="020B0603030403020204" pitchFamily="34" charset="0"/>
              </a:rPr>
              <a:t>Xin Wang, </a:t>
            </a:r>
            <a: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  <a:t>Stony Brook University;</a:t>
            </a:r>
            <a:b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MyriadPro-Semibold" panose="020B0603030403020204" pitchFamily="34" charset="0"/>
              </a:rPr>
              <a:t>Yuming</a:t>
            </a:r>
            <a:r>
              <a:rPr lang="en-US" altLang="zh-CN" sz="1800" dirty="0">
                <a:solidFill>
                  <a:srgbClr val="000000"/>
                </a:solidFill>
                <a:latin typeface="MyriadPro-Semibold" panose="020B0603030403020204" pitchFamily="34" charset="0"/>
              </a:rPr>
              <a:t> Hu and </a:t>
            </a:r>
            <a:r>
              <a:rPr lang="en-US" altLang="zh-CN" sz="1800" dirty="0" err="1">
                <a:solidFill>
                  <a:srgbClr val="000000"/>
                </a:solidFill>
                <a:latin typeface="MyriadPro-Semibold" panose="020B0603030403020204" pitchFamily="34" charset="0"/>
              </a:rPr>
              <a:t>Minglong</a:t>
            </a:r>
            <a:r>
              <a:rPr lang="en-US" altLang="zh-CN" sz="1800" dirty="0">
                <a:solidFill>
                  <a:srgbClr val="000000"/>
                </a:solidFill>
                <a:latin typeface="MyriadPro-Semibold" panose="020B0603030403020204" pitchFamily="34" charset="0"/>
              </a:rPr>
              <a:t> Dai, </a:t>
            </a:r>
            <a: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  <a:t>Tsinghua University;</a:t>
            </a:r>
            <a:b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</a:br>
            <a:r>
              <a:rPr lang="en-US" altLang="zh-CN" sz="1800" dirty="0" err="1">
                <a:solidFill>
                  <a:srgbClr val="000000"/>
                </a:solidFill>
                <a:latin typeface="MyriadPro-Semibold" panose="020B0603030403020204" pitchFamily="34" charset="0"/>
              </a:rPr>
              <a:t>Fanzhao</a:t>
            </a:r>
            <a:r>
              <a:rPr lang="en-US" altLang="zh-CN" sz="1800" dirty="0">
                <a:solidFill>
                  <a:srgbClr val="000000"/>
                </a:solidFill>
                <a:latin typeface="MyriadPro-Semibold" panose="020B0603030403020204" pitchFamily="34" charset="0"/>
              </a:rPr>
              <a:t> Wang and Kai Zheng, </a:t>
            </a:r>
            <a:r>
              <a:rPr lang="en-US" altLang="zh-CN" sz="1800" i="1" dirty="0">
                <a:solidFill>
                  <a:srgbClr val="000000"/>
                </a:solidFill>
                <a:latin typeface="MyriadPro-SemiboldIt" panose="020B0603030403090204" pitchFamily="34" charset="0"/>
              </a:rPr>
              <a:t>Huawei Technologies</a:t>
            </a:r>
            <a:r>
              <a:rPr lang="en-US" altLang="zh-CN" sz="1800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/>
              <a:t>汇报</a:t>
            </a:r>
            <a:r>
              <a:rPr lang="zh-CN" altLang="en-US" sz="2400" dirty="0" smtClean="0"/>
              <a:t>人：杨向杰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M201873143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50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zh-CN" altLang="en-US" dirty="0" smtClean="0"/>
              <a:t>办法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/>
              <a:t>从</a:t>
            </a:r>
            <a:r>
              <a:rPr lang="en-US" altLang="zh-CN" dirty="0"/>
              <a:t>slow-path</a:t>
            </a:r>
            <a:r>
              <a:rPr lang="zh-CN" altLang="en-US" dirty="0"/>
              <a:t>传输的数据包到达之后，将发送</a:t>
            </a:r>
            <a:r>
              <a:rPr lang="en-US" altLang="zh-CN" dirty="0"/>
              <a:t>Data ACK</a:t>
            </a:r>
            <a:r>
              <a:rPr lang="zh-CN" altLang="en-US" dirty="0"/>
              <a:t>一次性确认无序的数据包，</a:t>
            </a:r>
            <a:r>
              <a:rPr lang="en-US" altLang="zh-CN" dirty="0"/>
              <a:t>Data ACK</a:t>
            </a:r>
            <a:r>
              <a:rPr lang="zh-CN" altLang="en-US" dirty="0"/>
              <a:t>的数量也就反映了乱序到达的程度，那么就可以根据</a:t>
            </a:r>
            <a:r>
              <a:rPr lang="en-US" altLang="zh-CN" dirty="0"/>
              <a:t>Data ACK</a:t>
            </a:r>
            <a:r>
              <a:rPr lang="zh-CN" altLang="en-US" dirty="0"/>
              <a:t>动态调整</a:t>
            </a:r>
            <a:r>
              <a:rPr lang="en-US" altLang="zh-CN" dirty="0"/>
              <a:t>Gap Value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251"/>
            <a:ext cx="4848902" cy="38867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3314" y="3553097"/>
            <a:ext cx="370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adjust_interval</a:t>
            </a:r>
            <a:r>
              <a:rPr lang="zh-CN" altLang="en-US" dirty="0" smtClean="0"/>
              <a:t>是可调参数，反映了算法对网络变化的敏捷度。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5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STMS</a:t>
            </a:r>
            <a:r>
              <a:rPr lang="zh-CN" altLang="en-US" dirty="0" smtClean="0"/>
              <a:t>对</a:t>
            </a:r>
            <a:r>
              <a:rPr lang="en-US" altLang="zh-CN" dirty="0" smtClean="0"/>
              <a:t>host buffer</a:t>
            </a:r>
            <a:r>
              <a:rPr lang="zh-CN" altLang="en-US" dirty="0" smtClean="0"/>
              <a:t>的大小要求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）从</a:t>
            </a:r>
            <a:r>
              <a:rPr lang="en-US" altLang="zh-CN" dirty="0" err="1" smtClean="0"/>
              <a:t>fast_path</a:t>
            </a:r>
            <a:r>
              <a:rPr lang="zh-CN" altLang="en-US" dirty="0" smtClean="0"/>
              <a:t>发送的未确认数据包：</a:t>
            </a:r>
            <a:r>
              <a:rPr lang="en-US" altLang="zh-CN" dirty="0" smtClean="0"/>
              <a:t>Bf * </a:t>
            </a:r>
            <a:r>
              <a:rPr lang="en-US" altLang="zh-CN" dirty="0" err="1" smtClean="0"/>
              <a:t>RTTf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）从</a:t>
            </a:r>
            <a:r>
              <a:rPr lang="en-US" altLang="zh-CN" dirty="0" err="1" smtClean="0"/>
              <a:t>slow_path</a:t>
            </a:r>
            <a:r>
              <a:rPr lang="zh-CN" altLang="en-US" dirty="0" smtClean="0"/>
              <a:t>发送的数据包（</a:t>
            </a:r>
            <a:r>
              <a:rPr lang="en-US" altLang="zh-CN" dirty="0" smtClean="0"/>
              <a:t>ACK</a:t>
            </a:r>
            <a:r>
              <a:rPr lang="zh-CN" altLang="en-US" dirty="0" smtClean="0"/>
              <a:t>信号从</a:t>
            </a:r>
            <a:r>
              <a:rPr lang="en-US" altLang="zh-CN" dirty="0" err="1" smtClean="0"/>
              <a:t>fast_path</a:t>
            </a:r>
            <a:r>
              <a:rPr lang="zh-CN" altLang="en-US" dirty="0" smtClean="0"/>
              <a:t>返回）：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Bs</a:t>
            </a:r>
            <a:r>
              <a:rPr lang="en-US" altLang="zh-CN" dirty="0" smtClean="0"/>
              <a:t> * (OWDs + </a:t>
            </a:r>
            <a:r>
              <a:rPr lang="en-US" altLang="zh-CN" dirty="0" err="1" smtClean="0"/>
              <a:t>OWDf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fast_path</a:t>
            </a:r>
            <a:r>
              <a:rPr lang="zh-CN" altLang="en-US" dirty="0" smtClean="0"/>
              <a:t>需要缓存的数据包：</a:t>
            </a:r>
            <a:r>
              <a:rPr lang="en-US" altLang="zh-CN" dirty="0" smtClean="0"/>
              <a:t>Bf * (OWDs – </a:t>
            </a:r>
            <a:r>
              <a:rPr lang="en-US" altLang="zh-CN" dirty="0" err="1" smtClean="0"/>
              <a:t>OWDf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合计：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Buf</a:t>
            </a:r>
            <a:r>
              <a:rPr lang="en-US" altLang="zh-CN" dirty="0" smtClean="0"/>
              <a:t>(STMS) = (Bf + 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) * (</a:t>
            </a:r>
            <a:r>
              <a:rPr lang="en-US" altLang="zh-CN" dirty="0" err="1" smtClean="0"/>
              <a:t>OWDf</a:t>
            </a:r>
            <a:r>
              <a:rPr lang="en-US" altLang="zh-CN" dirty="0" smtClean="0"/>
              <a:t> + OWDs)</a:t>
            </a:r>
            <a:endParaRPr lang="zh-CN" altLang="en-US" dirty="0"/>
          </a:p>
        </p:txBody>
      </p:sp>
      <p:sp>
        <p:nvSpPr>
          <p:cNvPr id="4" name="椭圆形标注 3"/>
          <p:cNvSpPr/>
          <p:nvPr/>
        </p:nvSpPr>
        <p:spPr>
          <a:xfrm>
            <a:off x="7685315" y="4420825"/>
            <a:ext cx="4506685" cy="1756137"/>
          </a:xfrm>
          <a:prstGeom prst="wedgeEllipseCallou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Buf</a:t>
            </a:r>
            <a:r>
              <a:rPr lang="en-US" altLang="zh-CN" dirty="0" smtClean="0"/>
              <a:t>(default) </a:t>
            </a:r>
            <a:r>
              <a:rPr lang="en-US" altLang="zh-CN" dirty="0"/>
              <a:t>= </a:t>
            </a:r>
            <a:r>
              <a:rPr lang="en-US" altLang="zh-CN" dirty="0" smtClean="0"/>
              <a:t>(Bf + </a:t>
            </a:r>
            <a:r>
              <a:rPr lang="en-US" altLang="zh-CN" dirty="0" err="1" smtClean="0"/>
              <a:t>Bs</a:t>
            </a:r>
            <a:r>
              <a:rPr lang="en-US" altLang="zh-CN" dirty="0" smtClean="0"/>
              <a:t>) * RTTs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4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STMS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hostbuffer</a:t>
            </a:r>
            <a:r>
              <a:rPr lang="zh-CN" altLang="en-US" dirty="0" smtClean="0"/>
              <a:t>变化时的表现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 smtClean="0"/>
              <a:t>(1) Host buffer &lt; </a:t>
            </a:r>
            <a:r>
              <a:rPr lang="en-US" altLang="zh-CN" sz="2400" dirty="0" err="1" smtClean="0"/>
              <a:t>Buf</a:t>
            </a:r>
            <a:r>
              <a:rPr lang="en-US" altLang="zh-CN" sz="2400" dirty="0" smtClean="0"/>
              <a:t>(STMS)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STMS</a:t>
            </a:r>
            <a:r>
              <a:rPr lang="zh-CN" altLang="en-US" sz="2400" dirty="0"/>
              <a:t>倾向</a:t>
            </a:r>
            <a:r>
              <a:rPr lang="zh-CN" altLang="en-US" sz="2400" dirty="0" smtClean="0"/>
              <a:t>于利用</a:t>
            </a:r>
            <a:r>
              <a:rPr lang="en-US" altLang="zh-CN" sz="2400" dirty="0" err="1" smtClean="0"/>
              <a:t>fastpath</a:t>
            </a:r>
            <a:r>
              <a:rPr lang="zh-CN" altLang="en-US" sz="2400" dirty="0" smtClean="0"/>
              <a:t>，并且只有在</a:t>
            </a:r>
            <a:r>
              <a:rPr lang="en-US" altLang="zh-CN" sz="2400" dirty="0" err="1" smtClean="0"/>
              <a:t>slowpath</a:t>
            </a:r>
            <a:r>
              <a:rPr lang="zh-CN" altLang="en-US" sz="2400" dirty="0" smtClean="0"/>
              <a:t>不会导致堵塞时才会使用，</a:t>
            </a:r>
            <a:r>
              <a:rPr lang="en-US" altLang="zh-CN" sz="2400" dirty="0" smtClean="0"/>
              <a:t>STMS</a:t>
            </a:r>
            <a:r>
              <a:rPr lang="zh-CN" altLang="en-US" sz="2400" dirty="0" smtClean="0"/>
              <a:t>会使用</a:t>
            </a:r>
            <a:r>
              <a:rPr lang="en-US" altLang="zh-CN" sz="2400" dirty="0" err="1" smtClean="0"/>
              <a:t>slowpath</a:t>
            </a:r>
            <a:r>
              <a:rPr lang="zh-CN" altLang="en-US" sz="2400" dirty="0" smtClean="0"/>
              <a:t>时的</a:t>
            </a:r>
            <a:r>
              <a:rPr lang="en-US" altLang="zh-CN" sz="2400" dirty="0" smtClean="0"/>
              <a:t>buffer</a:t>
            </a:r>
            <a:r>
              <a:rPr lang="zh-CN" altLang="en-US" sz="2400" dirty="0" smtClean="0"/>
              <a:t>要求如下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(2) Host </a:t>
            </a:r>
            <a:r>
              <a:rPr lang="en-US" altLang="zh-CN" sz="2400" dirty="0"/>
              <a:t>buffer &lt;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(fallback)</a:t>
            </a:r>
            <a:r>
              <a:rPr lang="zh-CN" altLang="en-US" sz="2400" dirty="0"/>
              <a:t>时，</a:t>
            </a:r>
            <a:r>
              <a:rPr lang="en-US" altLang="zh-CN" sz="2400" dirty="0"/>
              <a:t>STMS</a:t>
            </a:r>
            <a:r>
              <a:rPr lang="zh-CN" altLang="en-US" sz="2400" dirty="0"/>
              <a:t>退化为</a:t>
            </a:r>
            <a:r>
              <a:rPr lang="en-US" altLang="zh-CN" sz="2400" dirty="0"/>
              <a:t>single TCP</a:t>
            </a:r>
            <a:r>
              <a:rPr lang="zh-CN" altLang="en-US" sz="2400" dirty="0"/>
              <a:t>，只从</a:t>
            </a:r>
            <a:r>
              <a:rPr lang="en-US" altLang="zh-CN" sz="2400" dirty="0"/>
              <a:t>fast path</a:t>
            </a:r>
            <a:r>
              <a:rPr lang="zh-CN" altLang="en-US" sz="2400" dirty="0"/>
              <a:t>传输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因此，</a:t>
            </a:r>
            <a:r>
              <a:rPr lang="en-US" altLang="zh-CN" sz="2400" dirty="0" smtClean="0"/>
              <a:t>STMS</a:t>
            </a:r>
            <a:r>
              <a:rPr lang="zh-CN" altLang="en-US" sz="2400" dirty="0" smtClean="0"/>
              <a:t>可以在不同</a:t>
            </a:r>
            <a:r>
              <a:rPr lang="en-US" altLang="zh-CN" sz="2400" dirty="0" smtClean="0"/>
              <a:t>host buffer</a:t>
            </a:r>
            <a:r>
              <a:rPr lang="zh-CN" altLang="en-US" sz="2400" dirty="0" smtClean="0"/>
              <a:t>时选择最优方案。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664" y="2793680"/>
            <a:ext cx="6203845" cy="13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STMS</a:t>
            </a:r>
            <a:r>
              <a:rPr lang="zh-CN" altLang="en-US" dirty="0" smtClean="0"/>
              <a:t>两种变形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不同在如何计算</a:t>
            </a:r>
            <a:r>
              <a:rPr lang="en-US" altLang="zh-CN" sz="2400" dirty="0"/>
              <a:t>G</a:t>
            </a:r>
            <a:r>
              <a:rPr lang="en-US" altLang="zh-CN" sz="2400" dirty="0" smtClean="0"/>
              <a:t>ap value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STMS-C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每次</a:t>
            </a:r>
            <a:r>
              <a:rPr lang="zh-CN" altLang="en-US" sz="2400" dirty="0" smtClean="0"/>
              <a:t>从</a:t>
            </a:r>
            <a:r>
              <a:rPr lang="en-US" altLang="zh-CN" sz="2400" dirty="0" err="1" smtClean="0"/>
              <a:t>slowpath</a:t>
            </a:r>
            <a:r>
              <a:rPr lang="zh-CN" altLang="en-US" sz="2400" dirty="0" smtClean="0"/>
              <a:t>发</a:t>
            </a:r>
            <a:r>
              <a:rPr lang="zh-CN" altLang="en-US" sz="2400" dirty="0"/>
              <a:t>包</a:t>
            </a:r>
            <a:r>
              <a:rPr lang="zh-CN" altLang="en-US" sz="2400" dirty="0" smtClean="0"/>
              <a:t>时</a:t>
            </a:r>
            <a:r>
              <a:rPr lang="zh-CN" altLang="en-US" sz="2400" dirty="0"/>
              <a:t>，</a:t>
            </a:r>
            <a:r>
              <a:rPr lang="en-US" altLang="zh-CN" sz="2400" dirty="0"/>
              <a:t>STMS-C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sub-flow TCP</a:t>
            </a:r>
            <a:r>
              <a:rPr lang="zh-CN" altLang="en-US" sz="2400" dirty="0"/>
              <a:t>的算法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得到</a:t>
            </a:r>
            <a:r>
              <a:rPr lang="en-US" altLang="zh-CN" sz="2400" dirty="0" smtClean="0"/>
              <a:t>RTT</a:t>
            </a:r>
            <a:r>
              <a:rPr lang="zh-CN" altLang="en-US" sz="2400" dirty="0" smtClean="0"/>
              <a:t>并估计</a:t>
            </a:r>
            <a:r>
              <a:rPr lang="zh-CN" altLang="en-US" sz="2400" dirty="0"/>
              <a:t>带宽</a:t>
            </a:r>
            <a:r>
              <a:rPr lang="zh-CN" altLang="en-US" sz="2400" dirty="0" smtClean="0"/>
              <a:t>并计算</a:t>
            </a:r>
            <a:r>
              <a:rPr lang="en-US" altLang="zh-CN" sz="2400" dirty="0" smtClean="0"/>
              <a:t>gap</a:t>
            </a:r>
            <a:r>
              <a:rPr lang="zh-CN" altLang="en-US" sz="2400" dirty="0" smtClean="0"/>
              <a:t>值</a:t>
            </a:r>
            <a:r>
              <a:rPr lang="zh-CN" altLang="en-US" sz="2400" dirty="0"/>
              <a:t>（假设</a:t>
            </a:r>
            <a:r>
              <a:rPr lang="zh-CN" altLang="en-US" sz="2400" dirty="0" smtClean="0"/>
              <a:t>上行和下行延迟</a:t>
            </a:r>
            <a:r>
              <a:rPr lang="zh-CN" altLang="en-US" sz="2400" dirty="0"/>
              <a:t>是对称的）。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STMS-A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默认</a:t>
            </a:r>
            <a:r>
              <a:rPr lang="zh-CN" altLang="en-US" sz="2400" dirty="0" smtClean="0"/>
              <a:t>算法中，计算</a:t>
            </a:r>
            <a:r>
              <a:rPr lang="en-US" altLang="zh-CN" sz="2400" dirty="0" err="1" smtClean="0"/>
              <a:t>delta_gap</a:t>
            </a:r>
            <a:r>
              <a:rPr lang="zh-CN" altLang="en-US" sz="2400" dirty="0" smtClean="0"/>
              <a:t>值。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798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STMS</a:t>
            </a:r>
            <a:r>
              <a:rPr lang="zh-CN" altLang="en-US" dirty="0"/>
              <a:t>实验评估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6889" y="2076993"/>
            <a:ext cx="10374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implement STMS </a:t>
            </a:r>
            <a:r>
              <a:rPr lang="en-US" altLang="zh-CN" sz="2400" dirty="0"/>
              <a:t>in the Linux kernel based </a:t>
            </a:r>
            <a:r>
              <a:rPr lang="en-US" altLang="zh-CN" sz="2400" dirty="0" smtClean="0"/>
              <a:t>on MPTCP </a:t>
            </a:r>
            <a:r>
              <a:rPr lang="en-US" altLang="zh-CN" sz="2400" dirty="0"/>
              <a:t>version </a:t>
            </a:r>
            <a:r>
              <a:rPr lang="en-US" altLang="zh-CN" sz="2400" dirty="0" smtClean="0"/>
              <a:t>0.92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）和</a:t>
            </a:r>
            <a:r>
              <a:rPr lang="en-US" altLang="zh-CN" sz="2400" dirty="0" smtClean="0"/>
              <a:t>default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ECF</a:t>
            </a:r>
            <a:r>
              <a:rPr lang="zh-CN" altLang="en-US" sz="2400" dirty="0" smtClean="0"/>
              <a:t>进行对比（</a:t>
            </a:r>
            <a:r>
              <a:rPr lang="en-US" altLang="zh-CN" sz="2400" dirty="0"/>
              <a:t>Early completion </a:t>
            </a:r>
            <a:r>
              <a:rPr lang="en-US" altLang="zh-CN" sz="2400" dirty="0" err="1" smtClean="0"/>
              <a:t>first.Sending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tail packets out-of-orderly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）在实验室和真实环境中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）不同的静态或者动态网络环境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）不同</a:t>
            </a:r>
            <a:r>
              <a:rPr lang="en-US" altLang="zh-CN" sz="2400" dirty="0" smtClean="0"/>
              <a:t>in-network buffer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host buffer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0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OOO(out of order delay)</a:t>
            </a:r>
            <a:endParaRPr lang="zh-CN" altLang="en-US" sz="28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9460"/>
            <a:ext cx="10515600" cy="39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Sender/receive buffer</a:t>
            </a:r>
            <a:r>
              <a:rPr lang="zh-CN" altLang="en-US" sz="2800" b="1" dirty="0" smtClean="0"/>
              <a:t>变化时</a:t>
            </a:r>
            <a:endParaRPr lang="zh-CN" altLang="en-US" sz="28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8" y="1958348"/>
            <a:ext cx="11029044" cy="4011377"/>
          </a:xfrm>
        </p:spPr>
      </p:pic>
    </p:spTree>
    <p:extLst>
      <p:ext uri="{BB962C8B-B14F-4D97-AF65-F5344CB8AC3E}">
        <p14:creationId xmlns:p14="http://schemas.microsoft.com/office/powerpoint/2010/main" val="2896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3579"/>
            <a:ext cx="10515600" cy="3861328"/>
          </a:xfr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in-network</a:t>
            </a:r>
            <a:r>
              <a:rPr lang="zh-CN" altLang="en-US" sz="2400" b="1" dirty="0" smtClean="0"/>
              <a:t>变化时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8200" y="1852467"/>
            <a:ext cx="616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图，当限制</a:t>
            </a:r>
            <a:r>
              <a:rPr lang="en-US" altLang="zh-CN" dirty="0" smtClean="0"/>
              <a:t>in-network buffer</a:t>
            </a:r>
            <a:r>
              <a:rPr lang="zh-CN" altLang="en-US" dirty="0" smtClean="0"/>
              <a:t>时，大约有</a:t>
            </a:r>
            <a:r>
              <a:rPr lang="en-US" altLang="zh-CN" dirty="0" smtClean="0"/>
              <a:t>25%</a:t>
            </a:r>
            <a:r>
              <a:rPr lang="zh-CN" altLang="en-US" dirty="0" smtClean="0"/>
              <a:t>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8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Host buffer</a:t>
            </a:r>
            <a:r>
              <a:rPr lang="zh-CN" altLang="en-US" sz="2400" b="1" dirty="0" smtClean="0"/>
              <a:t>变化时</a:t>
            </a:r>
            <a:endParaRPr lang="zh-CN" altLang="en-US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5600"/>
            <a:ext cx="10515600" cy="3711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852467"/>
            <a:ext cx="616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右</a:t>
            </a:r>
            <a:r>
              <a:rPr lang="zh-CN" altLang="en-US" dirty="0" smtClean="0"/>
              <a:t>图，当限制</a:t>
            </a:r>
            <a:r>
              <a:rPr lang="en-US" altLang="zh-CN" dirty="0"/>
              <a:t>receive/send buffer</a:t>
            </a:r>
            <a:r>
              <a:rPr lang="zh-CN" altLang="en-US" dirty="0" smtClean="0"/>
              <a:t>时，</a:t>
            </a:r>
            <a:r>
              <a:rPr lang="zh-CN" altLang="en-US" dirty="0"/>
              <a:t>也</a:t>
            </a:r>
            <a:r>
              <a:rPr lang="zh-CN" altLang="en-US" dirty="0" smtClean="0"/>
              <a:t>大约</a:t>
            </a:r>
            <a:r>
              <a:rPr lang="zh-CN" altLang="en-US" dirty="0"/>
              <a:t>提高了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05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Real world test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806" y="1690688"/>
            <a:ext cx="579773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部署在阿里云上，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在校园中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通过</a:t>
            </a:r>
            <a:r>
              <a:rPr lang="en-US" altLang="zh-CN" sz="2400" dirty="0" smtClean="0"/>
              <a:t>WIFI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LTE</a:t>
            </a:r>
            <a:r>
              <a:rPr lang="zh-CN" altLang="en-US" sz="2400" dirty="0" smtClean="0"/>
              <a:t>连接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（在现在的情况下，</a:t>
            </a:r>
            <a:r>
              <a:rPr lang="en-US" altLang="zh-CN" sz="2400" dirty="0" err="1" smtClean="0"/>
              <a:t>WiFi</a:t>
            </a:r>
            <a:r>
              <a:rPr lang="zh-CN" altLang="en-US" sz="2400" dirty="0" smtClean="0"/>
              <a:t>的延迟小于</a:t>
            </a:r>
            <a:r>
              <a:rPr lang="en-US" altLang="zh-CN" sz="2400" dirty="0" smtClean="0"/>
              <a:t>LTE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）下载的文件为</a:t>
            </a:r>
            <a:r>
              <a:rPr lang="en-US" altLang="zh-CN" dirty="0" smtClean="0"/>
              <a:t>200MB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47" y="4140677"/>
            <a:ext cx="6296513" cy="1332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59" y="1390007"/>
            <a:ext cx="6570710" cy="40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7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随着网络用户和应用的快速</a:t>
            </a:r>
            <a:r>
              <a:rPr lang="zh-CN" altLang="en-US" dirty="0" smtClean="0"/>
              <a:t>增长，</a:t>
            </a:r>
            <a:r>
              <a:rPr lang="zh-CN" altLang="en-US" dirty="0"/>
              <a:t>对网络</a:t>
            </a:r>
            <a:r>
              <a:rPr lang="zh-CN" altLang="en-US" dirty="0" smtClean="0"/>
              <a:t>带宽的要求越来越大。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解决策略：</a:t>
            </a:r>
            <a:r>
              <a:rPr lang="en-US" altLang="zh-CN" dirty="0"/>
              <a:t>Multi-path TCP (MPTCP) </a:t>
            </a:r>
            <a:r>
              <a:rPr lang="zh-CN" altLang="en-US" dirty="0"/>
              <a:t>，例如无线设备具有两个网络接口，</a:t>
            </a:r>
            <a:r>
              <a:rPr lang="en-US" altLang="zh-CN" dirty="0"/>
              <a:t>local-area </a:t>
            </a:r>
            <a:r>
              <a:rPr lang="en-US" altLang="zh-CN" dirty="0" err="1"/>
              <a:t>WiFi</a:t>
            </a:r>
            <a:r>
              <a:rPr lang="en-US" altLang="zh-CN" dirty="0"/>
              <a:t> network </a:t>
            </a:r>
            <a:r>
              <a:rPr lang="zh-CN" altLang="en-US" dirty="0"/>
              <a:t>和</a:t>
            </a:r>
            <a:r>
              <a:rPr lang="en-US" altLang="zh-CN" dirty="0"/>
              <a:t>wide-area cellular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网络的类型不同，不同路径的网络传输质量也有很大不同。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例如</a:t>
            </a:r>
            <a:r>
              <a:rPr lang="zh-CN" altLang="en-US" dirty="0"/>
              <a:t>， </a:t>
            </a:r>
            <a:r>
              <a:rPr lang="en-US" altLang="zh-CN" dirty="0" err="1"/>
              <a:t>WiFi</a:t>
            </a:r>
            <a:r>
              <a:rPr lang="zh-CN" altLang="en-US" dirty="0" smtClean="0"/>
              <a:t>和</a:t>
            </a:r>
            <a:r>
              <a:rPr lang="en-US" altLang="zh-CN" dirty="0"/>
              <a:t>cellular network</a:t>
            </a:r>
            <a:r>
              <a:rPr lang="zh-CN" altLang="en-US" dirty="0" smtClean="0"/>
              <a:t>的</a:t>
            </a:r>
            <a:r>
              <a:rPr lang="en-US" altLang="zh-CN" dirty="0"/>
              <a:t>Round-Trip Time (RTT</a:t>
            </a:r>
            <a:r>
              <a:rPr lang="en-US" altLang="zh-CN" dirty="0" smtClean="0"/>
              <a:t>)</a:t>
            </a:r>
            <a:r>
              <a:rPr lang="zh-CN" altLang="en-US" dirty="0" smtClean="0"/>
              <a:t>差异很大。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20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C</a:t>
            </a:r>
            <a:r>
              <a:rPr lang="en-US" altLang="zh-CN" sz="2800" b="1" dirty="0" smtClean="0"/>
              <a:t>onclusion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4319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分析了异构的网络路径</a:t>
            </a:r>
            <a:r>
              <a:rPr lang="zh-CN" altLang="en-US" dirty="0"/>
              <a:t>下</a:t>
            </a:r>
            <a:r>
              <a:rPr lang="en-US" altLang="zh-CN" dirty="0"/>
              <a:t>MPTCP</a:t>
            </a:r>
            <a:r>
              <a:rPr lang="zh-CN" altLang="en-US" dirty="0"/>
              <a:t>吞吐量降低</a:t>
            </a:r>
            <a:r>
              <a:rPr lang="zh-CN" altLang="en-US" dirty="0" smtClean="0"/>
              <a:t>的</a:t>
            </a:r>
            <a:r>
              <a:rPr lang="zh-CN" altLang="en-US" dirty="0"/>
              <a:t>根本</a:t>
            </a:r>
            <a:r>
              <a:rPr lang="zh-CN" altLang="en-US" dirty="0" smtClean="0"/>
              <a:t>原因</a:t>
            </a:r>
            <a:endParaRPr lang="en-US" altLang="zh-CN" dirty="0" smtClean="0"/>
          </a:p>
          <a:p>
            <a:r>
              <a:rPr lang="zh-CN" altLang="en-US" dirty="0" smtClean="0"/>
              <a:t>提出了</a:t>
            </a:r>
            <a:r>
              <a:rPr lang="en-US" altLang="zh-CN" dirty="0" smtClean="0"/>
              <a:t>STMS</a:t>
            </a:r>
            <a:r>
              <a:rPr lang="zh-CN" altLang="en-US" dirty="0" smtClean="0"/>
              <a:t>，缓解</a:t>
            </a:r>
            <a:r>
              <a:rPr lang="en-US" altLang="zh-CN" dirty="0" smtClean="0"/>
              <a:t>host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in-network buffer </a:t>
            </a:r>
            <a:r>
              <a:rPr lang="zh-CN" altLang="en-US" dirty="0" smtClean="0"/>
              <a:t>大小受限而</a:t>
            </a:r>
            <a:r>
              <a:rPr lang="zh-CN" altLang="en-US" dirty="0"/>
              <a:t>导致的问题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实验证明了</a:t>
            </a:r>
            <a:r>
              <a:rPr lang="en-US" altLang="zh-CN" dirty="0" smtClean="0"/>
              <a:t>STMS</a:t>
            </a:r>
            <a:r>
              <a:rPr lang="zh-CN" altLang="en-US" dirty="0" smtClean="0"/>
              <a:t>在各种网络情况下均有明显的提高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8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/>
              <a:t>项目支持方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4143" y="2256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National </a:t>
            </a:r>
            <a:r>
              <a:rPr lang="en-US" altLang="zh-CN" dirty="0" err="1" smtClean="0"/>
              <a:t>KeyR&amp;D</a:t>
            </a:r>
            <a:r>
              <a:rPr lang="en-US" altLang="zh-CN" dirty="0" smtClean="0"/>
              <a:t> </a:t>
            </a:r>
            <a:r>
              <a:rPr lang="en-US" altLang="zh-CN" dirty="0"/>
              <a:t>Program of China under Grant </a:t>
            </a:r>
            <a:r>
              <a:rPr lang="en-US" altLang="zh-CN" dirty="0" smtClean="0"/>
              <a:t>2017YFB1010002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National </a:t>
            </a:r>
            <a:r>
              <a:rPr lang="en-US" altLang="zh-CN" dirty="0"/>
              <a:t>863 project (no. 2015AA015701)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/>
              <a:t>Protocol Research Lab, Huawei Technologies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8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5623" y="2739888"/>
            <a:ext cx="9566366" cy="2080306"/>
          </a:xfrm>
        </p:spPr>
        <p:txBody>
          <a:bodyPr>
            <a:normAutofit/>
          </a:bodyPr>
          <a:lstStyle/>
          <a:p>
            <a:r>
              <a:rPr lang="zh-CN" altLang="en-US" sz="4800" b="1" smtClean="0"/>
              <a:t>谢谢大家！</a:t>
            </a:r>
            <a:endParaRPr lang="en-US" altLang="zh-CN" sz="4800" b="1" dirty="0" smtClean="0"/>
          </a:p>
        </p:txBody>
      </p:sp>
    </p:spTree>
    <p:extLst>
      <p:ext uri="{BB962C8B-B14F-4D97-AF65-F5344CB8AC3E}">
        <p14:creationId xmlns:p14="http://schemas.microsoft.com/office/powerpoint/2010/main" val="559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MPTCP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1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MPTCP</a:t>
            </a:r>
            <a:r>
              <a:rPr lang="zh-CN" altLang="en-US" dirty="0"/>
              <a:t>默认的调度原理：通过最快的可用路径发送数据包（类似贪心策略）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cap="all" dirty="0" smtClean="0"/>
              <a:t>MPTCP</a:t>
            </a:r>
            <a:r>
              <a:rPr lang="zh-CN" altLang="zh-CN" cap="all" dirty="0"/>
              <a:t>协议栈</a:t>
            </a:r>
            <a:r>
              <a:rPr lang="zh-CN" altLang="zh-CN" cap="all" dirty="0" smtClean="0"/>
              <a:t>结构</a:t>
            </a:r>
            <a:endParaRPr lang="en-US" altLang="zh-CN" cap="all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36" y="2212329"/>
            <a:ext cx="674464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MPTCP</a:t>
            </a:r>
            <a:r>
              <a:rPr lang="zh-CN" altLang="en-US" dirty="0" smtClean="0"/>
              <a:t>存在问题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1993649" cy="4153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52"/>
            <a:ext cx="11974596" cy="40582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2268"/>
            <a:ext cx="12146070" cy="3581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35971" y="473909"/>
            <a:ext cx="5037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从</a:t>
            </a:r>
            <a:r>
              <a:rPr lang="en-US" altLang="zh-CN" sz="2400" dirty="0" smtClean="0">
                <a:latin typeface="+mj-ea"/>
                <a:ea typeface="+mj-ea"/>
              </a:rPr>
              <a:t>Slow-Path</a:t>
            </a:r>
            <a:r>
              <a:rPr lang="zh-CN" altLang="en-US" sz="2400" dirty="0" smtClean="0">
                <a:latin typeface="+mj-ea"/>
                <a:ea typeface="+mj-ea"/>
              </a:rPr>
              <a:t>传输的数据包到达晚，导致需要更大的</a:t>
            </a:r>
            <a:r>
              <a:rPr lang="en-US" altLang="zh-CN" sz="2400" dirty="0" smtClean="0">
                <a:latin typeface="+mj-ea"/>
                <a:ea typeface="+mj-ea"/>
              </a:rPr>
              <a:t>host-buffer</a:t>
            </a:r>
          </a:p>
          <a:p>
            <a:endParaRPr lang="en-US" altLang="zh-CN" sz="2400" dirty="0">
              <a:latin typeface="+mj-ea"/>
              <a:ea typeface="+mj-ea"/>
            </a:endParaRPr>
          </a:p>
          <a:p>
            <a:r>
              <a:rPr lang="da-DK" altLang="zh-CN" sz="2400" dirty="0"/>
              <a:t/>
            </a:r>
            <a:br>
              <a:rPr lang="da-DK" altLang="zh-CN" sz="2400" dirty="0"/>
            </a:b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79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存在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2168" y="2182612"/>
            <a:ext cx="10147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MPTCP</a:t>
            </a:r>
            <a:r>
              <a:rPr lang="zh-CN" altLang="en-US" sz="2400" dirty="0" smtClean="0"/>
              <a:t>中，当接收到有顺序的数据包时，每一个包都会有相应的</a:t>
            </a:r>
            <a:r>
              <a:rPr lang="en-US" altLang="zh-CN" sz="2400" dirty="0" smtClean="0"/>
              <a:t>ACK</a:t>
            </a:r>
            <a:r>
              <a:rPr lang="zh-CN" altLang="en-US" sz="2400" dirty="0" smtClean="0"/>
              <a:t>信号。但是当接收无序的数据包时，直到</a:t>
            </a:r>
            <a:r>
              <a:rPr lang="zh-CN" altLang="en-US" sz="2400" dirty="0"/>
              <a:t>接收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slow-path</a:t>
            </a:r>
            <a:r>
              <a:rPr lang="zh-CN" altLang="en-US" sz="2400" dirty="0" smtClean="0"/>
              <a:t>传输的数据包之后，</a:t>
            </a:r>
            <a:r>
              <a:rPr lang="en-US" altLang="zh-CN" sz="2400" dirty="0" smtClean="0"/>
              <a:t>Data ACK</a:t>
            </a:r>
            <a:r>
              <a:rPr lang="zh-CN" altLang="en-US" sz="2400" dirty="0" smtClean="0"/>
              <a:t>会同时告知众多数据包从</a:t>
            </a:r>
            <a:r>
              <a:rPr lang="en-US" altLang="zh-CN" sz="2400" dirty="0" smtClean="0"/>
              <a:t>fast-path</a:t>
            </a:r>
            <a:r>
              <a:rPr lang="zh-CN" altLang="en-US" sz="2400" dirty="0" smtClean="0"/>
              <a:t>发送，这就会导致大量突发性的发送行为。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因此，如果</a:t>
            </a:r>
            <a:r>
              <a:rPr lang="en-US" altLang="zh-CN" sz="2400" dirty="0" smtClean="0"/>
              <a:t>network buffer</a:t>
            </a:r>
            <a:r>
              <a:rPr lang="zh-CN" altLang="en-US" sz="2400" dirty="0" smtClean="0"/>
              <a:t>容量不够大的话，就会导致丢包或者堵塞等行为。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4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MPTCP</a:t>
            </a:r>
            <a:r>
              <a:rPr lang="zh-CN" altLang="en-US" dirty="0"/>
              <a:t>存在问题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90" y="600257"/>
            <a:ext cx="5683034" cy="3334589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03" y="4208707"/>
            <a:ext cx="9934575" cy="1914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2584" y="2809629"/>
            <a:ext cx="460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为了达到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single-TCP</a:t>
            </a:r>
            <a:r>
              <a:rPr lang="zh-CN" altLang="en-US" dirty="0"/>
              <a:t>相同的吞吐量</a:t>
            </a:r>
            <a:r>
              <a:rPr lang="zh-CN" altLang="en-US" dirty="0" smtClean="0"/>
              <a:t>，</a:t>
            </a:r>
            <a:r>
              <a:rPr lang="zh-CN" altLang="en-US" dirty="0"/>
              <a:t>双</a:t>
            </a:r>
            <a:r>
              <a:rPr lang="zh-CN" altLang="en-US" dirty="0" smtClean="0"/>
              <a:t>路的</a:t>
            </a:r>
            <a:r>
              <a:rPr lang="en-US" altLang="zh-CN" dirty="0" smtClean="0"/>
              <a:t>MPTCP</a:t>
            </a:r>
            <a:r>
              <a:rPr lang="zh-CN" altLang="en-US" dirty="0"/>
              <a:t>的缓冲区必须从</a:t>
            </a:r>
            <a:r>
              <a:rPr lang="en-US" altLang="zh-CN" dirty="0"/>
              <a:t>30KB</a:t>
            </a:r>
            <a:r>
              <a:rPr lang="zh-CN" altLang="en-US" dirty="0"/>
              <a:t>增加到</a:t>
            </a:r>
            <a:r>
              <a:rPr lang="en-US" altLang="zh-CN" dirty="0"/>
              <a:t>150KB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8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59818"/>
            <a:ext cx="8828314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关键</a:t>
            </a:r>
            <a:r>
              <a:rPr lang="zh-CN" altLang="en-US" sz="2400" dirty="0"/>
              <a:t>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经</a:t>
            </a:r>
            <a:r>
              <a:rPr lang="en-US" altLang="zh-CN" sz="2400" dirty="0" smtClean="0"/>
              <a:t>slow path</a:t>
            </a:r>
            <a:r>
              <a:rPr lang="zh-CN" altLang="en-US" sz="2400" dirty="0" smtClean="0"/>
              <a:t>到达的时间和经</a:t>
            </a:r>
            <a:r>
              <a:rPr lang="en-US" altLang="zh-CN" sz="2400" dirty="0" smtClean="0"/>
              <a:t>fast-path</a:t>
            </a:r>
            <a:r>
              <a:rPr lang="zh-CN" altLang="en-US" sz="2400" dirty="0" smtClean="0"/>
              <a:t>到达的时间中间会有一个间隙。怎样计算这个间隙是关键。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163" y="391251"/>
            <a:ext cx="5385952" cy="28875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5949" y="2101923"/>
            <a:ext cx="60964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核心思想</a:t>
            </a:r>
            <a:endParaRPr lang="en-US" altLang="zh-CN" sz="2400" dirty="0"/>
          </a:p>
          <a:p>
            <a:r>
              <a:rPr lang="zh-CN" altLang="en-US" sz="2400" dirty="0"/>
              <a:t>预分配数据包，为</a:t>
            </a:r>
            <a:r>
              <a:rPr lang="en-US" altLang="zh-CN" sz="2400" dirty="0"/>
              <a:t>fast sub-flow</a:t>
            </a:r>
            <a:r>
              <a:rPr lang="zh-CN" altLang="en-US" sz="2400" dirty="0"/>
              <a:t>缓冲先到达的数据包，并将具有较大序列号的数据包分配给</a:t>
            </a:r>
            <a:r>
              <a:rPr lang="en-US" altLang="zh-CN" sz="2400" dirty="0"/>
              <a:t>slow-flow</a:t>
            </a:r>
            <a:r>
              <a:rPr lang="zh-CN" altLang="en-US" sz="2400" dirty="0"/>
              <a:t>，使它们按顺序到达。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1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调度算法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81" y="2246553"/>
            <a:ext cx="12256081" cy="1672304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164772" y="4176938"/>
            <a:ext cx="8828314" cy="179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蓝色</a:t>
            </a:r>
            <a:r>
              <a:rPr lang="zh-CN" altLang="en-US" sz="2400" dirty="0"/>
              <a:t>为</a:t>
            </a:r>
            <a:r>
              <a:rPr lang="en-US" altLang="zh-CN" sz="2400" dirty="0" smtClean="0"/>
              <a:t>slow-path</a:t>
            </a:r>
            <a:r>
              <a:rPr lang="zh-CN" altLang="en-US" sz="2400" dirty="0" smtClean="0"/>
              <a:t>，绿色为</a:t>
            </a:r>
            <a:r>
              <a:rPr lang="en-US" altLang="zh-CN" sz="2400" dirty="0" smtClean="0"/>
              <a:t>fast-path</a:t>
            </a:r>
          </a:p>
          <a:p>
            <a:pPr marL="0" indent="0">
              <a:buNone/>
            </a:pPr>
            <a:r>
              <a:rPr lang="zh-CN" altLang="en-US" sz="2400" dirty="0" smtClean="0"/>
              <a:t>令</a:t>
            </a:r>
            <a:r>
              <a:rPr lang="en-US" altLang="zh-CN" sz="2400" dirty="0" smtClean="0"/>
              <a:t>RTTs </a:t>
            </a:r>
            <a:r>
              <a:rPr lang="en-US" altLang="zh-CN" sz="2400" dirty="0"/>
              <a:t>= 3RTTf</a:t>
            </a:r>
            <a:r>
              <a:rPr lang="zh-CN" altLang="en-US" sz="2400" dirty="0"/>
              <a:t>并假设上行链路延迟和下行链路延迟是对称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Gap Value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3" y="2430158"/>
            <a:ext cx="5974209" cy="993115"/>
          </a:xfr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1729242"/>
            <a:ext cx="8828314" cy="179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Bf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fast-path</a:t>
            </a:r>
            <a:r>
              <a:rPr lang="zh-CN" altLang="en-US" sz="2400" dirty="0" smtClean="0"/>
              <a:t>的带宽，</a:t>
            </a:r>
            <a:r>
              <a:rPr lang="en-US" altLang="zh-CN" sz="2400" dirty="0" smtClean="0"/>
              <a:t>OWDs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OWDf</a:t>
            </a:r>
            <a:r>
              <a:rPr lang="zh-CN" altLang="en-US" sz="2400" dirty="0" smtClean="0"/>
              <a:t>是单路延迟，因此</a:t>
            </a:r>
            <a:r>
              <a:rPr lang="en-US" altLang="zh-CN" sz="2400" dirty="0" smtClean="0"/>
              <a:t>Gap</a:t>
            </a:r>
            <a:r>
              <a:rPr lang="zh-CN" altLang="en-US" sz="2400" dirty="0" smtClean="0"/>
              <a:t>可由由下式推导：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3770225"/>
            <a:ext cx="8828314" cy="179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 smtClean="0"/>
              <a:t>存在问题：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one way </a:t>
            </a:r>
            <a:r>
              <a:rPr lang="en-US" altLang="zh-CN" sz="2400" dirty="0" err="1" smtClean="0"/>
              <a:t>dalay</a:t>
            </a:r>
            <a:r>
              <a:rPr lang="zh-CN" altLang="en-US" sz="2400" dirty="0" smtClean="0"/>
              <a:t>测量不可能那么精确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）当</a:t>
            </a:r>
            <a:r>
              <a:rPr lang="en-US" altLang="zh-CN" sz="2400" dirty="0" smtClean="0"/>
              <a:t>in-network buffer</a:t>
            </a:r>
            <a:r>
              <a:rPr lang="zh-CN" altLang="en-US" sz="2400" dirty="0" smtClean="0"/>
              <a:t>被限制时，路径的带宽测量也不精确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3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895</Words>
  <Application>Microsoft Office PowerPoint</Application>
  <PresentationFormat>宽屏</PresentationFormat>
  <Paragraphs>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MyriadPro-Bold</vt:lpstr>
      <vt:lpstr>MyriadPro-Semibold</vt:lpstr>
      <vt:lpstr>MyriadPro-SemiboldIt</vt:lpstr>
      <vt:lpstr>等线</vt:lpstr>
      <vt:lpstr>等线 Light</vt:lpstr>
      <vt:lpstr>Arial</vt:lpstr>
      <vt:lpstr>Office 主题​​</vt:lpstr>
      <vt:lpstr>STMS: Improving MPTCP Throughput Under Heterogeneous Networks Hang Shi and Yong Cui, Tsinghua University; Xin Wang, Stony Brook University; Yuming Hu and Minglong Dai, Tsinghua University; Fanzhao Wang and Kai Zheng, Huawei Technologies    汇报人：杨向杰  M201873143</vt:lpstr>
      <vt:lpstr>background</vt:lpstr>
      <vt:lpstr>MPTCP原理</vt:lpstr>
      <vt:lpstr>MPTCP存在问题1</vt:lpstr>
      <vt:lpstr>MPTCP存在问题2</vt:lpstr>
      <vt:lpstr>MPTCP存在问题2</vt:lpstr>
      <vt:lpstr>调度算法</vt:lpstr>
      <vt:lpstr>调度算法</vt:lpstr>
      <vt:lpstr>计算Gap Value</vt:lpstr>
      <vt:lpstr>解决办法</vt:lpstr>
      <vt:lpstr>STMS对host buffer的大小要求</vt:lpstr>
      <vt:lpstr>STMS在hostbuffer变化时的表现</vt:lpstr>
      <vt:lpstr>STMS两种变形</vt:lpstr>
      <vt:lpstr>STMS实验评估</vt:lpstr>
      <vt:lpstr>OOO(out of order delay)</vt:lpstr>
      <vt:lpstr>Sender/receive buffer变化时</vt:lpstr>
      <vt:lpstr>in-network变化时</vt:lpstr>
      <vt:lpstr>Host buffer变化时</vt:lpstr>
      <vt:lpstr>Real world test</vt:lpstr>
      <vt:lpstr>Conclusion</vt:lpstr>
      <vt:lpstr>项目支持方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向杰</dc:creator>
  <cp:lastModifiedBy>Xiangjie</cp:lastModifiedBy>
  <cp:revision>39</cp:revision>
  <dcterms:created xsi:type="dcterms:W3CDTF">2018-10-12T11:41:53Z</dcterms:created>
  <dcterms:modified xsi:type="dcterms:W3CDTF">2018-11-13T06:48:16Z</dcterms:modified>
</cp:coreProperties>
</file>