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7"/>
  </p:notes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B31654E0-3D47-4526-89A0-38F827A63335}" type="datetimeFigureOut">
              <a:rPr lang="en-US" smtClean="0"/>
              <a:t>7/29/2017</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DB5B6D5-BF95-4D2C-A0D6-CD5549499960}" type="slidenum">
              <a:rPr lang="en-US" smtClean="0"/>
              <a:t>‹#›</a:t>
            </a:fld>
            <a:endParaRPr lang="en-US"/>
          </a:p>
        </p:txBody>
      </p:sp>
    </p:spTree>
    <p:extLst>
      <p:ext uri="{BB962C8B-B14F-4D97-AF65-F5344CB8AC3E}">
        <p14:creationId xmlns:p14="http://schemas.microsoft.com/office/powerpoint/2010/main" val="4054621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169920" cy="480059"/>
          </a:xfrm>
          <a:prstGeom prst="rect">
            <a:avLst/>
          </a:prstGeom>
          <a:noFill/>
          <a:ln>
            <a:noFill/>
          </a:ln>
        </p:spPr>
        <p:txBody>
          <a:bodyPr lIns="91425" tIns="91425" rIns="91425" bIns="91425" anchor="t"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4" name="Shape 4"/>
          <p:cNvSpPr txBox="1">
            <a:spLocks noGrp="1"/>
          </p:cNvSpPr>
          <p:nvPr>
            <p:ph type="dt" idx="10"/>
          </p:nvPr>
        </p:nvSpPr>
        <p:spPr>
          <a:xfrm>
            <a:off x="4143587" y="0"/>
            <a:ext cx="3169920" cy="480059"/>
          </a:xfrm>
          <a:prstGeom prst="rect">
            <a:avLst/>
          </a:prstGeom>
          <a:noFill/>
          <a:ln>
            <a:noFill/>
          </a:ln>
        </p:spPr>
        <p:txBody>
          <a:bodyPr lIns="91425" tIns="91425" rIns="91425" bIns="91425" anchor="t" anchorCtr="0"/>
          <a:lstStyle>
            <a:lvl1pPr marL="0" marR="0" lvl="0" indent="0" algn="r" rtl="0">
              <a:spcBef>
                <a:spcPts val="0"/>
              </a:spcBef>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31520" y="4560569"/>
            <a:ext cx="5852159" cy="432053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119474"/>
            <a:ext cx="3169920" cy="480059"/>
          </a:xfrm>
          <a:prstGeom prst="rect">
            <a:avLst/>
          </a:prstGeom>
          <a:noFill/>
          <a:ln>
            <a:noFill/>
          </a:ln>
        </p:spPr>
        <p:txBody>
          <a:bodyPr lIns="91425" tIns="91425" rIns="91425" bIns="91425" anchor="b" anchorCtr="0"/>
          <a:lstStyle>
            <a:lvl1pPr marL="0" marR="0" lvl="0" indent="0" algn="l" rtl="0">
              <a:spcBef>
                <a:spcPts val="0"/>
              </a:spcBef>
              <a:buNone/>
              <a:defRPr sz="13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8" name="Shape 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3850862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7" name="Shape 37"/>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140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5" name="Shape 105"/>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06" name="Shape 106"/>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10</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959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6" name="Shape 116"/>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17" name="Shape 117"/>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11</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8892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31520" y="4560569"/>
            <a:ext cx="5852159" cy="4320539"/>
          </a:xfrm>
          <a:prstGeom prst="rect">
            <a:avLst/>
          </a:prstGeom>
        </p:spPr>
        <p:txBody>
          <a:bodyPr lIns="91425" tIns="91425" rIns="91425" bIns="91425" anchor="t" anchorCtr="0">
            <a:noAutofit/>
          </a:bodyPr>
          <a:lstStyle/>
          <a:p>
            <a:pPr lvl="0">
              <a:spcBef>
                <a:spcPts val="0"/>
              </a:spcBef>
              <a:buNone/>
            </a:pPr>
            <a:endParaRPr/>
          </a:p>
        </p:txBody>
      </p:sp>
      <p:sp>
        <p:nvSpPr>
          <p:cNvPr id="123" name="Shape 123"/>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15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096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0" name="Shape 140"/>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1" name="Shape 141"/>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23808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49" name="Shape 149"/>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304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5" name="Shape 155"/>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56" name="Shape 156"/>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16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64446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64" name="Shape 164"/>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17</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8425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2" name="Shape 172"/>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73" name="Shape 173"/>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18</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637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1" name="Shape 181"/>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82" name="Shape 182"/>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19</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62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5" name="Shape 45"/>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2</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8032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0" name="Shape 190"/>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1" name="Shape 191"/>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20</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51762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197" name="Shape 197"/>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21</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441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8" name="Shape 21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22</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4860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41" name="Shape 241"/>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23</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0285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24</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8733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61" name="Shape 261"/>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25</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7799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9" name="Shape 269"/>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70" name="Shape 270"/>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26</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1406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78" name="Shape 27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27</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8582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8" name="Shape 288"/>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89" name="Shape 289"/>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28</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7836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97" name="Shape 29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98" name="Shape 29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29</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454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 name="Shape 51"/>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2" name="Shape 52"/>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3</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95620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06" name="Shape 306"/>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07" name="Shape 307"/>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30</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72339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30" name="Shape 330"/>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31</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71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2" name="Shape 352"/>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53" name="Shape 353"/>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32</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587038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5" name="Shape 375"/>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76" name="Shape 376"/>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33</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0007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8" name="Shape 398"/>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399" name="Shape 399"/>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34</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46365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8" name="Shape 408"/>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09" name="Shape 409"/>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35</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4062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17" name="Shape 41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18" name="Shape 41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36</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50358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28" name="Shape 42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37</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9334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34" name="Shape 434"/>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35" name="Shape 435"/>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38</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4803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1" name="Shape 441"/>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42" name="Shape 442"/>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39</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452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58" name="Shape 5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4</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01217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49" name="Shape 449"/>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50" name="Shape 450"/>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40</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73595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8" name="Shape 458"/>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59" name="Shape 459"/>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41</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43901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66" name="Shape 466"/>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42</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95874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74" name="Shape 474"/>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75" name="Shape 475"/>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43</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00253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1" name="Shape 481"/>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82" name="Shape 482"/>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44</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3844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8" name="Shape 488"/>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489" name="Shape 489"/>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a:solidFill>
                  <a:schemeClr val="dk1"/>
                </a:solidFill>
                <a:latin typeface="Calibri"/>
                <a:ea typeface="Calibri"/>
                <a:cs typeface="Calibri"/>
                <a:sym typeface="Calibri"/>
              </a:rPr>
              <a:t>45</a:t>
            </a:fld>
            <a:endParaRPr lang="en-US"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6765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65" name="Shape 65"/>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5</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210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6</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0990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0" name="Shape 80"/>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7</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09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 name="Shape 87"/>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88" name="Shape 88"/>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8</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1653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257300" y="719137"/>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731520" y="4560569"/>
            <a:ext cx="5852159" cy="4320539"/>
          </a:xfrm>
          <a:prstGeom prst="rect">
            <a:avLst/>
          </a:prstGeom>
          <a:noFill/>
          <a:ln>
            <a:noFill/>
          </a:ln>
        </p:spPr>
        <p:txBody>
          <a:bodyPr lIns="95725" tIns="47850" rIns="95725" bIns="4785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95" name="Shape 95"/>
          <p:cNvSpPr txBox="1">
            <a:spLocks noGrp="1"/>
          </p:cNvSpPr>
          <p:nvPr>
            <p:ph type="sldNum" idx="12"/>
          </p:nvPr>
        </p:nvSpPr>
        <p:spPr>
          <a:xfrm>
            <a:off x="4143587" y="9119474"/>
            <a:ext cx="3169920" cy="480059"/>
          </a:xfrm>
          <a:prstGeom prst="rect">
            <a:avLst/>
          </a:prstGeom>
          <a:noFill/>
          <a:ln>
            <a:noFill/>
          </a:ln>
        </p:spPr>
        <p:txBody>
          <a:bodyPr lIns="95725" tIns="47850" rIns="95725" bIns="47850" anchor="b" anchorCtr="0">
            <a:noAutofit/>
          </a:bodyPr>
          <a:lstStyle/>
          <a:p>
            <a:pPr marL="0" marR="0" lvl="0" indent="0" algn="r" rtl="0">
              <a:spcBef>
                <a:spcPts val="0"/>
              </a:spcBef>
              <a:buSzPct val="25000"/>
              <a:buNone/>
            </a:pPr>
            <a:fld id="{00000000-1234-1234-1234-123412341234}" type="slidenum">
              <a:rPr lang="en-US" sz="1300" b="0" i="0" u="none" strike="noStrike" cap="none">
                <a:solidFill>
                  <a:schemeClr val="dk1"/>
                </a:solidFill>
                <a:latin typeface="Calibri"/>
                <a:ea typeface="Calibri"/>
                <a:cs typeface="Calibri"/>
                <a:sym typeface="Calibri"/>
              </a:rPr>
              <a:t>9</a:t>
            </a:fld>
            <a:endParaRPr lang="en-US"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778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solidFill>
          <a:srgbClr val="3F3F3F"/>
        </a:solidFill>
        <a:effectLst/>
      </p:bgPr>
    </p:bg>
    <p:spTree>
      <p:nvGrpSpPr>
        <p:cNvPr id="1" name="Shape 15"/>
        <p:cNvGrpSpPr/>
        <p:nvPr/>
      </p:nvGrpSpPr>
      <p:grpSpPr>
        <a:xfrm>
          <a:off x="0" y="0"/>
          <a:ext cx="0" cy="0"/>
          <a:chOff x="0" y="0"/>
          <a:chExt cx="0" cy="0"/>
        </a:xfrm>
      </p:grpSpPr>
      <p:sp>
        <p:nvSpPr>
          <p:cNvPr id="16" name="Shape 16"/>
          <p:cNvSpPr/>
          <p:nvPr/>
        </p:nvSpPr>
        <p:spPr>
          <a:xfrm>
            <a:off x="0" y="0"/>
            <a:ext cx="9144000" cy="6858000"/>
          </a:xfrm>
          <a:prstGeom prst="rect">
            <a:avLst/>
          </a:prstGeom>
          <a:solidFill>
            <a:srgbClr val="1D1A3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17" name="Shape 17"/>
          <p:cNvSpPr/>
          <p:nvPr/>
        </p:nvSpPr>
        <p:spPr>
          <a:xfrm>
            <a:off x="426891" y="3737612"/>
            <a:ext cx="6335857" cy="34289"/>
          </a:xfrm>
          <a:prstGeom prst="flowChartProcess">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a:solidFill>
                <a:schemeClr val="lt1"/>
              </a:solidFill>
              <a:latin typeface="Arial"/>
              <a:ea typeface="Arial"/>
              <a:cs typeface="Arial"/>
              <a:sym typeface="Arial"/>
            </a:endParaRPr>
          </a:p>
        </p:txBody>
      </p:sp>
      <p:sp>
        <p:nvSpPr>
          <p:cNvPr id="18" name="Shape 18"/>
          <p:cNvSpPr txBox="1"/>
          <p:nvPr/>
        </p:nvSpPr>
        <p:spPr>
          <a:xfrm>
            <a:off x="426891" y="3962400"/>
            <a:ext cx="3535508" cy="453388"/>
          </a:xfrm>
          <a:prstGeom prst="rect">
            <a:avLst/>
          </a:prstGeom>
          <a:noFill/>
          <a:ln>
            <a:noFill/>
          </a:ln>
        </p:spPr>
        <p:txBody>
          <a:bodyPr lIns="68575" tIns="34275" rIns="68575" bIns="34275" anchor="ctr" anchorCtr="0">
            <a:noAutofit/>
          </a:bodyPr>
          <a:lstStyle/>
          <a:p>
            <a:pPr marL="0" marR="0" lvl="0" indent="0" algn="l" rtl="0">
              <a:spcBef>
                <a:spcPts val="0"/>
              </a:spcBef>
              <a:buClr>
                <a:schemeClr val="lt1"/>
              </a:buClr>
              <a:buSzPct val="25000"/>
              <a:buFont typeface="Arial"/>
              <a:buNone/>
            </a:pPr>
            <a:r>
              <a:rPr lang="en-US" sz="1950" b="1" i="0" u="none" strike="noStrike" cap="none">
                <a:solidFill>
                  <a:schemeClr val="lt1"/>
                </a:solidFill>
                <a:latin typeface="Arial"/>
                <a:ea typeface="Arial"/>
                <a:cs typeface="Arial"/>
                <a:sym typeface="Arial"/>
              </a:rPr>
              <a:t>The Coding Bootcamp |</a:t>
            </a:r>
          </a:p>
        </p:txBody>
      </p:sp>
      <p:sp>
        <p:nvSpPr>
          <p:cNvPr id="19" name="Shape 19"/>
          <p:cNvSpPr txBox="1"/>
          <p:nvPr/>
        </p:nvSpPr>
        <p:spPr>
          <a:xfrm>
            <a:off x="6247492" y="6540235"/>
            <a:ext cx="2787650" cy="215204"/>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800" b="0" i="0" u="none" strike="noStrike" cap="none">
                <a:solidFill>
                  <a:schemeClr val="lt1"/>
                </a:solidFill>
                <a:latin typeface="Arial"/>
                <a:ea typeface="Arial"/>
                <a:cs typeface="Arial"/>
                <a:sym typeface="Arial"/>
              </a:rPr>
              <a:t>© 2016 | Coding Boot Camp - All Rights Reserved</a:t>
            </a:r>
          </a:p>
        </p:txBody>
      </p:sp>
      <p:sp>
        <p:nvSpPr>
          <p:cNvPr id="20" name="Shape 20"/>
          <p:cNvSpPr txBox="1">
            <a:spLocks noGrp="1"/>
          </p:cNvSpPr>
          <p:nvPr>
            <p:ph type="title"/>
          </p:nvPr>
        </p:nvSpPr>
        <p:spPr>
          <a:xfrm>
            <a:off x="390606" y="2953541"/>
            <a:ext cx="8229600" cy="87185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Arial"/>
              <a:buNone/>
              <a:defRPr sz="41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1" name="Shape 21"/>
          <p:cNvSpPr txBox="1">
            <a:spLocks noGrp="1"/>
          </p:cNvSpPr>
          <p:nvPr>
            <p:ph type="body" idx="1"/>
          </p:nvPr>
        </p:nvSpPr>
        <p:spPr>
          <a:xfrm>
            <a:off x="3370401" y="4034789"/>
            <a:ext cx="2270008" cy="3810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2000" b="1" i="0" u="none" strike="noStrike" cap="none">
                <a:solidFill>
                  <a:schemeClr val="lt1"/>
                </a:solidFill>
                <a:latin typeface="Arial"/>
                <a:ea typeface="Arial"/>
                <a:cs typeface="Arial"/>
                <a:sym typeface="Arial"/>
              </a:defRPr>
            </a:lvl1pPr>
            <a:lvl2pPr marL="685800" marR="0" lvl="1"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3pPr>
            <a:lvl4pPr marL="1600200" marR="0" lvl="3"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4pPr>
            <a:lvl5pPr marL="2057400" marR="0" lvl="4"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2"/>
          </p:nvPr>
        </p:nvSpPr>
        <p:spPr>
          <a:xfrm>
            <a:off x="396990" y="2504042"/>
            <a:ext cx="2700336" cy="381000"/>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lt1"/>
              </a:buClr>
              <a:buFont typeface="Arial"/>
              <a:buNone/>
              <a:defRPr sz="2000" b="1" i="0" u="none" strike="noStrike" cap="none">
                <a:solidFill>
                  <a:schemeClr val="lt1"/>
                </a:solidFill>
                <a:latin typeface="Arial"/>
                <a:ea typeface="Arial"/>
                <a:cs typeface="Arial"/>
                <a:sym typeface="Arial"/>
              </a:defRPr>
            </a:lvl1pPr>
            <a:lvl2pPr marL="685800" marR="0" lvl="1"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3pPr>
            <a:lvl4pPr marL="1600200" marR="0" lvl="3"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4pPr>
            <a:lvl5pPr marL="2057400" marR="0" lvl="4" indent="-101600" algn="l" rtl="0">
              <a:lnSpc>
                <a:spcPct val="90000"/>
              </a:lnSpc>
              <a:spcBef>
                <a:spcPts val="500"/>
              </a:spcBef>
              <a:buClr>
                <a:schemeClr val="dk1"/>
              </a:buClr>
              <a:buSzPct val="100000"/>
              <a:buFont typeface="Arial"/>
              <a:buChar char="•"/>
              <a:defRPr sz="2000" b="1"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Blank">
    <p:bg>
      <p:bgPr>
        <a:solidFill>
          <a:srgbClr val="3F3F3F"/>
        </a:solidFill>
        <a:effectLst/>
      </p:bgPr>
    </p:bg>
    <p:spTree>
      <p:nvGrpSpPr>
        <p:cNvPr id="1" name="Shape 23"/>
        <p:cNvGrpSpPr/>
        <p:nvPr/>
      </p:nvGrpSpPr>
      <p:grpSpPr>
        <a:xfrm>
          <a:off x="0" y="0"/>
          <a:ext cx="0" cy="0"/>
          <a:chOff x="0" y="0"/>
          <a:chExt cx="0" cy="0"/>
        </a:xfrm>
      </p:grpSpPr>
      <p:sp>
        <p:nvSpPr>
          <p:cNvPr id="24" name="Shape 24"/>
          <p:cNvSpPr/>
          <p:nvPr/>
        </p:nvSpPr>
        <p:spPr>
          <a:xfrm>
            <a:off x="0" y="0"/>
            <a:ext cx="9144000" cy="6858000"/>
          </a:xfrm>
          <a:prstGeom prst="rect">
            <a:avLst/>
          </a:prstGeom>
          <a:solidFill>
            <a:srgbClr val="1D1A3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alibri"/>
              <a:ea typeface="Calibri"/>
              <a:cs typeface="Calibri"/>
              <a:sym typeface="Calibri"/>
            </a:endParaRPr>
          </a:p>
        </p:txBody>
      </p:sp>
      <p:sp>
        <p:nvSpPr>
          <p:cNvPr id="25" name="Shape 25"/>
          <p:cNvSpPr/>
          <p:nvPr/>
        </p:nvSpPr>
        <p:spPr>
          <a:xfrm>
            <a:off x="426891" y="3737612"/>
            <a:ext cx="6335857" cy="34289"/>
          </a:xfrm>
          <a:prstGeom prst="flowChartProcess">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a:solidFill>
                <a:schemeClr val="lt1"/>
              </a:solidFill>
              <a:latin typeface="Calibri"/>
              <a:ea typeface="Calibri"/>
              <a:cs typeface="Calibri"/>
              <a:sym typeface="Calibri"/>
            </a:endParaRPr>
          </a:p>
        </p:txBody>
      </p:sp>
      <p:sp>
        <p:nvSpPr>
          <p:cNvPr id="26" name="Shape 26"/>
          <p:cNvSpPr txBox="1"/>
          <p:nvPr/>
        </p:nvSpPr>
        <p:spPr>
          <a:xfrm>
            <a:off x="1425286" y="3851910"/>
            <a:ext cx="6457950" cy="549086"/>
          </a:xfrm>
          <a:prstGeom prst="rect">
            <a:avLst/>
          </a:prstGeom>
          <a:noFill/>
          <a:ln>
            <a:noFill/>
          </a:ln>
        </p:spPr>
        <p:txBody>
          <a:bodyPr lIns="68575" tIns="34275" rIns="68575" bIns="34275" anchor="ctr" anchorCtr="0">
            <a:noAutofit/>
          </a:bodyPr>
          <a:lstStyle/>
          <a:p>
            <a:pPr marL="0" marR="0" lvl="0" indent="0" algn="l" rtl="0">
              <a:spcBef>
                <a:spcPts val="0"/>
              </a:spcBef>
              <a:buClr>
                <a:schemeClr val="dk1"/>
              </a:buClr>
              <a:buFont typeface="Calibri"/>
              <a:buNone/>
            </a:pPr>
            <a:endParaRPr sz="1800" b="1" i="1" u="none" strike="noStrike" cap="none">
              <a:solidFill>
                <a:schemeClr val="lt1"/>
              </a:solidFill>
              <a:latin typeface="Arial"/>
              <a:ea typeface="Arial"/>
              <a:cs typeface="Arial"/>
              <a:sym typeface="Arial"/>
            </a:endParaRPr>
          </a:p>
        </p:txBody>
      </p:sp>
      <p:sp>
        <p:nvSpPr>
          <p:cNvPr id="27" name="Shape 27"/>
          <p:cNvSpPr txBox="1"/>
          <p:nvPr/>
        </p:nvSpPr>
        <p:spPr>
          <a:xfrm>
            <a:off x="6247492" y="6540235"/>
            <a:ext cx="2787650" cy="215204"/>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800" b="0" i="0" u="none" strike="noStrike" cap="none">
                <a:solidFill>
                  <a:schemeClr val="lt1"/>
                </a:solidFill>
                <a:latin typeface="Arial"/>
                <a:ea typeface="Arial"/>
                <a:cs typeface="Arial"/>
                <a:sym typeface="Arial"/>
              </a:rPr>
              <a:t>© 2016 | Coding Boot Camp - All Rights Reserved</a:t>
            </a:r>
          </a:p>
        </p:txBody>
      </p:sp>
      <p:sp>
        <p:nvSpPr>
          <p:cNvPr id="28" name="Shape 28"/>
          <p:cNvSpPr txBox="1">
            <a:spLocks noGrp="1"/>
          </p:cNvSpPr>
          <p:nvPr>
            <p:ph type="title"/>
          </p:nvPr>
        </p:nvSpPr>
        <p:spPr>
          <a:xfrm>
            <a:off x="390606" y="2953541"/>
            <a:ext cx="8229600" cy="87185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lt1"/>
              </a:buClr>
              <a:buFont typeface="Arial"/>
              <a:buNone/>
              <a:defRPr sz="4100" b="1" i="1"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9"/>
        <p:cNvGrpSpPr/>
        <p:nvPr/>
      </p:nvGrpSpPr>
      <p:grpSpPr>
        <a:xfrm>
          <a:off x="0" y="0"/>
          <a:ext cx="0" cy="0"/>
          <a:chOff x="0" y="0"/>
          <a:chExt cx="0" cy="0"/>
        </a:xfrm>
      </p:grpSpPr>
      <p:sp>
        <p:nvSpPr>
          <p:cNvPr id="30" name="Shape 30"/>
          <p:cNvSpPr/>
          <p:nvPr/>
        </p:nvSpPr>
        <p:spPr>
          <a:xfrm>
            <a:off x="0" y="6418964"/>
            <a:ext cx="9155740" cy="457747"/>
          </a:xfrm>
          <a:prstGeom prst="flowChartProcess">
            <a:avLst/>
          </a:prstGeom>
          <a:solidFill>
            <a:srgbClr val="1D1A36"/>
          </a:solidFill>
          <a:ln>
            <a:noFill/>
          </a:ln>
        </p:spPr>
        <p:txBody>
          <a:bodyPr lIns="91425" tIns="45700" rIns="91425" bIns="45700" anchor="ctr" anchorCtr="0">
            <a:noAutofit/>
          </a:bodyPr>
          <a:lstStyle/>
          <a:p>
            <a:pPr marL="0" marR="0" lvl="0" indent="0" algn="ctr" rtl="0">
              <a:spcBef>
                <a:spcPts val="0"/>
              </a:spcBef>
              <a:buNone/>
            </a:pPr>
            <a:endParaRPr sz="1350" b="0" i="0" u="none" strike="noStrike" cap="none">
              <a:solidFill>
                <a:schemeClr val="lt1"/>
              </a:solidFill>
              <a:latin typeface="Arial"/>
              <a:ea typeface="Arial"/>
              <a:cs typeface="Arial"/>
              <a:sym typeface="Arial"/>
            </a:endParaRPr>
          </a:p>
        </p:txBody>
      </p:sp>
      <p:sp>
        <p:nvSpPr>
          <p:cNvPr id="31" name="Shape 31"/>
          <p:cNvSpPr txBox="1">
            <a:spLocks noGrp="1"/>
          </p:cNvSpPr>
          <p:nvPr>
            <p:ph type="title"/>
          </p:nvPr>
        </p:nvSpPr>
        <p:spPr>
          <a:xfrm>
            <a:off x="304800" y="0"/>
            <a:ext cx="5470525" cy="653853"/>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Arial"/>
              <a:buNone/>
              <a:defRPr sz="24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p:nvPr/>
        </p:nvSpPr>
        <p:spPr>
          <a:xfrm>
            <a:off x="6247492" y="6540235"/>
            <a:ext cx="2787650" cy="215204"/>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800" b="0" i="0" u="none" strike="noStrike" cap="none">
                <a:solidFill>
                  <a:schemeClr val="lt1"/>
                </a:solidFill>
                <a:latin typeface="Arial"/>
                <a:ea typeface="Arial"/>
                <a:cs typeface="Arial"/>
                <a:sym typeface="Arial"/>
              </a:rPr>
              <a:t>© 2016 | Coding Boot Camp - All Rights Reserved</a:t>
            </a:r>
          </a:p>
        </p:txBody>
      </p:sp>
      <p:cxnSp>
        <p:nvCxnSpPr>
          <p:cNvPr id="33" name="Shape 33"/>
          <p:cNvCxnSpPr/>
          <p:nvPr/>
        </p:nvCxnSpPr>
        <p:spPr>
          <a:xfrm>
            <a:off x="0" y="653854"/>
            <a:ext cx="9144000" cy="0"/>
          </a:xfrm>
          <a:prstGeom prst="straightConnector1">
            <a:avLst/>
          </a:prstGeom>
          <a:noFill/>
          <a:ln w="41275" cap="flat" cmpd="sng">
            <a:solidFill>
              <a:srgbClr val="C83232"/>
            </a:solidFill>
            <a:prstDash val="solid"/>
            <a:miter/>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28650" y="365125"/>
            <a:ext cx="7886700"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28650" y="1825625"/>
            <a:ext cx="78867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628650" y="6356350"/>
            <a:ext cx="2057400"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028950" y="6356350"/>
            <a:ext cx="3086099"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lang="en-US"/>
          </a:p>
        </p:txBody>
      </p:sp>
      <p:sp>
        <p:nvSpPr>
          <p:cNvPr id="14" name="Shape 14"/>
          <p:cNvSpPr txBox="1">
            <a:spLocks noGrp="1"/>
          </p:cNvSpPr>
          <p:nvPr>
            <p:ph type="sldNum" idx="12"/>
          </p:nvPr>
        </p:nvSpPr>
        <p:spPr>
          <a:xfrm>
            <a:off x="6457950" y="6356350"/>
            <a:ext cx="2057400"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90606" y="2953541"/>
            <a:ext cx="8229600" cy="87185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4100" b="1" i="1" u="none" strike="noStrike" cap="none">
                <a:solidFill>
                  <a:schemeClr val="lt1"/>
                </a:solidFill>
                <a:latin typeface="Arial"/>
                <a:ea typeface="Arial"/>
                <a:cs typeface="Arial"/>
                <a:sym typeface="Arial"/>
              </a:rPr>
              <a:t>Jumping for JS</a:t>
            </a:r>
          </a:p>
        </p:txBody>
      </p:sp>
      <p:sp>
        <p:nvSpPr>
          <p:cNvPr id="40" name="Shape 40"/>
          <p:cNvSpPr txBox="1">
            <a:spLocks noGrp="1"/>
          </p:cNvSpPr>
          <p:nvPr>
            <p:ph type="body" idx="1"/>
          </p:nvPr>
        </p:nvSpPr>
        <p:spPr>
          <a:xfrm>
            <a:off x="3370401" y="4034789"/>
            <a:ext cx="2270008" cy="381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1"/>
              </a:buClr>
              <a:buSzPct val="25000"/>
              <a:buFont typeface="Arial"/>
              <a:buNone/>
            </a:pPr>
            <a:r>
              <a:rPr lang="en-US"/>
              <a:t>July 27th</a:t>
            </a:r>
            <a:r>
              <a:rPr lang="en-US" sz="2000" b="1" i="0" u="none" strike="noStrike" cap="none">
                <a:solidFill>
                  <a:schemeClr val="lt1"/>
                </a:solidFill>
                <a:latin typeface="Arial"/>
                <a:ea typeface="Arial"/>
                <a:cs typeface="Arial"/>
                <a:sym typeface="Arial"/>
              </a:rPr>
              <a:t>, 2016</a:t>
            </a:r>
          </a:p>
        </p:txBody>
      </p:sp>
      <p:sp>
        <p:nvSpPr>
          <p:cNvPr id="41" name="Shape 41"/>
          <p:cNvSpPr txBox="1">
            <a:spLocks noGrp="1"/>
          </p:cNvSpPr>
          <p:nvPr>
            <p:ph type="body" idx="2"/>
          </p:nvPr>
        </p:nvSpPr>
        <p:spPr>
          <a:xfrm>
            <a:off x="396990" y="2504042"/>
            <a:ext cx="2700336" cy="3810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lt1"/>
              </a:buClr>
              <a:buSzPct val="25000"/>
              <a:buFont typeface="Arial"/>
              <a:buNone/>
            </a:pPr>
            <a:r>
              <a:rPr lang="en-US" sz="2000" b="1" i="0" u="none" strike="noStrike" cap="none">
                <a:solidFill>
                  <a:schemeClr val="lt1"/>
                </a:solidFill>
                <a:latin typeface="Arial"/>
                <a:ea typeface="Arial"/>
                <a:cs typeface="Arial"/>
                <a:sym typeface="Arial"/>
              </a:rPr>
              <a:t>Day 8</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Basic Variables</a:t>
            </a:r>
          </a:p>
        </p:txBody>
      </p:sp>
      <p:sp>
        <p:nvSpPr>
          <p:cNvPr id="109" name="Shape 109"/>
          <p:cNvSpPr txBox="1"/>
          <p:nvPr/>
        </p:nvSpPr>
        <p:spPr>
          <a:xfrm>
            <a:off x="331586" y="4727135"/>
            <a:ext cx="8736213" cy="1414037"/>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SzPct val="100000"/>
              <a:buFont typeface="Arial"/>
              <a:buChar char="•"/>
            </a:pPr>
            <a:r>
              <a:rPr lang="en-US" sz="2400" b="1" i="0" u="none" strike="noStrike" cap="none">
                <a:solidFill>
                  <a:schemeClr val="dk1"/>
                </a:solidFill>
                <a:latin typeface="Arial"/>
                <a:ea typeface="Arial"/>
                <a:cs typeface="Arial"/>
                <a:sym typeface="Arial"/>
              </a:rPr>
              <a:t>Confirm </a:t>
            </a:r>
            <a:r>
              <a:rPr lang="en-US" sz="2400" b="0" i="0" u="none" strike="noStrike" cap="none">
                <a:solidFill>
                  <a:schemeClr val="dk1"/>
                </a:solidFill>
                <a:latin typeface="Arial"/>
                <a:ea typeface="Arial"/>
                <a:cs typeface="Arial"/>
                <a:sym typeface="Arial"/>
              </a:rPr>
              <a:t>displays a True/False popup.</a:t>
            </a:r>
          </a:p>
          <a:p>
            <a:pPr marL="685800" marR="0" lvl="0" indent="-457200" algn="l" rtl="0">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buClr>
                <a:schemeClr val="dk1"/>
              </a:buClr>
              <a:buSzPct val="100000"/>
              <a:buFont typeface="Arial"/>
              <a:buChar char="•"/>
            </a:pPr>
            <a:r>
              <a:rPr lang="en-US" sz="2400" b="1" i="0" u="none" strike="noStrike" cap="none">
                <a:solidFill>
                  <a:schemeClr val="dk1"/>
                </a:solidFill>
                <a:latin typeface="Arial"/>
                <a:ea typeface="Arial"/>
                <a:cs typeface="Arial"/>
                <a:sym typeface="Arial"/>
              </a:rPr>
              <a:t>Alert </a:t>
            </a:r>
            <a:r>
              <a:rPr lang="en-US" sz="2400" b="0" i="0" u="none" strike="noStrike" cap="none">
                <a:solidFill>
                  <a:schemeClr val="dk1"/>
                </a:solidFill>
                <a:latin typeface="Arial"/>
                <a:ea typeface="Arial"/>
                <a:cs typeface="Arial"/>
                <a:sym typeface="Arial"/>
              </a:rPr>
              <a:t>displays a prompt with a text-box input. </a:t>
            </a:r>
          </a:p>
        </p:txBody>
      </p:sp>
      <p:pic>
        <p:nvPicPr>
          <p:cNvPr id="110" name="Shape 110"/>
          <p:cNvPicPr preferRelativeResize="0"/>
          <p:nvPr/>
        </p:nvPicPr>
        <p:blipFill rotWithShape="1">
          <a:blip r:embed="rId3">
            <a:alphaModFix/>
          </a:blip>
          <a:srcRect/>
          <a:stretch/>
        </p:blipFill>
        <p:spPr>
          <a:xfrm>
            <a:off x="5181600" y="891937"/>
            <a:ext cx="3610118" cy="1450566"/>
          </a:xfrm>
          <a:prstGeom prst="rect">
            <a:avLst/>
          </a:prstGeom>
          <a:noFill/>
          <a:ln w="9525" cap="flat" cmpd="sng">
            <a:solidFill>
              <a:schemeClr val="accent1"/>
            </a:solidFill>
            <a:prstDash val="solid"/>
            <a:round/>
            <a:headEnd type="none" w="med" len="med"/>
            <a:tailEnd type="none" w="med" len="med"/>
          </a:ln>
        </p:spPr>
      </p:pic>
      <p:pic>
        <p:nvPicPr>
          <p:cNvPr id="111" name="Shape 111"/>
          <p:cNvPicPr preferRelativeResize="0"/>
          <p:nvPr/>
        </p:nvPicPr>
        <p:blipFill rotWithShape="1">
          <a:blip r:embed="rId4">
            <a:alphaModFix/>
          </a:blip>
          <a:srcRect/>
          <a:stretch/>
        </p:blipFill>
        <p:spPr>
          <a:xfrm>
            <a:off x="5181600" y="2450448"/>
            <a:ext cx="3712739" cy="1767970"/>
          </a:xfrm>
          <a:prstGeom prst="rect">
            <a:avLst/>
          </a:prstGeom>
          <a:noFill/>
          <a:ln w="9525" cap="flat" cmpd="sng">
            <a:solidFill>
              <a:schemeClr val="accent1"/>
            </a:solidFill>
            <a:prstDash val="solid"/>
            <a:round/>
            <a:headEnd type="none" w="med" len="med"/>
            <a:tailEnd type="none" w="med" len="med"/>
          </a:ln>
        </p:spPr>
      </p:pic>
      <p:pic>
        <p:nvPicPr>
          <p:cNvPr id="112" name="Shape 112" descr="C:\Users\Kevin\Desktop\conf.PNG"/>
          <p:cNvPicPr preferRelativeResize="0"/>
          <p:nvPr/>
        </p:nvPicPr>
        <p:blipFill rotWithShape="1">
          <a:blip r:embed="rId5">
            <a:alphaModFix/>
          </a:blip>
          <a:srcRect/>
          <a:stretch/>
        </p:blipFill>
        <p:spPr>
          <a:xfrm>
            <a:off x="412210" y="1290166"/>
            <a:ext cx="4111548" cy="654109"/>
          </a:xfrm>
          <a:prstGeom prst="rect">
            <a:avLst/>
          </a:prstGeom>
          <a:noFill/>
          <a:ln>
            <a:noFill/>
          </a:ln>
        </p:spPr>
      </p:pic>
      <p:pic>
        <p:nvPicPr>
          <p:cNvPr id="113" name="Shape 113" descr="C:\Users\Kevin\Desktop\prom.PNG"/>
          <p:cNvPicPr preferRelativeResize="0"/>
          <p:nvPr/>
        </p:nvPicPr>
        <p:blipFill rotWithShape="1">
          <a:blip r:embed="rId6">
            <a:alphaModFix/>
          </a:blip>
          <a:srcRect/>
          <a:stretch/>
        </p:blipFill>
        <p:spPr>
          <a:xfrm>
            <a:off x="255386" y="3047134"/>
            <a:ext cx="4545214" cy="627915"/>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Please… Don’t Pick Me.</a:t>
            </a:r>
          </a:p>
        </p:txBody>
      </p:sp>
      <p:sp>
        <p:nvSpPr>
          <p:cNvPr id="120" name="Shape 120"/>
          <p:cNvSpPr txBox="1"/>
          <p:nvPr/>
        </p:nvSpPr>
        <p:spPr>
          <a:xfrm>
            <a:off x="304800" y="2590800"/>
            <a:ext cx="8534399" cy="1524000"/>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buClr>
                <a:schemeClr val="dk1"/>
              </a:buClr>
              <a:buSzPct val="25000"/>
              <a:buFont typeface="Arial"/>
              <a:buNone/>
            </a:pPr>
            <a:r>
              <a:rPr lang="en-US" sz="5550" b="1" i="1" u="none" strike="noStrike" cap="none">
                <a:solidFill>
                  <a:schemeClr val="dk1"/>
                </a:solidFill>
                <a:latin typeface="Arial"/>
                <a:ea typeface="Arial"/>
                <a:cs typeface="Arial"/>
                <a:sym typeface="Arial"/>
              </a:rPr>
              <a:t>How do we “write” text to the HTML itself?</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Shape 125" descr="C:\Users\Kevin\Desktop\write.PNG"/>
          <p:cNvPicPr preferRelativeResize="0"/>
          <p:nvPr/>
        </p:nvPicPr>
        <p:blipFill rotWithShape="1">
          <a:blip r:embed="rId3">
            <a:alphaModFix/>
          </a:blip>
          <a:srcRect/>
          <a:stretch/>
        </p:blipFill>
        <p:spPr>
          <a:xfrm>
            <a:off x="143793" y="2791317"/>
            <a:ext cx="6561806" cy="3533281"/>
          </a:xfrm>
          <a:prstGeom prst="rect">
            <a:avLst/>
          </a:prstGeom>
          <a:noFill/>
          <a:ln>
            <a:noFill/>
          </a:ln>
        </p:spPr>
      </p:pic>
      <p:sp>
        <p:nvSpPr>
          <p:cNvPr id="126" name="Shape 126"/>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Writing to HTML</a:t>
            </a:r>
          </a:p>
        </p:txBody>
      </p:sp>
      <p:sp>
        <p:nvSpPr>
          <p:cNvPr id="127" name="Shape 127"/>
          <p:cNvSpPr txBox="1"/>
          <p:nvPr/>
        </p:nvSpPr>
        <p:spPr>
          <a:xfrm>
            <a:off x="143793" y="636804"/>
            <a:ext cx="8774781" cy="2743748"/>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ct val="100000"/>
              <a:buFont typeface="Arial"/>
              <a:buChar char="•"/>
            </a:pPr>
            <a:r>
              <a:rPr lang="en-US" sz="2000" b="0" i="0" u="none" strike="noStrike" cap="none">
                <a:solidFill>
                  <a:schemeClr val="dk1"/>
                </a:solidFill>
                <a:latin typeface="Arial"/>
                <a:ea typeface="Arial"/>
                <a:cs typeface="Arial"/>
                <a:sym typeface="Arial"/>
              </a:rPr>
              <a:t>We can use JavaScript to directly write to the HTML page itself using </a:t>
            </a:r>
            <a:r>
              <a:rPr lang="en-US" sz="2000" b="1" i="0" u="none" strike="noStrike" cap="none">
                <a:solidFill>
                  <a:schemeClr val="dk1"/>
                </a:solidFill>
                <a:latin typeface="Arial"/>
                <a:ea typeface="Arial"/>
                <a:cs typeface="Arial"/>
                <a:sym typeface="Arial"/>
              </a:rPr>
              <a:t>document.write( ).</a:t>
            </a:r>
          </a:p>
          <a:p>
            <a:pPr marL="685800" marR="0" lvl="0" indent="-457200" algn="l" rtl="0">
              <a:spcBef>
                <a:spcPts val="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a:p>
            <a:pPr marL="685800" marR="0" lvl="0" indent="-457200" algn="l" rtl="0">
              <a:spcBef>
                <a:spcPts val="0"/>
              </a:spcBef>
              <a:buClr>
                <a:schemeClr val="dk1"/>
              </a:buClr>
              <a:buSzPct val="100000"/>
              <a:buFont typeface="Arial"/>
              <a:buChar char="•"/>
            </a:pPr>
            <a:r>
              <a:rPr lang="en-US" sz="2000" b="0" i="0" u="none" strike="noStrike" cap="none">
                <a:solidFill>
                  <a:schemeClr val="dk1"/>
                </a:solidFill>
                <a:latin typeface="Arial"/>
                <a:ea typeface="Arial"/>
                <a:cs typeface="Arial"/>
                <a:sym typeface="Arial"/>
              </a:rPr>
              <a:t>Later we will go over </a:t>
            </a:r>
            <a:r>
              <a:rPr lang="en-US" sz="2000" b="0" i="1" u="none" strike="noStrike" cap="none">
                <a:solidFill>
                  <a:schemeClr val="dk1"/>
                </a:solidFill>
                <a:latin typeface="Arial"/>
                <a:ea typeface="Arial"/>
                <a:cs typeface="Arial"/>
                <a:sym typeface="Arial"/>
              </a:rPr>
              <a:t>much</a:t>
            </a:r>
            <a:r>
              <a:rPr lang="en-US" sz="2000" b="0" i="0" u="none" strike="noStrike" cap="none">
                <a:solidFill>
                  <a:schemeClr val="dk1"/>
                </a:solidFill>
                <a:latin typeface="Arial"/>
                <a:ea typeface="Arial"/>
                <a:cs typeface="Arial"/>
                <a:sym typeface="Arial"/>
              </a:rPr>
              <a:t> more advanced approaches for writing HTML using JavaScript and jQuery.</a:t>
            </a:r>
          </a:p>
        </p:txBody>
      </p:sp>
      <p:sp>
        <p:nvSpPr>
          <p:cNvPr id="128" name="Shape 128"/>
          <p:cNvSpPr txBox="1"/>
          <p:nvPr/>
        </p:nvSpPr>
        <p:spPr>
          <a:xfrm>
            <a:off x="6477000" y="5360126"/>
            <a:ext cx="1671637" cy="428898"/>
          </a:xfrm>
          <a:prstGeom prst="rect">
            <a:avLst/>
          </a:prstGeom>
          <a:noFill/>
          <a:ln>
            <a:noFill/>
          </a:ln>
        </p:spPr>
        <p:txBody>
          <a:bodyPr lIns="91425" tIns="45700" rIns="91425" bIns="45700" anchor="t" anchorCtr="0">
            <a:noAutofit/>
          </a:bodyPr>
          <a:lstStyle/>
          <a:p>
            <a:pPr marL="228600" marR="0" lvl="0" indent="0" algn="l" rtl="0">
              <a:spcBef>
                <a:spcPts val="0"/>
              </a:spcBef>
              <a:spcAft>
                <a:spcPts val="0"/>
              </a:spcAft>
              <a:buClr>
                <a:schemeClr val="dk1"/>
              </a:buClr>
              <a:buSzPct val="25000"/>
              <a:buFont typeface="Arial"/>
              <a:buNone/>
            </a:pPr>
            <a:r>
              <a:rPr lang="en-US" sz="2000" b="1" i="0" u="none" strike="noStrike" cap="none">
                <a:solidFill>
                  <a:schemeClr val="dk1"/>
                </a:solidFill>
                <a:latin typeface="Arial"/>
                <a:ea typeface="Arial"/>
                <a:cs typeface="Arial"/>
                <a:sym typeface="Arial"/>
              </a:rPr>
              <a:t>Test.html </a:t>
            </a:r>
          </a:p>
          <a:p>
            <a:pPr marL="228600" marR="0" lvl="0" indent="0" algn="l" rtl="0">
              <a:spcBef>
                <a:spcPts val="0"/>
              </a:spcBef>
              <a:buClr>
                <a:schemeClr val="dk1"/>
              </a:buClr>
              <a:buSzPct val="25000"/>
              <a:buFont typeface="Arial"/>
              <a:buNone/>
            </a:pPr>
            <a:r>
              <a:rPr lang="en-US" sz="2000" b="1" i="0" u="none" strike="noStrike" cap="none">
                <a:solidFill>
                  <a:schemeClr val="dk1"/>
                </a:solidFill>
                <a:latin typeface="Arial"/>
                <a:ea typeface="Arial"/>
                <a:cs typeface="Arial"/>
                <a:sym typeface="Arial"/>
              </a:rPr>
              <a:t>(sublime)</a:t>
            </a:r>
          </a:p>
        </p:txBody>
      </p:sp>
      <p:pic>
        <p:nvPicPr>
          <p:cNvPr id="129" name="Shape 129"/>
          <p:cNvPicPr preferRelativeResize="0"/>
          <p:nvPr/>
        </p:nvPicPr>
        <p:blipFill rotWithShape="1">
          <a:blip r:embed="rId4">
            <a:alphaModFix/>
          </a:blip>
          <a:srcRect/>
          <a:stretch/>
        </p:blipFill>
        <p:spPr>
          <a:xfrm>
            <a:off x="4953000" y="3429000"/>
            <a:ext cx="4105275" cy="714374"/>
          </a:xfrm>
          <a:prstGeom prst="rect">
            <a:avLst/>
          </a:prstGeom>
          <a:noFill/>
          <a:ln w="9525" cap="flat" cmpd="sng">
            <a:solidFill>
              <a:schemeClr val="accent1"/>
            </a:solidFill>
            <a:prstDash val="solid"/>
            <a:round/>
            <a:headEnd type="none" w="med" len="med"/>
            <a:tailEnd type="none" w="med" len="med"/>
          </a:ln>
        </p:spPr>
      </p:pic>
      <p:sp>
        <p:nvSpPr>
          <p:cNvPr id="130" name="Shape 130"/>
          <p:cNvSpPr txBox="1"/>
          <p:nvPr/>
        </p:nvSpPr>
        <p:spPr>
          <a:xfrm>
            <a:off x="6477000" y="3024050"/>
            <a:ext cx="3124199" cy="428898"/>
          </a:xfrm>
          <a:prstGeom prst="rect">
            <a:avLst/>
          </a:prstGeom>
          <a:noFill/>
          <a:ln>
            <a:noFill/>
          </a:ln>
        </p:spPr>
        <p:txBody>
          <a:bodyPr lIns="91425" tIns="45700" rIns="91425" bIns="45700" anchor="t" anchorCtr="0">
            <a:noAutofit/>
          </a:bodyPr>
          <a:lstStyle/>
          <a:p>
            <a:pPr marL="228600" marR="0" lvl="0" indent="0" algn="l" rtl="0">
              <a:spcBef>
                <a:spcPts val="0"/>
              </a:spcBef>
              <a:buClr>
                <a:schemeClr val="dk1"/>
              </a:buClr>
              <a:buSzPct val="25000"/>
              <a:buFont typeface="Arial"/>
              <a:buNone/>
            </a:pPr>
            <a:r>
              <a:rPr lang="en-US" sz="2000" b="1" i="0" u="none" strike="noStrike" cap="none">
                <a:solidFill>
                  <a:schemeClr val="dk1"/>
                </a:solidFill>
                <a:latin typeface="Arial"/>
                <a:ea typeface="Arial"/>
                <a:cs typeface="Arial"/>
                <a:sym typeface="Arial"/>
              </a:rPr>
              <a:t>Test.html (chrome)</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Please… Don’t Pick Me.</a:t>
            </a:r>
          </a:p>
        </p:txBody>
      </p:sp>
      <p:sp>
        <p:nvSpPr>
          <p:cNvPr id="137" name="Shape 137"/>
          <p:cNvSpPr txBox="1"/>
          <p:nvPr/>
        </p:nvSpPr>
        <p:spPr>
          <a:xfrm>
            <a:off x="304800" y="2590800"/>
            <a:ext cx="8534399" cy="1524000"/>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buClr>
                <a:schemeClr val="dk1"/>
              </a:buClr>
              <a:buSzPct val="25000"/>
              <a:buFont typeface="Arial"/>
              <a:buNone/>
            </a:pPr>
            <a:r>
              <a:rPr lang="en-US" sz="5550" b="1" i="1" u="none" strike="noStrike" cap="none">
                <a:solidFill>
                  <a:schemeClr val="dk1"/>
                </a:solidFill>
                <a:latin typeface="Arial"/>
                <a:ea typeface="Arial"/>
                <a:cs typeface="Arial"/>
                <a:sym typeface="Arial"/>
              </a:rPr>
              <a:t>How do we check conditions?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If/Else Statements</a:t>
            </a:r>
          </a:p>
        </p:txBody>
      </p:sp>
      <p:sp>
        <p:nvSpPr>
          <p:cNvPr id="144" name="Shape 144"/>
          <p:cNvSpPr txBox="1"/>
          <p:nvPr/>
        </p:nvSpPr>
        <p:spPr>
          <a:xfrm>
            <a:off x="152400" y="838200"/>
            <a:ext cx="8765934" cy="1277729"/>
          </a:xfrm>
          <a:prstGeom prst="rect">
            <a:avLst/>
          </a:prstGeom>
          <a:noFill/>
          <a:ln>
            <a:noFill/>
          </a:ln>
        </p:spPr>
        <p:txBody>
          <a:bodyPr lIns="91425" tIns="45700" rIns="91425" bIns="45700" anchor="t" anchorCtr="0">
            <a:noAutofit/>
          </a:bodyPr>
          <a:lstStyle/>
          <a:p>
            <a:pPr marL="685800" marR="0" lvl="0" indent="-457200" algn="l" rtl="0">
              <a:lnSpc>
                <a:spcPct val="90000"/>
              </a:lnSpc>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If/Else statements are </a:t>
            </a:r>
            <a:r>
              <a:rPr lang="en-US" sz="2400" b="0" i="0" u="sng" strike="noStrike" cap="none">
                <a:solidFill>
                  <a:schemeClr val="dk1"/>
                </a:solidFill>
                <a:latin typeface="Arial"/>
                <a:ea typeface="Arial"/>
                <a:cs typeface="Arial"/>
                <a:sym typeface="Arial"/>
              </a:rPr>
              <a:t>critical</a:t>
            </a:r>
            <a:r>
              <a:rPr lang="en-US" sz="2400" b="0" i="0" u="none" strike="noStrike" cap="none">
                <a:solidFill>
                  <a:schemeClr val="dk1"/>
                </a:solidFill>
                <a:latin typeface="Arial"/>
                <a:ea typeface="Arial"/>
                <a:cs typeface="Arial"/>
                <a:sym typeface="Arial"/>
              </a:rPr>
              <a:t>. </a:t>
            </a:r>
          </a:p>
          <a:p>
            <a:pPr marL="685800" marR="0" lvl="0" indent="-457200" algn="l" rtl="0">
              <a:lnSpc>
                <a:spcPct val="90000"/>
              </a:lnSpc>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lnSpc>
                <a:spcPct val="90000"/>
              </a:lnSpc>
              <a:spcBef>
                <a:spcPts val="0"/>
              </a:spcBef>
              <a:buClr>
                <a:schemeClr val="dk1"/>
              </a:buClr>
              <a:buSzPct val="100000"/>
              <a:buFont typeface="Arial"/>
              <a:buChar char="•"/>
            </a:pPr>
            <a:r>
              <a:rPr lang="en-US" sz="2400" b="0" i="0" u="none" strike="noStrike" cap="none">
                <a:solidFill>
                  <a:schemeClr val="dk1"/>
                </a:solidFill>
                <a:latin typeface="Arial"/>
                <a:ea typeface="Arial"/>
                <a:cs typeface="Arial"/>
                <a:sym typeface="Arial"/>
              </a:rPr>
              <a:t>Each statement is composed of an </a:t>
            </a:r>
            <a:r>
              <a:rPr lang="en-US" sz="2400" b="0" i="0" u="sng" strike="noStrike" cap="none">
                <a:solidFill>
                  <a:schemeClr val="dk1"/>
                </a:solidFill>
                <a:latin typeface="Arial"/>
                <a:ea typeface="Arial"/>
                <a:cs typeface="Arial"/>
                <a:sym typeface="Arial"/>
              </a:rPr>
              <a:t>if, else-if, or else</a:t>
            </a:r>
            <a:r>
              <a:rPr lang="en-US" sz="2400" b="0" i="0" u="none" strike="noStrike" cap="none">
                <a:solidFill>
                  <a:schemeClr val="dk1"/>
                </a:solidFill>
                <a:latin typeface="Arial"/>
                <a:ea typeface="Arial"/>
                <a:cs typeface="Arial"/>
                <a:sym typeface="Arial"/>
              </a:rPr>
              <a:t> (keyword), a </a:t>
            </a:r>
            <a:r>
              <a:rPr lang="en-US" sz="2400" b="0" i="0" u="sng" strike="noStrike" cap="none">
                <a:solidFill>
                  <a:schemeClr val="dk1"/>
                </a:solidFill>
                <a:latin typeface="Arial"/>
                <a:ea typeface="Arial"/>
                <a:cs typeface="Arial"/>
                <a:sym typeface="Arial"/>
              </a:rPr>
              <a:t>condition</a:t>
            </a:r>
            <a:r>
              <a:rPr lang="en-US" sz="2400" b="0" i="0" u="none" strike="noStrike" cap="none">
                <a:solidFill>
                  <a:schemeClr val="dk1"/>
                </a:solidFill>
                <a:latin typeface="Arial"/>
                <a:ea typeface="Arial"/>
                <a:cs typeface="Arial"/>
                <a:sym typeface="Arial"/>
              </a:rPr>
              <a:t>, and the resulting code in { } </a:t>
            </a:r>
            <a:r>
              <a:rPr lang="en-US" sz="2400" b="0" i="0" u="sng" strike="noStrike" cap="none">
                <a:solidFill>
                  <a:schemeClr val="dk1"/>
                </a:solidFill>
                <a:latin typeface="Arial"/>
                <a:ea typeface="Arial"/>
                <a:cs typeface="Arial"/>
                <a:sym typeface="Arial"/>
              </a:rPr>
              <a:t>curly brackets</a:t>
            </a:r>
            <a:r>
              <a:rPr lang="en-US" sz="2400" b="0" i="0" u="none" strike="noStrike" cap="none">
                <a:solidFill>
                  <a:schemeClr val="dk1"/>
                </a:solidFill>
                <a:latin typeface="Arial"/>
                <a:ea typeface="Arial"/>
                <a:cs typeface="Arial"/>
                <a:sym typeface="Arial"/>
              </a:rPr>
              <a:t>.</a:t>
            </a:r>
          </a:p>
        </p:txBody>
      </p:sp>
      <p:pic>
        <p:nvPicPr>
          <p:cNvPr id="145" name="Shape 145" descr="C:\Users\Kevin\Desktop\ifelse.PNG"/>
          <p:cNvPicPr preferRelativeResize="0"/>
          <p:nvPr/>
        </p:nvPicPr>
        <p:blipFill rotWithShape="1">
          <a:blip r:embed="rId3">
            <a:alphaModFix/>
          </a:blip>
          <a:srcRect/>
          <a:stretch/>
        </p:blipFill>
        <p:spPr>
          <a:xfrm>
            <a:off x="247650" y="3200400"/>
            <a:ext cx="8648699" cy="2508250"/>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Please… Don’t Pick Me.</a:t>
            </a:r>
          </a:p>
        </p:txBody>
      </p:sp>
      <p:sp>
        <p:nvSpPr>
          <p:cNvPr id="152" name="Shape 152"/>
          <p:cNvSpPr txBox="1"/>
          <p:nvPr/>
        </p:nvSpPr>
        <p:spPr>
          <a:xfrm>
            <a:off x="304800" y="2590800"/>
            <a:ext cx="8534399" cy="1524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6000" b="1" i="1" u="none" strike="noStrike" cap="none">
                <a:solidFill>
                  <a:schemeClr val="dk1"/>
                </a:solidFill>
                <a:latin typeface="Arial"/>
                <a:ea typeface="Arial"/>
                <a:cs typeface="Arial"/>
                <a:sym typeface="Arial"/>
              </a:rPr>
              <a:t>What is an array?</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Basic Arrays </a:t>
            </a:r>
          </a:p>
        </p:txBody>
      </p:sp>
      <p:sp>
        <p:nvSpPr>
          <p:cNvPr id="159" name="Shape 159"/>
          <p:cNvSpPr txBox="1"/>
          <p:nvPr/>
        </p:nvSpPr>
        <p:spPr>
          <a:xfrm>
            <a:off x="451329" y="866676"/>
            <a:ext cx="8583814" cy="2743748"/>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Arrays are a type of variable that are </a:t>
            </a:r>
            <a:r>
              <a:rPr lang="en-US" sz="2400" b="0" i="0" u="sng" strike="noStrike" cap="none">
                <a:solidFill>
                  <a:schemeClr val="dk1"/>
                </a:solidFill>
                <a:latin typeface="Arial"/>
                <a:ea typeface="Arial"/>
                <a:cs typeface="Arial"/>
                <a:sym typeface="Arial"/>
              </a:rPr>
              <a:t>collections</a:t>
            </a:r>
            <a:r>
              <a:rPr lang="en-US" sz="2400" b="0" i="0" u="none" strike="noStrike" cap="none">
                <a:solidFill>
                  <a:schemeClr val="dk1"/>
                </a:solidFill>
                <a:latin typeface="Arial"/>
                <a:ea typeface="Arial"/>
                <a:cs typeface="Arial"/>
                <a:sym typeface="Arial"/>
              </a:rPr>
              <a:t>. </a:t>
            </a:r>
          </a:p>
          <a:p>
            <a:pPr marL="685800" marR="0" lvl="0" indent="-457200" algn="l" rtl="0">
              <a:spcBef>
                <a:spcPts val="0"/>
              </a:spcBef>
              <a:spcAft>
                <a:spcPts val="0"/>
              </a:spcAft>
              <a:buClr>
                <a:schemeClr val="dk1"/>
              </a:buClr>
              <a:buFont typeface="Arial"/>
              <a:buNone/>
            </a:pPr>
            <a:endParaRPr sz="2400" b="0" i="0" u="sng"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These collections can be made up of </a:t>
            </a:r>
            <a:r>
              <a:rPr lang="en-US" sz="2400" b="0" i="0" u="sng" strike="noStrike" cap="none">
                <a:solidFill>
                  <a:schemeClr val="dk1"/>
                </a:solidFill>
                <a:latin typeface="Arial"/>
                <a:ea typeface="Arial"/>
                <a:cs typeface="Arial"/>
                <a:sym typeface="Arial"/>
              </a:rPr>
              <a:t>strings</a:t>
            </a:r>
            <a:r>
              <a:rPr lang="en-US" sz="2400" b="0" i="0" u="none" strike="noStrike" cap="none">
                <a:solidFill>
                  <a:schemeClr val="dk1"/>
                </a:solidFill>
                <a:latin typeface="Arial"/>
                <a:ea typeface="Arial"/>
                <a:cs typeface="Arial"/>
                <a:sym typeface="Arial"/>
              </a:rPr>
              <a:t>, </a:t>
            </a:r>
            <a:r>
              <a:rPr lang="en-US" sz="2400" b="0" i="0" u="sng" strike="noStrike" cap="none">
                <a:solidFill>
                  <a:schemeClr val="dk1"/>
                </a:solidFill>
                <a:latin typeface="Arial"/>
                <a:ea typeface="Arial"/>
                <a:cs typeface="Arial"/>
                <a:sym typeface="Arial"/>
              </a:rPr>
              <a:t>numbers</a:t>
            </a:r>
            <a:r>
              <a:rPr lang="en-US" sz="2400" b="0" i="0" u="none" strike="noStrike" cap="none">
                <a:solidFill>
                  <a:schemeClr val="dk1"/>
                </a:solidFill>
                <a:latin typeface="Arial"/>
                <a:ea typeface="Arial"/>
                <a:cs typeface="Arial"/>
                <a:sym typeface="Arial"/>
              </a:rPr>
              <a:t>, </a:t>
            </a:r>
            <a:r>
              <a:rPr lang="en-US" sz="2400" b="0" i="0" u="sng" strike="noStrike" cap="none">
                <a:solidFill>
                  <a:schemeClr val="dk1"/>
                </a:solidFill>
                <a:latin typeface="Arial"/>
                <a:ea typeface="Arial"/>
                <a:cs typeface="Arial"/>
                <a:sym typeface="Arial"/>
              </a:rPr>
              <a:t>booleans</a:t>
            </a:r>
            <a:r>
              <a:rPr lang="en-US" sz="2400" b="0" i="0" u="none" strike="noStrike" cap="none">
                <a:solidFill>
                  <a:schemeClr val="dk1"/>
                </a:solidFill>
                <a:latin typeface="Arial"/>
                <a:ea typeface="Arial"/>
                <a:cs typeface="Arial"/>
                <a:sym typeface="Arial"/>
              </a:rPr>
              <a:t>, other </a:t>
            </a:r>
            <a:r>
              <a:rPr lang="en-US" sz="2400" b="0" i="0" u="sng" strike="noStrike" cap="none">
                <a:solidFill>
                  <a:schemeClr val="dk1"/>
                </a:solidFill>
                <a:latin typeface="Arial"/>
                <a:ea typeface="Arial"/>
                <a:cs typeface="Arial"/>
                <a:sym typeface="Arial"/>
              </a:rPr>
              <a:t>arrays</a:t>
            </a:r>
            <a:r>
              <a:rPr lang="en-US" sz="2400" b="0" i="0" u="none" strike="noStrike" cap="none">
                <a:solidFill>
                  <a:schemeClr val="dk1"/>
                </a:solidFill>
                <a:latin typeface="Arial"/>
                <a:ea typeface="Arial"/>
                <a:cs typeface="Arial"/>
                <a:sym typeface="Arial"/>
              </a:rPr>
              <a:t>, </a:t>
            </a:r>
            <a:r>
              <a:rPr lang="en-US" sz="2400" b="0" i="0" u="sng" strike="noStrike" cap="none">
                <a:solidFill>
                  <a:schemeClr val="dk1"/>
                </a:solidFill>
                <a:latin typeface="Arial"/>
                <a:ea typeface="Arial"/>
                <a:cs typeface="Arial"/>
                <a:sym typeface="Arial"/>
              </a:rPr>
              <a:t>objects</a:t>
            </a:r>
            <a:r>
              <a:rPr lang="en-US" sz="2400" b="0" i="0" u="none" strike="noStrike" cap="none">
                <a:solidFill>
                  <a:schemeClr val="dk1"/>
                </a:solidFill>
                <a:latin typeface="Arial"/>
                <a:ea typeface="Arial"/>
                <a:cs typeface="Arial"/>
                <a:sym typeface="Arial"/>
              </a:rPr>
              <a:t>, anything. </a:t>
            </a:r>
          </a:p>
          <a:p>
            <a:pPr marL="685800" marR="0" lvl="0" indent="-457200" algn="l" rtl="0">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Each </a:t>
            </a:r>
            <a:r>
              <a:rPr lang="en-US" sz="2400" b="0" i="0" u="sng" strike="noStrike" cap="none">
                <a:solidFill>
                  <a:schemeClr val="dk1"/>
                </a:solidFill>
                <a:latin typeface="Arial"/>
                <a:ea typeface="Arial"/>
                <a:cs typeface="Arial"/>
                <a:sym typeface="Arial"/>
              </a:rPr>
              <a:t>element</a:t>
            </a:r>
            <a:r>
              <a:rPr lang="en-US" sz="2400" b="0" i="0" u="none" strike="noStrike" cap="none">
                <a:solidFill>
                  <a:schemeClr val="dk1"/>
                </a:solidFill>
                <a:latin typeface="Arial"/>
                <a:ea typeface="Arial"/>
                <a:cs typeface="Arial"/>
                <a:sym typeface="Arial"/>
              </a:rPr>
              <a:t> of the array is marked by an </a:t>
            </a:r>
            <a:r>
              <a:rPr lang="en-US" sz="2400" b="0" i="0" u="sng" strike="noStrike" cap="none">
                <a:solidFill>
                  <a:schemeClr val="dk1"/>
                </a:solidFill>
                <a:latin typeface="Arial"/>
                <a:ea typeface="Arial"/>
                <a:cs typeface="Arial"/>
                <a:sym typeface="Arial"/>
              </a:rPr>
              <a:t>index</a:t>
            </a:r>
            <a:r>
              <a:rPr lang="en-US" sz="2400" b="0" i="0" u="none" strike="noStrike" cap="none">
                <a:solidFill>
                  <a:schemeClr val="dk1"/>
                </a:solidFill>
                <a:latin typeface="Arial"/>
                <a:ea typeface="Arial"/>
                <a:cs typeface="Arial"/>
                <a:sym typeface="Arial"/>
              </a:rPr>
              <a:t>. Indexes always start with 0.</a:t>
            </a:r>
          </a:p>
          <a:p>
            <a:pPr marL="685800" marR="0" lvl="0" indent="-457200" algn="l" rtl="0">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buClr>
                <a:schemeClr val="dk1"/>
              </a:buClr>
              <a:buFont typeface="Arial"/>
              <a:buNone/>
            </a:pPr>
            <a:endParaRPr sz="2400" b="0" i="0" u="sng" strike="noStrike" cap="none">
              <a:solidFill>
                <a:schemeClr val="dk1"/>
              </a:solidFill>
              <a:latin typeface="Arial"/>
              <a:ea typeface="Arial"/>
              <a:cs typeface="Arial"/>
              <a:sym typeface="Arial"/>
            </a:endParaRPr>
          </a:p>
        </p:txBody>
      </p:sp>
      <p:pic>
        <p:nvPicPr>
          <p:cNvPr id="160" name="Shape 160" descr="C:\Users\Kevin\Desktop\mixedarray.PNG"/>
          <p:cNvPicPr preferRelativeResize="0"/>
          <p:nvPr/>
        </p:nvPicPr>
        <p:blipFill rotWithShape="1">
          <a:blip r:embed="rId3">
            <a:alphaModFix/>
          </a:blip>
          <a:srcRect/>
          <a:stretch/>
        </p:blipFill>
        <p:spPr>
          <a:xfrm>
            <a:off x="143102" y="3886200"/>
            <a:ext cx="8857797" cy="206362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67" name="Shape 167"/>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i="0" u="none" strike="noStrike" cap="none">
                <a:solidFill>
                  <a:schemeClr val="dk1"/>
                </a:solidFill>
                <a:latin typeface="Arial"/>
                <a:ea typeface="Arial"/>
                <a:cs typeface="Arial"/>
                <a:sym typeface="Arial"/>
              </a:rPr>
              <a:t>&gt; YOUR TURN!!</a:t>
            </a:r>
          </a:p>
        </p:txBody>
      </p:sp>
      <p:sp>
        <p:nvSpPr>
          <p:cNvPr id="168" name="Shape 168"/>
          <p:cNvSpPr txBox="1"/>
          <p:nvPr/>
        </p:nvSpPr>
        <p:spPr>
          <a:xfrm>
            <a:off x="304800" y="762000"/>
            <a:ext cx="8686800" cy="304698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Dissection: Basic JS</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Re-examine the file sent to you during yesterday’s class.</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See if you can better understand how it works – after having gone through today’s class. </a:t>
            </a:r>
          </a:p>
          <a:p>
            <a:pPr marL="457200" marR="0" lvl="0" indent="-457200" algn="l" rtl="0">
              <a:spcBef>
                <a:spcPts val="0"/>
              </a:spcBef>
              <a:buClr>
                <a:schemeClr val="dk1"/>
              </a:buClr>
              <a:buFont typeface="Arial"/>
              <a:buNone/>
            </a:pPr>
            <a:endParaRPr sz="2400" i="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u="sng">
                <a:solidFill>
                  <a:schemeClr val="dk1"/>
                </a:solidFill>
                <a:latin typeface="Arial"/>
                <a:ea typeface="Arial"/>
                <a:cs typeface="Arial"/>
                <a:sym typeface="Arial"/>
              </a:rPr>
              <a:t>Prepare to share once the time is up.</a:t>
            </a:r>
          </a:p>
        </p:txBody>
      </p:sp>
      <p:sp>
        <p:nvSpPr>
          <p:cNvPr id="169" name="Shape 169"/>
          <p:cNvSpPr txBox="1"/>
          <p:nvPr/>
        </p:nvSpPr>
        <p:spPr>
          <a:xfrm>
            <a:off x="3657600" y="124825"/>
            <a:ext cx="5333999"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1-JS Dissect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 min</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76" name="Shape 176"/>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177" name="Shape 177"/>
          <p:cNvSpPr txBox="1"/>
          <p:nvPr/>
        </p:nvSpPr>
        <p:spPr>
          <a:xfrm>
            <a:off x="304800" y="762000"/>
            <a:ext cx="8686800" cy="34163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Array Logging (If Needed)</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Follow the instructions provided in the file to console.log each of the names in the “coolPeople” variable. </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i="1" u="sng">
                <a:solidFill>
                  <a:schemeClr val="dk1"/>
                </a:solidFill>
                <a:latin typeface="Arial"/>
                <a:ea typeface="Arial"/>
                <a:cs typeface="Arial"/>
                <a:sym typeface="Arial"/>
              </a:rPr>
              <a:t>Hint</a:t>
            </a:r>
            <a:r>
              <a:rPr lang="en-US" sz="2400" i="1">
                <a:solidFill>
                  <a:schemeClr val="dk1"/>
                </a:solidFill>
                <a:latin typeface="Arial"/>
                <a:ea typeface="Arial"/>
                <a:cs typeface="Arial"/>
                <a:sym typeface="Arial"/>
              </a:rPr>
              <a:t>: You should be repeating the same line 6 times.</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once time is up.</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p:txBody>
      </p:sp>
      <p:sp>
        <p:nvSpPr>
          <p:cNvPr id="178" name="Shape 178"/>
          <p:cNvSpPr txBox="1"/>
          <p:nvPr/>
        </p:nvSpPr>
        <p:spPr>
          <a:xfrm>
            <a:off x="2895600" y="124825"/>
            <a:ext cx="60960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2-CoolPeopleArray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85" name="Shape 185"/>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186" name="Shape 186"/>
          <p:cNvSpPr txBox="1"/>
          <p:nvPr/>
        </p:nvSpPr>
        <p:spPr>
          <a:xfrm>
            <a:off x="304800" y="762000"/>
            <a:ext cx="8686800" cy="45243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Array Setting</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Follow the instructions in the file provided to convert each item in the array to lower case.</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Make sure to only add in lines of code where instructed.</a:t>
            </a:r>
          </a:p>
          <a:p>
            <a:pPr marL="457200" marR="0" lvl="0" indent="-457200" algn="l" rtl="0">
              <a:spcBef>
                <a:spcPts val="0"/>
              </a:spcBef>
              <a:buClr>
                <a:schemeClr val="dk1"/>
              </a:buClr>
              <a:buFont typeface="Arial"/>
              <a:buNone/>
            </a:pPr>
            <a:endParaRPr sz="2400" i="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i="1">
                <a:solidFill>
                  <a:schemeClr val="dk1"/>
                </a:solidFill>
                <a:latin typeface="Arial"/>
                <a:ea typeface="Arial"/>
                <a:cs typeface="Arial"/>
                <a:sym typeface="Arial"/>
              </a:rPr>
              <a:t>Hint: You will need to use the method .toUpperCase(). Research if you don’t remember how to use it.</a:t>
            </a:r>
          </a:p>
          <a:p>
            <a:pPr marL="457200" marR="0" lvl="0" indent="-457200" algn="l" rtl="0">
              <a:spcBef>
                <a:spcPts val="0"/>
              </a:spcBef>
              <a:buClr>
                <a:schemeClr val="dk1"/>
              </a:buClr>
              <a:buFont typeface="Arial"/>
              <a:buNone/>
            </a:pPr>
            <a:endParaRPr sz="2400" i="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once time is up.</a:t>
            </a:r>
          </a:p>
          <a:p>
            <a:pPr marL="0" marR="0" lvl="0" indent="0" algn="l" rtl="0">
              <a:spcBef>
                <a:spcPts val="0"/>
              </a:spcBef>
              <a:buNone/>
            </a:pPr>
            <a:endParaRPr sz="2400" i="1">
              <a:solidFill>
                <a:schemeClr val="dk1"/>
              </a:solidFill>
              <a:latin typeface="Arial"/>
              <a:ea typeface="Arial"/>
              <a:cs typeface="Arial"/>
              <a:sym typeface="Arial"/>
            </a:endParaRPr>
          </a:p>
        </p:txBody>
      </p:sp>
      <p:sp>
        <p:nvSpPr>
          <p:cNvPr id="187" name="Shape 187"/>
          <p:cNvSpPr txBox="1"/>
          <p:nvPr/>
        </p:nvSpPr>
        <p:spPr>
          <a:xfrm>
            <a:off x="2895600" y="124825"/>
            <a:ext cx="60960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3-ArraySetting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7 min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Objectives</a:t>
            </a:r>
          </a:p>
        </p:txBody>
      </p:sp>
      <p:sp>
        <p:nvSpPr>
          <p:cNvPr id="48" name="Shape 48"/>
          <p:cNvSpPr txBox="1"/>
          <p:nvPr/>
        </p:nvSpPr>
        <p:spPr>
          <a:xfrm>
            <a:off x="304798" y="761999"/>
            <a:ext cx="8740774" cy="5545776"/>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Clr>
                <a:schemeClr val="dk1"/>
              </a:buClr>
              <a:buSzPct val="25000"/>
              <a:buFont typeface="Arial"/>
              <a:buNone/>
            </a:pPr>
            <a:r>
              <a:rPr lang="en-US" sz="2200" b="1" i="0" u="sng" strike="noStrike" cap="none">
                <a:solidFill>
                  <a:schemeClr val="dk1"/>
                </a:solidFill>
                <a:latin typeface="Arial"/>
                <a:ea typeface="Arial"/>
                <a:cs typeface="Arial"/>
                <a:sym typeface="Arial"/>
              </a:rPr>
              <a:t>In today’s class we’ll be covering:</a:t>
            </a:r>
          </a:p>
          <a:p>
            <a:pPr marL="0" marR="0" lvl="0" indent="0" algn="l" rtl="0">
              <a:spcBef>
                <a:spcPts val="440"/>
              </a:spcBef>
              <a:spcAft>
                <a:spcPts val="0"/>
              </a:spcAft>
              <a:buClr>
                <a:schemeClr val="dk1"/>
              </a:buClr>
              <a:buFont typeface="Arial"/>
              <a:buNone/>
            </a:pPr>
            <a:endParaRPr sz="2200" b="1" i="0" u="none" strike="noStrike" cap="none">
              <a:solidFill>
                <a:schemeClr val="dk1"/>
              </a:solidFill>
              <a:latin typeface="Arial"/>
              <a:ea typeface="Arial"/>
              <a:cs typeface="Arial"/>
              <a:sym typeface="Arial"/>
            </a:endParaRPr>
          </a:p>
          <a:p>
            <a:pPr marL="257175" marR="0" lvl="0" indent="-257175" algn="l" rtl="0">
              <a:spcBef>
                <a:spcPts val="44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Array Assignments</a:t>
            </a:r>
          </a:p>
          <a:p>
            <a:pPr marL="257175" marR="0" lvl="0" indent="-257175" algn="l" rtl="0">
              <a:spcBef>
                <a:spcPts val="440"/>
              </a:spcBef>
              <a:spcAft>
                <a:spcPts val="0"/>
              </a:spcAft>
              <a:buClr>
                <a:schemeClr val="dk1"/>
              </a:buClr>
              <a:buFont typeface="Arial"/>
              <a:buNone/>
            </a:pPr>
            <a:endParaRPr sz="2200" b="0" i="0" u="none" strike="noStrike" cap="none">
              <a:solidFill>
                <a:schemeClr val="dk1"/>
              </a:solidFill>
              <a:latin typeface="Arial"/>
              <a:ea typeface="Arial"/>
              <a:cs typeface="Arial"/>
              <a:sym typeface="Arial"/>
            </a:endParaRPr>
          </a:p>
          <a:p>
            <a:pPr marL="257175" marR="0" lvl="0" indent="-257175" algn="l" rtl="0">
              <a:spcBef>
                <a:spcPts val="44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Concept of For-Loops</a:t>
            </a:r>
          </a:p>
          <a:p>
            <a:pPr marL="0" marR="0" lvl="0" indent="0" algn="l" rtl="0">
              <a:spcBef>
                <a:spcPts val="440"/>
              </a:spcBef>
              <a:spcAft>
                <a:spcPts val="0"/>
              </a:spcAft>
              <a:buClr>
                <a:schemeClr val="dk1"/>
              </a:buClr>
              <a:buFont typeface="Arial"/>
              <a:buNone/>
            </a:pPr>
            <a:endParaRPr sz="2200" b="0" i="0" u="none" strike="noStrike" cap="none">
              <a:solidFill>
                <a:schemeClr val="dk1"/>
              </a:solidFill>
              <a:latin typeface="Arial"/>
              <a:ea typeface="Arial"/>
              <a:cs typeface="Arial"/>
              <a:sym typeface="Arial"/>
            </a:endParaRPr>
          </a:p>
          <a:p>
            <a:pPr marL="257175" marR="0" lvl="0" indent="-257175" algn="l" rtl="0">
              <a:spcBef>
                <a:spcPts val="440"/>
              </a:spcBef>
              <a:spcAft>
                <a:spcPts val="0"/>
              </a:spcAft>
              <a:buClr>
                <a:schemeClr val="dk1"/>
              </a:buClr>
              <a:buSzPct val="100000"/>
              <a:buFont typeface="Arial"/>
              <a:buChar char="•"/>
            </a:pPr>
            <a:r>
              <a:rPr lang="en-US" sz="2200" b="0" i="0" u="none" strike="noStrike" cap="none">
                <a:solidFill>
                  <a:schemeClr val="dk1"/>
                </a:solidFill>
                <a:latin typeface="Arial"/>
                <a:ea typeface="Arial"/>
                <a:cs typeface="Arial"/>
                <a:sym typeface="Arial"/>
              </a:rPr>
              <a:t>The Art of Pseudo-Coding</a:t>
            </a:r>
          </a:p>
          <a:p>
            <a:pPr marL="257175" marR="0" lvl="0" indent="-257175" algn="l" rtl="0">
              <a:spcBef>
                <a:spcPts val="440"/>
              </a:spcBef>
              <a:spcAft>
                <a:spcPts val="0"/>
              </a:spcAft>
              <a:buClr>
                <a:schemeClr val="dk1"/>
              </a:buClr>
              <a:buFont typeface="Arial"/>
              <a:buNone/>
            </a:pPr>
            <a:endParaRPr sz="2200" b="0" i="0" u="none" strike="noStrike" cap="none">
              <a:solidFill>
                <a:schemeClr val="dk1"/>
              </a:solidFill>
              <a:latin typeface="Arial"/>
              <a:ea typeface="Arial"/>
              <a:cs typeface="Arial"/>
              <a:sym typeface="Arial"/>
            </a:endParaRPr>
          </a:p>
          <a:p>
            <a:pPr marL="257175" marR="0" lvl="0" indent="-257175" algn="l" rtl="0">
              <a:spcBef>
                <a:spcPts val="440"/>
              </a:spcBef>
              <a:buClr>
                <a:schemeClr val="dk1"/>
              </a:buClr>
              <a:buSzPct val="100000"/>
              <a:buFont typeface="Arial"/>
              <a:buChar char="•"/>
            </a:pPr>
            <a:r>
              <a:rPr lang="en-US" sz="2200" b="0" i="0" u="none" strike="noStrike" cap="none">
                <a:solidFill>
                  <a:schemeClr val="dk1"/>
                </a:solidFill>
                <a:latin typeface="Arial"/>
                <a:ea typeface="Arial"/>
                <a:cs typeface="Arial"/>
                <a:sym typeface="Arial"/>
              </a:rPr>
              <a:t>Building Rock-Paper Scissors</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90606" y="2953541"/>
            <a:ext cx="8229600" cy="87185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4100" b="1" i="1" u="none" strike="noStrike" cap="none">
                <a:solidFill>
                  <a:schemeClr val="lt1"/>
                </a:solidFill>
                <a:latin typeface="Arial"/>
                <a:ea typeface="Arial"/>
                <a:cs typeface="Arial"/>
                <a:sym typeface="Arial"/>
              </a:rPr>
              <a:t>For Loops</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p:nvPr/>
        </p:nvSpPr>
        <p:spPr>
          <a:xfrm>
            <a:off x="279400" y="1524000"/>
            <a:ext cx="8522139" cy="1904999"/>
          </a:xfrm>
          <a:prstGeom prst="rect">
            <a:avLst/>
          </a:prstGeom>
          <a:solidFill>
            <a:srgbClr val="262626">
              <a:alpha val="98823"/>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0" name="Shape 200"/>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Back to The Zoo Pen</a:t>
            </a:r>
          </a:p>
        </p:txBody>
      </p:sp>
      <p:sp>
        <p:nvSpPr>
          <p:cNvPr id="201" name="Shape 201"/>
          <p:cNvSpPr/>
          <p:nvPr/>
        </p:nvSpPr>
        <p:spPr>
          <a:xfrm>
            <a:off x="535033" y="17526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2" name="Shape 202"/>
          <p:cNvSpPr/>
          <p:nvPr/>
        </p:nvSpPr>
        <p:spPr>
          <a:xfrm>
            <a:off x="2598186" y="17526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3" name="Shape 203"/>
          <p:cNvSpPr/>
          <p:nvPr/>
        </p:nvSpPr>
        <p:spPr>
          <a:xfrm>
            <a:off x="4686739" y="17526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4" name="Shape 204"/>
          <p:cNvSpPr/>
          <p:nvPr/>
        </p:nvSpPr>
        <p:spPr>
          <a:xfrm>
            <a:off x="6775292" y="17272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05" name="Shape 205"/>
          <p:cNvSpPr txBox="1"/>
          <p:nvPr/>
        </p:nvSpPr>
        <p:spPr>
          <a:xfrm>
            <a:off x="955141" y="3657601"/>
            <a:ext cx="10054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0 </a:t>
            </a:r>
          </a:p>
        </p:txBody>
      </p:sp>
      <p:sp>
        <p:nvSpPr>
          <p:cNvPr id="206" name="Shape 206"/>
          <p:cNvSpPr txBox="1"/>
          <p:nvPr/>
        </p:nvSpPr>
        <p:spPr>
          <a:xfrm>
            <a:off x="3018293" y="3657601"/>
            <a:ext cx="941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1</a:t>
            </a:r>
          </a:p>
        </p:txBody>
      </p:sp>
      <p:sp>
        <p:nvSpPr>
          <p:cNvPr id="207" name="Shape 207"/>
          <p:cNvSpPr txBox="1"/>
          <p:nvPr/>
        </p:nvSpPr>
        <p:spPr>
          <a:xfrm>
            <a:off x="5017326" y="3657601"/>
            <a:ext cx="941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2</a:t>
            </a:r>
          </a:p>
        </p:txBody>
      </p:sp>
      <p:sp>
        <p:nvSpPr>
          <p:cNvPr id="208" name="Shape 208"/>
          <p:cNvSpPr txBox="1"/>
          <p:nvPr/>
        </p:nvSpPr>
        <p:spPr>
          <a:xfrm>
            <a:off x="7227460" y="3657601"/>
            <a:ext cx="941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3</a:t>
            </a:r>
          </a:p>
        </p:txBody>
      </p:sp>
      <p:sp>
        <p:nvSpPr>
          <p:cNvPr id="209" name="Shape 209"/>
          <p:cNvSpPr txBox="1"/>
          <p:nvPr/>
        </p:nvSpPr>
        <p:spPr>
          <a:xfrm>
            <a:off x="279400" y="995416"/>
            <a:ext cx="287771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p>
        </p:txBody>
      </p:sp>
      <p:sp>
        <p:nvSpPr>
          <p:cNvPr id="210" name="Shape 210"/>
          <p:cNvSpPr txBox="1"/>
          <p:nvPr/>
        </p:nvSpPr>
        <p:spPr>
          <a:xfrm>
            <a:off x="994016" y="2291833"/>
            <a:ext cx="7873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Zebra</a:t>
            </a:r>
          </a:p>
        </p:txBody>
      </p:sp>
      <p:sp>
        <p:nvSpPr>
          <p:cNvPr id="211" name="Shape 211"/>
          <p:cNvSpPr txBox="1"/>
          <p:nvPr/>
        </p:nvSpPr>
        <p:spPr>
          <a:xfrm>
            <a:off x="5227400" y="2291833"/>
            <a:ext cx="87299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Giraffe</a:t>
            </a:r>
          </a:p>
        </p:txBody>
      </p:sp>
      <p:sp>
        <p:nvSpPr>
          <p:cNvPr id="212" name="Shape 212"/>
          <p:cNvSpPr txBox="1"/>
          <p:nvPr/>
        </p:nvSpPr>
        <p:spPr>
          <a:xfrm>
            <a:off x="3095236" y="2291833"/>
            <a:ext cx="7873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Rhino</a:t>
            </a:r>
          </a:p>
        </p:txBody>
      </p:sp>
      <p:sp>
        <p:nvSpPr>
          <p:cNvPr id="213" name="Shape 213"/>
          <p:cNvSpPr txBox="1"/>
          <p:nvPr/>
        </p:nvSpPr>
        <p:spPr>
          <a:xfrm>
            <a:off x="7295746" y="2291833"/>
            <a:ext cx="58221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Owl</a:t>
            </a:r>
          </a:p>
        </p:txBody>
      </p:sp>
      <p:pic>
        <p:nvPicPr>
          <p:cNvPr id="214" name="Shape 214" descr="C:\Users\Kevin\Desktop\zoo.PNG"/>
          <p:cNvPicPr preferRelativeResize="0"/>
          <p:nvPr/>
        </p:nvPicPr>
        <p:blipFill rotWithShape="1">
          <a:blip r:embed="rId3">
            <a:alphaModFix/>
          </a:blip>
          <a:srcRect/>
          <a:stretch/>
        </p:blipFill>
        <p:spPr>
          <a:xfrm>
            <a:off x="523874" y="4724400"/>
            <a:ext cx="8096250" cy="1022349"/>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Shape 220" descr="C:\Users\Kevin\Desktop\zooloop.PNG"/>
          <p:cNvPicPr preferRelativeResize="0"/>
          <p:nvPr/>
        </p:nvPicPr>
        <p:blipFill rotWithShape="1">
          <a:blip r:embed="rId3">
            <a:alphaModFix/>
          </a:blip>
          <a:srcRect/>
          <a:stretch/>
        </p:blipFill>
        <p:spPr>
          <a:xfrm>
            <a:off x="109636" y="4267200"/>
            <a:ext cx="6094947" cy="1854346"/>
          </a:xfrm>
          <a:prstGeom prst="rect">
            <a:avLst/>
          </a:prstGeom>
          <a:noFill/>
          <a:ln>
            <a:noFill/>
          </a:ln>
        </p:spPr>
      </p:pic>
      <p:sp>
        <p:nvSpPr>
          <p:cNvPr id="221" name="Shape 221"/>
          <p:cNvSpPr/>
          <p:nvPr/>
        </p:nvSpPr>
        <p:spPr>
          <a:xfrm>
            <a:off x="279400" y="1366783"/>
            <a:ext cx="8522139" cy="1904999"/>
          </a:xfrm>
          <a:prstGeom prst="rect">
            <a:avLst/>
          </a:prstGeom>
          <a:solidFill>
            <a:srgbClr val="262626">
              <a:alpha val="98823"/>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2" name="Shape 222"/>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Back to The Zoo Pen (Logging)</a:t>
            </a:r>
          </a:p>
        </p:txBody>
      </p:sp>
      <p:sp>
        <p:nvSpPr>
          <p:cNvPr id="223" name="Shape 223"/>
          <p:cNvSpPr/>
          <p:nvPr/>
        </p:nvSpPr>
        <p:spPr>
          <a:xfrm>
            <a:off x="535033" y="1595383"/>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4" name="Shape 224"/>
          <p:cNvSpPr/>
          <p:nvPr/>
        </p:nvSpPr>
        <p:spPr>
          <a:xfrm>
            <a:off x="2598186" y="1595383"/>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5" name="Shape 225"/>
          <p:cNvSpPr/>
          <p:nvPr/>
        </p:nvSpPr>
        <p:spPr>
          <a:xfrm>
            <a:off x="4686739" y="1595383"/>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6" name="Shape 226"/>
          <p:cNvSpPr/>
          <p:nvPr/>
        </p:nvSpPr>
        <p:spPr>
          <a:xfrm>
            <a:off x="6775292" y="1569983"/>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7" name="Shape 227"/>
          <p:cNvSpPr txBox="1"/>
          <p:nvPr/>
        </p:nvSpPr>
        <p:spPr>
          <a:xfrm>
            <a:off x="955141" y="3500383"/>
            <a:ext cx="100540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0 </a:t>
            </a:r>
          </a:p>
        </p:txBody>
      </p:sp>
      <p:sp>
        <p:nvSpPr>
          <p:cNvPr id="228" name="Shape 228"/>
          <p:cNvSpPr txBox="1"/>
          <p:nvPr/>
        </p:nvSpPr>
        <p:spPr>
          <a:xfrm>
            <a:off x="3018293" y="3500383"/>
            <a:ext cx="941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1</a:t>
            </a:r>
          </a:p>
        </p:txBody>
      </p:sp>
      <p:sp>
        <p:nvSpPr>
          <p:cNvPr id="229" name="Shape 229"/>
          <p:cNvSpPr txBox="1"/>
          <p:nvPr/>
        </p:nvSpPr>
        <p:spPr>
          <a:xfrm>
            <a:off x="5017326" y="3500383"/>
            <a:ext cx="941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2</a:t>
            </a:r>
          </a:p>
        </p:txBody>
      </p:sp>
      <p:sp>
        <p:nvSpPr>
          <p:cNvPr id="230" name="Shape 230"/>
          <p:cNvSpPr txBox="1"/>
          <p:nvPr/>
        </p:nvSpPr>
        <p:spPr>
          <a:xfrm>
            <a:off x="7227460" y="3500383"/>
            <a:ext cx="941282"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Index 3</a:t>
            </a:r>
          </a:p>
        </p:txBody>
      </p:sp>
      <p:sp>
        <p:nvSpPr>
          <p:cNvPr id="231" name="Shape 231"/>
          <p:cNvSpPr txBox="1"/>
          <p:nvPr/>
        </p:nvSpPr>
        <p:spPr>
          <a:xfrm>
            <a:off x="279400" y="838200"/>
            <a:ext cx="287771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Arial"/>
                <a:ea typeface="Arial"/>
                <a:cs typeface="Arial"/>
                <a:sym typeface="Arial"/>
              </a:rPr>
              <a:t>Array Name:  </a:t>
            </a:r>
            <a:r>
              <a:rPr lang="en-US" sz="1800">
                <a:solidFill>
                  <a:schemeClr val="dk1"/>
                </a:solidFill>
                <a:latin typeface="Arial"/>
                <a:ea typeface="Arial"/>
                <a:cs typeface="Arial"/>
                <a:sym typeface="Arial"/>
              </a:rPr>
              <a:t>zooAnimals</a:t>
            </a:r>
          </a:p>
        </p:txBody>
      </p:sp>
      <p:sp>
        <p:nvSpPr>
          <p:cNvPr id="232" name="Shape 232"/>
          <p:cNvSpPr txBox="1"/>
          <p:nvPr/>
        </p:nvSpPr>
        <p:spPr>
          <a:xfrm>
            <a:off x="994016" y="2134616"/>
            <a:ext cx="7873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Zebra</a:t>
            </a:r>
          </a:p>
        </p:txBody>
      </p:sp>
      <p:sp>
        <p:nvSpPr>
          <p:cNvPr id="233" name="Shape 233"/>
          <p:cNvSpPr txBox="1"/>
          <p:nvPr/>
        </p:nvSpPr>
        <p:spPr>
          <a:xfrm>
            <a:off x="5227400" y="2134616"/>
            <a:ext cx="87299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Giraffe</a:t>
            </a:r>
          </a:p>
        </p:txBody>
      </p:sp>
      <p:sp>
        <p:nvSpPr>
          <p:cNvPr id="234" name="Shape 234"/>
          <p:cNvSpPr txBox="1"/>
          <p:nvPr/>
        </p:nvSpPr>
        <p:spPr>
          <a:xfrm>
            <a:off x="3095236" y="2134616"/>
            <a:ext cx="787395"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Rhino</a:t>
            </a:r>
          </a:p>
        </p:txBody>
      </p:sp>
      <p:sp>
        <p:nvSpPr>
          <p:cNvPr id="235" name="Shape 235"/>
          <p:cNvSpPr txBox="1"/>
          <p:nvPr/>
        </p:nvSpPr>
        <p:spPr>
          <a:xfrm>
            <a:off x="7295746" y="2134616"/>
            <a:ext cx="582211"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a:solidFill>
                  <a:schemeClr val="dk1"/>
                </a:solidFill>
                <a:latin typeface="Arial"/>
                <a:ea typeface="Arial"/>
                <a:cs typeface="Arial"/>
                <a:sym typeface="Arial"/>
              </a:rPr>
              <a:t>Owl</a:t>
            </a:r>
          </a:p>
        </p:txBody>
      </p:sp>
      <p:pic>
        <p:nvPicPr>
          <p:cNvPr id="236" name="Shape 236"/>
          <p:cNvPicPr preferRelativeResize="0"/>
          <p:nvPr/>
        </p:nvPicPr>
        <p:blipFill rotWithShape="1">
          <a:blip r:embed="rId4">
            <a:alphaModFix/>
          </a:blip>
          <a:srcRect/>
          <a:stretch/>
        </p:blipFill>
        <p:spPr>
          <a:xfrm>
            <a:off x="6794342" y="4267200"/>
            <a:ext cx="1914641" cy="1974241"/>
          </a:xfrm>
          <a:prstGeom prst="rect">
            <a:avLst/>
          </a:prstGeom>
          <a:noFill/>
          <a:ln>
            <a:noFill/>
          </a:ln>
        </p:spPr>
      </p:pic>
      <p:cxnSp>
        <p:nvCxnSpPr>
          <p:cNvPr id="237" name="Shape 237"/>
          <p:cNvCxnSpPr/>
          <p:nvPr/>
        </p:nvCxnSpPr>
        <p:spPr>
          <a:xfrm>
            <a:off x="5925069" y="5334000"/>
            <a:ext cx="975589" cy="0"/>
          </a:xfrm>
          <a:prstGeom prst="straightConnector1">
            <a:avLst/>
          </a:prstGeom>
          <a:noFill/>
          <a:ln w="69850" cap="flat" cmpd="sng">
            <a:solidFill>
              <a:srgbClr val="FF0000"/>
            </a:solidFill>
            <a:prstDash val="solid"/>
            <a:miter/>
            <a:headEnd type="none" w="med" len="med"/>
            <a:tailEnd type="triangle" w="lg" len="lg"/>
          </a:ln>
        </p:spPr>
      </p:cxn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a:stretch/>
        </p:blipFill>
        <p:spPr>
          <a:xfrm>
            <a:off x="341522" y="2050413"/>
            <a:ext cx="5806438" cy="1766570"/>
          </a:xfrm>
          <a:prstGeom prst="rect">
            <a:avLst/>
          </a:prstGeom>
          <a:noFill/>
          <a:ln>
            <a:noFill/>
          </a:ln>
        </p:spPr>
      </p:pic>
      <p:sp>
        <p:nvSpPr>
          <p:cNvPr id="244" name="Shape 244"/>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Please… Don’t Pick Me.</a:t>
            </a:r>
          </a:p>
        </p:txBody>
      </p:sp>
      <p:sp>
        <p:nvSpPr>
          <p:cNvPr id="245" name="Shape 245"/>
          <p:cNvSpPr txBox="1"/>
          <p:nvPr/>
        </p:nvSpPr>
        <p:spPr>
          <a:xfrm>
            <a:off x="304800" y="4724400"/>
            <a:ext cx="8534399" cy="1524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6000" b="1" i="1">
                <a:solidFill>
                  <a:schemeClr val="dk1"/>
                </a:solidFill>
                <a:latin typeface="Arial"/>
                <a:ea typeface="Arial"/>
                <a:cs typeface="Arial"/>
                <a:sym typeface="Arial"/>
              </a:rPr>
              <a:t>What’s wrong here?</a:t>
            </a:r>
          </a:p>
        </p:txBody>
      </p:sp>
      <p:pic>
        <p:nvPicPr>
          <p:cNvPr id="246" name="Shape 246"/>
          <p:cNvPicPr preferRelativeResize="0"/>
          <p:nvPr/>
        </p:nvPicPr>
        <p:blipFill rotWithShape="1">
          <a:blip r:embed="rId4">
            <a:alphaModFix/>
          </a:blip>
          <a:srcRect/>
          <a:stretch/>
        </p:blipFill>
        <p:spPr>
          <a:xfrm>
            <a:off x="6794342" y="1946578"/>
            <a:ext cx="1914641" cy="1974241"/>
          </a:xfrm>
          <a:prstGeom prst="rect">
            <a:avLst/>
          </a:prstGeom>
          <a:noFill/>
          <a:ln>
            <a:noFill/>
          </a:ln>
        </p:spPr>
      </p:pic>
      <p:cxnSp>
        <p:nvCxnSpPr>
          <p:cNvPr id="247" name="Shape 247"/>
          <p:cNvCxnSpPr/>
          <p:nvPr/>
        </p:nvCxnSpPr>
        <p:spPr>
          <a:xfrm>
            <a:off x="5925069" y="3013378"/>
            <a:ext cx="975589" cy="0"/>
          </a:xfrm>
          <a:prstGeom prst="straightConnector1">
            <a:avLst/>
          </a:prstGeom>
          <a:noFill/>
          <a:ln w="69850" cap="flat" cmpd="sng">
            <a:solidFill>
              <a:srgbClr val="FF0000"/>
            </a:solidFill>
            <a:prstDash val="solid"/>
            <a:miter/>
            <a:headEnd type="none" w="med" len="med"/>
            <a:tailEnd type="triangle" w="lg" len="lg"/>
          </a:ln>
        </p:spPr>
      </p:cxn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Shape 253"/>
          <p:cNvPicPr preferRelativeResize="0"/>
          <p:nvPr/>
        </p:nvPicPr>
        <p:blipFill rotWithShape="1">
          <a:blip r:embed="rId3">
            <a:alphaModFix/>
          </a:blip>
          <a:srcRect/>
          <a:stretch/>
        </p:blipFill>
        <p:spPr>
          <a:xfrm>
            <a:off x="341522" y="2050413"/>
            <a:ext cx="5806438" cy="1766570"/>
          </a:xfrm>
          <a:prstGeom prst="rect">
            <a:avLst/>
          </a:prstGeom>
          <a:noFill/>
          <a:ln>
            <a:noFill/>
          </a:ln>
        </p:spPr>
      </p:pic>
      <p:sp>
        <p:nvSpPr>
          <p:cNvPr id="254" name="Shape 254"/>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Don’t Repeat Yourself (DRY)</a:t>
            </a:r>
          </a:p>
        </p:txBody>
      </p:sp>
      <p:sp>
        <p:nvSpPr>
          <p:cNvPr id="255" name="Shape 255"/>
          <p:cNvSpPr txBox="1"/>
          <p:nvPr/>
        </p:nvSpPr>
        <p:spPr>
          <a:xfrm>
            <a:off x="304800" y="4724400"/>
            <a:ext cx="8534399" cy="15240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6000" b="1" i="1">
                <a:solidFill>
                  <a:schemeClr val="dk1"/>
                </a:solidFill>
                <a:latin typeface="Arial"/>
                <a:ea typeface="Arial"/>
                <a:cs typeface="Arial"/>
                <a:sym typeface="Arial"/>
              </a:rPr>
              <a:t>Repeated Code! </a:t>
            </a:r>
          </a:p>
          <a:p>
            <a:pPr marL="0" marR="0" lvl="0" indent="0" algn="ctr" rtl="0">
              <a:lnSpc>
                <a:spcPct val="90000"/>
              </a:lnSpc>
              <a:spcBef>
                <a:spcPts val="0"/>
              </a:spcBef>
              <a:buClr>
                <a:schemeClr val="dk1"/>
              </a:buClr>
              <a:buSzPct val="25000"/>
              <a:buFont typeface="Arial"/>
              <a:buNone/>
            </a:pPr>
            <a:r>
              <a:rPr lang="en-US" sz="3800" i="1">
                <a:solidFill>
                  <a:schemeClr val="dk1"/>
                </a:solidFill>
                <a:latin typeface="Arial"/>
                <a:ea typeface="Arial"/>
                <a:cs typeface="Arial"/>
                <a:sym typeface="Arial"/>
              </a:rPr>
              <a:t>Let’s be more efficient</a:t>
            </a:r>
          </a:p>
        </p:txBody>
      </p:sp>
      <p:pic>
        <p:nvPicPr>
          <p:cNvPr id="256" name="Shape 256"/>
          <p:cNvPicPr preferRelativeResize="0"/>
          <p:nvPr/>
        </p:nvPicPr>
        <p:blipFill rotWithShape="1">
          <a:blip r:embed="rId4">
            <a:alphaModFix/>
          </a:blip>
          <a:srcRect/>
          <a:stretch/>
        </p:blipFill>
        <p:spPr>
          <a:xfrm>
            <a:off x="6794342" y="1946578"/>
            <a:ext cx="1914641" cy="1974241"/>
          </a:xfrm>
          <a:prstGeom prst="rect">
            <a:avLst/>
          </a:prstGeom>
          <a:noFill/>
          <a:ln>
            <a:noFill/>
          </a:ln>
        </p:spPr>
      </p:pic>
      <p:cxnSp>
        <p:nvCxnSpPr>
          <p:cNvPr id="257" name="Shape 257"/>
          <p:cNvCxnSpPr/>
          <p:nvPr/>
        </p:nvCxnSpPr>
        <p:spPr>
          <a:xfrm>
            <a:off x="5925069" y="3013378"/>
            <a:ext cx="975589" cy="0"/>
          </a:xfrm>
          <a:prstGeom prst="straightConnector1">
            <a:avLst/>
          </a:prstGeom>
          <a:noFill/>
          <a:ln w="69850" cap="flat" cmpd="sng">
            <a:solidFill>
              <a:srgbClr val="FF0000"/>
            </a:solidFill>
            <a:prstDash val="solid"/>
            <a:miter/>
            <a:headEnd type="none" w="med" len="med"/>
            <a:tailEnd type="triangle" w="lg" len="lg"/>
          </a:ln>
        </p:spPr>
      </p:cxn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264" name="Shape 264"/>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265" name="Shape 265"/>
          <p:cNvSpPr txBox="1"/>
          <p:nvPr/>
        </p:nvSpPr>
        <p:spPr>
          <a:xfrm>
            <a:off x="304800" y="762000"/>
            <a:ext cx="8686800" cy="45243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For Loop Dissection</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With a partner, spend a few moments trying to dissect the code sent to you. </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Try to explain to one another what is happening with each line of code.</a:t>
            </a:r>
          </a:p>
          <a:p>
            <a:pPr marL="457200" marR="0" lvl="0" indent="-457200" algn="l" rtl="0">
              <a:spcBef>
                <a:spcPts val="0"/>
              </a:spcBef>
              <a:buClr>
                <a:schemeClr val="dk1"/>
              </a:buClr>
              <a:buFont typeface="Arial"/>
              <a:buNone/>
            </a:pPr>
            <a:endParaRPr sz="2400" i="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Feel free to do research if you are stumped. As a hint, look into the phrase: “For-Loop”.</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when time is up.</a:t>
            </a:r>
          </a:p>
        </p:txBody>
      </p:sp>
      <p:sp>
        <p:nvSpPr>
          <p:cNvPr id="266" name="Shape 266"/>
          <p:cNvSpPr txBox="1"/>
          <p:nvPr/>
        </p:nvSpPr>
        <p:spPr>
          <a:xfrm>
            <a:off x="3200400" y="124825"/>
            <a:ext cx="57912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4-MyFirstLoop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5 min</a:t>
            </a: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p:nvPr/>
        </p:nvSpPr>
        <p:spPr>
          <a:xfrm>
            <a:off x="76200" y="817610"/>
            <a:ext cx="8842135" cy="2704491"/>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For loops are </a:t>
            </a:r>
            <a:r>
              <a:rPr lang="en-US" sz="2000" u="sng">
                <a:solidFill>
                  <a:schemeClr val="dk1"/>
                </a:solidFill>
                <a:latin typeface="Arial"/>
                <a:ea typeface="Arial"/>
                <a:cs typeface="Arial"/>
                <a:sym typeface="Arial"/>
              </a:rPr>
              <a:t>critical</a:t>
            </a:r>
            <a:r>
              <a:rPr lang="en-US" sz="2000">
                <a:solidFill>
                  <a:schemeClr val="dk1"/>
                </a:solidFill>
                <a:latin typeface="Arial"/>
                <a:ea typeface="Arial"/>
                <a:cs typeface="Arial"/>
                <a:sym typeface="Arial"/>
              </a:rPr>
              <a:t> in programming. </a:t>
            </a:r>
          </a:p>
          <a:p>
            <a:pPr marL="685800" marR="0" lvl="0" indent="-457200" algn="l" rtl="0">
              <a:spcBef>
                <a:spcPts val="0"/>
              </a:spcBef>
              <a:spcAft>
                <a:spcPts val="0"/>
              </a:spcAft>
              <a:buClr>
                <a:schemeClr val="dk1"/>
              </a:buClr>
              <a:buFont typeface="Arial"/>
              <a:buNone/>
            </a:pPr>
            <a:endParaRPr sz="2000">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We use for loops to run </a:t>
            </a:r>
            <a:r>
              <a:rPr lang="en-US" sz="2000" u="sng">
                <a:solidFill>
                  <a:schemeClr val="dk1"/>
                </a:solidFill>
                <a:latin typeface="Arial"/>
                <a:ea typeface="Arial"/>
                <a:cs typeface="Arial"/>
                <a:sym typeface="Arial"/>
              </a:rPr>
              <a:t>repeated blocks of code</a:t>
            </a:r>
            <a:r>
              <a:rPr lang="en-US" sz="2000">
                <a:solidFill>
                  <a:schemeClr val="dk1"/>
                </a:solidFill>
                <a:latin typeface="Arial"/>
                <a:ea typeface="Arial"/>
                <a:cs typeface="Arial"/>
                <a:sym typeface="Arial"/>
              </a:rPr>
              <a:t> over a set period.</a:t>
            </a:r>
          </a:p>
          <a:p>
            <a:pPr marL="685800" marR="0" lvl="0" indent="-457200" algn="l" rtl="0">
              <a:spcBef>
                <a:spcPts val="0"/>
              </a:spcBef>
              <a:spcAft>
                <a:spcPts val="0"/>
              </a:spcAft>
              <a:buClr>
                <a:schemeClr val="dk1"/>
              </a:buClr>
              <a:buFont typeface="Arial"/>
              <a:buNone/>
            </a:pPr>
            <a:endParaRPr sz="2000">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ct val="100000"/>
              <a:buFont typeface="Arial"/>
              <a:buChar char="•"/>
            </a:pPr>
            <a:r>
              <a:rPr lang="en-US" sz="2000">
                <a:solidFill>
                  <a:schemeClr val="dk1"/>
                </a:solidFill>
                <a:latin typeface="Arial"/>
                <a:ea typeface="Arial"/>
                <a:cs typeface="Arial"/>
                <a:sym typeface="Arial"/>
              </a:rPr>
              <a:t>Each for loop is composed of a:</a:t>
            </a:r>
          </a:p>
          <a:p>
            <a:pPr marL="985838" marR="0" lvl="1" indent="-465138" algn="l" rtl="0">
              <a:spcBef>
                <a:spcPts val="0"/>
              </a:spcBef>
              <a:spcAft>
                <a:spcPts val="0"/>
              </a:spcAft>
              <a:buClr>
                <a:schemeClr val="dk1"/>
              </a:buClr>
              <a:buSzPct val="100000"/>
              <a:buFont typeface="Arial"/>
              <a:buChar char="–"/>
            </a:pPr>
            <a:r>
              <a:rPr lang="en-US" sz="1700" b="0" i="0" u="none" strike="noStrike" cap="none">
                <a:solidFill>
                  <a:schemeClr val="dk1"/>
                </a:solidFill>
                <a:latin typeface="Arial"/>
                <a:ea typeface="Arial"/>
                <a:cs typeface="Arial"/>
                <a:sym typeface="Arial"/>
              </a:rPr>
              <a:t>Variable declaration or counter (iterator)</a:t>
            </a:r>
          </a:p>
          <a:p>
            <a:pPr marL="985838" marR="0" lvl="1" indent="-465138" algn="l" rtl="0">
              <a:spcBef>
                <a:spcPts val="0"/>
              </a:spcBef>
              <a:spcAft>
                <a:spcPts val="0"/>
              </a:spcAft>
              <a:buClr>
                <a:schemeClr val="dk1"/>
              </a:buClr>
              <a:buSzPct val="100000"/>
              <a:buFont typeface="Arial"/>
              <a:buChar char="–"/>
            </a:pPr>
            <a:r>
              <a:rPr lang="en-US" sz="1700" b="0" i="0" u="none" strike="noStrike" cap="none">
                <a:solidFill>
                  <a:schemeClr val="dk1"/>
                </a:solidFill>
                <a:latin typeface="Arial"/>
                <a:ea typeface="Arial"/>
                <a:cs typeface="Arial"/>
                <a:sym typeface="Arial"/>
              </a:rPr>
              <a:t>A loop condition</a:t>
            </a:r>
          </a:p>
          <a:p>
            <a:pPr marL="985838" marR="0" lvl="1" indent="-465138" algn="l" rtl="0">
              <a:spcBef>
                <a:spcPts val="0"/>
              </a:spcBef>
              <a:spcAft>
                <a:spcPts val="0"/>
              </a:spcAft>
              <a:buClr>
                <a:schemeClr val="dk1"/>
              </a:buClr>
              <a:buSzPct val="100000"/>
              <a:buFont typeface="Arial"/>
              <a:buChar char="–"/>
            </a:pPr>
            <a:r>
              <a:rPr lang="en-US" sz="1700" b="0" i="0" u="none" strike="noStrike" cap="none">
                <a:solidFill>
                  <a:schemeClr val="dk1"/>
                </a:solidFill>
                <a:latin typeface="Arial"/>
                <a:ea typeface="Arial"/>
                <a:cs typeface="Arial"/>
                <a:sym typeface="Arial"/>
              </a:rPr>
              <a:t>An iteration (addition)</a:t>
            </a:r>
          </a:p>
          <a:p>
            <a:pPr marL="685800" marR="0" lvl="0" indent="-457200" algn="l" rtl="0">
              <a:spcBef>
                <a:spcPts val="0"/>
              </a:spcBef>
              <a:buClr>
                <a:schemeClr val="dk1"/>
              </a:buClr>
              <a:buFont typeface="Arial"/>
              <a:buNone/>
            </a:pPr>
            <a:endParaRPr sz="2000">
              <a:solidFill>
                <a:schemeClr val="dk1"/>
              </a:solidFill>
              <a:latin typeface="Arial"/>
              <a:ea typeface="Arial"/>
              <a:cs typeface="Arial"/>
              <a:sym typeface="Arial"/>
            </a:endParaRPr>
          </a:p>
        </p:txBody>
      </p:sp>
      <p:sp>
        <p:nvSpPr>
          <p:cNvPr id="273" name="Shape 273"/>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Enter the For-Loop</a:t>
            </a:r>
          </a:p>
        </p:txBody>
      </p:sp>
      <p:pic>
        <p:nvPicPr>
          <p:cNvPr id="274" name="Shape 274" descr="C:\Users\Kevin\Desktop\ary.PNG"/>
          <p:cNvPicPr preferRelativeResize="0"/>
          <p:nvPr/>
        </p:nvPicPr>
        <p:blipFill rotWithShape="1">
          <a:blip r:embed="rId3">
            <a:alphaModFix/>
          </a:blip>
          <a:srcRect/>
          <a:stretch/>
        </p:blipFill>
        <p:spPr>
          <a:xfrm>
            <a:off x="190865" y="3810000"/>
            <a:ext cx="8800734" cy="2286000"/>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Shape 280" descr="C:\Users\Kevin\Desktop\ary.PNG"/>
          <p:cNvPicPr preferRelativeResize="0"/>
          <p:nvPr/>
        </p:nvPicPr>
        <p:blipFill rotWithShape="1">
          <a:blip r:embed="rId3">
            <a:alphaModFix/>
          </a:blip>
          <a:srcRect/>
          <a:stretch/>
        </p:blipFill>
        <p:spPr>
          <a:xfrm>
            <a:off x="179069" y="1069698"/>
            <a:ext cx="8785860" cy="4132539"/>
          </a:xfrm>
          <a:prstGeom prst="rect">
            <a:avLst/>
          </a:prstGeom>
          <a:noFill/>
          <a:ln>
            <a:noFill/>
          </a:ln>
        </p:spPr>
      </p:pic>
      <p:sp>
        <p:nvSpPr>
          <p:cNvPr id="281" name="Shape 281"/>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Enter the For-Loop</a:t>
            </a:r>
          </a:p>
        </p:txBody>
      </p:sp>
      <p:sp>
        <p:nvSpPr>
          <p:cNvPr id="282" name="Shape 282"/>
          <p:cNvSpPr txBox="1"/>
          <p:nvPr/>
        </p:nvSpPr>
        <p:spPr>
          <a:xfrm>
            <a:off x="304800" y="4724400"/>
            <a:ext cx="8534399" cy="1524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2400" b="1" i="1">
                <a:solidFill>
                  <a:schemeClr val="dk1"/>
                </a:solidFill>
                <a:latin typeface="Arial"/>
                <a:ea typeface="Arial"/>
                <a:cs typeface="Arial"/>
                <a:sym typeface="Arial"/>
              </a:rPr>
              <a:t>Iterator.      Condition.     Increment.</a:t>
            </a:r>
          </a:p>
        </p:txBody>
      </p:sp>
      <p:cxnSp>
        <p:nvCxnSpPr>
          <p:cNvPr id="283" name="Shape 283"/>
          <p:cNvCxnSpPr/>
          <p:nvPr/>
        </p:nvCxnSpPr>
        <p:spPr>
          <a:xfrm rot="10800000">
            <a:off x="1828799" y="2590800"/>
            <a:ext cx="609601" cy="2698945"/>
          </a:xfrm>
          <a:prstGeom prst="straightConnector1">
            <a:avLst/>
          </a:prstGeom>
          <a:noFill/>
          <a:ln w="69850" cap="flat" cmpd="sng">
            <a:solidFill>
              <a:srgbClr val="FF0000"/>
            </a:solidFill>
            <a:prstDash val="solid"/>
            <a:miter/>
            <a:headEnd type="none" w="med" len="med"/>
            <a:tailEnd type="triangle" w="lg" len="lg"/>
          </a:ln>
        </p:spPr>
      </p:cxnSp>
      <p:cxnSp>
        <p:nvCxnSpPr>
          <p:cNvPr id="284" name="Shape 284"/>
          <p:cNvCxnSpPr/>
          <p:nvPr/>
        </p:nvCxnSpPr>
        <p:spPr>
          <a:xfrm rot="10800000">
            <a:off x="3124199" y="2667000"/>
            <a:ext cx="1285635" cy="2622746"/>
          </a:xfrm>
          <a:prstGeom prst="straightConnector1">
            <a:avLst/>
          </a:prstGeom>
          <a:noFill/>
          <a:ln w="69850" cap="flat" cmpd="sng">
            <a:solidFill>
              <a:srgbClr val="FF0000"/>
            </a:solidFill>
            <a:prstDash val="solid"/>
            <a:miter/>
            <a:headEnd type="none" w="med" len="med"/>
            <a:tailEnd type="triangle" w="lg" len="lg"/>
          </a:ln>
        </p:spPr>
      </p:cxnSp>
      <p:cxnSp>
        <p:nvCxnSpPr>
          <p:cNvPr id="285" name="Shape 285"/>
          <p:cNvCxnSpPr/>
          <p:nvPr/>
        </p:nvCxnSpPr>
        <p:spPr>
          <a:xfrm rot="10800000">
            <a:off x="6019800" y="2667000"/>
            <a:ext cx="457762" cy="2622746"/>
          </a:xfrm>
          <a:prstGeom prst="straightConnector1">
            <a:avLst/>
          </a:prstGeom>
          <a:noFill/>
          <a:ln w="69850" cap="flat" cmpd="sng">
            <a:solidFill>
              <a:srgbClr val="FF0000"/>
            </a:solidFill>
            <a:prstDash val="solid"/>
            <a:miter/>
            <a:headEnd type="none" w="med" len="med"/>
            <a:tailEnd type="triangle" w="lg" len="lg"/>
          </a:ln>
        </p:spPr>
      </p:cxn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Shape 291" descr="C:\Users\Kevin\Desktop\ary.PNG"/>
          <p:cNvPicPr preferRelativeResize="0"/>
          <p:nvPr/>
        </p:nvPicPr>
        <p:blipFill rotWithShape="1">
          <a:blip r:embed="rId3">
            <a:alphaModFix/>
          </a:blip>
          <a:srcRect/>
          <a:stretch/>
        </p:blipFill>
        <p:spPr>
          <a:xfrm>
            <a:off x="179069" y="1069698"/>
            <a:ext cx="8785860" cy="4132539"/>
          </a:xfrm>
          <a:prstGeom prst="rect">
            <a:avLst/>
          </a:prstGeom>
          <a:noFill/>
          <a:ln>
            <a:noFill/>
          </a:ln>
        </p:spPr>
      </p:pic>
      <p:sp>
        <p:nvSpPr>
          <p:cNvPr id="292" name="Shape 292"/>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Enter the For-Loop</a:t>
            </a:r>
          </a:p>
        </p:txBody>
      </p:sp>
      <p:sp>
        <p:nvSpPr>
          <p:cNvPr id="293" name="Shape 293"/>
          <p:cNvSpPr txBox="1"/>
          <p:nvPr/>
        </p:nvSpPr>
        <p:spPr>
          <a:xfrm>
            <a:off x="304800" y="4876800"/>
            <a:ext cx="8534399" cy="1524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2400" b="1" i="1">
                <a:solidFill>
                  <a:schemeClr val="dk1"/>
                </a:solidFill>
                <a:latin typeface="Arial"/>
                <a:ea typeface="Arial"/>
                <a:cs typeface="Arial"/>
                <a:sym typeface="Arial"/>
              </a:rPr>
              <a:t>Code between the { } gets repeated each time the iterator is smaller than the condition. </a:t>
            </a:r>
            <a:r>
              <a:rPr lang="en-US" sz="2400" i="1">
                <a:solidFill>
                  <a:schemeClr val="dk1"/>
                </a:solidFill>
                <a:latin typeface="Arial"/>
                <a:ea typeface="Arial"/>
                <a:cs typeface="Arial"/>
                <a:sym typeface="Arial"/>
              </a:rPr>
              <a:t>(i.e. in this case i &lt; 4)</a:t>
            </a:r>
          </a:p>
        </p:txBody>
      </p:sp>
      <p:sp>
        <p:nvSpPr>
          <p:cNvPr id="294" name="Shape 294"/>
          <p:cNvSpPr/>
          <p:nvPr/>
        </p:nvSpPr>
        <p:spPr>
          <a:xfrm>
            <a:off x="457200" y="2667000"/>
            <a:ext cx="7086600" cy="304799"/>
          </a:xfrm>
          <a:prstGeom prst="rect">
            <a:avLst/>
          </a:prstGeom>
          <a:noFill/>
          <a:ln w="635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Shape 300" descr="C:\Users\Kevin\Desktop\ary.PNG"/>
          <p:cNvPicPr preferRelativeResize="0"/>
          <p:nvPr/>
        </p:nvPicPr>
        <p:blipFill rotWithShape="1">
          <a:blip r:embed="rId3">
            <a:alphaModFix/>
          </a:blip>
          <a:srcRect/>
          <a:stretch/>
        </p:blipFill>
        <p:spPr>
          <a:xfrm>
            <a:off x="179069" y="1069698"/>
            <a:ext cx="8785860" cy="4132539"/>
          </a:xfrm>
          <a:prstGeom prst="rect">
            <a:avLst/>
          </a:prstGeom>
          <a:noFill/>
          <a:ln>
            <a:noFill/>
          </a:ln>
        </p:spPr>
      </p:pic>
      <p:sp>
        <p:nvSpPr>
          <p:cNvPr id="301" name="Shape 301"/>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Enter the For-Loop</a:t>
            </a:r>
          </a:p>
        </p:txBody>
      </p:sp>
      <p:sp>
        <p:nvSpPr>
          <p:cNvPr id="302" name="Shape 302"/>
          <p:cNvSpPr txBox="1"/>
          <p:nvPr/>
        </p:nvSpPr>
        <p:spPr>
          <a:xfrm>
            <a:off x="304800" y="4876800"/>
            <a:ext cx="8534399" cy="1524000"/>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2400" b="1" i="1">
                <a:solidFill>
                  <a:schemeClr val="dk1"/>
                </a:solidFill>
                <a:latin typeface="Arial"/>
                <a:ea typeface="Arial"/>
                <a:cs typeface="Arial"/>
                <a:sym typeface="Arial"/>
              </a:rPr>
              <a:t>Running the code “loops” through and prints each element in the array.</a:t>
            </a:r>
          </a:p>
        </p:txBody>
      </p:sp>
      <p:sp>
        <p:nvSpPr>
          <p:cNvPr id="303" name="Shape 303"/>
          <p:cNvSpPr/>
          <p:nvPr/>
        </p:nvSpPr>
        <p:spPr>
          <a:xfrm>
            <a:off x="228600" y="3467100"/>
            <a:ext cx="8229600" cy="1638300"/>
          </a:xfrm>
          <a:prstGeom prst="rect">
            <a:avLst/>
          </a:prstGeom>
          <a:noFill/>
          <a:ln w="63500" cap="flat" cmpd="sng">
            <a:solidFill>
              <a:srgbClr val="FF0000"/>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390606" y="2953541"/>
            <a:ext cx="8229600" cy="87185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4100" b="1" i="1" u="none" strike="noStrike" cap="none">
                <a:solidFill>
                  <a:schemeClr val="lt1"/>
                </a:solidFill>
                <a:latin typeface="Arial"/>
                <a:ea typeface="Arial"/>
                <a:cs typeface="Arial"/>
                <a:sym typeface="Arial"/>
              </a:rPr>
              <a:t>Basics Recap</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Run That Loop</a:t>
            </a:r>
          </a:p>
        </p:txBody>
      </p:sp>
      <p:grpSp>
        <p:nvGrpSpPr>
          <p:cNvPr id="310" name="Shape 310"/>
          <p:cNvGrpSpPr/>
          <p:nvPr/>
        </p:nvGrpSpPr>
        <p:grpSpPr>
          <a:xfrm>
            <a:off x="1335370" y="4876800"/>
            <a:ext cx="6483625" cy="1523999"/>
            <a:chOff x="-5742033" y="1600199"/>
            <a:chExt cx="8522139" cy="2402188"/>
          </a:xfrm>
        </p:grpSpPr>
        <p:sp>
          <p:nvSpPr>
            <p:cNvPr id="311" name="Shape 311"/>
            <p:cNvSpPr/>
            <p:nvPr/>
          </p:nvSpPr>
          <p:spPr>
            <a:xfrm>
              <a:off x="-5742033" y="1600199"/>
              <a:ext cx="8522139" cy="1904999"/>
            </a:xfrm>
            <a:prstGeom prst="rect">
              <a:avLst/>
            </a:prstGeom>
            <a:solidFill>
              <a:srgbClr val="262626">
                <a:alpha val="98823"/>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2" name="Shape 312"/>
            <p:cNvSpPr/>
            <p:nvPr/>
          </p:nvSpPr>
          <p:spPr>
            <a:xfrm>
              <a:off x="-5486400" y="18288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3" name="Shape 313"/>
            <p:cNvSpPr/>
            <p:nvPr/>
          </p:nvSpPr>
          <p:spPr>
            <a:xfrm>
              <a:off x="-3423246"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4" name="Shape 314"/>
            <p:cNvSpPr/>
            <p:nvPr/>
          </p:nvSpPr>
          <p:spPr>
            <a:xfrm>
              <a:off x="-1334694"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5" name="Shape 315"/>
            <p:cNvSpPr/>
            <p:nvPr/>
          </p:nvSpPr>
          <p:spPr>
            <a:xfrm>
              <a:off x="753858" y="18033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6" name="Shape 316"/>
            <p:cNvSpPr txBox="1"/>
            <p:nvPr/>
          </p:nvSpPr>
          <p:spPr>
            <a:xfrm>
              <a:off x="-5066292" y="3517257"/>
              <a:ext cx="1079207"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0 </a:t>
              </a:r>
            </a:p>
          </p:txBody>
        </p:sp>
        <p:sp>
          <p:nvSpPr>
            <p:cNvPr id="317" name="Shape 317"/>
            <p:cNvSpPr txBox="1"/>
            <p:nvPr/>
          </p:nvSpPr>
          <p:spPr>
            <a:xfrm>
              <a:off x="-3003140"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1</a:t>
              </a:r>
            </a:p>
          </p:txBody>
        </p:sp>
        <p:sp>
          <p:nvSpPr>
            <p:cNvPr id="318" name="Shape 318"/>
            <p:cNvSpPr txBox="1"/>
            <p:nvPr/>
          </p:nvSpPr>
          <p:spPr>
            <a:xfrm>
              <a:off x="-1004107"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2</a:t>
              </a:r>
            </a:p>
          </p:txBody>
        </p:sp>
        <p:sp>
          <p:nvSpPr>
            <p:cNvPr id="319" name="Shape 319"/>
            <p:cNvSpPr txBox="1"/>
            <p:nvPr/>
          </p:nvSpPr>
          <p:spPr>
            <a:xfrm>
              <a:off x="1206025"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3</a:t>
              </a:r>
            </a:p>
          </p:txBody>
        </p:sp>
      </p:grpSp>
      <p:sp>
        <p:nvSpPr>
          <p:cNvPr id="320" name="Shape 320"/>
          <p:cNvSpPr txBox="1"/>
          <p:nvPr/>
        </p:nvSpPr>
        <p:spPr>
          <a:xfrm>
            <a:off x="1791266" y="5331023"/>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Carrots</a:t>
            </a:r>
          </a:p>
        </p:txBody>
      </p:sp>
      <p:sp>
        <p:nvSpPr>
          <p:cNvPr id="321" name="Shape 321"/>
          <p:cNvSpPr txBox="1"/>
          <p:nvPr/>
        </p:nvSpPr>
        <p:spPr>
          <a:xfrm>
            <a:off x="3520458" y="5329296"/>
            <a:ext cx="59343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Peas</a:t>
            </a:r>
          </a:p>
        </p:txBody>
      </p:sp>
      <p:sp>
        <p:nvSpPr>
          <p:cNvPr id="322" name="Shape 322"/>
          <p:cNvSpPr txBox="1"/>
          <p:nvPr/>
        </p:nvSpPr>
        <p:spPr>
          <a:xfrm>
            <a:off x="5019835" y="5329296"/>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Lettuce</a:t>
            </a:r>
          </a:p>
        </p:txBody>
      </p:sp>
      <p:sp>
        <p:nvSpPr>
          <p:cNvPr id="323" name="Shape 323"/>
          <p:cNvSpPr txBox="1"/>
          <p:nvPr/>
        </p:nvSpPr>
        <p:spPr>
          <a:xfrm>
            <a:off x="6552248" y="5329296"/>
            <a:ext cx="95987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Tomatoes</a:t>
            </a:r>
          </a:p>
        </p:txBody>
      </p:sp>
      <p:sp>
        <p:nvSpPr>
          <p:cNvPr id="324" name="Shape 324"/>
          <p:cNvSpPr txBox="1"/>
          <p:nvPr/>
        </p:nvSpPr>
        <p:spPr>
          <a:xfrm>
            <a:off x="304800" y="3345428"/>
            <a:ext cx="6476999" cy="52487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2400" b="1" i="1">
                <a:solidFill>
                  <a:schemeClr val="dk1"/>
                </a:solidFill>
                <a:latin typeface="Arial"/>
                <a:ea typeface="Arial"/>
                <a:cs typeface="Arial"/>
                <a:sym typeface="Arial"/>
              </a:rPr>
              <a:t>When i = 0 … console.log(“I love Carrots”)</a:t>
            </a:r>
          </a:p>
        </p:txBody>
      </p:sp>
      <p:sp>
        <p:nvSpPr>
          <p:cNvPr id="325" name="Shape 325"/>
          <p:cNvSpPr/>
          <p:nvPr/>
        </p:nvSpPr>
        <p:spPr>
          <a:xfrm>
            <a:off x="1849472" y="4114800"/>
            <a:ext cx="713159" cy="660968"/>
          </a:xfrm>
          <a:prstGeom prst="down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26" name="Shape 326" descr="C:\Users\Kevin\Desktop\ary.PNG"/>
          <p:cNvPicPr preferRelativeResize="0"/>
          <p:nvPr/>
        </p:nvPicPr>
        <p:blipFill rotWithShape="1">
          <a:blip r:embed="rId3">
            <a:alphaModFix/>
          </a:blip>
          <a:srcRect/>
          <a:stretch/>
        </p:blipFill>
        <p:spPr>
          <a:xfrm>
            <a:off x="190865" y="914400"/>
            <a:ext cx="8800734" cy="2286000"/>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Run That Loop</a:t>
            </a:r>
          </a:p>
        </p:txBody>
      </p:sp>
      <p:grpSp>
        <p:nvGrpSpPr>
          <p:cNvPr id="333" name="Shape 333"/>
          <p:cNvGrpSpPr/>
          <p:nvPr/>
        </p:nvGrpSpPr>
        <p:grpSpPr>
          <a:xfrm>
            <a:off x="1335370" y="4876800"/>
            <a:ext cx="6483625" cy="1523999"/>
            <a:chOff x="-5742033" y="1600199"/>
            <a:chExt cx="8522139" cy="2402188"/>
          </a:xfrm>
        </p:grpSpPr>
        <p:sp>
          <p:nvSpPr>
            <p:cNvPr id="334" name="Shape 334"/>
            <p:cNvSpPr/>
            <p:nvPr/>
          </p:nvSpPr>
          <p:spPr>
            <a:xfrm>
              <a:off x="-5742033" y="1600199"/>
              <a:ext cx="8522139" cy="1904999"/>
            </a:xfrm>
            <a:prstGeom prst="rect">
              <a:avLst/>
            </a:prstGeom>
            <a:solidFill>
              <a:srgbClr val="262626">
                <a:alpha val="98823"/>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5" name="Shape 335"/>
            <p:cNvSpPr/>
            <p:nvPr/>
          </p:nvSpPr>
          <p:spPr>
            <a:xfrm>
              <a:off x="-5486400" y="18288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6" name="Shape 336"/>
            <p:cNvSpPr/>
            <p:nvPr/>
          </p:nvSpPr>
          <p:spPr>
            <a:xfrm>
              <a:off x="-3423246"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7" name="Shape 337"/>
            <p:cNvSpPr/>
            <p:nvPr/>
          </p:nvSpPr>
          <p:spPr>
            <a:xfrm>
              <a:off x="-1334694"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8" name="Shape 338"/>
            <p:cNvSpPr/>
            <p:nvPr/>
          </p:nvSpPr>
          <p:spPr>
            <a:xfrm>
              <a:off x="753858" y="18033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9" name="Shape 339"/>
            <p:cNvSpPr txBox="1"/>
            <p:nvPr/>
          </p:nvSpPr>
          <p:spPr>
            <a:xfrm>
              <a:off x="-5066292" y="3517257"/>
              <a:ext cx="1079207"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0 </a:t>
              </a:r>
            </a:p>
          </p:txBody>
        </p:sp>
        <p:sp>
          <p:nvSpPr>
            <p:cNvPr id="340" name="Shape 340"/>
            <p:cNvSpPr txBox="1"/>
            <p:nvPr/>
          </p:nvSpPr>
          <p:spPr>
            <a:xfrm>
              <a:off x="-3003140"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1</a:t>
              </a:r>
            </a:p>
          </p:txBody>
        </p:sp>
        <p:sp>
          <p:nvSpPr>
            <p:cNvPr id="341" name="Shape 341"/>
            <p:cNvSpPr txBox="1"/>
            <p:nvPr/>
          </p:nvSpPr>
          <p:spPr>
            <a:xfrm>
              <a:off x="-1004107"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2</a:t>
              </a:r>
            </a:p>
          </p:txBody>
        </p:sp>
        <p:sp>
          <p:nvSpPr>
            <p:cNvPr id="342" name="Shape 342"/>
            <p:cNvSpPr txBox="1"/>
            <p:nvPr/>
          </p:nvSpPr>
          <p:spPr>
            <a:xfrm>
              <a:off x="1206025"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3</a:t>
              </a:r>
            </a:p>
          </p:txBody>
        </p:sp>
      </p:grpSp>
      <p:sp>
        <p:nvSpPr>
          <p:cNvPr id="343" name="Shape 343"/>
          <p:cNvSpPr txBox="1"/>
          <p:nvPr/>
        </p:nvSpPr>
        <p:spPr>
          <a:xfrm>
            <a:off x="1791266" y="5331023"/>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Carrots</a:t>
            </a:r>
          </a:p>
        </p:txBody>
      </p:sp>
      <p:sp>
        <p:nvSpPr>
          <p:cNvPr id="344" name="Shape 344"/>
          <p:cNvSpPr txBox="1"/>
          <p:nvPr/>
        </p:nvSpPr>
        <p:spPr>
          <a:xfrm>
            <a:off x="3520458" y="5329296"/>
            <a:ext cx="59343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Peas</a:t>
            </a:r>
          </a:p>
        </p:txBody>
      </p:sp>
      <p:sp>
        <p:nvSpPr>
          <p:cNvPr id="345" name="Shape 345"/>
          <p:cNvSpPr txBox="1"/>
          <p:nvPr/>
        </p:nvSpPr>
        <p:spPr>
          <a:xfrm>
            <a:off x="5019835" y="5329296"/>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Lettuce</a:t>
            </a:r>
          </a:p>
        </p:txBody>
      </p:sp>
      <p:sp>
        <p:nvSpPr>
          <p:cNvPr id="346" name="Shape 346"/>
          <p:cNvSpPr txBox="1"/>
          <p:nvPr/>
        </p:nvSpPr>
        <p:spPr>
          <a:xfrm>
            <a:off x="6552248" y="5329296"/>
            <a:ext cx="95987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Tomatoes</a:t>
            </a:r>
          </a:p>
        </p:txBody>
      </p:sp>
      <p:sp>
        <p:nvSpPr>
          <p:cNvPr id="347" name="Shape 347"/>
          <p:cNvSpPr txBox="1"/>
          <p:nvPr/>
        </p:nvSpPr>
        <p:spPr>
          <a:xfrm>
            <a:off x="304800" y="3345428"/>
            <a:ext cx="6476999" cy="52487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2400" b="1" i="1">
                <a:solidFill>
                  <a:schemeClr val="dk1"/>
                </a:solidFill>
                <a:latin typeface="Arial"/>
                <a:ea typeface="Arial"/>
                <a:cs typeface="Arial"/>
                <a:sym typeface="Arial"/>
              </a:rPr>
              <a:t>When i = 1 … console.log(“I love Peas”)</a:t>
            </a:r>
          </a:p>
        </p:txBody>
      </p:sp>
      <p:sp>
        <p:nvSpPr>
          <p:cNvPr id="348" name="Shape 348"/>
          <p:cNvSpPr/>
          <p:nvPr/>
        </p:nvSpPr>
        <p:spPr>
          <a:xfrm>
            <a:off x="3460594" y="4114800"/>
            <a:ext cx="713159" cy="660968"/>
          </a:xfrm>
          <a:prstGeom prst="down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49" name="Shape 349" descr="C:\Users\Kevin\Desktop\ary.PNG"/>
          <p:cNvPicPr preferRelativeResize="0"/>
          <p:nvPr/>
        </p:nvPicPr>
        <p:blipFill rotWithShape="1">
          <a:blip r:embed="rId3">
            <a:alphaModFix/>
          </a:blip>
          <a:srcRect/>
          <a:stretch/>
        </p:blipFill>
        <p:spPr>
          <a:xfrm>
            <a:off x="190865" y="914400"/>
            <a:ext cx="8800734" cy="2286000"/>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Run That Loop</a:t>
            </a:r>
          </a:p>
        </p:txBody>
      </p:sp>
      <p:grpSp>
        <p:nvGrpSpPr>
          <p:cNvPr id="356" name="Shape 356"/>
          <p:cNvGrpSpPr/>
          <p:nvPr/>
        </p:nvGrpSpPr>
        <p:grpSpPr>
          <a:xfrm>
            <a:off x="1335370" y="4876800"/>
            <a:ext cx="6483625" cy="1523999"/>
            <a:chOff x="-5742033" y="1600199"/>
            <a:chExt cx="8522139" cy="2402188"/>
          </a:xfrm>
        </p:grpSpPr>
        <p:sp>
          <p:nvSpPr>
            <p:cNvPr id="357" name="Shape 357"/>
            <p:cNvSpPr/>
            <p:nvPr/>
          </p:nvSpPr>
          <p:spPr>
            <a:xfrm>
              <a:off x="-5742033" y="1600199"/>
              <a:ext cx="8522139" cy="1904999"/>
            </a:xfrm>
            <a:prstGeom prst="rect">
              <a:avLst/>
            </a:prstGeom>
            <a:solidFill>
              <a:srgbClr val="262626">
                <a:alpha val="98823"/>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8" name="Shape 358"/>
            <p:cNvSpPr/>
            <p:nvPr/>
          </p:nvSpPr>
          <p:spPr>
            <a:xfrm>
              <a:off x="-5486400" y="18288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9" name="Shape 359"/>
            <p:cNvSpPr/>
            <p:nvPr/>
          </p:nvSpPr>
          <p:spPr>
            <a:xfrm>
              <a:off x="-3423246"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0" name="Shape 360"/>
            <p:cNvSpPr/>
            <p:nvPr/>
          </p:nvSpPr>
          <p:spPr>
            <a:xfrm>
              <a:off x="-1334694"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1" name="Shape 361"/>
            <p:cNvSpPr/>
            <p:nvPr/>
          </p:nvSpPr>
          <p:spPr>
            <a:xfrm>
              <a:off x="753858" y="18033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2" name="Shape 362"/>
            <p:cNvSpPr txBox="1"/>
            <p:nvPr/>
          </p:nvSpPr>
          <p:spPr>
            <a:xfrm>
              <a:off x="-5066292" y="3517257"/>
              <a:ext cx="1079207"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0 </a:t>
              </a:r>
            </a:p>
          </p:txBody>
        </p:sp>
        <p:sp>
          <p:nvSpPr>
            <p:cNvPr id="363" name="Shape 363"/>
            <p:cNvSpPr txBox="1"/>
            <p:nvPr/>
          </p:nvSpPr>
          <p:spPr>
            <a:xfrm>
              <a:off x="-3003140"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1</a:t>
              </a:r>
            </a:p>
          </p:txBody>
        </p:sp>
        <p:sp>
          <p:nvSpPr>
            <p:cNvPr id="364" name="Shape 364"/>
            <p:cNvSpPr txBox="1"/>
            <p:nvPr/>
          </p:nvSpPr>
          <p:spPr>
            <a:xfrm>
              <a:off x="-1004107"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2</a:t>
              </a:r>
            </a:p>
          </p:txBody>
        </p:sp>
        <p:sp>
          <p:nvSpPr>
            <p:cNvPr id="365" name="Shape 365"/>
            <p:cNvSpPr txBox="1"/>
            <p:nvPr/>
          </p:nvSpPr>
          <p:spPr>
            <a:xfrm>
              <a:off x="1206025"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3</a:t>
              </a:r>
            </a:p>
          </p:txBody>
        </p:sp>
      </p:grpSp>
      <p:sp>
        <p:nvSpPr>
          <p:cNvPr id="366" name="Shape 366"/>
          <p:cNvSpPr txBox="1"/>
          <p:nvPr/>
        </p:nvSpPr>
        <p:spPr>
          <a:xfrm>
            <a:off x="1791266" y="5331023"/>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Carrots</a:t>
            </a:r>
          </a:p>
        </p:txBody>
      </p:sp>
      <p:sp>
        <p:nvSpPr>
          <p:cNvPr id="367" name="Shape 367"/>
          <p:cNvSpPr txBox="1"/>
          <p:nvPr/>
        </p:nvSpPr>
        <p:spPr>
          <a:xfrm>
            <a:off x="3520458" y="5329296"/>
            <a:ext cx="59343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Peas</a:t>
            </a:r>
          </a:p>
        </p:txBody>
      </p:sp>
      <p:sp>
        <p:nvSpPr>
          <p:cNvPr id="368" name="Shape 368"/>
          <p:cNvSpPr txBox="1"/>
          <p:nvPr/>
        </p:nvSpPr>
        <p:spPr>
          <a:xfrm>
            <a:off x="5019835" y="5329296"/>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Lettuce</a:t>
            </a:r>
          </a:p>
        </p:txBody>
      </p:sp>
      <p:sp>
        <p:nvSpPr>
          <p:cNvPr id="369" name="Shape 369"/>
          <p:cNvSpPr txBox="1"/>
          <p:nvPr/>
        </p:nvSpPr>
        <p:spPr>
          <a:xfrm>
            <a:off x="6552248" y="5329296"/>
            <a:ext cx="95987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Tomatoes</a:t>
            </a:r>
          </a:p>
        </p:txBody>
      </p:sp>
      <p:sp>
        <p:nvSpPr>
          <p:cNvPr id="370" name="Shape 370"/>
          <p:cNvSpPr txBox="1"/>
          <p:nvPr/>
        </p:nvSpPr>
        <p:spPr>
          <a:xfrm>
            <a:off x="304800" y="3345428"/>
            <a:ext cx="6476999" cy="52487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2400" b="1" i="1">
                <a:solidFill>
                  <a:schemeClr val="dk1"/>
                </a:solidFill>
                <a:latin typeface="Arial"/>
                <a:ea typeface="Arial"/>
                <a:cs typeface="Arial"/>
                <a:sym typeface="Arial"/>
              </a:rPr>
              <a:t>When i = 2 … console.log(“I love Lettuce”)</a:t>
            </a:r>
          </a:p>
        </p:txBody>
      </p:sp>
      <p:sp>
        <p:nvSpPr>
          <p:cNvPr id="371" name="Shape 371"/>
          <p:cNvSpPr/>
          <p:nvPr/>
        </p:nvSpPr>
        <p:spPr>
          <a:xfrm>
            <a:off x="5078041" y="4114800"/>
            <a:ext cx="713159" cy="660968"/>
          </a:xfrm>
          <a:prstGeom prst="down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72" name="Shape 372" descr="C:\Users\Kevin\Desktop\ary.PNG"/>
          <p:cNvPicPr preferRelativeResize="0"/>
          <p:nvPr/>
        </p:nvPicPr>
        <p:blipFill rotWithShape="1">
          <a:blip r:embed="rId3">
            <a:alphaModFix/>
          </a:blip>
          <a:srcRect/>
          <a:stretch/>
        </p:blipFill>
        <p:spPr>
          <a:xfrm>
            <a:off x="190865" y="914400"/>
            <a:ext cx="8800734" cy="2286000"/>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p:nvPr/>
        </p:nvSpPr>
        <p:spPr>
          <a:xfrm>
            <a:off x="304800" y="98052"/>
            <a:ext cx="69341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Run That Loop</a:t>
            </a:r>
          </a:p>
        </p:txBody>
      </p:sp>
      <p:grpSp>
        <p:nvGrpSpPr>
          <p:cNvPr id="379" name="Shape 379"/>
          <p:cNvGrpSpPr/>
          <p:nvPr/>
        </p:nvGrpSpPr>
        <p:grpSpPr>
          <a:xfrm>
            <a:off x="1335370" y="4876800"/>
            <a:ext cx="6483625" cy="1523999"/>
            <a:chOff x="-5742033" y="1600199"/>
            <a:chExt cx="8522139" cy="2402188"/>
          </a:xfrm>
        </p:grpSpPr>
        <p:sp>
          <p:nvSpPr>
            <p:cNvPr id="380" name="Shape 380"/>
            <p:cNvSpPr/>
            <p:nvPr/>
          </p:nvSpPr>
          <p:spPr>
            <a:xfrm>
              <a:off x="-5742033" y="1600199"/>
              <a:ext cx="8522139" cy="1904999"/>
            </a:xfrm>
            <a:prstGeom prst="rect">
              <a:avLst/>
            </a:prstGeom>
            <a:solidFill>
              <a:srgbClr val="262626">
                <a:alpha val="98823"/>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1" name="Shape 381"/>
            <p:cNvSpPr/>
            <p:nvPr/>
          </p:nvSpPr>
          <p:spPr>
            <a:xfrm>
              <a:off x="-5486400" y="1828800"/>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2" name="Shape 382"/>
            <p:cNvSpPr/>
            <p:nvPr/>
          </p:nvSpPr>
          <p:spPr>
            <a:xfrm>
              <a:off x="-3423246"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3" name="Shape 383"/>
            <p:cNvSpPr/>
            <p:nvPr/>
          </p:nvSpPr>
          <p:spPr>
            <a:xfrm>
              <a:off x="-1334694" y="18287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4" name="Shape 384"/>
            <p:cNvSpPr/>
            <p:nvPr/>
          </p:nvSpPr>
          <p:spPr>
            <a:xfrm>
              <a:off x="753858" y="1803399"/>
              <a:ext cx="1845619" cy="1517148"/>
            </a:xfrm>
            <a:prstGeom prst="rect">
              <a:avLst/>
            </a:prstGeom>
            <a:solidFill>
              <a:srgbClr val="BBD6EE"/>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85" name="Shape 385"/>
            <p:cNvSpPr txBox="1"/>
            <p:nvPr/>
          </p:nvSpPr>
          <p:spPr>
            <a:xfrm>
              <a:off x="-5066292" y="3517257"/>
              <a:ext cx="1079207"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0 </a:t>
              </a:r>
            </a:p>
          </p:txBody>
        </p:sp>
        <p:sp>
          <p:nvSpPr>
            <p:cNvPr id="386" name="Shape 386"/>
            <p:cNvSpPr txBox="1"/>
            <p:nvPr/>
          </p:nvSpPr>
          <p:spPr>
            <a:xfrm>
              <a:off x="-3003140"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1</a:t>
              </a:r>
            </a:p>
          </p:txBody>
        </p:sp>
        <p:sp>
          <p:nvSpPr>
            <p:cNvPr id="387" name="Shape 387"/>
            <p:cNvSpPr txBox="1"/>
            <p:nvPr/>
          </p:nvSpPr>
          <p:spPr>
            <a:xfrm>
              <a:off x="-1004107"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2</a:t>
              </a:r>
            </a:p>
          </p:txBody>
        </p:sp>
        <p:sp>
          <p:nvSpPr>
            <p:cNvPr id="388" name="Shape 388"/>
            <p:cNvSpPr txBox="1"/>
            <p:nvPr/>
          </p:nvSpPr>
          <p:spPr>
            <a:xfrm>
              <a:off x="1206025" y="3517257"/>
              <a:ext cx="1013890" cy="4851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Index 3</a:t>
              </a:r>
            </a:p>
          </p:txBody>
        </p:sp>
      </p:grpSp>
      <p:sp>
        <p:nvSpPr>
          <p:cNvPr id="389" name="Shape 389"/>
          <p:cNvSpPr txBox="1"/>
          <p:nvPr/>
        </p:nvSpPr>
        <p:spPr>
          <a:xfrm>
            <a:off x="1791266" y="5331023"/>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Carrots</a:t>
            </a:r>
          </a:p>
        </p:txBody>
      </p:sp>
      <p:sp>
        <p:nvSpPr>
          <p:cNvPr id="390" name="Shape 390"/>
          <p:cNvSpPr txBox="1"/>
          <p:nvPr/>
        </p:nvSpPr>
        <p:spPr>
          <a:xfrm>
            <a:off x="3520458" y="5329296"/>
            <a:ext cx="593431"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Peas</a:t>
            </a:r>
          </a:p>
        </p:txBody>
      </p:sp>
      <p:sp>
        <p:nvSpPr>
          <p:cNvPr id="391" name="Shape 391"/>
          <p:cNvSpPr txBox="1"/>
          <p:nvPr/>
        </p:nvSpPr>
        <p:spPr>
          <a:xfrm>
            <a:off x="5019835" y="5329296"/>
            <a:ext cx="771364"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Lettuce</a:t>
            </a:r>
          </a:p>
        </p:txBody>
      </p:sp>
      <p:sp>
        <p:nvSpPr>
          <p:cNvPr id="392" name="Shape 392"/>
          <p:cNvSpPr txBox="1"/>
          <p:nvPr/>
        </p:nvSpPr>
        <p:spPr>
          <a:xfrm>
            <a:off x="6552248" y="5329296"/>
            <a:ext cx="959878"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a:solidFill>
                  <a:schemeClr val="dk1"/>
                </a:solidFill>
                <a:latin typeface="Arial"/>
                <a:ea typeface="Arial"/>
                <a:cs typeface="Arial"/>
                <a:sym typeface="Arial"/>
              </a:rPr>
              <a:t>Tomatoes</a:t>
            </a:r>
          </a:p>
        </p:txBody>
      </p:sp>
      <p:sp>
        <p:nvSpPr>
          <p:cNvPr id="393" name="Shape 393"/>
          <p:cNvSpPr txBox="1"/>
          <p:nvPr/>
        </p:nvSpPr>
        <p:spPr>
          <a:xfrm>
            <a:off x="304800" y="3345428"/>
            <a:ext cx="6934199" cy="524872"/>
          </a:xfrm>
          <a:prstGeom prst="rect">
            <a:avLst/>
          </a:prstGeom>
          <a:noFill/>
          <a:ln>
            <a:noFill/>
          </a:ln>
        </p:spPr>
        <p:txBody>
          <a:bodyPr lIns="91425" tIns="45700" rIns="91425" bIns="45700" anchor="ctr" anchorCtr="0">
            <a:noAutofit/>
          </a:bodyPr>
          <a:lstStyle/>
          <a:p>
            <a:pPr marL="0" marR="0" lvl="0" indent="0" algn="l" rtl="0">
              <a:spcBef>
                <a:spcPts val="0"/>
              </a:spcBef>
              <a:buClr>
                <a:schemeClr val="dk1"/>
              </a:buClr>
              <a:buSzPct val="25000"/>
              <a:buFont typeface="Arial"/>
              <a:buNone/>
            </a:pPr>
            <a:r>
              <a:rPr lang="en-US" sz="2400" b="1" i="1">
                <a:solidFill>
                  <a:schemeClr val="dk1"/>
                </a:solidFill>
                <a:latin typeface="Arial"/>
                <a:ea typeface="Arial"/>
                <a:cs typeface="Arial"/>
                <a:sym typeface="Arial"/>
              </a:rPr>
              <a:t>When i = 3 … console.log(“I love Tomatoes”)</a:t>
            </a:r>
          </a:p>
        </p:txBody>
      </p:sp>
      <p:sp>
        <p:nvSpPr>
          <p:cNvPr id="394" name="Shape 394"/>
          <p:cNvSpPr/>
          <p:nvPr/>
        </p:nvSpPr>
        <p:spPr>
          <a:xfrm>
            <a:off x="6646839" y="4114800"/>
            <a:ext cx="713159" cy="660968"/>
          </a:xfrm>
          <a:prstGeom prst="down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95" name="Shape 395" descr="C:\Users\Kevin\Desktop\ary.PNG"/>
          <p:cNvPicPr preferRelativeResize="0"/>
          <p:nvPr/>
        </p:nvPicPr>
        <p:blipFill rotWithShape="1">
          <a:blip r:embed="rId3">
            <a:alphaModFix/>
          </a:blip>
          <a:srcRect/>
          <a:stretch/>
        </p:blipFill>
        <p:spPr>
          <a:xfrm>
            <a:off x="190865" y="914400"/>
            <a:ext cx="8800734" cy="2286000"/>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02" name="Shape 402"/>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403" name="Shape 403"/>
          <p:cNvSpPr txBox="1"/>
          <p:nvPr/>
        </p:nvSpPr>
        <p:spPr>
          <a:xfrm>
            <a:off x="304800" y="762000"/>
            <a:ext cx="8686800" cy="4154983"/>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For-Loop Zoo</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Spend a few moments, re-writing the code below using a for-loop.</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If you need help, use the code from the previous example as a guide.</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Then try to explain to the person next to you how your code works.  </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p:txBody>
      </p:sp>
      <p:sp>
        <p:nvSpPr>
          <p:cNvPr id="404" name="Shape 404"/>
          <p:cNvSpPr txBox="1"/>
          <p:nvPr/>
        </p:nvSpPr>
        <p:spPr>
          <a:xfrm>
            <a:off x="3581400" y="124825"/>
            <a:ext cx="54102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5-ZooLoop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p>
        </p:txBody>
      </p:sp>
      <p:pic>
        <p:nvPicPr>
          <p:cNvPr id="405" name="Shape 405" descr="C:\Users\Kevin\Desktop\zooloop.PNG"/>
          <p:cNvPicPr preferRelativeResize="0"/>
          <p:nvPr/>
        </p:nvPicPr>
        <p:blipFill rotWithShape="1">
          <a:blip r:embed="rId3">
            <a:alphaModFix/>
          </a:blip>
          <a:srcRect/>
          <a:stretch/>
        </p:blipFill>
        <p:spPr>
          <a:xfrm>
            <a:off x="2590800" y="4267200"/>
            <a:ext cx="6094947" cy="1854346"/>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12" name="Shape 412"/>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413" name="Shape 413"/>
          <p:cNvSpPr txBox="1"/>
          <p:nvPr/>
        </p:nvSpPr>
        <p:spPr>
          <a:xfrm>
            <a:off x="304800" y="762000"/>
            <a:ext cx="8686800" cy="489364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Another Loop (Time Permitting)</a:t>
            </a:r>
          </a:p>
          <a:p>
            <a:pPr marL="0" marR="0" lvl="0" indent="0" algn="l" rtl="0">
              <a:spcBef>
                <a:spcPts val="0"/>
              </a:spcBef>
              <a:buNone/>
            </a:pPr>
            <a:endParaRPr sz="2400" b="1">
              <a:solidFill>
                <a:schemeClr val="dk1"/>
              </a:solidFill>
              <a:latin typeface="Arial"/>
              <a:ea typeface="Arial"/>
              <a:cs typeface="Arial"/>
              <a:sym typeface="Arial"/>
            </a:endParaRPr>
          </a:p>
          <a:p>
            <a:pPr marL="342900" marR="0" lvl="0" indent="-3429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Starting from scratch, create a for loop that prints the following lines: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0</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1 </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2</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3</a:t>
            </a: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I am 4</a:t>
            </a:r>
            <a:br>
              <a:rPr lang="en-US" sz="2400">
                <a:solidFill>
                  <a:schemeClr val="dk1"/>
                </a:solidFill>
                <a:latin typeface="Arial"/>
                <a:ea typeface="Arial"/>
                <a:cs typeface="Arial"/>
                <a:sym typeface="Arial"/>
              </a:rPr>
            </a:br>
            <a:endParaRPr lang="en-US" sz="2400">
              <a:solidFill>
                <a:schemeClr val="dk1"/>
              </a:solidFill>
              <a:latin typeface="Arial"/>
              <a:ea typeface="Arial"/>
              <a:cs typeface="Arial"/>
              <a:sym typeface="Arial"/>
            </a:endParaRPr>
          </a:p>
          <a:p>
            <a:pPr marL="342900" marR="0" lvl="0" indent="-3429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This time, don’t use an array!</a:t>
            </a:r>
          </a:p>
          <a:p>
            <a:pPr marL="342900" marR="0" lvl="0" indent="-342900" algn="l" rtl="0">
              <a:spcBef>
                <a:spcPts val="0"/>
              </a:spcBef>
              <a:buClr>
                <a:schemeClr val="dk1"/>
              </a:buClr>
              <a:buFont typeface="Arial"/>
              <a:buNone/>
            </a:pPr>
            <a:endParaRPr sz="2400">
              <a:solidFill>
                <a:schemeClr val="dk1"/>
              </a:solidFill>
              <a:latin typeface="Arial"/>
              <a:ea typeface="Arial"/>
              <a:cs typeface="Arial"/>
              <a:sym typeface="Arial"/>
            </a:endParaRPr>
          </a:p>
        </p:txBody>
      </p:sp>
      <p:sp>
        <p:nvSpPr>
          <p:cNvPr id="414" name="Shape 414"/>
          <p:cNvSpPr txBox="1"/>
          <p:nvPr/>
        </p:nvSpPr>
        <p:spPr>
          <a:xfrm>
            <a:off x="3048000" y="124825"/>
            <a:ext cx="5943599"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6-AnotherLoop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15 min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21" name="Shape 421"/>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422" name="Shape 422"/>
          <p:cNvSpPr txBox="1"/>
          <p:nvPr/>
        </p:nvSpPr>
        <p:spPr>
          <a:xfrm>
            <a:off x="304800" y="762000"/>
            <a:ext cx="8686800" cy="489364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Hard Loop (Time Permitting)</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Starting from scratch, write code that loops through the following array: </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And console.logs the name of each animal on the farm.</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Then using the .charAt() method (research it) check if the first letter in the animal’s name begins with a “c” or “o”. If it does, create an alert saying: “Starts with c or an o!”</a:t>
            </a:r>
          </a:p>
        </p:txBody>
      </p:sp>
      <p:sp>
        <p:nvSpPr>
          <p:cNvPr id="423" name="Shape 423"/>
          <p:cNvSpPr txBox="1"/>
          <p:nvPr/>
        </p:nvSpPr>
        <p:spPr>
          <a:xfrm>
            <a:off x="3048000" y="124825"/>
            <a:ext cx="5943599"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7-HardLoop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30 min</a:t>
            </a:r>
          </a:p>
        </p:txBody>
      </p:sp>
      <p:pic>
        <p:nvPicPr>
          <p:cNvPr id="424" name="Shape 424" descr="C:\Users\Kevin\Desktop\ary.PNG"/>
          <p:cNvPicPr preferRelativeResize="0"/>
          <p:nvPr/>
        </p:nvPicPr>
        <p:blipFill rotWithShape="1">
          <a:blip r:embed="rId3">
            <a:alphaModFix/>
          </a:blip>
          <a:srcRect/>
          <a:stretch/>
        </p:blipFill>
        <p:spPr>
          <a:xfrm>
            <a:off x="467204" y="2688892"/>
            <a:ext cx="8197849" cy="804488"/>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Events &amp; DOM Manipulation</a:t>
            </a:r>
          </a:p>
        </p:txBody>
      </p:sp>
      <p:sp>
        <p:nvSpPr>
          <p:cNvPr id="431" name="Shape 431"/>
          <p:cNvSpPr txBox="1"/>
          <p:nvPr/>
        </p:nvSpPr>
        <p:spPr>
          <a:xfrm>
            <a:off x="304800" y="1447800"/>
            <a:ext cx="8534399" cy="34290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600" b="1" i="1">
                <a:solidFill>
                  <a:schemeClr val="dk1"/>
                </a:solidFill>
                <a:latin typeface="Arial"/>
                <a:ea typeface="Arial"/>
                <a:cs typeface="Arial"/>
                <a:sym typeface="Arial"/>
              </a:rPr>
              <a:t>Instructor: Demo </a:t>
            </a:r>
          </a:p>
          <a:p>
            <a:pPr marL="0" marR="0" lvl="0" indent="0" algn="ctr" rtl="0">
              <a:spcBef>
                <a:spcPts val="0"/>
              </a:spcBef>
              <a:buClr>
                <a:schemeClr val="dk1"/>
              </a:buClr>
              <a:buSzPct val="25000"/>
              <a:buFont typeface="Arial"/>
              <a:buNone/>
            </a:pPr>
            <a:r>
              <a:rPr lang="en-US" sz="3600" i="1">
                <a:solidFill>
                  <a:schemeClr val="dk1"/>
                </a:solidFill>
                <a:latin typeface="Arial"/>
                <a:ea typeface="Arial"/>
                <a:cs typeface="Arial"/>
                <a:sym typeface="Arial"/>
              </a:rPr>
              <a:t>(EventsExample.html | 11-Events) </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Shape 437"/>
          <p:cNvSpPr txBox="1">
            <a:spLocks noGrp="1"/>
          </p:cNvSpPr>
          <p:nvPr>
            <p:ph type="title"/>
          </p:nvPr>
        </p:nvSpPr>
        <p:spPr>
          <a:xfrm>
            <a:off x="390606" y="2953541"/>
            <a:ext cx="8229600" cy="87185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4100" b="1" i="1" u="none" strike="noStrike" cap="none">
                <a:solidFill>
                  <a:schemeClr val="lt1"/>
                </a:solidFill>
                <a:latin typeface="Arial"/>
                <a:ea typeface="Arial"/>
                <a:cs typeface="Arial"/>
                <a:sym typeface="Arial"/>
              </a:rPr>
              <a:t>Rock Paper Scissors</a:t>
            </a:r>
          </a:p>
        </p:txBody>
      </p:sp>
      <p:sp>
        <p:nvSpPr>
          <p:cNvPr id="438" name="Shape 438"/>
          <p:cNvSpPr txBox="1"/>
          <p:nvPr/>
        </p:nvSpPr>
        <p:spPr>
          <a:xfrm>
            <a:off x="390606" y="3787301"/>
            <a:ext cx="8229600" cy="871859"/>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US" sz="2400" b="1" i="1">
                <a:solidFill>
                  <a:schemeClr val="lt1"/>
                </a:solidFill>
                <a:latin typeface="Arial"/>
                <a:ea typeface="Arial"/>
                <a:cs typeface="Arial"/>
                <a:sym typeface="Arial"/>
              </a:rPr>
              <a:t>Rest of Class!</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Shape 444"/>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I’ma Beat You…</a:t>
            </a:r>
          </a:p>
        </p:txBody>
      </p:sp>
      <p:sp>
        <p:nvSpPr>
          <p:cNvPr id="445" name="Shape 445"/>
          <p:cNvSpPr txBox="1"/>
          <p:nvPr/>
        </p:nvSpPr>
        <p:spPr>
          <a:xfrm>
            <a:off x="304800" y="3963105"/>
            <a:ext cx="8534399" cy="2209799"/>
          </a:xfrm>
          <a:prstGeom prst="rect">
            <a:avLst/>
          </a:prstGeom>
          <a:noFill/>
          <a:ln>
            <a:noFill/>
          </a:ln>
        </p:spPr>
        <p:txBody>
          <a:bodyPr lIns="91425" tIns="45700" rIns="91425" bIns="45700" anchor="ctr" anchorCtr="0">
            <a:noAutofit/>
          </a:bodyPr>
          <a:lstStyle/>
          <a:p>
            <a:pPr marL="0" marR="0" lvl="0" indent="0" algn="ctr" rtl="0">
              <a:spcBef>
                <a:spcPts val="0"/>
              </a:spcBef>
              <a:buClr>
                <a:schemeClr val="dk1"/>
              </a:buClr>
              <a:buSzPct val="25000"/>
              <a:buFont typeface="Arial"/>
              <a:buNone/>
            </a:pPr>
            <a:r>
              <a:rPr lang="en-US" sz="3600" b="1" i="1">
                <a:solidFill>
                  <a:schemeClr val="dk1"/>
                </a:solidFill>
                <a:latin typeface="Arial"/>
                <a:ea typeface="Arial"/>
                <a:cs typeface="Arial"/>
                <a:sym typeface="Arial"/>
              </a:rPr>
              <a:t>Play Rock Paper Scissors with the Person Next to You!</a:t>
            </a:r>
            <a:br>
              <a:rPr lang="en-US" sz="3600" b="1" i="1">
                <a:solidFill>
                  <a:schemeClr val="dk1"/>
                </a:solidFill>
                <a:latin typeface="Arial"/>
                <a:ea typeface="Arial"/>
                <a:cs typeface="Arial"/>
                <a:sym typeface="Arial"/>
              </a:rPr>
            </a:br>
            <a:r>
              <a:rPr lang="en-US" sz="3600" b="1" i="1">
                <a:solidFill>
                  <a:schemeClr val="dk1"/>
                </a:solidFill>
                <a:latin typeface="Arial"/>
                <a:ea typeface="Arial"/>
                <a:cs typeface="Arial"/>
                <a:sym typeface="Arial"/>
              </a:rPr>
              <a:t/>
            </a:r>
            <a:br>
              <a:rPr lang="en-US" sz="3600" b="1" i="1">
                <a:solidFill>
                  <a:schemeClr val="dk1"/>
                </a:solidFill>
                <a:latin typeface="Arial"/>
                <a:ea typeface="Arial"/>
                <a:cs typeface="Arial"/>
                <a:sym typeface="Arial"/>
              </a:rPr>
            </a:br>
            <a:r>
              <a:rPr lang="en-US" sz="2400" i="1">
                <a:solidFill>
                  <a:schemeClr val="dk1"/>
                </a:solidFill>
                <a:latin typeface="Arial"/>
                <a:ea typeface="Arial"/>
                <a:cs typeface="Arial"/>
                <a:sym typeface="Arial"/>
              </a:rPr>
              <a:t>Play 5 Rounds</a:t>
            </a:r>
          </a:p>
        </p:txBody>
      </p:sp>
      <p:pic>
        <p:nvPicPr>
          <p:cNvPr id="446" name="Shape 446" descr="http://www.stickycomics.com/wp-content/uploads/rock_paper_scissors_olympics.jpg"/>
          <p:cNvPicPr preferRelativeResize="0"/>
          <p:nvPr/>
        </p:nvPicPr>
        <p:blipFill rotWithShape="1">
          <a:blip r:embed="rId3">
            <a:alphaModFix/>
          </a:blip>
          <a:srcRect/>
          <a:stretch/>
        </p:blipFill>
        <p:spPr>
          <a:xfrm>
            <a:off x="2590800" y="838200"/>
            <a:ext cx="4324349" cy="2940559"/>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Deep Philosophy</a:t>
            </a:r>
          </a:p>
        </p:txBody>
      </p:sp>
      <p:sp>
        <p:nvSpPr>
          <p:cNvPr id="61" name="Shape 61"/>
          <p:cNvSpPr txBox="1"/>
          <p:nvPr/>
        </p:nvSpPr>
        <p:spPr>
          <a:xfrm>
            <a:off x="304800" y="2590800"/>
            <a:ext cx="8534399" cy="15240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5550" b="1" i="1" u="none" strike="noStrike" cap="none">
                <a:solidFill>
                  <a:schemeClr val="dk1"/>
                </a:solidFill>
                <a:latin typeface="Arial"/>
                <a:ea typeface="Arial"/>
                <a:cs typeface="Arial"/>
                <a:sym typeface="Arial"/>
              </a:rPr>
              <a:t>What is JavaScript?</a:t>
            </a:r>
          </a:p>
          <a:p>
            <a:pPr marL="0" marR="0" lvl="0" indent="0" algn="ctr" rtl="0">
              <a:lnSpc>
                <a:spcPct val="90000"/>
              </a:lnSpc>
              <a:spcBef>
                <a:spcPts val="0"/>
              </a:spcBef>
              <a:buClr>
                <a:schemeClr val="dk1"/>
              </a:buClr>
              <a:buSzPct val="25000"/>
              <a:buFont typeface="Arial"/>
              <a:buNone/>
            </a:pPr>
            <a:r>
              <a:rPr lang="en-US" sz="4347" b="0" i="1" u="none" strike="noStrike" cap="none">
                <a:solidFill>
                  <a:schemeClr val="dk1"/>
                </a:solidFill>
                <a:latin typeface="Arial"/>
                <a:ea typeface="Arial"/>
                <a:cs typeface="Arial"/>
                <a:sym typeface="Arial"/>
              </a:rPr>
              <a:t>(And what is it used for?)</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p:nvPr/>
        </p:nvSpPr>
        <p:spPr>
          <a:xfrm>
            <a:off x="-11741" y="609600"/>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53" name="Shape 453"/>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454" name="Shape 454"/>
          <p:cNvSpPr txBox="1"/>
          <p:nvPr/>
        </p:nvSpPr>
        <p:spPr>
          <a:xfrm>
            <a:off x="304800" y="762000"/>
            <a:ext cx="8686800" cy="452431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Code Creation: Pseudocode</a:t>
            </a:r>
          </a:p>
          <a:p>
            <a:pPr marL="0" marR="0" lvl="0" indent="0" algn="l" rtl="0">
              <a:spcBef>
                <a:spcPts val="0"/>
              </a:spcBef>
              <a:buNone/>
            </a:pPr>
            <a:endParaRPr sz="24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With a partner, spend a few moments outlining all the steps and conditions that go into a single game of rock paper scissors. </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Try to break it down into steps that you could “code out”.</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Think of basic elements like loops, if-then statements, arrays, alerts, etc.</a:t>
            </a:r>
          </a:p>
          <a:p>
            <a:pPr marL="457200" marR="0" lvl="0" indent="-457200" algn="l" rtl="0">
              <a:spcBef>
                <a:spcPts val="0"/>
              </a:spcBef>
              <a:buClr>
                <a:schemeClr val="dk1"/>
              </a:buClr>
              <a:buFont typeface="Arial"/>
              <a:buNone/>
            </a:pPr>
            <a:endParaRPr sz="24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2400">
                <a:solidFill>
                  <a:schemeClr val="dk1"/>
                </a:solidFill>
                <a:latin typeface="Arial"/>
                <a:ea typeface="Arial"/>
                <a:cs typeface="Arial"/>
                <a:sym typeface="Arial"/>
              </a:rPr>
              <a:t>Be prepared to share your outlined approach.</a:t>
            </a:r>
          </a:p>
        </p:txBody>
      </p:sp>
      <p:sp>
        <p:nvSpPr>
          <p:cNvPr id="455" name="Shape 455"/>
          <p:cNvSpPr txBox="1"/>
          <p:nvPr/>
        </p:nvSpPr>
        <p:spPr>
          <a:xfrm>
            <a:off x="3200400" y="124825"/>
            <a:ext cx="57912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a:t>
            </a:r>
            <a:r>
              <a:rPr lang="en-US" sz="1800">
                <a:solidFill>
                  <a:schemeClr val="dk1"/>
                </a:solidFill>
                <a:latin typeface="Arial"/>
                <a:ea typeface="Arial"/>
                <a:cs typeface="Arial"/>
                <a:sym typeface="Arial"/>
              </a:rPr>
              <a:t> 8-PseudoCode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8 min</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Shape 461"/>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Demo Final Solution</a:t>
            </a:r>
          </a:p>
        </p:txBody>
      </p:sp>
      <p:sp>
        <p:nvSpPr>
          <p:cNvPr id="462" name="Shape 462"/>
          <p:cNvSpPr txBox="1"/>
          <p:nvPr/>
        </p:nvSpPr>
        <p:spPr>
          <a:xfrm>
            <a:off x="304800" y="1447800"/>
            <a:ext cx="8534399" cy="342900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600" b="1" i="1">
                <a:solidFill>
                  <a:schemeClr val="dk1"/>
                </a:solidFill>
                <a:latin typeface="Arial"/>
                <a:ea typeface="Arial"/>
                <a:cs typeface="Arial"/>
                <a:sym typeface="Arial"/>
              </a:rPr>
              <a:t>Instructor: Demo </a:t>
            </a:r>
          </a:p>
          <a:p>
            <a:pPr marL="0" marR="0" lvl="0" indent="0" algn="ctr" rtl="0">
              <a:spcBef>
                <a:spcPts val="0"/>
              </a:spcBef>
              <a:buClr>
                <a:schemeClr val="dk1"/>
              </a:buClr>
              <a:buSzPct val="25000"/>
              <a:buFont typeface="Arial"/>
              <a:buNone/>
            </a:pPr>
            <a:r>
              <a:rPr lang="en-US" sz="3600" i="1">
                <a:solidFill>
                  <a:schemeClr val="dk1"/>
                </a:solidFill>
                <a:latin typeface="Arial"/>
                <a:ea typeface="Arial"/>
                <a:cs typeface="Arial"/>
                <a:sym typeface="Arial"/>
              </a:rPr>
              <a:t>(rps-9.html | 9-RPS-Coded) </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Shape 468"/>
          <p:cNvSpPr/>
          <p:nvPr/>
        </p:nvSpPr>
        <p:spPr>
          <a:xfrm>
            <a:off x="-11741" y="689614"/>
            <a:ext cx="9155741" cy="5626582"/>
          </a:xfrm>
          <a:prstGeom prst="rect">
            <a:avLst/>
          </a:prstGeom>
          <a:solidFill>
            <a:srgbClr val="F2F2F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69" name="Shape 469"/>
          <p:cNvSpPr/>
          <p:nvPr/>
        </p:nvSpPr>
        <p:spPr>
          <a:xfrm>
            <a:off x="304800" y="98052"/>
            <a:ext cx="5257799"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1">
                <a:solidFill>
                  <a:schemeClr val="dk1"/>
                </a:solidFill>
                <a:latin typeface="Arial"/>
                <a:ea typeface="Arial"/>
                <a:cs typeface="Arial"/>
                <a:sym typeface="Arial"/>
              </a:rPr>
              <a:t>&gt; YOUR TURN!!</a:t>
            </a:r>
          </a:p>
        </p:txBody>
      </p:sp>
      <p:sp>
        <p:nvSpPr>
          <p:cNvPr id="470" name="Shape 470"/>
          <p:cNvSpPr txBox="1"/>
          <p:nvPr/>
        </p:nvSpPr>
        <p:spPr>
          <a:xfrm>
            <a:off x="304800" y="762000"/>
            <a:ext cx="8686800" cy="535531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a:solidFill>
                  <a:schemeClr val="dk1"/>
                </a:solidFill>
                <a:latin typeface="Arial"/>
                <a:ea typeface="Arial"/>
                <a:cs typeface="Arial"/>
                <a:sym typeface="Arial"/>
              </a:rPr>
              <a:t>Code Creation: Coding out RPS</a:t>
            </a:r>
          </a:p>
          <a:p>
            <a:pPr marL="0" marR="0" lvl="0" indent="0" algn="l" rtl="0">
              <a:spcBef>
                <a:spcPts val="0"/>
              </a:spcBef>
              <a:buNone/>
            </a:pPr>
            <a:endParaRPr sz="18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1800">
                <a:solidFill>
                  <a:schemeClr val="dk1"/>
                </a:solidFill>
                <a:latin typeface="Arial"/>
                <a:ea typeface="Arial"/>
                <a:cs typeface="Arial"/>
                <a:sym typeface="Arial"/>
              </a:rPr>
              <a:t>In groups of 4, begin the process of coding out the Rock-Paper-Scissors Game. </a:t>
            </a:r>
          </a:p>
          <a:p>
            <a:pPr marL="457200" marR="0" lvl="0" indent="-457200" algn="l" rtl="0">
              <a:spcBef>
                <a:spcPts val="0"/>
              </a:spcBef>
              <a:buClr>
                <a:schemeClr val="dk1"/>
              </a:buClr>
              <a:buFont typeface="Arial"/>
              <a:buNone/>
            </a:pPr>
            <a:endParaRPr sz="18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1800">
                <a:solidFill>
                  <a:schemeClr val="dk1"/>
                </a:solidFill>
                <a:latin typeface="Arial"/>
                <a:ea typeface="Arial"/>
                <a:cs typeface="Arial"/>
                <a:sym typeface="Arial"/>
              </a:rPr>
              <a:t>Do as much as you can on your own, but don't be afraid to ask for help if you feel your team is struggling.</a:t>
            </a:r>
          </a:p>
          <a:p>
            <a:pPr marL="457200" marR="0" lvl="0" indent="-457200" algn="l" rtl="0">
              <a:spcBef>
                <a:spcPts val="0"/>
              </a:spcBef>
              <a:buClr>
                <a:schemeClr val="dk1"/>
              </a:buClr>
              <a:buFont typeface="Arial"/>
              <a:buNone/>
            </a:pPr>
            <a:endParaRPr sz="18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1800" b="1">
                <a:solidFill>
                  <a:schemeClr val="dk1"/>
                </a:solidFill>
                <a:latin typeface="Arial"/>
                <a:ea typeface="Arial"/>
                <a:cs typeface="Arial"/>
                <a:sym typeface="Arial"/>
              </a:rPr>
              <a:t>Note:</a:t>
            </a:r>
            <a:r>
              <a:rPr lang="en-US" sz="1800">
                <a:solidFill>
                  <a:schemeClr val="dk1"/>
                </a:solidFill>
                <a:latin typeface="Arial"/>
                <a:ea typeface="Arial"/>
                <a:cs typeface="Arial"/>
                <a:sym typeface="Arial"/>
              </a:rPr>
              <a:t> Don’t use “document.write” as it will delete the contents of your page including your Javascript. Use “document.querySelector” or “document.getElementById”, alongside either “innerHTML” or “textcontent”, to write to the DOM.</a:t>
            </a:r>
          </a:p>
          <a:p>
            <a:pPr marL="457200" marR="0" lvl="0" indent="-457200" algn="l" rtl="0">
              <a:spcBef>
                <a:spcPts val="0"/>
              </a:spcBef>
              <a:buClr>
                <a:schemeClr val="dk1"/>
              </a:buClr>
              <a:buFont typeface="Arial"/>
              <a:buNone/>
            </a:pPr>
            <a:endParaRPr sz="1800" b="1">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1800" b="1">
                <a:solidFill>
                  <a:schemeClr val="dk1"/>
                </a:solidFill>
                <a:latin typeface="Arial"/>
                <a:ea typeface="Arial"/>
                <a:cs typeface="Arial"/>
                <a:sym typeface="Arial"/>
              </a:rPr>
              <a:t>Note: </a:t>
            </a:r>
            <a:r>
              <a:rPr lang="en-US" sz="1800">
                <a:solidFill>
                  <a:schemeClr val="dk1"/>
                </a:solidFill>
                <a:latin typeface="Arial"/>
                <a:ea typeface="Arial"/>
                <a:cs typeface="Arial"/>
                <a:sym typeface="Arial"/>
              </a:rPr>
              <a:t>Don’t worry. We know this will be very challenging. We also know that you won’t know where to start. In fact, we haven’t shown you EVERYTHING you need yet. But that’s okay. Accepting the confusion is a HUGE first step in becoming a coder.</a:t>
            </a:r>
          </a:p>
          <a:p>
            <a:pPr marL="457200" marR="0" lvl="0" indent="-457200" algn="l" rtl="0">
              <a:spcBef>
                <a:spcPts val="0"/>
              </a:spcBef>
              <a:buClr>
                <a:schemeClr val="dk1"/>
              </a:buClr>
              <a:buFont typeface="Arial"/>
              <a:buNone/>
            </a:pPr>
            <a:endParaRPr sz="1800">
              <a:solidFill>
                <a:schemeClr val="dk1"/>
              </a:solidFill>
              <a:latin typeface="Arial"/>
              <a:ea typeface="Arial"/>
              <a:cs typeface="Arial"/>
              <a:sym typeface="Arial"/>
            </a:endParaRPr>
          </a:p>
          <a:p>
            <a:pPr marL="457200" marR="0" lvl="0" indent="-457200" algn="l" rtl="0">
              <a:spcBef>
                <a:spcPts val="0"/>
              </a:spcBef>
              <a:buClr>
                <a:schemeClr val="dk1"/>
              </a:buClr>
              <a:buSzPct val="100000"/>
              <a:buFont typeface="Arial"/>
              <a:buChar char="•"/>
            </a:pPr>
            <a:r>
              <a:rPr lang="en-US" sz="1800" b="1">
                <a:solidFill>
                  <a:schemeClr val="dk1"/>
                </a:solidFill>
                <a:latin typeface="Arial"/>
                <a:ea typeface="Arial"/>
                <a:cs typeface="Arial"/>
                <a:sym typeface="Arial"/>
              </a:rPr>
              <a:t>Note to Instructor/TAs: </a:t>
            </a:r>
            <a:r>
              <a:rPr lang="en-US" sz="1800">
                <a:solidFill>
                  <a:schemeClr val="dk1"/>
                </a:solidFill>
                <a:latin typeface="Arial"/>
                <a:ea typeface="Arial"/>
                <a:cs typeface="Arial"/>
                <a:sym typeface="Arial"/>
              </a:rPr>
              <a:t>Use the files in RPS-Coded to help guide students through the process. Feel free to present relevant code on the projector. </a:t>
            </a:r>
          </a:p>
        </p:txBody>
      </p:sp>
      <p:sp>
        <p:nvSpPr>
          <p:cNvPr id="471" name="Shape 471"/>
          <p:cNvSpPr txBox="1"/>
          <p:nvPr/>
        </p:nvSpPr>
        <p:spPr>
          <a:xfrm>
            <a:off x="2667000" y="124825"/>
            <a:ext cx="6324600" cy="369332"/>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r>
              <a:rPr lang="en-US" sz="1800" b="1">
                <a:solidFill>
                  <a:schemeClr val="dk1"/>
                </a:solidFill>
                <a:latin typeface="Arial"/>
                <a:ea typeface="Arial"/>
                <a:cs typeface="Arial"/>
                <a:sym typeface="Arial"/>
              </a:rPr>
              <a:t>Activity</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9-RPS-Coded </a:t>
            </a:r>
            <a:r>
              <a:rPr lang="en-US" sz="1800" b="1">
                <a:solidFill>
                  <a:schemeClr val="dk1"/>
                </a:solidFill>
                <a:latin typeface="Arial"/>
                <a:ea typeface="Arial"/>
                <a:cs typeface="Arial"/>
                <a:sym typeface="Arial"/>
              </a:rPr>
              <a:t>|  Suggested Time: </a:t>
            </a:r>
            <a:r>
              <a:rPr lang="en-US" sz="1800">
                <a:solidFill>
                  <a:schemeClr val="dk1"/>
                </a:solidFill>
                <a:latin typeface="Arial"/>
                <a:ea typeface="Arial"/>
                <a:cs typeface="Arial"/>
                <a:sym typeface="Arial"/>
              </a:rPr>
              <a:t>1 hour 10 min</a:t>
            </a: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390606" y="2953541"/>
            <a:ext cx="8229600" cy="87185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4100" b="1" i="1" u="none" strike="noStrike" cap="none">
                <a:solidFill>
                  <a:schemeClr val="lt1"/>
                </a:solidFill>
                <a:latin typeface="Arial"/>
                <a:ea typeface="Arial"/>
                <a:cs typeface="Arial"/>
                <a:sym typeface="Arial"/>
              </a:rPr>
              <a:t>Recap Activity</a:t>
            </a:r>
          </a:p>
        </p:txBody>
      </p:sp>
      <p:sp>
        <p:nvSpPr>
          <p:cNvPr id="478" name="Shape 478"/>
          <p:cNvSpPr txBox="1"/>
          <p:nvPr/>
        </p:nvSpPr>
        <p:spPr>
          <a:xfrm>
            <a:off x="390606" y="3787301"/>
            <a:ext cx="8229600" cy="871859"/>
          </a:xfrm>
          <a:prstGeom prst="rect">
            <a:avLst/>
          </a:prstGeom>
          <a:noFill/>
          <a:ln>
            <a:noFill/>
          </a:ln>
        </p:spPr>
        <p:txBody>
          <a:bodyPr lIns="91425" tIns="45700" rIns="91425" bIns="45700" anchor="ctr" anchorCtr="0">
            <a:noAutofit/>
          </a:bodyPr>
          <a:lstStyle/>
          <a:p>
            <a:pPr marL="0" marR="0" lvl="0" indent="0" algn="l" rtl="0">
              <a:spcBef>
                <a:spcPts val="0"/>
              </a:spcBef>
              <a:buClr>
                <a:schemeClr val="lt1"/>
              </a:buClr>
              <a:buSzPct val="25000"/>
              <a:buFont typeface="Arial"/>
              <a:buNone/>
            </a:pPr>
            <a:r>
              <a:rPr lang="en-US" sz="2400" b="1" i="1">
                <a:solidFill>
                  <a:schemeClr val="lt1"/>
                </a:solidFill>
                <a:latin typeface="Arial"/>
                <a:ea typeface="Arial"/>
                <a:cs typeface="Arial"/>
                <a:sym typeface="Arial"/>
              </a:rPr>
              <a:t>Time Permitting</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Demo Questions</a:t>
            </a:r>
          </a:p>
        </p:txBody>
      </p:sp>
      <p:sp>
        <p:nvSpPr>
          <p:cNvPr id="485" name="Shape 485"/>
          <p:cNvSpPr txBox="1"/>
          <p:nvPr/>
        </p:nvSpPr>
        <p:spPr>
          <a:xfrm>
            <a:off x="304800" y="1447800"/>
            <a:ext cx="8534399" cy="3429000"/>
          </a:xfrm>
          <a:prstGeom prst="rect">
            <a:avLst/>
          </a:prstGeom>
          <a:noFill/>
          <a:ln w="9525"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Clr>
                <a:schemeClr val="dk1"/>
              </a:buClr>
              <a:buSzPct val="25000"/>
              <a:buFont typeface="Arial"/>
              <a:buNone/>
            </a:pPr>
            <a:r>
              <a:rPr lang="en-US" sz="3200" b="1" i="1">
                <a:solidFill>
                  <a:schemeClr val="dk1"/>
                </a:solidFill>
                <a:latin typeface="Arial"/>
                <a:ea typeface="Arial"/>
                <a:cs typeface="Arial"/>
                <a:sym typeface="Arial"/>
              </a:rPr>
              <a:t>Let’s fill in the Missing Code (Together)</a:t>
            </a:r>
          </a:p>
          <a:p>
            <a:pPr marL="0" marR="0" lvl="0" indent="0" algn="ctr" rtl="0">
              <a:spcBef>
                <a:spcPts val="0"/>
              </a:spcBef>
              <a:buClr>
                <a:schemeClr val="dk1"/>
              </a:buClr>
              <a:buSzPct val="25000"/>
              <a:buFont typeface="Arial"/>
              <a:buNone/>
            </a:pPr>
            <a:r>
              <a:rPr lang="en-US" sz="2400" i="1">
                <a:solidFill>
                  <a:schemeClr val="dk1"/>
                </a:solidFill>
                <a:latin typeface="Arial"/>
                <a:ea typeface="Arial"/>
                <a:cs typeface="Arial"/>
                <a:sym typeface="Arial"/>
              </a:rPr>
              <a:t>(Recap_UNSOLVED | 10-Recap) </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a:spLocks noGrp="1"/>
          </p:cNvSpPr>
          <p:nvPr>
            <p:ph type="title"/>
          </p:nvPr>
        </p:nvSpPr>
        <p:spPr>
          <a:xfrm>
            <a:off x="390606" y="2953541"/>
            <a:ext cx="8229600" cy="871859"/>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Arial"/>
              <a:buNone/>
            </a:pPr>
            <a:r>
              <a:rPr lang="en-US" sz="4100" b="1" i="1" u="none" strike="noStrike" cap="none">
                <a:solidFill>
                  <a:schemeClr val="lt1"/>
                </a:solidFill>
                <a:latin typeface="Arial"/>
                <a:ea typeface="Arial"/>
                <a:cs typeface="Arial"/>
                <a:sym typeface="Arial"/>
              </a:rPr>
              <a:t>Questions</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JavaScript Definitions</a:t>
            </a:r>
          </a:p>
        </p:txBody>
      </p:sp>
      <p:sp>
        <p:nvSpPr>
          <p:cNvPr id="68" name="Shape 68"/>
          <p:cNvSpPr txBox="1"/>
          <p:nvPr/>
        </p:nvSpPr>
        <p:spPr>
          <a:xfrm>
            <a:off x="331586" y="838200"/>
            <a:ext cx="8736213" cy="4876799"/>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SzPct val="100000"/>
              <a:buFont typeface="Arial"/>
              <a:buChar char="•"/>
            </a:pPr>
            <a:r>
              <a:rPr lang="en-US" sz="2400" b="1" i="0" u="none" strike="noStrike" cap="none">
                <a:solidFill>
                  <a:schemeClr val="dk1"/>
                </a:solidFill>
                <a:latin typeface="Arial"/>
                <a:ea typeface="Arial"/>
                <a:cs typeface="Arial"/>
                <a:sym typeface="Arial"/>
              </a:rPr>
              <a:t>JavaScript</a:t>
            </a:r>
            <a:r>
              <a:rPr lang="en-US" sz="2400" b="0" i="0" u="none" strike="noStrike" cap="none">
                <a:solidFill>
                  <a:schemeClr val="dk1"/>
                </a:solidFill>
                <a:latin typeface="Arial"/>
                <a:ea typeface="Arial"/>
                <a:cs typeface="Arial"/>
                <a:sym typeface="Arial"/>
              </a:rPr>
              <a:t> is the third of the three fundamental programming languages of the modern web (along with HTML, CSS)</a:t>
            </a:r>
          </a:p>
          <a:p>
            <a:pPr marL="685800" marR="0" lvl="0" indent="-457200" algn="l" rtl="0">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buClr>
                <a:schemeClr val="dk1"/>
              </a:buClr>
              <a:buSzPct val="100000"/>
              <a:buFont typeface="Arial"/>
              <a:buChar char="•"/>
            </a:pPr>
            <a:r>
              <a:rPr lang="en-US" sz="2400" b="0" i="0" u="none" strike="noStrike" cap="none">
                <a:solidFill>
                  <a:schemeClr val="dk1"/>
                </a:solidFill>
                <a:latin typeface="Arial"/>
                <a:ea typeface="Arial"/>
                <a:cs typeface="Arial"/>
                <a:sym typeface="Arial"/>
              </a:rPr>
              <a:t>JavaScript allows developers to create </a:t>
            </a:r>
            <a:r>
              <a:rPr lang="en-US" sz="2400" b="1" i="0" u="none" strike="noStrike" cap="none">
                <a:solidFill>
                  <a:schemeClr val="dk1"/>
                </a:solidFill>
                <a:latin typeface="Arial"/>
                <a:ea typeface="Arial"/>
                <a:cs typeface="Arial"/>
                <a:sym typeface="Arial"/>
              </a:rPr>
              <a:t>dynamic </a:t>
            </a:r>
            <a:r>
              <a:rPr lang="en-US" sz="2400" b="0" i="0" u="none" strike="noStrike" cap="none">
                <a:solidFill>
                  <a:schemeClr val="dk1"/>
                </a:solidFill>
                <a:latin typeface="Arial"/>
                <a:ea typeface="Arial"/>
                <a:cs typeface="Arial"/>
                <a:sym typeface="Arial"/>
              </a:rPr>
              <a:t>web applications capable of taking in user inputs, changing what’s displayed to users, animating elements, and much more.</a:t>
            </a:r>
          </a:p>
        </p:txBody>
      </p:sp>
      <p:pic>
        <p:nvPicPr>
          <p:cNvPr id="69" name="Shape 69" descr="http://www.w3devcampus.com/wp-content/uploads/logoAndOther/logo_JavaScript.png"/>
          <p:cNvPicPr preferRelativeResize="0"/>
          <p:nvPr/>
        </p:nvPicPr>
        <p:blipFill rotWithShape="1">
          <a:blip r:embed="rId3">
            <a:alphaModFix/>
          </a:blip>
          <a:srcRect/>
          <a:stretch/>
        </p:blipFill>
        <p:spPr>
          <a:xfrm>
            <a:off x="6477000" y="3800671"/>
            <a:ext cx="2098674" cy="2098674"/>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Please… Don’t Pick Me.</a:t>
            </a:r>
          </a:p>
        </p:txBody>
      </p:sp>
      <p:sp>
        <p:nvSpPr>
          <p:cNvPr id="76" name="Shape 76"/>
          <p:cNvSpPr txBox="1"/>
          <p:nvPr/>
        </p:nvSpPr>
        <p:spPr>
          <a:xfrm>
            <a:off x="304800" y="2590800"/>
            <a:ext cx="8534399" cy="15240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5550" b="1" i="1" u="none" strike="noStrike" cap="none">
                <a:solidFill>
                  <a:schemeClr val="dk1"/>
                </a:solidFill>
                <a:latin typeface="Arial"/>
                <a:ea typeface="Arial"/>
                <a:cs typeface="Arial"/>
                <a:sym typeface="Arial"/>
              </a:rPr>
              <a:t>What is a Variable?</a:t>
            </a:r>
          </a:p>
          <a:p>
            <a:pPr marL="0" marR="0" lvl="0" indent="0" algn="ctr" rtl="0">
              <a:lnSpc>
                <a:spcPct val="90000"/>
              </a:lnSpc>
              <a:spcBef>
                <a:spcPts val="0"/>
              </a:spcBef>
              <a:buClr>
                <a:schemeClr val="dk1"/>
              </a:buClr>
              <a:buSzPct val="25000"/>
              <a:buFont typeface="Arial"/>
              <a:buNone/>
            </a:pPr>
            <a:r>
              <a:rPr lang="en-US" sz="4347" b="0" i="1" u="none" strike="noStrike" cap="none">
                <a:solidFill>
                  <a:schemeClr val="dk1"/>
                </a:solidFill>
                <a:latin typeface="Arial"/>
                <a:ea typeface="Arial"/>
                <a:cs typeface="Arial"/>
                <a:sym typeface="Arial"/>
              </a:rPr>
              <a:t>(And how do we declare one?)</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Basic Variables</a:t>
            </a:r>
          </a:p>
        </p:txBody>
      </p:sp>
      <p:sp>
        <p:nvSpPr>
          <p:cNvPr id="83" name="Shape 83"/>
          <p:cNvSpPr txBox="1"/>
          <p:nvPr/>
        </p:nvSpPr>
        <p:spPr>
          <a:xfrm>
            <a:off x="451329" y="1066800"/>
            <a:ext cx="8583814" cy="4876799"/>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Variables are the </a:t>
            </a:r>
            <a:r>
              <a:rPr lang="en-US" sz="2400" b="0" i="0" u="sng" strike="noStrike" cap="none">
                <a:solidFill>
                  <a:schemeClr val="dk1"/>
                </a:solidFill>
                <a:latin typeface="Arial"/>
                <a:ea typeface="Arial"/>
                <a:cs typeface="Arial"/>
                <a:sym typeface="Arial"/>
              </a:rPr>
              <a:t>nouns</a:t>
            </a:r>
            <a:r>
              <a:rPr lang="en-US" sz="2400" b="0" i="0" u="none" strike="noStrike" cap="none">
                <a:solidFill>
                  <a:schemeClr val="dk1"/>
                </a:solidFill>
                <a:latin typeface="Arial"/>
                <a:ea typeface="Arial"/>
                <a:cs typeface="Arial"/>
                <a:sym typeface="Arial"/>
              </a:rPr>
              <a:t> of programming.</a:t>
            </a:r>
          </a:p>
          <a:p>
            <a:pPr marL="685800" marR="0" lvl="0" indent="-457200" algn="l" rtl="0">
              <a:spcBef>
                <a:spcPts val="0"/>
              </a:spcBef>
              <a:spcAft>
                <a:spcPts val="0"/>
              </a:spcAft>
              <a:buClr>
                <a:schemeClr val="dk1"/>
              </a:buClr>
              <a:buFont typeface="Arial"/>
              <a:buNone/>
            </a:pPr>
            <a:endParaRPr sz="2400" b="0" i="0" u="sng" strike="noStrike" cap="none">
              <a:solidFill>
                <a:schemeClr val="dk1"/>
              </a:solidFill>
              <a:latin typeface="Arial"/>
              <a:ea typeface="Arial"/>
              <a:cs typeface="Arial"/>
              <a:sym typeface="Arial"/>
            </a:endParaRPr>
          </a:p>
          <a:p>
            <a:pPr marL="685800" marR="0" lvl="0" indent="-457200" algn="l" rtl="0">
              <a:spcBef>
                <a:spcPts val="0"/>
              </a:spcBef>
              <a:spcAft>
                <a:spcPts val="0"/>
              </a:spcAft>
              <a:buClr>
                <a:schemeClr val="dk1"/>
              </a:buClr>
              <a:buSzPct val="100000"/>
              <a:buFont typeface="Arial"/>
              <a:buChar char="•"/>
            </a:pPr>
            <a:r>
              <a:rPr lang="en-US" sz="2400" b="0" i="0" u="none" strike="noStrike" cap="none">
                <a:solidFill>
                  <a:schemeClr val="dk1"/>
                </a:solidFill>
                <a:latin typeface="Arial"/>
                <a:ea typeface="Arial"/>
                <a:cs typeface="Arial"/>
                <a:sym typeface="Arial"/>
              </a:rPr>
              <a:t>They are “things” (Numbers, Strings, Booleans, etc.)</a:t>
            </a:r>
          </a:p>
          <a:p>
            <a:pPr marL="685800" marR="0" lvl="0" indent="-457200" algn="l" rtl="0">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buClr>
                <a:schemeClr val="dk1"/>
              </a:buClr>
              <a:buSzPct val="100000"/>
              <a:buFont typeface="Arial"/>
              <a:buChar char="•"/>
            </a:pPr>
            <a:r>
              <a:rPr lang="en-US" sz="2400" b="0" i="0" u="none" strike="noStrike" cap="none">
                <a:solidFill>
                  <a:schemeClr val="dk1"/>
                </a:solidFill>
                <a:latin typeface="Arial"/>
                <a:ea typeface="Arial"/>
                <a:cs typeface="Arial"/>
                <a:sym typeface="Arial"/>
              </a:rPr>
              <a:t>They are composed of </a:t>
            </a:r>
            <a:r>
              <a:rPr lang="en-US" sz="2400" b="0" i="0" u="sng" strike="noStrike" cap="none">
                <a:solidFill>
                  <a:schemeClr val="dk1"/>
                </a:solidFill>
                <a:latin typeface="Arial"/>
                <a:ea typeface="Arial"/>
                <a:cs typeface="Arial"/>
                <a:sym typeface="Arial"/>
              </a:rPr>
              <a:t>variable names</a:t>
            </a:r>
            <a:r>
              <a:rPr lang="en-US" sz="2400" b="0" i="0" u="none" strike="noStrike" cap="none">
                <a:solidFill>
                  <a:schemeClr val="dk1"/>
                </a:solidFill>
                <a:latin typeface="Arial"/>
                <a:ea typeface="Arial"/>
                <a:cs typeface="Arial"/>
                <a:sym typeface="Arial"/>
              </a:rPr>
              <a:t> and </a:t>
            </a:r>
            <a:r>
              <a:rPr lang="en-US" sz="2400" b="0" i="0" u="sng" strike="noStrike" cap="none">
                <a:solidFill>
                  <a:schemeClr val="dk1"/>
                </a:solidFill>
                <a:latin typeface="Arial"/>
                <a:ea typeface="Arial"/>
                <a:cs typeface="Arial"/>
                <a:sym typeface="Arial"/>
              </a:rPr>
              <a:t>values</a:t>
            </a:r>
          </a:p>
        </p:txBody>
      </p:sp>
      <p:pic>
        <p:nvPicPr>
          <p:cNvPr id="84" name="Shape 84" descr="C:\Users\Kevin\Desktop\snow.PNG"/>
          <p:cNvPicPr preferRelativeResize="0"/>
          <p:nvPr/>
        </p:nvPicPr>
        <p:blipFill rotWithShape="1">
          <a:blip r:embed="rId3">
            <a:alphaModFix/>
          </a:blip>
          <a:srcRect/>
          <a:stretch/>
        </p:blipFill>
        <p:spPr>
          <a:xfrm>
            <a:off x="812585" y="3505201"/>
            <a:ext cx="7861299" cy="2216149"/>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Please… Don’t Pick Me.</a:t>
            </a:r>
          </a:p>
        </p:txBody>
      </p:sp>
      <p:sp>
        <p:nvSpPr>
          <p:cNvPr id="91" name="Shape 91"/>
          <p:cNvSpPr txBox="1"/>
          <p:nvPr/>
        </p:nvSpPr>
        <p:spPr>
          <a:xfrm>
            <a:off x="304800" y="2590800"/>
            <a:ext cx="8534399" cy="1524000"/>
          </a:xfrm>
          <a:prstGeom prst="rect">
            <a:avLst/>
          </a:prstGeom>
          <a:noFill/>
          <a:ln>
            <a:noFill/>
          </a:ln>
        </p:spPr>
        <p:txBody>
          <a:bodyPr lIns="91425" tIns="45700" rIns="91425" bIns="45700" anchor="ctr" anchorCtr="0">
            <a:noAutofit/>
          </a:bodyPr>
          <a:lstStyle/>
          <a:p>
            <a:pPr marL="0" marR="0" lvl="0" indent="0" algn="ctr" rtl="0">
              <a:lnSpc>
                <a:spcPct val="80000"/>
              </a:lnSpc>
              <a:spcBef>
                <a:spcPts val="0"/>
              </a:spcBef>
              <a:spcAft>
                <a:spcPts val="0"/>
              </a:spcAft>
              <a:buClr>
                <a:schemeClr val="dk1"/>
              </a:buClr>
              <a:buSzPct val="25000"/>
              <a:buFont typeface="Arial"/>
              <a:buNone/>
            </a:pPr>
            <a:r>
              <a:rPr lang="en-US" sz="4200" b="1" i="1" u="none" strike="noStrike" cap="none">
                <a:solidFill>
                  <a:schemeClr val="dk1"/>
                </a:solidFill>
                <a:latin typeface="Arial"/>
                <a:ea typeface="Arial"/>
                <a:cs typeface="Arial"/>
                <a:sym typeface="Arial"/>
              </a:rPr>
              <a:t>What is meant by console.log?</a:t>
            </a:r>
          </a:p>
          <a:p>
            <a:pPr marL="0" marR="0" lvl="0" indent="0" algn="ctr" rtl="0">
              <a:lnSpc>
                <a:spcPct val="80000"/>
              </a:lnSpc>
              <a:spcBef>
                <a:spcPts val="0"/>
              </a:spcBef>
              <a:buClr>
                <a:schemeClr val="dk1"/>
              </a:buClr>
              <a:buSzPct val="25000"/>
              <a:buFont typeface="Arial"/>
              <a:buNone/>
            </a:pPr>
            <a:r>
              <a:rPr lang="en-US" sz="2380" b="0" i="1" u="none" strike="noStrike" cap="none">
                <a:solidFill>
                  <a:schemeClr val="dk1"/>
                </a:solidFill>
                <a:latin typeface="Arial"/>
                <a:ea typeface="Arial"/>
                <a:cs typeface="Arial"/>
                <a:sym typeface="Arial"/>
              </a:rPr>
              <a:t>(And how does it differ from an alert, prompt, or confirm?)</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04800" y="0"/>
            <a:ext cx="5470525" cy="65385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a:solidFill>
                  <a:schemeClr val="dk1"/>
                </a:solidFill>
                <a:latin typeface="Arial"/>
                <a:ea typeface="Arial"/>
                <a:cs typeface="Arial"/>
                <a:sym typeface="Arial"/>
              </a:rPr>
              <a:t>Basic Variables</a:t>
            </a:r>
          </a:p>
        </p:txBody>
      </p:sp>
      <p:pic>
        <p:nvPicPr>
          <p:cNvPr id="98" name="Shape 98"/>
          <p:cNvPicPr preferRelativeResize="0"/>
          <p:nvPr/>
        </p:nvPicPr>
        <p:blipFill rotWithShape="1">
          <a:blip r:embed="rId3">
            <a:alphaModFix/>
          </a:blip>
          <a:srcRect/>
          <a:stretch/>
        </p:blipFill>
        <p:spPr>
          <a:xfrm>
            <a:off x="5029201" y="990600"/>
            <a:ext cx="3558002" cy="1586428"/>
          </a:xfrm>
          <a:prstGeom prst="rect">
            <a:avLst/>
          </a:prstGeom>
          <a:noFill/>
          <a:ln w="9525" cap="flat" cmpd="sng">
            <a:solidFill>
              <a:schemeClr val="accent1"/>
            </a:solidFill>
            <a:prstDash val="solid"/>
            <a:round/>
            <a:headEnd type="none" w="med" len="med"/>
            <a:tailEnd type="none" w="med" len="med"/>
          </a:ln>
        </p:spPr>
      </p:pic>
      <p:pic>
        <p:nvPicPr>
          <p:cNvPr id="99" name="Shape 99"/>
          <p:cNvPicPr preferRelativeResize="0"/>
          <p:nvPr/>
        </p:nvPicPr>
        <p:blipFill rotWithShape="1">
          <a:blip r:embed="rId4">
            <a:alphaModFix/>
          </a:blip>
          <a:srcRect/>
          <a:stretch/>
        </p:blipFill>
        <p:spPr>
          <a:xfrm>
            <a:off x="5029200" y="2832608"/>
            <a:ext cx="3558002" cy="1212772"/>
          </a:xfrm>
          <a:prstGeom prst="rect">
            <a:avLst/>
          </a:prstGeom>
          <a:noFill/>
          <a:ln w="9525" cap="flat" cmpd="sng">
            <a:solidFill>
              <a:schemeClr val="accent1"/>
            </a:solidFill>
            <a:prstDash val="solid"/>
            <a:round/>
            <a:headEnd type="none" w="med" len="med"/>
            <a:tailEnd type="none" w="med" len="med"/>
          </a:ln>
        </p:spPr>
      </p:pic>
      <p:sp>
        <p:nvSpPr>
          <p:cNvPr id="100" name="Shape 100"/>
          <p:cNvSpPr txBox="1"/>
          <p:nvPr/>
        </p:nvSpPr>
        <p:spPr>
          <a:xfrm>
            <a:off x="331586" y="4300962"/>
            <a:ext cx="8736213" cy="1414037"/>
          </a:xfrm>
          <a:prstGeom prst="rect">
            <a:avLst/>
          </a:prstGeom>
          <a:noFill/>
          <a:ln>
            <a:noFill/>
          </a:ln>
        </p:spPr>
        <p:txBody>
          <a:bodyPr lIns="91425" tIns="45700" rIns="91425" bIns="45700" anchor="t" anchorCtr="0">
            <a:noAutofit/>
          </a:bodyPr>
          <a:lstStyle/>
          <a:p>
            <a:pPr marL="685800" marR="0" lvl="0" indent="-457200" algn="l" rtl="0">
              <a:spcBef>
                <a:spcPts val="0"/>
              </a:spcBef>
              <a:spcAft>
                <a:spcPts val="0"/>
              </a:spcAft>
              <a:buClr>
                <a:schemeClr val="dk1"/>
              </a:buClr>
              <a:buSzPct val="100000"/>
              <a:buFont typeface="Arial"/>
              <a:buChar char="•"/>
            </a:pPr>
            <a:r>
              <a:rPr lang="en-US" sz="2400" b="1" i="0" u="none" strike="noStrike" cap="none">
                <a:solidFill>
                  <a:schemeClr val="dk1"/>
                </a:solidFill>
                <a:latin typeface="Arial"/>
                <a:ea typeface="Arial"/>
                <a:cs typeface="Arial"/>
                <a:sym typeface="Arial"/>
              </a:rPr>
              <a:t>Console.log</a:t>
            </a:r>
            <a:r>
              <a:rPr lang="en-US" sz="2400" b="0" i="0" u="none" strike="noStrike" cap="none">
                <a:solidFill>
                  <a:schemeClr val="dk1"/>
                </a:solidFill>
                <a:latin typeface="Arial"/>
                <a:ea typeface="Arial"/>
                <a:cs typeface="Arial"/>
                <a:sym typeface="Arial"/>
              </a:rPr>
              <a:t> displays discreetly to the debugger.</a:t>
            </a:r>
          </a:p>
          <a:p>
            <a:pPr marL="685800" marR="0" lvl="0" indent="-457200" algn="l" rtl="0">
              <a:spcBef>
                <a:spcPts val="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685800" marR="0" lvl="0" indent="-457200" algn="l" rtl="0">
              <a:spcBef>
                <a:spcPts val="0"/>
              </a:spcBef>
              <a:buClr>
                <a:schemeClr val="dk1"/>
              </a:buClr>
              <a:buSzPct val="100000"/>
              <a:buFont typeface="Arial"/>
              <a:buChar char="•"/>
            </a:pPr>
            <a:r>
              <a:rPr lang="en-US" sz="2400" b="1" i="0" u="none" strike="noStrike" cap="none">
                <a:solidFill>
                  <a:schemeClr val="dk1"/>
                </a:solidFill>
                <a:latin typeface="Arial"/>
                <a:ea typeface="Arial"/>
                <a:cs typeface="Arial"/>
                <a:sym typeface="Arial"/>
              </a:rPr>
              <a:t>Alert</a:t>
            </a:r>
            <a:r>
              <a:rPr lang="en-US" sz="2400" b="0" i="0" u="none" strike="noStrike" cap="none">
                <a:solidFill>
                  <a:schemeClr val="dk1"/>
                </a:solidFill>
                <a:latin typeface="Arial"/>
                <a:ea typeface="Arial"/>
                <a:cs typeface="Arial"/>
                <a:sym typeface="Arial"/>
              </a:rPr>
              <a:t> displays a pop-up message to the user.</a:t>
            </a:r>
          </a:p>
        </p:txBody>
      </p:sp>
      <p:pic>
        <p:nvPicPr>
          <p:cNvPr id="101" name="Shape 101" descr="C:\Users\Kevin\Desktop\werock.PNG"/>
          <p:cNvPicPr preferRelativeResize="0"/>
          <p:nvPr/>
        </p:nvPicPr>
        <p:blipFill rotWithShape="1">
          <a:blip r:embed="rId5">
            <a:alphaModFix/>
          </a:blip>
          <a:srcRect/>
          <a:stretch/>
        </p:blipFill>
        <p:spPr>
          <a:xfrm>
            <a:off x="385052" y="2972775"/>
            <a:ext cx="4195490" cy="932436"/>
          </a:xfrm>
          <a:prstGeom prst="rect">
            <a:avLst/>
          </a:prstGeom>
          <a:noFill/>
          <a:ln>
            <a:noFill/>
          </a:ln>
        </p:spPr>
      </p:pic>
      <p:pic>
        <p:nvPicPr>
          <p:cNvPr id="102" name="Shape 102" descr="C:\Users\Kevin\Desktop\ary.PNG"/>
          <p:cNvPicPr preferRelativeResize="0"/>
          <p:nvPr/>
        </p:nvPicPr>
        <p:blipFill rotWithShape="1">
          <a:blip r:embed="rId6">
            <a:alphaModFix/>
          </a:blip>
          <a:srcRect/>
          <a:stretch/>
        </p:blipFill>
        <p:spPr>
          <a:xfrm>
            <a:off x="297013" y="1524000"/>
            <a:ext cx="4305299" cy="621812"/>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1502</Words>
  <Application>Microsoft Office PowerPoint</Application>
  <PresentationFormat>On-screen Show (4:3)</PresentationFormat>
  <Paragraphs>297</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Unbranded</vt:lpstr>
      <vt:lpstr>Jumping for JS</vt:lpstr>
      <vt:lpstr>Objectives</vt:lpstr>
      <vt:lpstr>Basics Recap</vt:lpstr>
      <vt:lpstr>Deep Philosophy</vt:lpstr>
      <vt:lpstr>JavaScript Definitions</vt:lpstr>
      <vt:lpstr>Please… Don’t Pick Me.</vt:lpstr>
      <vt:lpstr>Basic Variables</vt:lpstr>
      <vt:lpstr>Please… Don’t Pick Me.</vt:lpstr>
      <vt:lpstr>Basic Variables</vt:lpstr>
      <vt:lpstr>Basic Variables</vt:lpstr>
      <vt:lpstr>Please… Don’t Pick Me.</vt:lpstr>
      <vt:lpstr>Writing to HTML</vt:lpstr>
      <vt:lpstr>Please… Don’t Pick Me.</vt:lpstr>
      <vt:lpstr>If/Else Statements</vt:lpstr>
      <vt:lpstr>Please… Don’t Pick Me.</vt:lpstr>
      <vt:lpstr>Basic Arrays </vt:lpstr>
      <vt:lpstr>PowerPoint Presentation</vt:lpstr>
      <vt:lpstr>PowerPoint Presentation</vt:lpstr>
      <vt:lpstr>PowerPoint Presentation</vt:lpstr>
      <vt:lpstr>For Loops</vt:lpstr>
      <vt:lpstr>Back to The Zoo Pen</vt:lpstr>
      <vt:lpstr>Back to The Zoo Pen (Logging)</vt:lpstr>
      <vt:lpstr>Please… Don’t Pick Me.</vt:lpstr>
      <vt:lpstr>Don’t Repeat Yourself (DRY)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Events &amp; DOM Manipulation</vt:lpstr>
      <vt:lpstr>Rock Paper Scissors</vt:lpstr>
      <vt:lpstr>I’ma Beat You…</vt:lpstr>
      <vt:lpstr>PowerPoint Presentation</vt:lpstr>
      <vt:lpstr>Demo Final Solution</vt:lpstr>
      <vt:lpstr>PowerPoint Presentation</vt:lpstr>
      <vt:lpstr>Recap Activity</vt:lpstr>
      <vt:lpstr>Demo 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Jumping for JS</dc:title>
  <cp:lastModifiedBy>mark evans</cp:lastModifiedBy>
  <cp:revision>1</cp:revision>
  <dcterms:modified xsi:type="dcterms:W3CDTF">2017-07-29T16:13:54Z</dcterms:modified>
</cp:coreProperties>
</file>