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1"/>
  </p:notesMasterIdLst>
  <p:sldIdLst>
    <p:sldId id="256" r:id="rId2"/>
    <p:sldId id="276" r:id="rId3"/>
    <p:sldId id="278" r:id="rId4"/>
    <p:sldId id="283" r:id="rId5"/>
    <p:sldId id="285" r:id="rId6"/>
    <p:sldId id="284" r:id="rId7"/>
    <p:sldId id="257" r:id="rId8"/>
    <p:sldId id="275" r:id="rId9"/>
    <p:sldId id="279" r:id="rId10"/>
    <p:sldId id="274" r:id="rId11"/>
    <p:sldId id="273" r:id="rId12"/>
    <p:sldId id="258" r:id="rId13"/>
    <p:sldId id="262" r:id="rId14"/>
    <p:sldId id="280" r:id="rId15"/>
    <p:sldId id="270" r:id="rId16"/>
    <p:sldId id="271" r:id="rId17"/>
    <p:sldId id="272" r:id="rId18"/>
    <p:sldId id="281" r:id="rId19"/>
    <p:sldId id="28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6E90F3E-0940-47F6-8B23-05ACFE6E0C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6FCA7A-3E9C-4C9A-B908-9B5170A1ECFF}" type="slidenum">
              <a:rPr lang="en-US" altLang="zh-CN" smtClean="0">
                <a:latin typeface="Verdana" pitchFamily="34" charset="0"/>
              </a:rPr>
              <a:pPr eaLnBrk="1" hangingPunct="1"/>
              <a:t>2</a:t>
            </a:fld>
            <a:endParaRPr lang="en-US" altLang="zh-CN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7D1F688-E75C-406F-978D-1A0EF4D4B9E2}" type="slidenum">
              <a:rPr lang="en-US" altLang="zh-CN" smtClean="0">
                <a:latin typeface="Verdana" pitchFamily="34" charset="0"/>
              </a:rPr>
              <a:pPr eaLnBrk="1" hangingPunct="1"/>
              <a:t>7</a:t>
            </a:fld>
            <a:endParaRPr lang="en-US" altLang="zh-CN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CB1BAD-28C4-457B-A409-492A655C19CE}" type="slidenum">
              <a:rPr lang="en-US" altLang="zh-CN" smtClean="0">
                <a:latin typeface="Verdana" pitchFamily="34" charset="0"/>
              </a:rPr>
              <a:pPr eaLnBrk="1" hangingPunct="1"/>
              <a:t>9</a:t>
            </a:fld>
            <a:endParaRPr lang="en-US" altLang="zh-CN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2538"/>
            <a:ext cx="89265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5"/>
          <p:cNvSpPr>
            <a:spLocks noChangeShapeType="1"/>
          </p:cNvSpPr>
          <p:nvPr/>
        </p:nvSpPr>
        <p:spPr bwMode="black">
          <a:xfrm>
            <a:off x="9525" y="6340475"/>
            <a:ext cx="8686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9400" y="6415088"/>
            <a:ext cx="843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1400" b="1" smtClean="0">
                <a:solidFill>
                  <a:srgbClr val="061AAA"/>
                </a:solidFill>
              </a:rPr>
              <a:t>计算机科学与工程学院  软件工程系  张峰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8900" y="215900"/>
            <a:ext cx="843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061AA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数据库应用软件</a:t>
            </a:r>
          </a:p>
        </p:txBody>
      </p:sp>
      <p:pic>
        <p:nvPicPr>
          <p:cNvPr id="6" name="Picture 8" descr="图片1green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3467100" y="188913"/>
            <a:ext cx="542607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b="1" i="1" smtClean="0">
                <a:latin typeface="Times New Roman" pitchFamily="18" charset="0"/>
              </a:rPr>
              <a:t>移动应用开发（</a:t>
            </a:r>
            <a:r>
              <a:rPr lang="en-US" altLang="zh-CN" sz="2400" b="1" i="1" smtClean="0">
                <a:latin typeface="Times New Roman" pitchFamily="18" charset="0"/>
              </a:rPr>
              <a:t>Android</a:t>
            </a:r>
            <a:r>
              <a:rPr lang="zh-CN" altLang="en-US" sz="2400" b="1" i="1" smtClean="0">
                <a:latin typeface="Times New Roman" pitchFamily="18" charset="0"/>
              </a:rPr>
              <a:t>）</a:t>
            </a:r>
            <a:r>
              <a:rPr lang="zh-CN" altLang="en-US" sz="2400" smtClean="0">
                <a:latin typeface="Verdana" pitchFamily="34" charset="0"/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7064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6726"/>
            <a:ext cx="8229600" cy="7060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1800"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1800"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83135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50421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2538"/>
            <a:ext cx="89265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5"/>
          <p:cNvSpPr>
            <a:spLocks noChangeShapeType="1"/>
          </p:cNvSpPr>
          <p:nvPr/>
        </p:nvSpPr>
        <p:spPr bwMode="black">
          <a:xfrm>
            <a:off x="9525" y="6340475"/>
            <a:ext cx="8686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88900" y="215900"/>
            <a:ext cx="843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061AA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数据库应用软件</a:t>
            </a:r>
          </a:p>
        </p:txBody>
      </p:sp>
      <p:pic>
        <p:nvPicPr>
          <p:cNvPr id="1029" name="Picture 8" descr="图片1green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279400" y="6415088"/>
            <a:ext cx="843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1400" b="1" smtClean="0">
                <a:solidFill>
                  <a:srgbClr val="061AAA"/>
                </a:solidFill>
              </a:rPr>
              <a:t>计算机科学与工程学院  软件工程系  张峰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3467100" y="188913"/>
            <a:ext cx="542607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b="1" i="1" smtClean="0">
                <a:latin typeface="Times New Roman" pitchFamily="18" charset="0"/>
              </a:rPr>
              <a:t>移动应用开发（</a:t>
            </a:r>
            <a:r>
              <a:rPr lang="en-US" altLang="zh-CN" sz="2400" b="1" i="1" smtClean="0">
                <a:latin typeface="Times New Roman" pitchFamily="18" charset="0"/>
              </a:rPr>
              <a:t>Android</a:t>
            </a:r>
            <a:r>
              <a:rPr lang="zh-CN" altLang="en-US" sz="2400" b="1" i="1" smtClean="0">
                <a:latin typeface="Times New Roman" pitchFamily="18" charset="0"/>
              </a:rPr>
              <a:t>）</a:t>
            </a:r>
            <a:r>
              <a:rPr lang="zh-CN" altLang="en-US" sz="2400" smtClean="0">
                <a:latin typeface="Verdana" pitchFamily="34" charset="0"/>
              </a:rPr>
              <a:t>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0" r:id="rId2"/>
    <p:sldLayoutId id="2147483741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3300"/>
        </a:buClr>
        <a:buSzPct val="120000"/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Char char="–"/>
        <a:defRPr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71438" y="2957513"/>
            <a:ext cx="9037637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457200" y="11255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smtClean="0"/>
              <a:t>2.3.3 Activity</a:t>
            </a:r>
            <a:r>
              <a:rPr lang="zh-CN" altLang="en-US" sz="3200" smtClean="0"/>
              <a:t>的生命周期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 bwMode="auto">
          <a:xfrm>
            <a:off x="663575" y="1739900"/>
            <a:ext cx="8229600" cy="456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ea typeface="宋体" charset="-122"/>
              </a:rPr>
              <a:t>onCreate()</a:t>
            </a:r>
            <a:r>
              <a:rPr lang="zh-CN" altLang="en-US" sz="2000" smtClean="0">
                <a:ea typeface="宋体" charset="-122"/>
              </a:rPr>
              <a:t>：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solidFill>
                  <a:srgbClr val="FF0000"/>
                </a:solidFill>
                <a:ea typeface="宋体" charset="-122"/>
              </a:rPr>
              <a:t>第一次启动</a:t>
            </a:r>
            <a:r>
              <a:rPr lang="zh-CN" altLang="en-US" sz="2000" smtClean="0">
                <a:ea typeface="宋体" charset="-122"/>
              </a:rPr>
              <a:t>时调用，在该方法中</a:t>
            </a:r>
            <a:r>
              <a:rPr lang="zh-CN" altLang="en-US" sz="2000" smtClean="0">
                <a:solidFill>
                  <a:srgbClr val="FF0000"/>
                </a:solidFill>
                <a:ea typeface="宋体" charset="-122"/>
              </a:rPr>
              <a:t>初始化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所能使用的全局资源和状态，如：绑定事件，创建线程等。</a:t>
            </a:r>
          </a:p>
          <a:p>
            <a:pPr>
              <a:lnSpc>
                <a:spcPct val="100000"/>
              </a:lnSpc>
            </a:pPr>
            <a:r>
              <a:rPr lang="en-US" altLang="zh-CN" sz="2000" smtClean="0">
                <a:ea typeface="宋体" charset="-122"/>
              </a:rPr>
              <a:t>onStart() </a:t>
            </a:r>
            <a:r>
              <a:rPr lang="zh-CN" altLang="en-US" sz="2000" smtClean="0">
                <a:ea typeface="宋体" charset="-122"/>
              </a:rPr>
              <a:t>：当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solidFill>
                  <a:srgbClr val="FF0000"/>
                </a:solidFill>
                <a:ea typeface="宋体" charset="-122"/>
              </a:rPr>
              <a:t>对用户可见时</a:t>
            </a:r>
            <a:r>
              <a:rPr lang="zh-CN" altLang="en-US" sz="2000" smtClean="0">
                <a:ea typeface="宋体" charset="-122"/>
              </a:rPr>
              <a:t>调用，即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展现在前端，该方法一般用来初始化或启动与更新界面相关的资源</a:t>
            </a:r>
          </a:p>
          <a:p>
            <a:pPr>
              <a:lnSpc>
                <a:spcPct val="100000"/>
              </a:lnSpc>
            </a:pPr>
            <a:r>
              <a:rPr lang="en-US" altLang="zh-CN" sz="2000" smtClean="0">
                <a:ea typeface="宋体" charset="-122"/>
              </a:rPr>
              <a:t>onResume() </a:t>
            </a:r>
            <a:r>
              <a:rPr lang="zh-CN" altLang="en-US" sz="2000" smtClean="0">
                <a:ea typeface="宋体" charset="-122"/>
              </a:rPr>
              <a:t>：当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准备好与用户交互时调用</a:t>
            </a:r>
            <a:endParaRPr lang="en-US" altLang="zh-CN" sz="2000" smtClean="0">
              <a:ea typeface="宋体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smtClean="0">
                <a:ea typeface="宋体" charset="-122"/>
              </a:rPr>
              <a:t>activity</a:t>
            </a:r>
            <a:r>
              <a:rPr lang="zh-CN" altLang="en-US" sz="1800" smtClean="0">
                <a:ea typeface="宋体" charset="-122"/>
              </a:rPr>
              <a:t>位于</a:t>
            </a:r>
            <a:r>
              <a:rPr lang="zh-CN" altLang="en-US" sz="1800" smtClean="0">
                <a:solidFill>
                  <a:srgbClr val="FF0000"/>
                </a:solidFill>
                <a:ea typeface="宋体" charset="-122"/>
              </a:rPr>
              <a:t>返回栈的栈顶</a:t>
            </a:r>
            <a:r>
              <a:rPr lang="zh-CN" altLang="en-US" sz="1800" smtClean="0">
                <a:ea typeface="宋体" charset="-122"/>
              </a:rPr>
              <a:t>，并处于</a:t>
            </a:r>
            <a:r>
              <a:rPr lang="zh-CN" altLang="en-US" sz="1800" smtClean="0">
                <a:solidFill>
                  <a:srgbClr val="FF0000"/>
                </a:solidFill>
                <a:ea typeface="宋体" charset="-122"/>
              </a:rPr>
              <a:t>运行状态</a:t>
            </a:r>
            <a:endParaRPr lang="en-US" altLang="zh-CN" sz="1800" smtClean="0">
              <a:solidFill>
                <a:srgbClr val="FF0000"/>
              </a:solidFill>
              <a:ea typeface="宋体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smtClean="0">
                <a:ea typeface="宋体" charset="-122"/>
              </a:rPr>
              <a:t>该方法完成一些轻量级的工作，避免用户等待</a:t>
            </a:r>
          </a:p>
          <a:p>
            <a:pPr>
              <a:lnSpc>
                <a:spcPct val="100000"/>
              </a:lnSpc>
            </a:pPr>
            <a:r>
              <a:rPr lang="en-US" altLang="zh-CN" sz="2000" smtClean="0">
                <a:ea typeface="宋体" charset="-122"/>
              </a:rPr>
              <a:t>onPause() </a:t>
            </a:r>
            <a:r>
              <a:rPr lang="zh-CN" altLang="en-US" sz="2000" smtClean="0">
                <a:ea typeface="宋体" charset="-122"/>
              </a:rPr>
              <a:t>：启动或恢复另一个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时被调用，一般用来保存界面的持久信息，提交未保存的数据，并释放消耗</a:t>
            </a:r>
            <a:r>
              <a:rPr lang="en-US" altLang="zh-CN" sz="2000" smtClean="0">
                <a:ea typeface="宋体" charset="-122"/>
              </a:rPr>
              <a:t>CPU</a:t>
            </a:r>
            <a:r>
              <a:rPr lang="zh-CN" altLang="en-US" sz="2000" smtClean="0">
                <a:ea typeface="宋体" charset="-122"/>
              </a:rPr>
              <a:t>的资源。</a:t>
            </a:r>
          </a:p>
          <a:p>
            <a:pPr>
              <a:lnSpc>
                <a:spcPct val="100000"/>
              </a:lnSpc>
            </a:pPr>
            <a:r>
              <a:rPr lang="en-US" altLang="zh-CN" sz="2000" smtClean="0">
                <a:ea typeface="宋体" charset="-122"/>
              </a:rPr>
              <a:t>onStop() </a:t>
            </a:r>
            <a:r>
              <a:rPr lang="zh-CN" altLang="en-US" sz="2000" smtClean="0">
                <a:ea typeface="宋体" charset="-122"/>
              </a:rPr>
              <a:t>：在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不可见状态时调用，如：其他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启动或恢复并将其覆盖时调用。</a:t>
            </a:r>
          </a:p>
          <a:p>
            <a:pPr>
              <a:lnSpc>
                <a:spcPct val="100000"/>
              </a:lnSpc>
            </a:pPr>
            <a:r>
              <a:rPr lang="en-US" altLang="zh-CN" sz="2000" smtClean="0">
                <a:ea typeface="宋体" charset="-122"/>
              </a:rPr>
              <a:t>onDestroy() </a:t>
            </a:r>
            <a:r>
              <a:rPr lang="zh-CN" altLang="en-US" sz="2000" smtClean="0">
                <a:ea typeface="宋体" charset="-122"/>
              </a:rPr>
              <a:t>：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销毁之前被调用。</a:t>
            </a:r>
          </a:p>
          <a:p>
            <a:pPr>
              <a:lnSpc>
                <a:spcPct val="100000"/>
              </a:lnSpc>
            </a:pPr>
            <a:r>
              <a:rPr lang="en-US" altLang="zh-CN" sz="2000" smtClean="0">
                <a:ea typeface="宋体" charset="-122"/>
              </a:rPr>
              <a:t>onRestart() </a:t>
            </a:r>
            <a:r>
              <a:rPr lang="zh-CN" altLang="en-US" sz="2000" smtClean="0">
                <a:ea typeface="宋体" charset="-122"/>
              </a:rPr>
              <a:t>：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重新启动时调用。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68263" y="2924175"/>
            <a:ext cx="61595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回调方法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8913"/>
            <a:ext cx="2500313" cy="643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700" y="2133600"/>
            <a:ext cx="615950" cy="30241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>
            <a:spAutoFit/>
          </a:bodyPr>
          <a:lstStyle/>
          <a:p>
            <a:pPr>
              <a:defRPr/>
            </a:pPr>
            <a:r>
              <a:rPr lang="en-US" altLang="zh-CN" sz="2800" dirty="0"/>
              <a:t>Activity</a:t>
            </a:r>
            <a:r>
              <a:rPr lang="zh-CN" altLang="en-US" sz="2800" dirty="0"/>
              <a:t>的四个状态</a:t>
            </a:r>
          </a:p>
        </p:txBody>
      </p:sp>
      <p:pic>
        <p:nvPicPr>
          <p:cNvPr id="10244" name="Picture 2" descr="https://timgsa.baidu.com/timg?image&amp;quality=80&amp;size=b9999_10000&amp;sec=1538048216523&amp;di=623f8a164af1ab3a3c32338ddd98eac4&amp;imgtype=0&amp;src=http%3A%2F%2Fimage.mamicode.com%2Finfo%2F201609%2F2018011021083668553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4450"/>
            <a:ext cx="5191125" cy="6772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08800" y="404813"/>
            <a:ext cx="1839913" cy="36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457200" y="1066800"/>
            <a:ext cx="8229600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/>
              <a:t>onCreate(Bundle bundle)</a:t>
            </a:r>
            <a:endParaRPr lang="zh-CN" altLang="en-US" sz="280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28775"/>
            <a:ext cx="8229600" cy="2952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通过覆盖</a:t>
            </a:r>
            <a:r>
              <a:rPr lang="en-US" altLang="zh-CN" smtClean="0">
                <a:ea typeface="宋体" charset="-122"/>
              </a:rPr>
              <a:t>onCreate(...)</a:t>
            </a:r>
            <a:r>
              <a:rPr lang="zh-CN" altLang="en-US" smtClean="0">
                <a:ea typeface="宋体" charset="-122"/>
              </a:rPr>
              <a:t>方法来准备以下用户界面相关的工作：</a:t>
            </a:r>
          </a:p>
          <a:p>
            <a:pPr marL="914400" lvl="1" indent="-457200">
              <a:buFont typeface="宋体" charset="-122"/>
              <a:buAutoNum type="circleNumDbPlain"/>
            </a:pPr>
            <a:r>
              <a:rPr lang="zh-CN" altLang="en-US" smtClean="0">
                <a:ea typeface="宋体" charset="-122"/>
              </a:rPr>
              <a:t>实例化组件并将组件放置在屏幕上（调用</a:t>
            </a:r>
            <a:r>
              <a:rPr lang="en-US" altLang="zh-CN" smtClean="0">
                <a:ea typeface="宋体" charset="-122"/>
              </a:rPr>
              <a:t>setContentView()</a:t>
            </a:r>
            <a:r>
              <a:rPr lang="zh-CN" altLang="en-US" smtClean="0">
                <a:ea typeface="宋体" charset="-122"/>
              </a:rPr>
              <a:t>）；</a:t>
            </a:r>
          </a:p>
          <a:p>
            <a:pPr marL="914400" lvl="1" indent="-457200">
              <a:buFont typeface="宋体" charset="-122"/>
              <a:buAutoNum type="circleNumDbPlain"/>
            </a:pPr>
            <a:r>
              <a:rPr lang="zh-CN" altLang="en-US" smtClean="0">
                <a:ea typeface="宋体" charset="-122"/>
              </a:rPr>
              <a:t>引用已实例化的组件；</a:t>
            </a:r>
          </a:p>
          <a:p>
            <a:pPr marL="914400" lvl="1" indent="-457200">
              <a:buFont typeface="宋体" charset="-122"/>
              <a:buAutoNum type="circleNumDbPlain"/>
            </a:pPr>
            <a:r>
              <a:rPr lang="zh-CN" altLang="en-US" smtClean="0">
                <a:ea typeface="宋体" charset="-122"/>
              </a:rPr>
              <a:t>为组件设置监听器以处理用户交互；</a:t>
            </a:r>
          </a:p>
          <a:p>
            <a:pPr marL="914400" lvl="1" indent="-457200">
              <a:buFont typeface="宋体" charset="-122"/>
              <a:buAutoNum type="circleNumDbPlain"/>
            </a:pPr>
            <a:r>
              <a:rPr lang="zh-CN" altLang="en-US" smtClean="0">
                <a:ea typeface="宋体" charset="-122"/>
              </a:rPr>
              <a:t>访问外部模型数据。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013" y="4724400"/>
            <a:ext cx="7272337" cy="142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/>
              <a:t>注意：</a:t>
            </a:r>
            <a:r>
              <a:rPr lang="zh-CN" altLang="en-US" sz="2400" dirty="0">
                <a:solidFill>
                  <a:srgbClr val="FF0000"/>
                </a:solidFill>
              </a:rPr>
              <a:t>不要</a:t>
            </a:r>
            <a:r>
              <a:rPr lang="zh-CN" altLang="en-US" sz="2400" dirty="0"/>
              <a:t>自己去调用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(...)</a:t>
            </a:r>
            <a:r>
              <a:rPr lang="zh-CN" altLang="en-US" sz="2400" dirty="0"/>
              <a:t>方法和其他</a:t>
            </a:r>
            <a:r>
              <a:rPr lang="en-US" altLang="zh-CN" sz="2400" dirty="0"/>
              <a:t>Activity</a:t>
            </a:r>
            <a:r>
              <a:rPr lang="zh-CN" altLang="en-US" sz="2400" dirty="0"/>
              <a:t>生命周期方法。只需在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子类里覆盖这些方法，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会适时去调用它们。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457200" y="1282700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注意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773238"/>
            <a:ext cx="8229600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a typeface="宋体" charset="-122"/>
              </a:rPr>
              <a:t>无法保证停止的</a:t>
            </a:r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能够存在多久。系统需要回收内存时，它将首先销毁那些处于</a:t>
            </a:r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停止状态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如果当前</a:t>
            </a:r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界面被完全或部分遮挡（如弹出窗口），那么它会被系统暂停，用户无法同它交互。弹出窗口关闭后，它会继续运行。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457200" y="11382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smtClean="0"/>
              <a:t>2.3.4 Activity</a:t>
            </a:r>
            <a:r>
              <a:rPr lang="zh-CN" altLang="en-US" sz="3200" smtClean="0"/>
              <a:t>生命周期实例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773238"/>
            <a:ext cx="8229600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charset="-122"/>
              </a:rPr>
              <a:t>实例：教材</a:t>
            </a:r>
            <a:r>
              <a:rPr lang="en-US" altLang="zh-CN" dirty="0" smtClean="0">
                <a:ea typeface="宋体" charset="-122"/>
              </a:rPr>
              <a:t>2.4.4(</a:t>
            </a:r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版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；教材</a:t>
            </a:r>
            <a:r>
              <a:rPr lang="en-US" altLang="zh-CN" dirty="0" smtClean="0">
                <a:ea typeface="宋体" charset="-122"/>
              </a:rPr>
              <a:t>3.4.4(</a:t>
            </a:r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版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注意：启动不同类型的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后，</a:t>
            </a:r>
            <a:r>
              <a:rPr lang="en-US" altLang="zh-CN" dirty="0" err="1" smtClean="0">
                <a:ea typeface="宋体" charset="-122"/>
              </a:rPr>
              <a:t>MainActivity</a:t>
            </a:r>
            <a:r>
              <a:rPr lang="zh-CN" altLang="en-US" dirty="0" smtClean="0">
                <a:ea typeface="宋体" charset="-122"/>
              </a:rPr>
              <a:t>生命周期方法调用的不同。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类型：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）常规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；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）对话框型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（未完全遮挡</a:t>
            </a:r>
            <a:r>
              <a:rPr lang="en-US" altLang="zh-CN" dirty="0" err="1" smtClean="0">
                <a:ea typeface="宋体" charset="-122"/>
              </a:rPr>
              <a:t>MainActivity</a:t>
            </a:r>
            <a:r>
              <a:rPr lang="zh-CN" altLang="en-US" dirty="0" smtClean="0">
                <a:ea typeface="宋体" charset="-12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590550" y="1211263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smtClean="0"/>
              <a:t>2.3.5 Activity</a:t>
            </a:r>
            <a:r>
              <a:rPr lang="zh-CN" altLang="en-US" sz="3200" smtClean="0"/>
              <a:t>被回收时的数据保存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20875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</a:t>
            </a:r>
            <a:r>
              <a:rPr lang="en-US" altLang="zh-CN" dirty="0" err="1"/>
              <a:t>onSaveInstanceState</a:t>
            </a:r>
            <a:r>
              <a:rPr lang="en-US" altLang="zh-CN" dirty="0"/>
              <a:t>(Bundle </a:t>
            </a:r>
            <a:r>
              <a:rPr lang="en-US" altLang="zh-CN" dirty="0" err="1"/>
              <a:t>outState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 smtClean="0"/>
              <a:t>默认实现：要求</a:t>
            </a:r>
            <a:r>
              <a:rPr lang="zh-CN" altLang="en-US" dirty="0"/>
              <a:t>所有</a:t>
            </a:r>
            <a:r>
              <a:rPr lang="en-US" altLang="zh-CN" dirty="0"/>
              <a:t>activity</a:t>
            </a:r>
            <a:r>
              <a:rPr lang="zh-CN" altLang="en-US" dirty="0"/>
              <a:t>视图将自身状态数据保存</a:t>
            </a: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Bundle</a:t>
            </a:r>
            <a:r>
              <a:rPr lang="zh-CN" altLang="en-US" dirty="0"/>
              <a:t>对象中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Bundle</a:t>
            </a:r>
            <a:r>
              <a:rPr lang="zh-CN" altLang="en-US" dirty="0" smtClean="0"/>
              <a:t>：存储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限定类型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zh-CN" altLang="en-US" dirty="0"/>
              <a:t>之间映射关系（键值对）的一种结构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750" y="4483100"/>
            <a:ext cx="5524500" cy="132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/>
              <a:t>public void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onCreate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Bundle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savedInstanceState</a:t>
            </a:r>
            <a:r>
              <a:rPr lang="en-US" altLang="zh-CN" sz="2000" dirty="0"/>
              <a:t>) {</a:t>
            </a:r>
          </a:p>
          <a:p>
            <a:pPr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super.</a:t>
            </a:r>
            <a:r>
              <a:rPr lang="en-US" altLang="zh-CN" sz="2000" i="1" dirty="0" err="1">
                <a:solidFill>
                  <a:srgbClr val="FF0000"/>
                </a:solidFill>
              </a:rPr>
              <a:t>onCreate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savedInstanceState</a:t>
            </a:r>
            <a:r>
              <a:rPr lang="en-US" altLang="zh-CN" sz="2000" dirty="0"/>
              <a:t>);</a:t>
            </a:r>
          </a:p>
          <a:p>
            <a:pPr>
              <a:defRPr/>
            </a:pPr>
            <a:r>
              <a:rPr lang="en-US" altLang="zh-CN" sz="2000" dirty="0"/>
              <a:t>	...</a:t>
            </a:r>
          </a:p>
          <a:p>
            <a:pPr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6516688" y="4643438"/>
            <a:ext cx="2520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/>
              <a:t>在调用</a:t>
            </a:r>
            <a:r>
              <a:rPr lang="en-US" altLang="zh-CN"/>
              <a:t>activity</a:t>
            </a:r>
            <a:r>
              <a:rPr lang="zh-CN" altLang="en-US"/>
              <a:t>超类的</a:t>
            </a:r>
            <a:r>
              <a:rPr lang="en-US" altLang="zh-CN"/>
              <a:t>onCreate(...)</a:t>
            </a:r>
            <a:r>
              <a:rPr lang="zh-CN" altLang="en-US"/>
              <a:t>方法，并传入收到的</a:t>
            </a:r>
            <a:r>
              <a:rPr lang="en-US" altLang="zh-CN"/>
              <a:t>bundle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064250" y="4972050"/>
            <a:ext cx="503238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6875463" y="593883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代码某处存数据</a:t>
            </a:r>
          </a:p>
        </p:txBody>
      </p:sp>
      <p:sp>
        <p:nvSpPr>
          <p:cNvPr id="8" name="下箭头 7"/>
          <p:cNvSpPr/>
          <p:nvPr/>
        </p:nvSpPr>
        <p:spPr>
          <a:xfrm>
            <a:off x="7596188" y="5567363"/>
            <a:ext cx="288925" cy="371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519113" y="11382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覆盖</a:t>
            </a:r>
            <a:r>
              <a:rPr lang="en-US" altLang="zh-CN" sz="2800" smtClean="0"/>
              <a:t>onSaveInstanceState(Bundle)</a:t>
            </a:r>
            <a:r>
              <a:rPr lang="zh-CN" altLang="en-US" sz="2800" smtClean="0"/>
              <a:t>方法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595438"/>
            <a:ext cx="8229600" cy="4713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数据保存</a:t>
            </a:r>
            <a:r>
              <a:rPr lang="zh-CN" altLang="en-US" smtClean="0">
                <a:ea typeface="宋体" charset="-122"/>
              </a:rPr>
              <a:t>的实现方法：通过覆盖</a:t>
            </a:r>
            <a:r>
              <a:rPr lang="en-US" altLang="zh-CN" smtClean="0">
                <a:ea typeface="宋体" charset="-122"/>
              </a:rPr>
              <a:t>onSaveInstanceState(...)</a:t>
            </a:r>
            <a:r>
              <a:rPr lang="zh-CN" altLang="en-US" smtClean="0">
                <a:ea typeface="宋体" charset="-122"/>
              </a:rPr>
              <a:t>方法，将一些数据保存在</a:t>
            </a:r>
            <a:r>
              <a:rPr lang="en-US" altLang="zh-CN" smtClean="0">
                <a:ea typeface="宋体" charset="-122"/>
              </a:rPr>
              <a:t>bundle</a:t>
            </a:r>
            <a:r>
              <a:rPr lang="zh-CN" altLang="en-US" smtClean="0">
                <a:ea typeface="宋体" charset="-122"/>
              </a:rPr>
              <a:t>中，然后在</a:t>
            </a:r>
            <a:r>
              <a:rPr lang="en-US" altLang="zh-CN" smtClean="0">
                <a:ea typeface="宋体" charset="-122"/>
              </a:rPr>
              <a:t>onCreate(...)</a:t>
            </a:r>
            <a:r>
              <a:rPr lang="zh-CN" altLang="en-US" smtClean="0">
                <a:ea typeface="宋体" charset="-122"/>
              </a:rPr>
              <a:t>方法中取回这些数据。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457200" y="1066800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注意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</a:t>
            </a:r>
            <a:r>
              <a:rPr lang="en-US" altLang="zh-CN" sz="2800" smtClean="0"/>
              <a:t>onSaveInstanceState</a:t>
            </a:r>
            <a:r>
              <a:rPr lang="zh-CN" altLang="en-US" sz="2800" smtClean="0"/>
              <a:t>被执行的几种情况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28775"/>
            <a:ext cx="8229600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宋体" charset="-122"/>
              <a:buAutoNum type="circleNumDbPlain"/>
            </a:pPr>
            <a:r>
              <a:rPr lang="zh-CN" altLang="en-US" sz="2000" smtClean="0">
                <a:ea typeface="宋体" charset="-122"/>
              </a:rPr>
              <a:t>用户按下</a:t>
            </a:r>
            <a:r>
              <a:rPr lang="en-US" altLang="zh-CN" sz="2000" smtClean="0">
                <a:ea typeface="宋体" charset="-122"/>
              </a:rPr>
              <a:t>HOME</a:t>
            </a:r>
            <a:r>
              <a:rPr lang="zh-CN" altLang="en-US" sz="2000" smtClean="0">
                <a:ea typeface="宋体" charset="-122"/>
              </a:rPr>
              <a:t>键时。</a:t>
            </a:r>
            <a:endParaRPr lang="en-US" altLang="zh-CN" sz="2000" smtClean="0">
              <a:ea typeface="宋体" charset="-122"/>
            </a:endParaRPr>
          </a:p>
          <a:p>
            <a:pPr lvl="1"/>
            <a:r>
              <a:rPr lang="zh-CN" altLang="en-US" sz="1600" smtClean="0">
                <a:ea typeface="宋体" charset="-122"/>
              </a:rPr>
              <a:t>系统不知道按下</a:t>
            </a:r>
            <a:r>
              <a:rPr lang="en-US" altLang="zh-CN" sz="1600" smtClean="0">
                <a:ea typeface="宋体" charset="-122"/>
              </a:rPr>
              <a:t>HOME</a:t>
            </a:r>
            <a:r>
              <a:rPr lang="zh-CN" altLang="en-US" sz="1600" smtClean="0">
                <a:ea typeface="宋体" charset="-122"/>
              </a:rPr>
              <a:t>后要运行多少其他程序，也不知道</a:t>
            </a:r>
            <a:r>
              <a:rPr lang="en-US" altLang="zh-CN" sz="1600" smtClean="0">
                <a:ea typeface="宋体" charset="-122"/>
              </a:rPr>
              <a:t>Activity</a:t>
            </a:r>
            <a:r>
              <a:rPr lang="zh-CN" altLang="en-US" sz="1600" smtClean="0">
                <a:ea typeface="宋体" charset="-122"/>
              </a:rPr>
              <a:t>是否会被销毁，系统会调用</a:t>
            </a:r>
            <a:r>
              <a:rPr lang="en-US" altLang="zh-CN" sz="1600" smtClean="0">
                <a:ea typeface="宋体" charset="-122"/>
              </a:rPr>
              <a:t>onSaveInstanceState</a:t>
            </a:r>
            <a:r>
              <a:rPr lang="zh-CN" altLang="en-US" sz="1600" smtClean="0">
                <a:ea typeface="宋体" charset="-122"/>
              </a:rPr>
              <a:t>，让用户有机会保存某些非永久性的数据。</a:t>
            </a:r>
          </a:p>
          <a:p>
            <a:pPr marL="457200" indent="-457200">
              <a:buFont typeface="宋体" charset="-122"/>
              <a:buAutoNum type="circleNumDbPlain"/>
            </a:pPr>
            <a:r>
              <a:rPr lang="zh-CN" altLang="en-US" sz="2000" smtClean="0">
                <a:ea typeface="宋体" charset="-122"/>
              </a:rPr>
              <a:t>长按</a:t>
            </a:r>
            <a:r>
              <a:rPr lang="en-US" altLang="zh-CN" sz="2000" smtClean="0">
                <a:ea typeface="宋体" charset="-122"/>
              </a:rPr>
              <a:t>HOME</a:t>
            </a:r>
            <a:r>
              <a:rPr lang="zh-CN" altLang="en-US" sz="2000" smtClean="0">
                <a:ea typeface="宋体" charset="-122"/>
              </a:rPr>
              <a:t>键，选择运行其他的程序时。</a:t>
            </a:r>
          </a:p>
          <a:p>
            <a:pPr marL="457200" indent="-457200">
              <a:buFont typeface="宋体" charset="-122"/>
              <a:buAutoNum type="circleNumDbPlain"/>
            </a:pPr>
            <a:r>
              <a:rPr lang="zh-CN" altLang="en-US" sz="2000" smtClean="0">
                <a:ea typeface="宋体" charset="-122"/>
              </a:rPr>
              <a:t>按下电源按键（关闭屏幕显示）时。</a:t>
            </a:r>
          </a:p>
          <a:p>
            <a:pPr marL="457200" indent="-457200">
              <a:buFont typeface="宋体" charset="-122"/>
              <a:buAutoNum type="circleNumDbPlain"/>
            </a:pPr>
            <a:r>
              <a:rPr lang="zh-CN" altLang="en-US" sz="2000" smtClean="0">
                <a:ea typeface="宋体" charset="-122"/>
              </a:rPr>
              <a:t>从当前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中启动一个新的</a:t>
            </a:r>
            <a:r>
              <a:rPr lang="en-US" altLang="zh-CN" sz="2000" smtClean="0">
                <a:ea typeface="宋体" charset="-122"/>
              </a:rPr>
              <a:t>Activity</a:t>
            </a:r>
            <a:r>
              <a:rPr lang="zh-CN" altLang="en-US" sz="2000" smtClean="0">
                <a:ea typeface="宋体" charset="-122"/>
              </a:rPr>
              <a:t>时。</a:t>
            </a:r>
          </a:p>
          <a:p>
            <a:pPr marL="457200" indent="-457200">
              <a:buFont typeface="宋体" charset="-122"/>
              <a:buAutoNum type="circleNumDbPlain"/>
            </a:pPr>
            <a:r>
              <a:rPr lang="zh-CN" altLang="en-US" sz="2000" smtClean="0">
                <a:ea typeface="宋体" charset="-122"/>
              </a:rPr>
              <a:t>屏幕方向切换时。</a:t>
            </a:r>
            <a:endParaRPr lang="en-US" altLang="zh-CN" sz="2000" smtClean="0">
              <a:ea typeface="宋体" charset="-122"/>
            </a:endParaRPr>
          </a:p>
          <a:p>
            <a:pPr lvl="1"/>
            <a:r>
              <a:rPr lang="zh-CN" altLang="en-US" sz="1600" smtClean="0">
                <a:ea typeface="宋体" charset="-122"/>
              </a:rPr>
              <a:t>例如：从竖屏切换到横屏时。屏幕切换前，会销毁</a:t>
            </a:r>
            <a:r>
              <a:rPr lang="en-US" altLang="zh-CN" sz="1600" smtClean="0">
                <a:ea typeface="宋体" charset="-122"/>
              </a:rPr>
              <a:t>activity A</a:t>
            </a:r>
            <a:r>
              <a:rPr lang="zh-CN" altLang="en-US" sz="1600" smtClean="0">
                <a:ea typeface="宋体" charset="-122"/>
              </a:rPr>
              <a:t>，在屏幕切换之后会自动地创建</a:t>
            </a:r>
            <a:r>
              <a:rPr lang="en-US" altLang="zh-CN" sz="1600" smtClean="0">
                <a:ea typeface="宋体" charset="-122"/>
              </a:rPr>
              <a:t>activity A</a:t>
            </a:r>
            <a:r>
              <a:rPr lang="zh-CN" altLang="en-US" sz="1600" smtClean="0">
                <a:ea typeface="宋体" charset="-122"/>
              </a:rPr>
              <a:t>，所以</a:t>
            </a:r>
            <a:r>
              <a:rPr lang="en-US" altLang="zh-CN" sz="1600" smtClean="0">
                <a:ea typeface="宋体" charset="-122"/>
              </a:rPr>
              <a:t>onSaveInstanceState</a:t>
            </a:r>
            <a:r>
              <a:rPr lang="zh-CN" altLang="en-US" sz="1600" smtClean="0">
                <a:ea typeface="宋体" charset="-122"/>
              </a:rPr>
              <a:t>一定会被执行。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088" y="5386388"/>
            <a:ext cx="7489825" cy="9223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 err="1"/>
              <a:t>onSaveInstanceState</a:t>
            </a:r>
            <a:r>
              <a:rPr lang="zh-CN" altLang="en-US" b="1" dirty="0"/>
              <a:t>调用遵循的一个</a:t>
            </a:r>
            <a:r>
              <a:rPr lang="zh-CN" altLang="en-US" b="1" dirty="0">
                <a:solidFill>
                  <a:srgbClr val="FF0000"/>
                </a:solidFill>
              </a:rPr>
              <a:t>原则</a:t>
            </a:r>
            <a:r>
              <a:rPr lang="zh-CN" altLang="en-US" b="1" dirty="0"/>
              <a:t>：当系统“未经许可”时销毁了</a:t>
            </a:r>
            <a:r>
              <a:rPr lang="en-US" altLang="zh-CN" b="1" dirty="0"/>
              <a:t>activity</a:t>
            </a:r>
            <a:r>
              <a:rPr lang="zh-CN" altLang="en-US" b="1" dirty="0"/>
              <a:t>，则</a:t>
            </a:r>
            <a:r>
              <a:rPr lang="en-US" altLang="zh-CN" b="1" dirty="0" err="1"/>
              <a:t>onSaveInstanceState</a:t>
            </a:r>
            <a:r>
              <a:rPr lang="zh-CN" altLang="en-US" b="1" dirty="0"/>
              <a:t>会被系统调用，这是系统的责任，因为它必须要提供一个机会让你保存你的数据。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457200" y="1196975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注意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：保存的数据类型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773238"/>
            <a:ext cx="8229600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Bundle</a:t>
            </a:r>
            <a:r>
              <a:rPr lang="zh-CN" altLang="en-US" smtClean="0">
                <a:ea typeface="宋体" charset="-122"/>
              </a:rPr>
              <a:t>中存储和恢复的数据类型只能是基本数据类型（</a:t>
            </a:r>
            <a:r>
              <a:rPr lang="en-US" altLang="zh-CN" smtClean="0">
                <a:ea typeface="宋体" charset="-122"/>
              </a:rPr>
              <a:t>primitive type</a:t>
            </a:r>
            <a:r>
              <a:rPr lang="zh-CN" altLang="en-US" smtClean="0">
                <a:ea typeface="宋体" charset="-122"/>
              </a:rPr>
              <a:t>）以及可以实现</a:t>
            </a:r>
            <a:r>
              <a:rPr lang="en-US" altLang="zh-CN" smtClean="0">
                <a:ea typeface="宋体" charset="-122"/>
              </a:rPr>
              <a:t>Serializable</a:t>
            </a:r>
            <a:r>
              <a:rPr lang="zh-CN" altLang="en-US" smtClean="0">
                <a:ea typeface="宋体" charset="-122"/>
              </a:rPr>
              <a:t>或</a:t>
            </a:r>
            <a:r>
              <a:rPr lang="en-US" altLang="zh-CN" smtClean="0">
                <a:ea typeface="宋体" charset="-122"/>
              </a:rPr>
              <a:t>Parcelable</a:t>
            </a:r>
            <a:r>
              <a:rPr lang="zh-CN" altLang="en-US" smtClean="0">
                <a:ea typeface="宋体" charset="-122"/>
              </a:rPr>
              <a:t>接口的对象。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Bundle</a:t>
            </a:r>
            <a:r>
              <a:rPr lang="zh-CN" altLang="en-US" smtClean="0">
                <a:ea typeface="宋体" charset="-122"/>
              </a:rPr>
              <a:t>中保存</a:t>
            </a:r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定制类对象</a:t>
            </a:r>
            <a:r>
              <a:rPr lang="zh-CN" altLang="en-US" smtClean="0">
                <a:ea typeface="宋体" charset="-122"/>
              </a:rPr>
              <a:t>不是个好方法，因为取回的对象可能已经过时了。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比较好的做法：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）通过其他方式保存定制类对象；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）在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Bundle</a:t>
            </a:r>
            <a:r>
              <a:rPr lang="zh-CN" altLang="en-US" smtClean="0">
                <a:ea typeface="宋体" charset="-122"/>
              </a:rPr>
              <a:t>中保存对象对应的</a:t>
            </a:r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基本数据类型</a:t>
            </a:r>
            <a:r>
              <a:rPr lang="zh-CN" altLang="en-US" smtClean="0">
                <a:ea typeface="宋体" charset="-122"/>
              </a:rPr>
              <a:t>的标示符。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457200" y="1066800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2.4 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编程的几个技巧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773238"/>
            <a:ext cx="8229600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a typeface="宋体" charset="-122"/>
              </a:rPr>
              <a:t>随时知道当前是哪一个</a:t>
            </a:r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办法：自定义</a:t>
            </a:r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父类，</a:t>
            </a:r>
            <a:r>
              <a:rPr lang="en-US" altLang="zh-CN" smtClean="0">
                <a:ea typeface="宋体" charset="-122"/>
              </a:rPr>
              <a:t>onCreate</a:t>
            </a:r>
            <a:r>
              <a:rPr lang="zh-CN" altLang="en-US" smtClean="0">
                <a:ea typeface="宋体" charset="-122"/>
              </a:rPr>
              <a:t>方法输出</a:t>
            </a:r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的名字。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说明：用于开发、调试阶段。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随时随地退出程序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办法：使用</a:t>
            </a:r>
            <a:r>
              <a:rPr lang="en-US" altLang="zh-CN" smtClean="0">
                <a:ea typeface="宋体" charset="-122"/>
              </a:rPr>
              <a:t>List</a:t>
            </a:r>
            <a:r>
              <a:rPr lang="zh-CN" altLang="en-US" smtClean="0">
                <a:ea typeface="宋体" charset="-122"/>
              </a:rPr>
              <a:t>管理所有的</a:t>
            </a:r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，需要时遍历并调用每个</a:t>
            </a:r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finish()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启动活动的最佳实践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</a:rPr>
              <a:t>办法：由被启动的活动提供方法，从而屏蔽本</a:t>
            </a:r>
            <a:r>
              <a:rPr lang="en-US" altLang="zh-CN" smtClean="0">
                <a:ea typeface="宋体" charset="-122"/>
              </a:rPr>
              <a:t>Activity</a:t>
            </a:r>
            <a:r>
              <a:rPr lang="zh-CN" altLang="en-US" smtClean="0">
                <a:ea typeface="宋体" charset="-122"/>
              </a:rPr>
              <a:t>启动时传入数据的细节。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68313" y="11382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2.1 Activity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773238"/>
            <a:ext cx="8229600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charset="-122"/>
              </a:rPr>
              <a:t>什么是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（活动）？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基本用法（步骤）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新建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类（源码）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编辑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的布局（界面设计）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AndroidManifest.xml</a:t>
            </a:r>
            <a:r>
              <a:rPr lang="zh-CN" altLang="en-US" dirty="0" smtClean="0">
                <a:ea typeface="宋体" charset="-122"/>
              </a:rPr>
              <a:t>中注册（</a:t>
            </a:r>
            <a:r>
              <a:rPr lang="en-US" altLang="zh-CN" dirty="0" smtClean="0">
                <a:ea typeface="宋体" charset="-122"/>
              </a:rPr>
              <a:t>Android Studio</a:t>
            </a:r>
            <a:r>
              <a:rPr lang="zh-CN" altLang="en-US" dirty="0" smtClean="0">
                <a:ea typeface="宋体" charset="-122"/>
              </a:rPr>
              <a:t>自动完成）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其他技术点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事件响应：监听器、匿名内部实现</a:t>
            </a:r>
            <a:r>
              <a:rPr lang="en-US" altLang="zh-CN" dirty="0" smtClean="0">
                <a:ea typeface="宋体" charset="-122"/>
              </a:rPr>
              <a:t>(2.2.4)</a:t>
            </a:r>
          </a:p>
          <a:p>
            <a:pPr lvl="2"/>
            <a:r>
              <a:rPr lang="en-US" altLang="zh-CN" dirty="0" smtClean="0">
                <a:ea typeface="宋体" charset="-122"/>
              </a:rPr>
              <a:t>Toast</a:t>
            </a:r>
            <a:r>
              <a:rPr lang="zh-CN" altLang="en-US" dirty="0" smtClean="0">
                <a:ea typeface="宋体" charset="-122"/>
              </a:rPr>
              <a:t>的使用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Menu</a:t>
            </a:r>
            <a:r>
              <a:rPr lang="zh-CN" altLang="en-US" dirty="0" smtClean="0">
                <a:ea typeface="宋体" charset="-122"/>
              </a:rPr>
              <a:t>的使用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问题：监听器在哪？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457200" y="11382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2.2 </a:t>
            </a:r>
            <a:r>
              <a:rPr lang="zh-CN" altLang="en-US" smtClean="0"/>
              <a:t>使用</a:t>
            </a:r>
            <a:r>
              <a:rPr lang="en-US" altLang="zh-CN" smtClean="0"/>
              <a:t>Intent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的切换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 bwMode="auto">
          <a:xfrm>
            <a:off x="673100" y="1773238"/>
            <a:ext cx="7859340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charset="-122"/>
              </a:rPr>
              <a:t>Intent 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>
                <a:ea typeface="宋体" charset="-122"/>
              </a:rPr>
              <a:t>程序中各个组件之间进行交互的重要方式</a:t>
            </a:r>
            <a:r>
              <a:rPr lang="zh-CN" altLang="en-US" dirty="0" smtClean="0">
                <a:ea typeface="宋体" charset="-122"/>
              </a:rPr>
              <a:t>之一。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功能：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）在</a:t>
            </a:r>
            <a:r>
              <a:rPr lang="zh-CN" altLang="en-US" dirty="0">
                <a:ea typeface="宋体" charset="-122"/>
              </a:rPr>
              <a:t>当前</a:t>
            </a:r>
            <a:r>
              <a:rPr lang="en-US" altLang="zh-CN" dirty="0">
                <a:ea typeface="宋体" charset="-122"/>
              </a:rPr>
              <a:t>Activity</a:t>
            </a:r>
            <a:r>
              <a:rPr lang="zh-CN" altLang="en-US" dirty="0">
                <a:ea typeface="宋体" charset="-122"/>
              </a:rPr>
              <a:t>中指定想要完成的</a:t>
            </a:r>
            <a:r>
              <a:rPr lang="zh-CN" altLang="en-US" dirty="0" smtClean="0">
                <a:ea typeface="宋体" charset="-122"/>
              </a:rPr>
              <a:t>动作；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）在</a:t>
            </a:r>
            <a:r>
              <a:rPr lang="zh-CN" altLang="en-US" dirty="0">
                <a:ea typeface="宋体" charset="-122"/>
              </a:rPr>
              <a:t>不同组件间进行数据传递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Intent</a:t>
            </a:r>
            <a:r>
              <a:rPr lang="zh-CN" altLang="en-US" dirty="0" smtClean="0">
                <a:ea typeface="宋体" charset="-122"/>
              </a:rPr>
              <a:t>分为两种：显示</a:t>
            </a:r>
            <a:r>
              <a:rPr lang="en-US" altLang="zh-CN" dirty="0">
                <a:ea typeface="宋体" charset="-122"/>
              </a:rPr>
              <a:t>Intent</a:t>
            </a:r>
            <a:r>
              <a:rPr lang="zh-CN" altLang="en-US" dirty="0">
                <a:ea typeface="宋体" charset="-122"/>
              </a:rPr>
              <a:t>和隐式</a:t>
            </a:r>
            <a:r>
              <a:rPr lang="en-US" altLang="zh-CN" dirty="0">
                <a:ea typeface="宋体" charset="-122"/>
              </a:rPr>
              <a:t>Intent</a:t>
            </a:r>
            <a:r>
              <a:rPr lang="zh-CN" altLang="en-US" dirty="0">
                <a:ea typeface="宋体" charset="-122"/>
              </a:rPr>
              <a:t>。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7864" y="4900517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实例：显示</a:t>
            </a:r>
            <a:r>
              <a:rPr lang="en-US" altLang="zh-CN" sz="2400" b="1" dirty="0" smtClean="0"/>
              <a:t>Intent</a:t>
            </a:r>
            <a:endParaRPr lang="zh-CN" alt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 bwMode="auto">
          <a:xfrm>
            <a:off x="673100" y="1773238"/>
            <a:ext cx="7570788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a typeface="宋体" charset="-122"/>
              </a:rPr>
              <a:t>不指定要启动</a:t>
            </a:r>
            <a:r>
              <a:rPr lang="zh-CN" altLang="en-US" dirty="0" smtClean="0">
                <a:ea typeface="宋体" charset="-122"/>
              </a:rPr>
              <a:t>哪个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，通过</a:t>
            </a:r>
            <a:r>
              <a:rPr lang="zh-CN" altLang="en-US" dirty="0">
                <a:ea typeface="宋体" charset="-122"/>
              </a:rPr>
              <a:t>配置一些相关信息如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Action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Category</a:t>
            </a:r>
            <a:r>
              <a:rPr lang="zh-CN" altLang="en-US" dirty="0" smtClean="0">
                <a:ea typeface="宋体" charset="-122"/>
              </a:rPr>
              <a:t>等，</a:t>
            </a:r>
            <a:r>
              <a:rPr lang="zh-CN" altLang="en-US" dirty="0">
                <a:ea typeface="宋体" charset="-122"/>
              </a:rPr>
              <a:t>然后交给系统去分析并找出合适的活动去启动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Action</a:t>
            </a:r>
            <a:r>
              <a:rPr lang="zh-CN" altLang="en-US" dirty="0" smtClean="0">
                <a:ea typeface="宋体" charset="-122"/>
              </a:rPr>
              <a:t>：指明</a:t>
            </a:r>
            <a:r>
              <a:rPr lang="zh-CN" altLang="en-US" dirty="0">
                <a:ea typeface="宋体" charset="-122"/>
              </a:rPr>
              <a:t>要实施的动作是</a:t>
            </a:r>
            <a:r>
              <a:rPr lang="zh-CN" altLang="en-US" dirty="0" smtClean="0">
                <a:ea typeface="宋体" charset="-122"/>
              </a:rPr>
              <a:t>什么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动作实例：</a:t>
            </a:r>
            <a:r>
              <a:rPr lang="en-US" altLang="zh-CN" dirty="0" smtClean="0">
                <a:ea typeface="宋体" charset="-122"/>
              </a:rPr>
              <a:t>ACTION_VIEW</a:t>
            </a:r>
            <a:r>
              <a:rPr lang="en-US" altLang="zh-CN" dirty="0">
                <a:ea typeface="宋体" charset="-122"/>
              </a:rPr>
              <a:t>, ACTION_EDIT</a:t>
            </a:r>
            <a:r>
              <a:rPr lang="zh-CN" altLang="en-US" dirty="0">
                <a:ea typeface="宋体" charset="-122"/>
              </a:rPr>
              <a:t>等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参考</a:t>
            </a:r>
            <a:r>
              <a:rPr lang="en-US" altLang="zh-CN" dirty="0" err="1">
                <a:ea typeface="宋体" charset="-122"/>
              </a:rPr>
              <a:t>android.content.Intent</a:t>
            </a:r>
            <a:r>
              <a:rPr lang="zh-CN" altLang="en-US" dirty="0" smtClean="0">
                <a:ea typeface="宋体" charset="-122"/>
              </a:rPr>
              <a:t>类。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Category</a:t>
            </a:r>
            <a:r>
              <a:rPr lang="zh-CN" altLang="en-US" dirty="0">
                <a:ea typeface="宋体" charset="-122"/>
              </a:rPr>
              <a:t>：一个字符串，包含了关于处</a:t>
            </a:r>
            <a:r>
              <a:rPr lang="zh-CN" altLang="en-US" dirty="0" smtClean="0">
                <a:ea typeface="宋体" charset="-122"/>
              </a:rPr>
              <a:t>理该</a:t>
            </a:r>
            <a:r>
              <a:rPr lang="en-US" altLang="zh-CN" dirty="0" smtClean="0">
                <a:ea typeface="宋体" charset="-122"/>
              </a:rPr>
              <a:t>Intent</a:t>
            </a:r>
            <a:r>
              <a:rPr lang="zh-CN" altLang="en-US" dirty="0">
                <a:ea typeface="宋体" charset="-122"/>
              </a:rPr>
              <a:t>的组件的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种类</a:t>
            </a:r>
            <a:r>
              <a:rPr lang="zh-CN" altLang="en-US" dirty="0">
                <a:ea typeface="宋体" charset="-122"/>
              </a:rPr>
              <a:t>的信息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一个</a:t>
            </a:r>
            <a:r>
              <a:rPr lang="en-US" altLang="zh-CN" dirty="0" smtClean="0">
                <a:ea typeface="宋体" charset="-122"/>
              </a:rPr>
              <a:t>Intent</a:t>
            </a:r>
            <a:r>
              <a:rPr lang="zh-CN" altLang="en-US" dirty="0">
                <a:ea typeface="宋体" charset="-122"/>
              </a:rPr>
              <a:t>对象可以有任意个</a:t>
            </a:r>
            <a:r>
              <a:rPr lang="en-US" altLang="zh-CN" dirty="0">
                <a:ea typeface="宋体" charset="-122"/>
              </a:rPr>
              <a:t>category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10742"/>
            <a:ext cx="8229600" cy="706090"/>
          </a:xfrm>
        </p:spPr>
        <p:txBody>
          <a:bodyPr/>
          <a:lstStyle/>
          <a:p>
            <a:r>
              <a:rPr lang="zh-CN" altLang="en-US" sz="3200" dirty="0">
                <a:ea typeface="宋体" charset="-122"/>
              </a:rPr>
              <a:t>隐式</a:t>
            </a:r>
            <a:r>
              <a:rPr lang="en-US" altLang="zh-CN" sz="3200" dirty="0">
                <a:ea typeface="宋体" charset="-122"/>
              </a:rPr>
              <a:t>Intent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7929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4149080"/>
            <a:ext cx="8229600" cy="2016224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实例：</a:t>
            </a:r>
            <a:r>
              <a:rPr lang="zh-CN" altLang="en-US" dirty="0">
                <a:ea typeface="宋体" charset="-122"/>
              </a:rPr>
              <a:t>启动自定义</a:t>
            </a:r>
            <a:r>
              <a:rPr lang="en-US" altLang="zh-CN" dirty="0" smtClean="0">
                <a:ea typeface="宋体" charset="-122"/>
              </a:rPr>
              <a:t>Activity</a:t>
            </a:r>
          </a:p>
          <a:p>
            <a:pPr lvl="1"/>
            <a:r>
              <a:rPr lang="zh-CN" altLang="en-US" dirty="0" smtClean="0">
                <a:ea typeface="宋体" charset="-122"/>
              </a:rPr>
              <a:t>关键：接收</a:t>
            </a:r>
            <a:r>
              <a:rPr lang="en-US" altLang="zh-CN" dirty="0">
                <a:ea typeface="宋体" charset="-122"/>
              </a:rPr>
              <a:t>Intent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Activity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Intent-filter</a:t>
            </a:r>
            <a:r>
              <a:rPr lang="zh-CN" altLang="en-US" dirty="0">
                <a:ea typeface="宋体" charset="-122"/>
              </a:rPr>
              <a:t>配置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实例：启动</a:t>
            </a:r>
            <a:r>
              <a:rPr lang="zh-CN" altLang="en-US" dirty="0">
                <a:ea typeface="宋体" charset="-122"/>
              </a:rPr>
              <a:t>系统其他</a:t>
            </a:r>
            <a:r>
              <a:rPr lang="en-US" altLang="zh-CN" dirty="0" smtClean="0">
                <a:ea typeface="宋体" charset="-122"/>
              </a:rPr>
              <a:t>app</a:t>
            </a:r>
          </a:p>
          <a:p>
            <a:pPr lvl="1"/>
            <a:r>
              <a:rPr lang="zh-CN" altLang="en-US" dirty="0" smtClean="0">
                <a:ea typeface="宋体" charset="-122"/>
              </a:rPr>
              <a:t>浏览器、拨号等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1340768"/>
            <a:ext cx="5186035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一些常用的</a:t>
            </a:r>
            <a:r>
              <a:rPr lang="en-US" altLang="zh-CN" sz="2000" dirty="0" smtClean="0"/>
              <a:t>Action</a:t>
            </a:r>
            <a:endParaRPr lang="en-US" altLang="zh-CN" sz="2000" dirty="0"/>
          </a:p>
          <a:p>
            <a:r>
              <a:rPr lang="en-US" altLang="zh-CN" dirty="0"/>
              <a:t>ACTION_CALL  </a:t>
            </a:r>
            <a:r>
              <a:rPr lang="zh-CN" altLang="en-US" dirty="0"/>
              <a:t>启动一个电话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ACTION_EDIT </a:t>
            </a:r>
            <a:r>
              <a:rPr lang="zh-CN" altLang="en-US" dirty="0"/>
              <a:t>显示用户编辑的数据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ACTION_MAIN  </a:t>
            </a:r>
            <a:r>
              <a:rPr lang="zh-CN" altLang="en-US" dirty="0"/>
              <a:t>作为</a:t>
            </a:r>
            <a:r>
              <a:rPr lang="en-US" altLang="zh-CN" dirty="0"/>
              <a:t>Task</a:t>
            </a:r>
            <a:r>
              <a:rPr lang="zh-CN" altLang="en-US" dirty="0"/>
              <a:t>中第一个</a:t>
            </a:r>
            <a:r>
              <a:rPr lang="en-US" altLang="zh-CN" dirty="0"/>
              <a:t>Activity</a:t>
            </a:r>
            <a:r>
              <a:rPr lang="zh-CN" altLang="en-US" dirty="0"/>
              <a:t>启动</a:t>
            </a:r>
            <a:br>
              <a:rPr lang="zh-CN" altLang="en-US" dirty="0"/>
            </a:br>
            <a:r>
              <a:rPr lang="en-US" altLang="zh-CN" dirty="0"/>
              <a:t>ACTION_SYNC </a:t>
            </a:r>
            <a:r>
              <a:rPr lang="zh-CN" altLang="en-US" dirty="0"/>
              <a:t>同步手机与数据服务器上的数据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ACTION_BATTERY_LOW </a:t>
            </a:r>
            <a:r>
              <a:rPr lang="zh-CN" altLang="en-US" dirty="0"/>
              <a:t>电池电量过低警告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ACTION_HEADSET_PLUG </a:t>
            </a:r>
            <a:r>
              <a:rPr lang="zh-CN" altLang="en-US" dirty="0"/>
              <a:t>插拔耳机警告</a:t>
            </a:r>
            <a:br>
              <a:rPr lang="zh-CN" altLang="en-US" dirty="0"/>
            </a:br>
            <a:r>
              <a:rPr lang="en-US" altLang="zh-CN" dirty="0"/>
              <a:t>ACTION_SCREEN_ON </a:t>
            </a:r>
            <a:r>
              <a:rPr lang="zh-CN" altLang="en-US" dirty="0"/>
              <a:t>屏幕变亮警告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ACTION_TIMEZONE_CHANGED </a:t>
            </a:r>
            <a:r>
              <a:rPr lang="zh-CN" altLang="en-US" dirty="0"/>
              <a:t>改变时区警告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46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 bwMode="auto">
          <a:xfrm>
            <a:off x="673100" y="1773238"/>
            <a:ext cx="7570788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Intent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err="1" smtClean="0">
                <a:ea typeface="宋体" charset="-122"/>
              </a:rPr>
              <a:t>putExtra</a:t>
            </a:r>
            <a:r>
              <a:rPr lang="en-US" altLang="zh-CN" dirty="0" smtClean="0">
                <a:ea typeface="宋体" charset="-122"/>
              </a:rPr>
              <a:t>()</a:t>
            </a:r>
            <a:r>
              <a:rPr lang="zh-CN" altLang="en-US" dirty="0" smtClean="0">
                <a:ea typeface="宋体" charset="-122"/>
              </a:rPr>
              <a:t>系列方法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实例</a:t>
            </a:r>
            <a:r>
              <a:rPr lang="zh-CN" altLang="en-US" dirty="0">
                <a:ea typeface="宋体" charset="-122"/>
              </a:rPr>
              <a:t>：</a:t>
            </a:r>
            <a:r>
              <a:rPr lang="zh-CN" altLang="en-US" dirty="0" smtClean="0">
                <a:ea typeface="宋体" charset="-122"/>
              </a:rPr>
              <a:t>启动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时传递数据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实例：返回</a:t>
            </a:r>
            <a:r>
              <a:rPr lang="zh-CN" altLang="en-US" dirty="0" smtClean="0">
                <a:ea typeface="宋体" charset="-122"/>
              </a:rPr>
              <a:t>数据到上一个</a:t>
            </a:r>
            <a:r>
              <a:rPr lang="en-US" altLang="zh-CN" dirty="0" smtClean="0">
                <a:ea typeface="宋体" charset="-122"/>
              </a:rPr>
              <a:t>Activity</a:t>
            </a:r>
          </a:p>
          <a:p>
            <a:pPr lvl="1"/>
            <a:r>
              <a:rPr lang="zh-CN" altLang="en-US" dirty="0" smtClean="0">
                <a:ea typeface="宋体" charset="-122"/>
              </a:rPr>
              <a:t>底层技术：回调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0742"/>
            <a:ext cx="8229600" cy="706090"/>
          </a:xfrm>
        </p:spPr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之间的数据传递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9068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95288" y="2565400"/>
            <a:ext cx="82804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层叠关系</a:t>
            </a:r>
            <a:r>
              <a:rPr lang="zh-CN" altLang="en-US" sz="2400" b="1">
                <a:latin typeface="Times New Roman" pitchFamily="18" charset="0"/>
              </a:rPr>
              <a:t>：启动新的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会覆盖在原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之上；点击</a:t>
            </a:r>
            <a:r>
              <a:rPr lang="en-US" altLang="zh-CN" sz="2400" b="1">
                <a:latin typeface="Times New Roman" pitchFamily="18" charset="0"/>
              </a:rPr>
              <a:t>Back</a:t>
            </a:r>
            <a:r>
              <a:rPr lang="zh-CN" altLang="en-US" sz="2400" b="1">
                <a:latin typeface="Times New Roman" pitchFamily="18" charset="0"/>
              </a:rPr>
              <a:t>键会销毁最上面的的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，下面的一个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会重新显示。</a:t>
            </a: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问题</a:t>
            </a:r>
            <a:r>
              <a:rPr lang="zh-CN" altLang="en-US" sz="2400" b="1">
                <a:latin typeface="Times New Roman" pitchFamily="18" charset="0"/>
              </a:rPr>
              <a:t>：如何按照上述要求管理一组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？</a:t>
            </a: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400" b="1">
                <a:latin typeface="Times New Roman" pitchFamily="18" charset="0"/>
              </a:rPr>
              <a:t>Android</a:t>
            </a:r>
            <a:r>
              <a:rPr lang="zh-CN" altLang="en-US" sz="2400" b="1">
                <a:latin typeface="Times New Roman" pitchFamily="18" charset="0"/>
              </a:rPr>
              <a:t>的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管理方法：使用</a:t>
            </a:r>
            <a:r>
              <a:rPr lang="en-US" altLang="zh-CN" sz="2400" b="1">
                <a:latin typeface="Times New Roman" pitchFamily="18" charset="0"/>
              </a:rPr>
              <a:t>Task</a:t>
            </a:r>
            <a:r>
              <a:rPr lang="zh-CN" altLang="en-US" sz="2400" b="1">
                <a:latin typeface="Times New Roman" pitchFamily="18" charset="0"/>
              </a:rPr>
              <a:t>管理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Task</a:t>
            </a:r>
            <a:r>
              <a:rPr lang="zh-CN" altLang="en-US" sz="2000" b="1">
                <a:latin typeface="Times New Roman" pitchFamily="18" charset="0"/>
              </a:rPr>
              <a:t>：一组存放在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栈（返回栈）</a:t>
            </a:r>
            <a:r>
              <a:rPr lang="zh-CN" altLang="en-US" sz="2000" b="1">
                <a:latin typeface="Times New Roman" pitchFamily="18" charset="0"/>
              </a:rPr>
              <a:t>里的</a:t>
            </a:r>
            <a:r>
              <a:rPr lang="en-US" altLang="zh-CN" sz="2000" b="1">
                <a:latin typeface="Times New Roman" pitchFamily="18" charset="0"/>
              </a:rPr>
              <a:t>Activity</a:t>
            </a:r>
            <a:r>
              <a:rPr lang="zh-CN" altLang="en-US" sz="2000" b="1">
                <a:latin typeface="Times New Roman" pitchFamily="18" charset="0"/>
              </a:rPr>
              <a:t>的集合</a:t>
            </a:r>
          </a:p>
        </p:txBody>
      </p:sp>
      <p:sp>
        <p:nvSpPr>
          <p:cNvPr id="6147" name="标题 1"/>
          <p:cNvSpPr>
            <a:spLocks noGrp="1"/>
          </p:cNvSpPr>
          <p:nvPr>
            <p:ph type="title"/>
          </p:nvPr>
        </p:nvSpPr>
        <p:spPr bwMode="auto">
          <a:xfrm>
            <a:off x="457200" y="113823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2.3 Activity</a:t>
            </a:r>
            <a:r>
              <a:rPr lang="zh-CN" altLang="en-US" smtClean="0"/>
              <a:t>的生命周期</a:t>
            </a:r>
          </a:p>
        </p:txBody>
      </p:sp>
      <p:sp>
        <p:nvSpPr>
          <p:cNvPr id="6148" name="标题 1"/>
          <p:cNvSpPr txBox="1">
            <a:spLocks/>
          </p:cNvSpPr>
          <p:nvPr/>
        </p:nvSpPr>
        <p:spPr bwMode="auto">
          <a:xfrm>
            <a:off x="374650" y="1930400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3200" b="1">
                <a:latin typeface="Times New Roman" pitchFamily="18" charset="0"/>
              </a:rPr>
              <a:t>2.3.1 Activity</a:t>
            </a:r>
            <a:r>
              <a:rPr lang="zh-CN" altLang="en-US" sz="3200" b="1">
                <a:latin typeface="Times New Roman" pitchFamily="18" charset="0"/>
              </a:rPr>
              <a:t>的管理（返回栈）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457200" y="1066800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pic>
        <p:nvPicPr>
          <p:cNvPr id="7171" name="Picture 2" descr="https://timgsa.baidu.com/timg?image&amp;quality=80&amp;size=b9999_10000&amp;sec=1538048019762&amp;di=ec669012f9b4e2d9512fdc284367d2a2&amp;imgtype=jpg&amp;src=http%3A%2F%2Fimg4.imgtn.bdimg.com%2Fit%2Fu%3D1716313904%2C2938950607%26fm%3D214%26gp%3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22325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175" y="2997200"/>
            <a:ext cx="877888" cy="368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返回栈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395288" y="1916113"/>
            <a:ext cx="82804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zh-CN" altLang="en-US" sz="2400" b="1">
                <a:latin typeface="Times New Roman" pitchFamily="18" charset="0"/>
              </a:rPr>
              <a:t>每个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实例都有生命周期。在生命周期内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运行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暂停、停止、销毁四</a:t>
            </a:r>
            <a:r>
              <a:rPr lang="zh-CN" altLang="en-US" sz="2400" b="1">
                <a:latin typeface="Times New Roman" pitchFamily="18" charset="0"/>
              </a:rPr>
              <a:t>种可能的状态间进行转换。</a:t>
            </a:r>
            <a:endParaRPr lang="en-US" altLang="zh-CN" sz="2400" b="1"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宋体" charset="-122"/>
              <a:buAutoNum type="circleNumDbPlain"/>
            </a:pPr>
            <a:r>
              <a:rPr lang="zh-CN" altLang="en-US" sz="2000" b="1">
                <a:latin typeface="Times New Roman" pitchFamily="18" charset="0"/>
              </a:rPr>
              <a:t>运行状态：</a:t>
            </a:r>
            <a:r>
              <a:rPr lang="en-US" altLang="zh-CN" sz="2000" b="1">
                <a:latin typeface="Times New Roman" pitchFamily="18" charset="0"/>
              </a:rPr>
              <a:t>Activity</a:t>
            </a:r>
            <a:r>
              <a:rPr lang="zh-CN" altLang="en-US" sz="2000" b="1">
                <a:latin typeface="Times New Roman" pitchFamily="18" charset="0"/>
              </a:rPr>
              <a:t>位于返回栈的栈顶</a:t>
            </a:r>
            <a:endParaRPr lang="en-US" altLang="zh-CN" sz="2000" b="1"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宋体" charset="-122"/>
              <a:buAutoNum type="circleNumDbPlain"/>
            </a:pPr>
            <a:r>
              <a:rPr lang="zh-CN" altLang="en-US" sz="2000" b="1">
                <a:latin typeface="Times New Roman" pitchFamily="18" charset="0"/>
              </a:rPr>
              <a:t>暂停状态：</a:t>
            </a:r>
            <a:r>
              <a:rPr lang="en-US" altLang="zh-CN" sz="2000" b="1">
                <a:latin typeface="Times New Roman" pitchFamily="18" charset="0"/>
              </a:rPr>
              <a:t> Activity</a:t>
            </a:r>
            <a:r>
              <a:rPr lang="zh-CN" altLang="en-US" sz="2000" b="1">
                <a:latin typeface="Times New Roman" pitchFamily="18" charset="0"/>
              </a:rPr>
              <a:t>不再处于栈顶，但仍可见</a:t>
            </a:r>
            <a:endParaRPr lang="en-US" altLang="zh-CN" sz="2000" b="1"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宋体" charset="-122"/>
              <a:buAutoNum type="circleNumDbPlain"/>
            </a:pPr>
            <a:r>
              <a:rPr lang="zh-CN" altLang="en-US" sz="2000" b="1">
                <a:latin typeface="Times New Roman" pitchFamily="18" charset="0"/>
              </a:rPr>
              <a:t>停止状态：</a:t>
            </a:r>
            <a:r>
              <a:rPr lang="en-US" altLang="zh-CN" sz="2000" b="1">
                <a:latin typeface="Times New Roman" pitchFamily="18" charset="0"/>
              </a:rPr>
              <a:t> Activity</a:t>
            </a:r>
            <a:r>
              <a:rPr lang="zh-CN" altLang="en-US" sz="2000" b="1">
                <a:latin typeface="Times New Roman" pitchFamily="18" charset="0"/>
              </a:rPr>
              <a:t>不再处于栈顶，且完全不可见</a:t>
            </a:r>
            <a:endParaRPr lang="en-US" altLang="zh-CN" sz="2000" b="1"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宋体" charset="-122"/>
              <a:buAutoNum type="circleNumDbPlain"/>
            </a:pPr>
            <a:r>
              <a:rPr lang="zh-CN" altLang="en-US" sz="2000" b="1">
                <a:latin typeface="Times New Roman" pitchFamily="18" charset="0"/>
              </a:rPr>
              <a:t>销毁状态：</a:t>
            </a:r>
            <a:r>
              <a:rPr lang="en-US" altLang="zh-CN" sz="2000" b="1">
                <a:latin typeface="Times New Roman" pitchFamily="18" charset="0"/>
              </a:rPr>
              <a:t> Activity</a:t>
            </a:r>
            <a:r>
              <a:rPr lang="zh-CN" altLang="en-US" sz="2000" b="1">
                <a:latin typeface="Times New Roman" pitchFamily="18" charset="0"/>
              </a:rPr>
              <a:t>从返回栈中被移除后</a:t>
            </a:r>
            <a:endParaRPr lang="en-US" altLang="zh-CN" sz="2000" b="1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zh-CN" altLang="en-US" sz="2400" b="1">
                <a:latin typeface="Times New Roman" pitchFamily="18" charset="0"/>
              </a:rPr>
              <a:t>每次状态发生转换时，都有对应的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方法</a:t>
            </a:r>
            <a:r>
              <a:rPr lang="zh-CN" altLang="en-US" sz="2400" b="1">
                <a:latin typeface="Times New Roman" pitchFamily="18" charset="0"/>
              </a:rPr>
              <a:t>将状态改变的消息通知给</a:t>
            </a:r>
            <a:r>
              <a:rPr lang="en-US" altLang="zh-CN" sz="2400" b="1">
                <a:latin typeface="Times New Roman" pitchFamily="18" charset="0"/>
              </a:rPr>
              <a:t>Activity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 bwMode="auto">
          <a:xfrm>
            <a:off x="457200" y="1282700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smtClean="0"/>
              <a:t>2.3.2 Activity</a:t>
            </a:r>
            <a:r>
              <a:rPr lang="zh-CN" altLang="en-US" sz="3200" smtClean="0"/>
              <a:t>的状态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se3</Template>
  <TotalTime>6244</TotalTime>
  <Words>1310</Words>
  <Application>Microsoft Office PowerPoint</Application>
  <PresentationFormat>全屏显示(4:3)</PresentationFormat>
  <Paragraphs>112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Times New Roman</vt:lpstr>
      <vt:lpstr>Wingdings</vt:lpstr>
      <vt:lpstr>Verdana</vt:lpstr>
      <vt:lpstr>微软雅黑</vt:lpstr>
      <vt:lpstr>1_默认设计模板</vt:lpstr>
      <vt:lpstr>PowerPoint 演示文稿</vt:lpstr>
      <vt:lpstr>2.1 Activity</vt:lpstr>
      <vt:lpstr>2.2 使用Intent实现Activity的切换</vt:lpstr>
      <vt:lpstr>隐式Intent</vt:lpstr>
      <vt:lpstr>PowerPoint 演示文稿</vt:lpstr>
      <vt:lpstr>Activity之间的数据传递</vt:lpstr>
      <vt:lpstr>2.3 Activity的生命周期</vt:lpstr>
      <vt:lpstr>PowerPoint 演示文稿</vt:lpstr>
      <vt:lpstr>2.3.2 Activity的状态</vt:lpstr>
      <vt:lpstr>2.3.3 Activity的生命周期</vt:lpstr>
      <vt:lpstr>PowerPoint 演示文稿</vt:lpstr>
      <vt:lpstr>onCreate(Bundle bundle)</vt:lpstr>
      <vt:lpstr>注意</vt:lpstr>
      <vt:lpstr>2.3.4 Activity生命周期实例</vt:lpstr>
      <vt:lpstr>2.3.5 Activity被回收时的数据保存</vt:lpstr>
      <vt:lpstr>覆盖onSaveInstanceState(Bundle)方法</vt:lpstr>
      <vt:lpstr>注意1：onSaveInstanceState被执行的几种情况</vt:lpstr>
      <vt:lpstr>注意2：保存的数据类型</vt:lpstr>
      <vt:lpstr>2.4 Activity编程的几个技巧</vt:lpstr>
    </vt:vector>
  </TitlesOfParts>
  <Company>www.xunchi.com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isaac</dc:creator>
  <cp:lastModifiedBy>user</cp:lastModifiedBy>
  <cp:revision>336</cp:revision>
  <cp:lastPrinted>1601-01-01T00:00:00Z</cp:lastPrinted>
  <dcterms:created xsi:type="dcterms:W3CDTF">2006-01-30T03:57:43Z</dcterms:created>
  <dcterms:modified xsi:type="dcterms:W3CDTF">2020-11-17T13:29:35Z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