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75"/>
  </p:notesMasterIdLst>
  <p:sldIdLst>
    <p:sldId id="259" r:id="rId2"/>
    <p:sldId id="300" r:id="rId3"/>
    <p:sldId id="299" r:id="rId4"/>
    <p:sldId id="261" r:id="rId5"/>
    <p:sldId id="342" r:id="rId6"/>
    <p:sldId id="343" r:id="rId7"/>
    <p:sldId id="344" r:id="rId8"/>
    <p:sldId id="345" r:id="rId9"/>
    <p:sldId id="346" r:id="rId10"/>
    <p:sldId id="312" r:id="rId11"/>
    <p:sldId id="341" r:id="rId12"/>
    <p:sldId id="314" r:id="rId13"/>
    <p:sldId id="315" r:id="rId14"/>
    <p:sldId id="316" r:id="rId15"/>
    <p:sldId id="317" r:id="rId16"/>
    <p:sldId id="318" r:id="rId17"/>
    <p:sldId id="319" r:id="rId18"/>
    <p:sldId id="322" r:id="rId19"/>
    <p:sldId id="323" r:id="rId20"/>
    <p:sldId id="328" r:id="rId21"/>
    <p:sldId id="329" r:id="rId22"/>
    <p:sldId id="330" r:id="rId23"/>
    <p:sldId id="331" r:id="rId24"/>
    <p:sldId id="332" r:id="rId25"/>
    <p:sldId id="333" r:id="rId26"/>
    <p:sldId id="334" r:id="rId27"/>
    <p:sldId id="335" r:id="rId28"/>
    <p:sldId id="336" r:id="rId29"/>
    <p:sldId id="337" r:id="rId30"/>
    <p:sldId id="338" r:id="rId31"/>
    <p:sldId id="339" r:id="rId32"/>
    <p:sldId id="340" r:id="rId33"/>
    <p:sldId id="347" r:id="rId34"/>
    <p:sldId id="272" r:id="rId35"/>
    <p:sldId id="274" r:id="rId36"/>
    <p:sldId id="311" r:id="rId37"/>
    <p:sldId id="308" r:id="rId38"/>
    <p:sldId id="275" r:id="rId39"/>
    <p:sldId id="277" r:id="rId40"/>
    <p:sldId id="278" r:id="rId41"/>
    <p:sldId id="279" r:id="rId42"/>
    <p:sldId id="280" r:id="rId43"/>
    <p:sldId id="281" r:id="rId44"/>
    <p:sldId id="282" r:id="rId45"/>
    <p:sldId id="309" r:id="rId46"/>
    <p:sldId id="350" r:id="rId47"/>
    <p:sldId id="285" r:id="rId48"/>
    <p:sldId id="286" r:id="rId49"/>
    <p:sldId id="287" r:id="rId50"/>
    <p:sldId id="288" r:id="rId51"/>
    <p:sldId id="289" r:id="rId52"/>
    <p:sldId id="290" r:id="rId53"/>
    <p:sldId id="310" r:id="rId54"/>
    <p:sldId id="348" r:id="rId55"/>
    <p:sldId id="293" r:id="rId56"/>
    <p:sldId id="294" r:id="rId57"/>
    <p:sldId id="307" r:id="rId58"/>
    <p:sldId id="349" r:id="rId59"/>
    <p:sldId id="296" r:id="rId60"/>
    <p:sldId id="352" r:id="rId61"/>
    <p:sldId id="353" r:id="rId62"/>
    <p:sldId id="354" r:id="rId63"/>
    <p:sldId id="355" r:id="rId64"/>
    <p:sldId id="356" r:id="rId65"/>
    <p:sldId id="357" r:id="rId66"/>
    <p:sldId id="358" r:id="rId67"/>
    <p:sldId id="359" r:id="rId68"/>
    <p:sldId id="360" r:id="rId69"/>
    <p:sldId id="361" r:id="rId70"/>
    <p:sldId id="362" r:id="rId71"/>
    <p:sldId id="351" r:id="rId72"/>
    <p:sldId id="298" r:id="rId73"/>
    <p:sldId id="363" r:id="rId7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1740" autoAdjust="0"/>
  </p:normalViewPr>
  <p:slideViewPr>
    <p:cSldViewPr>
      <p:cViewPr varScale="1">
        <p:scale>
          <a:sx n="72" d="100"/>
          <a:sy n="72" d="100"/>
        </p:scale>
        <p:origin x="-45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7D0E2F-FA9C-4E8B-8465-68524BBC6B25}" type="datetimeFigureOut">
              <a:rPr lang="zh-CN" altLang="en-US" smtClean="0"/>
              <a:pPr/>
              <a:t>2015-10-20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470023-FFC2-4DAE-87B1-0DDE054EA8A6}" type="slidenum">
              <a:rPr lang="zh-CN" altLang="en-US" smtClean="0"/>
              <a:pPr/>
              <a:t>‹#›</a:t>
            </a:fld>
            <a:endParaRPr lang="zh-CN" altLang="en-US"/>
          </a:p>
        </p:txBody>
      </p:sp>
    </p:spTree>
    <p:extLst>
      <p:ext uri="{BB962C8B-B14F-4D97-AF65-F5344CB8AC3E}">
        <p14:creationId xmlns:p14="http://schemas.microsoft.com/office/powerpoint/2010/main" xmlns="" val="371324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470023-FFC2-4DAE-87B1-0DDE054EA8A6}" type="slidenum">
              <a:rPr lang="zh-CN" altLang="en-US" smtClean="0"/>
              <a:pPr/>
              <a:t>1</a:t>
            </a:fld>
            <a:endParaRPr lang="zh-CN" altLang="en-US"/>
          </a:p>
        </p:txBody>
      </p:sp>
    </p:spTree>
    <p:extLst>
      <p:ext uri="{BB962C8B-B14F-4D97-AF65-F5344CB8AC3E}">
        <p14:creationId xmlns:p14="http://schemas.microsoft.com/office/powerpoint/2010/main" xmlns="" val="20474320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2015-10-20</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2015-10-20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2015-10-20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E2B38EF-6573-460E-9F07-B56A2C672A25}" type="slidenum">
              <a:rPr lang="en-US" altLang="zh-CN"/>
              <a:pPr>
                <a:defRPr/>
              </a:pPr>
              <a:t>‹#›</a:t>
            </a:fld>
            <a:endParaRPr lang="en-US" altLang="zh-CN"/>
          </a:p>
        </p:txBody>
      </p:sp>
    </p:spTree>
    <p:extLst>
      <p:ext uri="{BB962C8B-B14F-4D97-AF65-F5344CB8AC3E}">
        <p14:creationId xmlns:p14="http://schemas.microsoft.com/office/powerpoint/2010/main" xmlns="" val="881839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2015-10-20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2015-10-20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2015-10-20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2015-10-20</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2015-10-20</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2015-10-20</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pPr/>
              <a:t>2015-10-20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2015-10-20</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2015-10-20</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www.gnu.org/software/gdb/gdb.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1028"/>
          <p:cNvSpPr>
            <a:spLocks noChangeArrowheads="1"/>
          </p:cNvSpPr>
          <p:nvPr/>
        </p:nvSpPr>
        <p:spPr bwMode="auto">
          <a:xfrm>
            <a:off x="285720" y="2564904"/>
            <a:ext cx="8286808" cy="584775"/>
          </a:xfrm>
          <a:prstGeom prst="rect">
            <a:avLst/>
          </a:prstGeom>
          <a:noFill/>
          <a:ln w="9525">
            <a:noFill/>
            <a:miter lim="800000"/>
            <a:headEnd/>
            <a:tailEnd/>
          </a:ln>
          <a:effectLst/>
        </p:spPr>
        <p:txBody>
          <a:bodyPr wrap="square">
            <a:spAutoFit/>
          </a:bodyPr>
          <a:lstStyle/>
          <a:p>
            <a:pPr lvl="2">
              <a:spcBef>
                <a:spcPct val="50000"/>
              </a:spcBef>
              <a:defRPr/>
            </a:pPr>
            <a:r>
              <a:rPr lang="zh-CN" altLang="en-US" sz="3200" dirty="0" smtClean="0"/>
              <a:t>第</a:t>
            </a:r>
            <a:r>
              <a:rPr lang="zh-CN" altLang="en-US" sz="3200" dirty="0" smtClean="0"/>
              <a:t>三</a:t>
            </a:r>
            <a:r>
              <a:rPr lang="zh-CN" altLang="en-US" sz="3200" dirty="0" smtClean="0"/>
              <a:t>章 </a:t>
            </a:r>
            <a:r>
              <a:rPr lang="en-US" altLang="zh-CN" sz="3200" dirty="0" smtClean="0"/>
              <a:t>Linux C</a:t>
            </a:r>
            <a:r>
              <a:rPr lang="zh-CN" altLang="en-US" sz="3200" dirty="0" smtClean="0"/>
              <a:t>编程基础</a:t>
            </a:r>
            <a:r>
              <a:rPr lang="en-US" altLang="zh-CN" sz="3200" dirty="0" smtClean="0"/>
              <a:t>-- </a:t>
            </a:r>
            <a:r>
              <a:rPr lang="en-US" altLang="zh-CN" sz="3200" dirty="0" smtClean="0">
                <a:latin typeface="Arial" charset="0"/>
                <a:ea typeface="华文楷体" charset="-122"/>
              </a:rPr>
              <a:t>GDB</a:t>
            </a:r>
            <a:r>
              <a:rPr lang="zh-CN" altLang="en-US" sz="3200" dirty="0" smtClean="0">
                <a:latin typeface="Arial" charset="0"/>
                <a:ea typeface="华文楷体" charset="-122"/>
              </a:rPr>
              <a:t>调试</a:t>
            </a:r>
            <a:endParaRPr lang="zh-CN" altLang="en-US" sz="3200" dirty="0">
              <a:latin typeface="Arial" charset="0"/>
              <a:ea typeface="华文楷体" charset="-122"/>
            </a:endParaRPr>
          </a:p>
        </p:txBody>
      </p:sp>
    </p:spTree>
    <p:extLst>
      <p:ext uri="{BB962C8B-B14F-4D97-AF65-F5344CB8AC3E}">
        <p14:creationId xmlns:p14="http://schemas.microsoft.com/office/powerpoint/2010/main" xmlns="" val="1511187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8"/>
          <p:cNvSpPr>
            <a:spLocks noChangeArrowheads="1"/>
          </p:cNvSpPr>
          <p:nvPr/>
        </p:nvSpPr>
        <p:spPr bwMode="auto">
          <a:xfrm>
            <a:off x="381000" y="1066800"/>
            <a:ext cx="8229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l">
              <a:spcBef>
                <a:spcPct val="50000"/>
              </a:spcBef>
            </a:pPr>
            <a:endParaRPr lang="en-US" altLang="zh-CN" sz="2400" dirty="0">
              <a:ea typeface="华文楷体" pitchFamily="2" charset="-122"/>
            </a:endParaRPr>
          </a:p>
        </p:txBody>
      </p:sp>
      <p:sp>
        <p:nvSpPr>
          <p:cNvPr id="8195" name="Rectangle 1029"/>
          <p:cNvSpPr>
            <a:spLocks noGrp="1" noChangeArrowheads="1"/>
          </p:cNvSpPr>
          <p:nvPr>
            <p:ph type="title"/>
          </p:nvPr>
        </p:nvSpPr>
        <p:spPr>
          <a:noFill/>
        </p:spPr>
        <p:txBody>
          <a:bodyPr/>
          <a:lstStyle/>
          <a:p>
            <a:pPr eaLnBrk="1" hangingPunct="1"/>
            <a:r>
              <a:rPr lang="en-US" altLang="zh-CN" dirty="0" smtClean="0"/>
              <a:t>GDB</a:t>
            </a:r>
            <a:r>
              <a:rPr lang="zh-CN" altLang="en-US" dirty="0" smtClean="0"/>
              <a:t>简介</a:t>
            </a:r>
          </a:p>
        </p:txBody>
      </p:sp>
      <p:sp>
        <p:nvSpPr>
          <p:cNvPr id="2" name="TextBox 1"/>
          <p:cNvSpPr txBox="1"/>
          <p:nvPr/>
        </p:nvSpPr>
        <p:spPr>
          <a:xfrm>
            <a:off x="539552" y="1412776"/>
            <a:ext cx="7848872" cy="2862322"/>
          </a:xfrm>
          <a:prstGeom prst="rect">
            <a:avLst/>
          </a:prstGeom>
          <a:noFill/>
        </p:spPr>
        <p:txBody>
          <a:bodyPr wrap="square" rtlCol="0">
            <a:spAutoFit/>
          </a:bodyPr>
          <a:lstStyle/>
          <a:p>
            <a:r>
              <a:rPr lang="en-US" altLang="zh-CN" dirty="0" err="1"/>
              <a:t>gdb</a:t>
            </a:r>
            <a:r>
              <a:rPr lang="en-US" altLang="zh-CN" dirty="0"/>
              <a:t> - GNU debugger</a:t>
            </a:r>
            <a:r>
              <a:rPr lang="zh-CN" altLang="en-US" dirty="0"/>
              <a:t>。</a:t>
            </a:r>
          </a:p>
          <a:p>
            <a:endParaRPr lang="zh-CN" altLang="en-US" dirty="0"/>
          </a:p>
          <a:p>
            <a:r>
              <a:rPr lang="en-US" altLang="zh-CN" dirty="0" err="1"/>
              <a:t>gdb</a:t>
            </a:r>
            <a:r>
              <a:rPr lang="zh-CN" altLang="en-US" dirty="0"/>
              <a:t>的主要功能 </a:t>
            </a:r>
            <a:r>
              <a:rPr lang="en-US" altLang="zh-CN" dirty="0"/>
              <a:t>– </a:t>
            </a:r>
            <a:r>
              <a:rPr lang="zh-CN" altLang="en-US" dirty="0"/>
              <a:t>救死扶伤。</a:t>
            </a:r>
          </a:p>
          <a:p>
            <a:endParaRPr lang="zh-CN" altLang="en-US" dirty="0"/>
          </a:p>
          <a:p>
            <a:r>
              <a:rPr lang="en-US" altLang="zh-CN" dirty="0" err="1"/>
              <a:t>gdb</a:t>
            </a:r>
            <a:r>
              <a:rPr lang="zh-CN" altLang="en-US" dirty="0"/>
              <a:t>的主要用途 </a:t>
            </a:r>
            <a:r>
              <a:rPr lang="en-US" altLang="zh-CN" dirty="0"/>
              <a:t>– </a:t>
            </a:r>
            <a:r>
              <a:rPr lang="zh-CN" altLang="en-US" dirty="0"/>
              <a:t>修复</a:t>
            </a:r>
            <a:r>
              <a:rPr lang="en-US" altLang="zh-CN" dirty="0"/>
              <a:t>bug</a:t>
            </a:r>
            <a:r>
              <a:rPr lang="zh-CN" altLang="en-US" dirty="0"/>
              <a:t>；分析程序结构。</a:t>
            </a:r>
          </a:p>
          <a:p>
            <a:endParaRPr lang="zh-CN" altLang="en-US" dirty="0"/>
          </a:p>
          <a:p>
            <a:r>
              <a:rPr lang="en-US" altLang="zh-CN" dirty="0" err="1"/>
              <a:t>gdb</a:t>
            </a:r>
            <a:r>
              <a:rPr lang="zh-CN" altLang="en-US" dirty="0"/>
              <a:t>官方网址 </a:t>
            </a:r>
            <a:r>
              <a:rPr lang="en-US" altLang="zh-CN" dirty="0"/>
              <a:t>- </a:t>
            </a:r>
            <a:r>
              <a:rPr lang="en-US" altLang="zh-CN" dirty="0">
                <a:hlinkClick r:id="rId2"/>
              </a:rPr>
              <a:t>http://www.gnu.org/software/gdb/gdb.html</a:t>
            </a:r>
            <a:endParaRPr lang="en-US" altLang="zh-CN" dirty="0"/>
          </a:p>
          <a:p>
            <a:endParaRPr lang="en-US" altLang="zh-CN" dirty="0"/>
          </a:p>
          <a:p>
            <a:r>
              <a:rPr lang="en-US" altLang="zh-CN" dirty="0" err="1"/>
              <a:t>gdb</a:t>
            </a:r>
            <a:r>
              <a:rPr lang="zh-CN" altLang="en-US" dirty="0"/>
              <a:t>下载地址 </a:t>
            </a:r>
            <a:r>
              <a:rPr lang="en-US" altLang="zh-CN" dirty="0"/>
              <a:t>- http://ftp.gnu.org/gnu/gdb/</a:t>
            </a:r>
          </a:p>
          <a:p>
            <a:endParaRPr lang="zh-CN" altLang="en-US" dirty="0"/>
          </a:p>
        </p:txBody>
      </p:sp>
    </p:spTree>
    <p:extLst>
      <p:ext uri="{BB962C8B-B14F-4D97-AF65-F5344CB8AC3E}">
        <p14:creationId xmlns:p14="http://schemas.microsoft.com/office/powerpoint/2010/main" xmlns="" val="24202185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39752" y="1916832"/>
            <a:ext cx="5400600" cy="3875261"/>
          </a:xfrm>
        </p:spPr>
        <p:txBody>
          <a:bodyPr>
            <a:normAutofit/>
          </a:bodyPr>
          <a:lstStyle/>
          <a:p>
            <a:pPr marL="0" indent="0">
              <a:buNone/>
            </a:pPr>
            <a:r>
              <a:rPr lang="zh-CN" altLang="en-US" dirty="0" smtClean="0"/>
              <a:t>一、</a:t>
            </a:r>
            <a:r>
              <a:rPr lang="zh-CN" altLang="en-US" dirty="0"/>
              <a:t>概述</a:t>
            </a:r>
            <a:endParaRPr lang="en-US" altLang="zh-CN" dirty="0"/>
          </a:p>
          <a:p>
            <a:pPr marL="0" indent="0">
              <a:buNone/>
            </a:pPr>
            <a:r>
              <a:rPr lang="zh-CN" altLang="en-US" dirty="0"/>
              <a:t>二、</a:t>
            </a:r>
            <a:r>
              <a:rPr lang="en-US" altLang="zh-CN" dirty="0" err="1">
                <a:solidFill>
                  <a:srgbClr val="FF0000"/>
                </a:solidFill>
              </a:rPr>
              <a:t>gdb</a:t>
            </a:r>
            <a:r>
              <a:rPr lang="zh-CN" altLang="en-US" dirty="0">
                <a:solidFill>
                  <a:srgbClr val="FF0000"/>
                </a:solidFill>
              </a:rPr>
              <a:t>实现原理</a:t>
            </a:r>
            <a:endParaRPr lang="en-US" altLang="zh-CN" dirty="0">
              <a:solidFill>
                <a:srgbClr val="FF0000"/>
              </a:solidFill>
            </a:endParaRPr>
          </a:p>
          <a:p>
            <a:pPr marL="0" indent="0">
              <a:buNone/>
            </a:pPr>
            <a:r>
              <a:rPr lang="zh-CN" altLang="en-US" dirty="0"/>
              <a:t>三</a:t>
            </a:r>
            <a:r>
              <a:rPr lang="zh-CN" altLang="en-US" dirty="0" smtClean="0"/>
              <a:t>、</a:t>
            </a:r>
            <a:r>
              <a:rPr lang="en-US" altLang="zh-CN" dirty="0" err="1"/>
              <a:t>gdb</a:t>
            </a:r>
            <a:r>
              <a:rPr lang="zh-CN" altLang="en-US" dirty="0"/>
              <a:t>基本命令</a:t>
            </a:r>
            <a:endParaRPr lang="en-US" altLang="zh-CN" dirty="0"/>
          </a:p>
          <a:p>
            <a:pPr marL="0" indent="0">
              <a:buNone/>
            </a:pPr>
            <a:r>
              <a:rPr lang="zh-CN" altLang="en-US" dirty="0"/>
              <a:t>四</a:t>
            </a:r>
            <a:r>
              <a:rPr lang="zh-CN" altLang="en-US" dirty="0" smtClean="0"/>
              <a:t>、</a:t>
            </a:r>
            <a:r>
              <a:rPr lang="en-US" altLang="zh-CN" dirty="0" err="1" smtClean="0"/>
              <a:t>gdb</a:t>
            </a:r>
            <a:r>
              <a:rPr lang="zh-CN" altLang="en-US" dirty="0" smtClean="0"/>
              <a:t>高级命令</a:t>
            </a:r>
            <a:endParaRPr lang="en-US" altLang="zh-CN" dirty="0" smtClean="0"/>
          </a:p>
          <a:p>
            <a:pPr marL="0" indent="0">
              <a:buNone/>
            </a:pPr>
            <a:r>
              <a:rPr lang="zh-CN" altLang="en-US" dirty="0"/>
              <a:t>五</a:t>
            </a:r>
            <a:r>
              <a:rPr lang="zh-CN" altLang="en-US" dirty="0" smtClean="0"/>
              <a:t>、</a:t>
            </a:r>
            <a:r>
              <a:rPr lang="en-US" altLang="zh-CN" dirty="0" err="1" smtClean="0"/>
              <a:t>Coredump</a:t>
            </a:r>
            <a:r>
              <a:rPr lang="zh-CN" altLang="en-US" dirty="0" smtClean="0"/>
              <a:t>分析</a:t>
            </a:r>
            <a:endParaRPr lang="en-US" altLang="zh-CN" dirty="0" smtClean="0"/>
          </a:p>
          <a:p>
            <a:pPr marL="0" indent="0">
              <a:buNone/>
            </a:pPr>
            <a:r>
              <a:rPr lang="zh-CN" altLang="en-US" dirty="0"/>
              <a:t>六</a:t>
            </a:r>
            <a:r>
              <a:rPr lang="zh-CN" altLang="en-US" dirty="0" smtClean="0"/>
              <a:t>、</a:t>
            </a:r>
            <a:r>
              <a:rPr lang="en-US" altLang="zh-CN" dirty="0" err="1" smtClean="0"/>
              <a:t>gdb</a:t>
            </a:r>
            <a:r>
              <a:rPr lang="zh-CN" altLang="en-US" dirty="0" smtClean="0"/>
              <a:t>使用技巧</a:t>
            </a:r>
            <a:endParaRPr lang="en-US" altLang="zh-CN" dirty="0" smtClean="0"/>
          </a:p>
          <a:p>
            <a:pPr marL="0" indent="0">
              <a:buNone/>
            </a:pPr>
            <a:r>
              <a:rPr lang="zh-CN" altLang="en-US" dirty="0"/>
              <a:t>七</a:t>
            </a:r>
            <a:r>
              <a:rPr lang="zh-CN" altLang="en-US" dirty="0" smtClean="0"/>
              <a:t>、常见问题</a:t>
            </a:r>
            <a:endParaRPr lang="en-US" altLang="zh-CN" dirty="0" smtClean="0"/>
          </a:p>
          <a:p>
            <a:endParaRPr lang="zh-CN" altLang="en-US" dirty="0"/>
          </a:p>
        </p:txBody>
      </p:sp>
      <p:sp>
        <p:nvSpPr>
          <p:cNvPr id="2" name="标题 1"/>
          <p:cNvSpPr>
            <a:spLocks noGrp="1"/>
          </p:cNvSpPr>
          <p:nvPr>
            <p:ph type="title"/>
          </p:nvPr>
        </p:nvSpPr>
        <p:spPr/>
        <p:txBody>
          <a:bodyPr/>
          <a:lstStyle/>
          <a:p>
            <a:pPr algn="ctr"/>
            <a:r>
              <a:rPr lang="zh-CN" altLang="en-US" dirty="0" smtClean="0"/>
              <a:t>培训大纲</a:t>
            </a:r>
            <a:endParaRPr lang="zh-CN" altLang="en-US" dirty="0"/>
          </a:p>
        </p:txBody>
      </p:sp>
    </p:spTree>
    <p:extLst>
      <p:ext uri="{BB962C8B-B14F-4D97-AF65-F5344CB8AC3E}">
        <p14:creationId xmlns:p14="http://schemas.microsoft.com/office/powerpoint/2010/main" xmlns="" val="1873248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pPr eaLnBrk="1" hangingPunct="1"/>
            <a:r>
              <a:rPr lang="en-US" altLang="zh-CN" sz="2000" dirty="0" err="1" smtClean="0"/>
              <a:t>ptrace</a:t>
            </a:r>
            <a:r>
              <a:rPr lang="zh-CN" altLang="en-US" sz="2000" dirty="0" smtClean="0"/>
              <a:t>系统调用的原型</a:t>
            </a:r>
          </a:p>
          <a:p>
            <a:pPr eaLnBrk="1" hangingPunct="1">
              <a:buFont typeface="Wingdings" pitchFamily="2" charset="2"/>
              <a:buNone/>
            </a:pPr>
            <a:r>
              <a:rPr lang="zh-CN" altLang="en-US" sz="2000" dirty="0" smtClean="0"/>
              <a:t>    </a:t>
            </a:r>
            <a:r>
              <a:rPr lang="en-US" altLang="zh-CN" sz="2000" dirty="0" smtClean="0"/>
              <a:t>long </a:t>
            </a:r>
            <a:r>
              <a:rPr lang="en-US" altLang="zh-CN" sz="2000" dirty="0" err="1" smtClean="0"/>
              <a:t>ptrace</a:t>
            </a:r>
            <a:r>
              <a:rPr lang="en-US" altLang="zh-CN" sz="2000" dirty="0" smtClean="0"/>
              <a:t>(</a:t>
            </a:r>
            <a:r>
              <a:rPr lang="en-US" altLang="zh-CN" sz="2000" dirty="0" err="1" smtClean="0"/>
              <a:t>enum</a:t>
            </a:r>
            <a:r>
              <a:rPr lang="en-US" altLang="zh-CN" sz="2000" dirty="0" smtClean="0"/>
              <a:t> __</a:t>
            </a:r>
            <a:r>
              <a:rPr lang="en-US" altLang="zh-CN" sz="2000" dirty="0" err="1" smtClean="0"/>
              <a:t>ptrace_request</a:t>
            </a:r>
            <a:r>
              <a:rPr lang="en-US" altLang="zh-CN" sz="2000" dirty="0" smtClean="0"/>
              <a:t> request, </a:t>
            </a:r>
            <a:r>
              <a:rPr lang="en-US" altLang="zh-CN" sz="2000" dirty="0" err="1" smtClean="0"/>
              <a:t>pid_t</a:t>
            </a:r>
            <a:r>
              <a:rPr lang="en-US" altLang="zh-CN" sz="2000" dirty="0" smtClean="0"/>
              <a:t> </a:t>
            </a:r>
            <a:r>
              <a:rPr lang="en-US" altLang="zh-CN" sz="2000" dirty="0" err="1" smtClean="0"/>
              <a:t>pid</a:t>
            </a:r>
            <a:r>
              <a:rPr lang="en-US" altLang="zh-CN" sz="2000" dirty="0" smtClean="0"/>
              <a:t>, void *</a:t>
            </a:r>
            <a:r>
              <a:rPr lang="en-US" altLang="zh-CN" sz="2000" dirty="0" err="1" smtClean="0"/>
              <a:t>addr</a:t>
            </a:r>
            <a:r>
              <a:rPr lang="en-US" altLang="zh-CN" sz="2000" dirty="0" smtClean="0"/>
              <a:t>, void *data);</a:t>
            </a:r>
          </a:p>
          <a:p>
            <a:pPr eaLnBrk="1" hangingPunct="1">
              <a:buFont typeface="Wingdings" pitchFamily="2" charset="2"/>
              <a:buNone/>
            </a:pPr>
            <a:endParaRPr lang="en-US" altLang="zh-CN" sz="2000" dirty="0" smtClean="0"/>
          </a:p>
          <a:p>
            <a:pPr eaLnBrk="1" hangingPunct="1"/>
            <a:r>
              <a:rPr lang="en-US" altLang="zh-CN" sz="2000" dirty="0" err="1" smtClean="0"/>
              <a:t>ptrace</a:t>
            </a:r>
            <a:r>
              <a:rPr lang="zh-CN" altLang="en-US" sz="2000" dirty="0" smtClean="0"/>
              <a:t>系统调用的简要说明</a:t>
            </a:r>
          </a:p>
          <a:p>
            <a:pPr eaLnBrk="1" hangingPunct="1">
              <a:buFont typeface="Wingdings" pitchFamily="2" charset="2"/>
              <a:buNone/>
            </a:pPr>
            <a:r>
              <a:rPr lang="zh-CN" altLang="en-US" sz="2000" dirty="0" smtClean="0"/>
              <a:t>    </a:t>
            </a:r>
            <a:r>
              <a:rPr lang="en-US" altLang="zh-CN" sz="2000" dirty="0" err="1" smtClean="0"/>
              <a:t>ptrace</a:t>
            </a:r>
            <a:r>
              <a:rPr lang="zh-CN" altLang="en-US" sz="2000" dirty="0" smtClean="0"/>
              <a:t>系统调用提供了一种方法来让父进程可以观察和控制其它进程的执行，检查和改变其核心映像以及寄存器。</a:t>
            </a:r>
          </a:p>
          <a:p>
            <a:pPr eaLnBrk="1" hangingPunct="1">
              <a:buFont typeface="Wingdings" pitchFamily="2" charset="2"/>
              <a:buNone/>
            </a:pPr>
            <a:endParaRPr lang="en-US" altLang="zh-CN" sz="2000" dirty="0" smtClean="0"/>
          </a:p>
        </p:txBody>
      </p:sp>
      <p:sp>
        <p:nvSpPr>
          <p:cNvPr id="10242" name="Rectangle 2"/>
          <p:cNvSpPr>
            <a:spLocks noGrp="1" noChangeArrowheads="1"/>
          </p:cNvSpPr>
          <p:nvPr>
            <p:ph type="title"/>
          </p:nvPr>
        </p:nvSpPr>
        <p:spPr>
          <a:xfrm>
            <a:off x="457200" y="277813"/>
            <a:ext cx="8229600" cy="712787"/>
          </a:xfrm>
        </p:spPr>
        <p:txBody>
          <a:bodyPr/>
          <a:lstStyle/>
          <a:p>
            <a:pPr eaLnBrk="1" hangingPunct="1"/>
            <a:r>
              <a:rPr lang="en-US" altLang="zh-CN" sz="3400" dirty="0" err="1" smtClean="0"/>
              <a:t>gdb</a:t>
            </a:r>
            <a:r>
              <a:rPr lang="zh-CN" altLang="en-US" sz="3400" dirty="0" smtClean="0"/>
              <a:t>调试的工具 </a:t>
            </a:r>
            <a:r>
              <a:rPr lang="en-US" altLang="zh-CN" sz="3400" dirty="0" smtClean="0">
                <a:latin typeface="Arial" charset="0"/>
              </a:rPr>
              <a:t>–</a:t>
            </a:r>
            <a:r>
              <a:rPr lang="en-US" altLang="zh-CN" sz="3400" dirty="0" smtClean="0"/>
              <a:t> </a:t>
            </a:r>
            <a:r>
              <a:rPr lang="en-US" altLang="zh-CN" sz="3400" dirty="0" err="1" smtClean="0"/>
              <a:t>ptrace</a:t>
            </a:r>
            <a:r>
              <a:rPr lang="zh-CN" altLang="en-US" sz="3400" dirty="0" smtClean="0"/>
              <a:t>系统调用 </a:t>
            </a:r>
          </a:p>
        </p:txBody>
      </p:sp>
    </p:spTree>
    <p:extLst>
      <p:ext uri="{BB962C8B-B14F-4D97-AF65-F5344CB8AC3E}">
        <p14:creationId xmlns:p14="http://schemas.microsoft.com/office/powerpoint/2010/main" xmlns="" val="194864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pPr eaLnBrk="1" hangingPunct="1"/>
            <a:r>
              <a:rPr lang="en-US" altLang="zh-CN" sz="2000" smtClean="0"/>
              <a:t>ptrace</a:t>
            </a:r>
            <a:r>
              <a:rPr lang="zh-CN" altLang="en-US" sz="2000" smtClean="0"/>
              <a:t>系统调用的主要选项</a:t>
            </a:r>
          </a:p>
          <a:p>
            <a:pPr eaLnBrk="1" hangingPunct="1"/>
            <a:endParaRPr lang="zh-CN" altLang="en-US" sz="2000" smtClean="0"/>
          </a:p>
          <a:p>
            <a:pPr eaLnBrk="1" hangingPunct="1">
              <a:buFont typeface="Wingdings" pitchFamily="2" charset="2"/>
              <a:buNone/>
            </a:pPr>
            <a:r>
              <a:rPr lang="en-US" altLang="zh-CN" sz="2000" smtClean="0"/>
              <a:t>PTRACE_TRACEME</a:t>
            </a:r>
          </a:p>
          <a:p>
            <a:pPr eaLnBrk="1" hangingPunct="1">
              <a:buFont typeface="Wingdings" pitchFamily="2" charset="2"/>
              <a:buNone/>
            </a:pPr>
            <a:r>
              <a:rPr lang="en-US" altLang="zh-CN" sz="2000" smtClean="0"/>
              <a:t>   </a:t>
            </a:r>
            <a:r>
              <a:rPr lang="zh-CN" altLang="en-US" sz="2000" smtClean="0"/>
              <a:t>表示本进程将被其父进程跟踪，交付给这个进程的所有信号（除</a:t>
            </a:r>
            <a:r>
              <a:rPr lang="en-US" altLang="zh-CN" sz="2000" smtClean="0"/>
              <a:t>SIGKILL</a:t>
            </a:r>
            <a:r>
              <a:rPr lang="zh-CN" altLang="en-US" sz="2000" smtClean="0"/>
              <a:t>之外），都将使其停止，父进程将通过</a:t>
            </a:r>
            <a:r>
              <a:rPr lang="en-US" altLang="zh-CN" sz="2000" smtClean="0"/>
              <a:t>wait()</a:t>
            </a:r>
            <a:r>
              <a:rPr lang="zh-CN" altLang="en-US" sz="2000" smtClean="0"/>
              <a:t>获知这一情况。</a:t>
            </a:r>
          </a:p>
          <a:p>
            <a:pPr eaLnBrk="1" hangingPunct="1">
              <a:buFont typeface="Wingdings" pitchFamily="2" charset="2"/>
              <a:buNone/>
            </a:pPr>
            <a:r>
              <a:rPr lang="en-US" altLang="zh-CN" sz="2000" smtClean="0"/>
              <a:t>PTRACE_ATTACH</a:t>
            </a:r>
          </a:p>
          <a:p>
            <a:pPr eaLnBrk="1" hangingPunct="1">
              <a:buFont typeface="Wingdings" pitchFamily="2" charset="2"/>
              <a:buNone/>
            </a:pPr>
            <a:r>
              <a:rPr lang="en-US" altLang="zh-CN" sz="2000" smtClean="0"/>
              <a:t>   attach</a:t>
            </a:r>
            <a:r>
              <a:rPr lang="zh-CN" altLang="en-US" sz="2000" smtClean="0"/>
              <a:t>到一个指定的进程，使其成为当前进程跟踪的子进程，子进程的行为等同于它进行了一次</a:t>
            </a:r>
            <a:r>
              <a:rPr lang="en-US" altLang="zh-CN" sz="2000" smtClean="0"/>
              <a:t>PTRACE_TRACEME</a:t>
            </a:r>
            <a:r>
              <a:rPr lang="zh-CN" altLang="en-US" sz="2000" smtClean="0"/>
              <a:t>操作。</a:t>
            </a:r>
          </a:p>
          <a:p>
            <a:pPr eaLnBrk="1" hangingPunct="1">
              <a:buFont typeface="Wingdings" pitchFamily="2" charset="2"/>
              <a:buNone/>
            </a:pPr>
            <a:r>
              <a:rPr lang="en-US" altLang="zh-CN" sz="2000" smtClean="0"/>
              <a:t>PTRACE_CONT</a:t>
            </a:r>
          </a:p>
          <a:p>
            <a:pPr eaLnBrk="1" hangingPunct="1">
              <a:buFont typeface="Wingdings" pitchFamily="2" charset="2"/>
              <a:buNone/>
            </a:pPr>
            <a:r>
              <a:rPr lang="en-US" altLang="zh-CN" sz="2000" smtClean="0"/>
              <a:t>   </a:t>
            </a:r>
            <a:r>
              <a:rPr lang="zh-CN" altLang="en-US" sz="2000" smtClean="0"/>
              <a:t>继续运行之前停止的子进程。可同时向子进程交付指定的信号。</a:t>
            </a:r>
          </a:p>
        </p:txBody>
      </p:sp>
      <p:sp>
        <p:nvSpPr>
          <p:cNvPr id="11266" name="Rectangle 2"/>
          <p:cNvSpPr>
            <a:spLocks noGrp="1" noChangeArrowheads="1"/>
          </p:cNvSpPr>
          <p:nvPr>
            <p:ph type="title"/>
          </p:nvPr>
        </p:nvSpPr>
        <p:spPr>
          <a:xfrm>
            <a:off x="457200" y="277813"/>
            <a:ext cx="8229600" cy="712787"/>
          </a:xfrm>
        </p:spPr>
        <p:txBody>
          <a:bodyPr/>
          <a:lstStyle/>
          <a:p>
            <a:pPr eaLnBrk="1" hangingPunct="1"/>
            <a:r>
              <a:rPr lang="en-US" altLang="zh-CN" sz="3400" dirty="0" err="1" smtClean="0"/>
              <a:t>gdb</a:t>
            </a:r>
            <a:r>
              <a:rPr lang="zh-CN" altLang="en-US" sz="3400" dirty="0" smtClean="0"/>
              <a:t>调试的工具 </a:t>
            </a:r>
            <a:r>
              <a:rPr lang="en-US" altLang="zh-CN" sz="3400" dirty="0" smtClean="0">
                <a:latin typeface="Arial" charset="0"/>
              </a:rPr>
              <a:t>–</a:t>
            </a:r>
            <a:r>
              <a:rPr lang="en-US" altLang="zh-CN" sz="3400" dirty="0" smtClean="0"/>
              <a:t> </a:t>
            </a:r>
            <a:r>
              <a:rPr lang="en-US" altLang="zh-CN" sz="3400" dirty="0" err="1" smtClean="0"/>
              <a:t>ptrace</a:t>
            </a:r>
            <a:r>
              <a:rPr lang="zh-CN" altLang="en-US" sz="3400" dirty="0" smtClean="0"/>
              <a:t>系统调用 </a:t>
            </a:r>
          </a:p>
        </p:txBody>
      </p:sp>
    </p:spTree>
    <p:extLst>
      <p:ext uri="{BB962C8B-B14F-4D97-AF65-F5344CB8AC3E}">
        <p14:creationId xmlns:p14="http://schemas.microsoft.com/office/powerpoint/2010/main" xmlns="" val="2681678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eaLnBrk="1" hangingPunct="1"/>
            <a:r>
              <a:rPr lang="en-US" altLang="zh-CN" sz="2000" smtClean="0"/>
              <a:t>attach</a:t>
            </a:r>
            <a:r>
              <a:rPr lang="zh-CN" altLang="en-US" sz="2000" smtClean="0"/>
              <a:t>并调试一个已经运行的进程</a:t>
            </a:r>
          </a:p>
          <a:p>
            <a:pPr eaLnBrk="1" hangingPunct="1"/>
            <a:endParaRPr lang="zh-CN" altLang="en-US" sz="2000" smtClean="0"/>
          </a:p>
          <a:p>
            <a:pPr eaLnBrk="1" hangingPunct="1">
              <a:buFont typeface="Wingdings" pitchFamily="2" charset="2"/>
              <a:buNone/>
            </a:pPr>
            <a:r>
              <a:rPr lang="zh-CN" altLang="en-US" sz="2000" smtClean="0"/>
              <a:t>调试关系的建立过程：</a:t>
            </a:r>
          </a:p>
          <a:p>
            <a:pPr lvl="1" eaLnBrk="1" hangingPunct="1"/>
            <a:r>
              <a:rPr lang="zh-CN" altLang="en-US" smtClean="0"/>
              <a:t>用户确定需要进行调试的进程</a:t>
            </a:r>
            <a:r>
              <a:rPr lang="en-US" altLang="zh-CN" smtClean="0"/>
              <a:t>id</a:t>
            </a:r>
            <a:r>
              <a:rPr lang="zh-CN" altLang="en-US" smtClean="0"/>
              <a:t>；</a:t>
            </a:r>
          </a:p>
          <a:p>
            <a:pPr lvl="1" eaLnBrk="1" hangingPunct="1"/>
            <a:r>
              <a:rPr lang="zh-CN" altLang="en-US" smtClean="0"/>
              <a:t>运行</a:t>
            </a:r>
            <a:r>
              <a:rPr lang="en-US" altLang="zh-CN" smtClean="0"/>
              <a:t>gdb</a:t>
            </a:r>
            <a:r>
              <a:rPr lang="zh-CN" altLang="en-US" smtClean="0"/>
              <a:t>，输入</a:t>
            </a:r>
            <a:r>
              <a:rPr lang="en-US" altLang="zh-CN" smtClean="0"/>
              <a:t>attach pid</a:t>
            </a:r>
            <a:r>
              <a:rPr lang="zh-CN" altLang="en-US" smtClean="0"/>
              <a:t>，</a:t>
            </a:r>
            <a:r>
              <a:rPr lang="en-US" altLang="zh-CN" smtClean="0"/>
              <a:t>gdb</a:t>
            </a:r>
            <a:r>
              <a:rPr lang="zh-CN" altLang="en-US" smtClean="0"/>
              <a:t>对指定进程执行下述操作：</a:t>
            </a:r>
          </a:p>
          <a:p>
            <a:pPr lvl="1" eaLnBrk="1" hangingPunct="1">
              <a:buFont typeface="Wingdings" pitchFamily="2" charset="2"/>
              <a:buNone/>
            </a:pPr>
            <a:r>
              <a:rPr lang="zh-CN" altLang="en-US" smtClean="0"/>
              <a:t>     </a:t>
            </a:r>
            <a:r>
              <a:rPr lang="en-US" altLang="zh-CN" smtClean="0"/>
              <a:t>ptrace(PTRACE_ATTACH, pid, 0, 0);</a:t>
            </a:r>
          </a:p>
          <a:p>
            <a:pPr eaLnBrk="1" hangingPunct="1">
              <a:buFont typeface="Wingdings" pitchFamily="2" charset="2"/>
              <a:buNone/>
            </a:pPr>
            <a:endParaRPr lang="en-US" altLang="zh-CN" sz="2000" smtClean="0"/>
          </a:p>
          <a:p>
            <a:pPr eaLnBrk="1" hangingPunct="1">
              <a:buFont typeface="Wingdings" pitchFamily="2" charset="2"/>
              <a:buNone/>
            </a:pPr>
            <a:endParaRPr lang="en-US" altLang="zh-CN" sz="1700" smtClean="0"/>
          </a:p>
          <a:p>
            <a:pPr eaLnBrk="1" hangingPunct="1">
              <a:buFont typeface="Wingdings" pitchFamily="2" charset="2"/>
              <a:buNone/>
            </a:pPr>
            <a:endParaRPr lang="en-US" altLang="zh-CN" sz="1700" smtClean="0"/>
          </a:p>
        </p:txBody>
      </p:sp>
      <p:sp>
        <p:nvSpPr>
          <p:cNvPr id="12290" name="Rectangle 2"/>
          <p:cNvSpPr>
            <a:spLocks noGrp="1" noChangeArrowheads="1"/>
          </p:cNvSpPr>
          <p:nvPr>
            <p:ph type="title"/>
          </p:nvPr>
        </p:nvSpPr>
        <p:spPr>
          <a:xfrm>
            <a:off x="457200" y="277813"/>
            <a:ext cx="8229600" cy="712787"/>
          </a:xfrm>
        </p:spPr>
        <p:txBody>
          <a:bodyPr/>
          <a:lstStyle/>
          <a:p>
            <a:r>
              <a:rPr lang="en-US" altLang="zh-CN" sz="3400" dirty="0" err="1" smtClean="0"/>
              <a:t>gdb</a:t>
            </a:r>
            <a:r>
              <a:rPr lang="zh-CN" altLang="en-US" sz="3400" dirty="0" smtClean="0"/>
              <a:t>的</a:t>
            </a:r>
            <a:r>
              <a:rPr lang="zh-CN" altLang="en-US" sz="3400" dirty="0"/>
              <a:t>二</a:t>
            </a:r>
            <a:r>
              <a:rPr lang="zh-CN" altLang="en-US" sz="3400" dirty="0" smtClean="0"/>
              <a:t>种调试方式 （</a:t>
            </a:r>
            <a:r>
              <a:rPr lang="en-US" altLang="zh-CN" sz="3400" dirty="0" smtClean="0"/>
              <a:t>1</a:t>
            </a:r>
            <a:r>
              <a:rPr lang="zh-CN" altLang="en-US" sz="3400" dirty="0" smtClean="0"/>
              <a:t>）</a:t>
            </a:r>
          </a:p>
        </p:txBody>
      </p:sp>
    </p:spTree>
    <p:extLst>
      <p:ext uri="{BB962C8B-B14F-4D97-AF65-F5344CB8AC3E}">
        <p14:creationId xmlns:p14="http://schemas.microsoft.com/office/powerpoint/2010/main" xmlns="" val="3655267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pPr eaLnBrk="1" hangingPunct="1"/>
            <a:r>
              <a:rPr lang="en-US" altLang="zh-CN" sz="2000" smtClean="0"/>
              <a:t>attach</a:t>
            </a:r>
            <a:r>
              <a:rPr lang="zh-CN" altLang="en-US" sz="2000" smtClean="0"/>
              <a:t>并调试一个已经运行的进程</a:t>
            </a:r>
          </a:p>
        </p:txBody>
      </p:sp>
      <p:sp>
        <p:nvSpPr>
          <p:cNvPr id="13314" name="Rectangle 2"/>
          <p:cNvSpPr>
            <a:spLocks noGrp="1" noChangeArrowheads="1"/>
          </p:cNvSpPr>
          <p:nvPr>
            <p:ph type="title"/>
          </p:nvPr>
        </p:nvSpPr>
        <p:spPr>
          <a:xfrm>
            <a:off x="457200" y="277813"/>
            <a:ext cx="8229600" cy="712787"/>
          </a:xfrm>
        </p:spPr>
        <p:txBody>
          <a:bodyPr/>
          <a:lstStyle/>
          <a:p>
            <a:r>
              <a:rPr lang="en-US" altLang="zh-CN" sz="3400" dirty="0" err="1" smtClean="0"/>
              <a:t>gdb</a:t>
            </a:r>
            <a:r>
              <a:rPr lang="zh-CN" altLang="en-US" sz="3400" dirty="0" smtClean="0"/>
              <a:t>的</a:t>
            </a:r>
            <a:r>
              <a:rPr lang="zh-CN" altLang="en-US" sz="3400" dirty="0"/>
              <a:t>二</a:t>
            </a:r>
            <a:r>
              <a:rPr lang="zh-CN" altLang="en-US" sz="3400" dirty="0" smtClean="0"/>
              <a:t>种调试方式 （</a:t>
            </a:r>
            <a:r>
              <a:rPr lang="en-US" altLang="zh-CN" sz="3400" dirty="0" smtClean="0"/>
              <a:t>2</a:t>
            </a:r>
            <a:r>
              <a:rPr lang="zh-CN" altLang="en-US" sz="3400" dirty="0" smtClean="0"/>
              <a:t>）</a:t>
            </a:r>
          </a:p>
        </p:txBody>
      </p:sp>
      <p:pic>
        <p:nvPicPr>
          <p:cNvPr id="13316" name="Picture 4" descr="attach方式截图"/>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9600" y="2209800"/>
            <a:ext cx="7924800" cy="388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8101667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6"/>
          <p:cNvSpPr>
            <a:spLocks noGrp="1" noChangeArrowheads="1"/>
          </p:cNvSpPr>
          <p:nvPr>
            <p:ph idx="1"/>
          </p:nvPr>
        </p:nvSpPr>
        <p:spPr>
          <a:xfrm>
            <a:off x="457200" y="1219200"/>
            <a:ext cx="8229600" cy="4191000"/>
          </a:xfrm>
          <a:noFill/>
        </p:spPr>
        <p:txBody>
          <a:bodyPr>
            <a:normAutofit/>
          </a:bodyPr>
          <a:lstStyle/>
          <a:p>
            <a:pPr eaLnBrk="1" hangingPunct="1">
              <a:lnSpc>
                <a:spcPct val="90000"/>
              </a:lnSpc>
            </a:pPr>
            <a:r>
              <a:rPr lang="zh-CN" altLang="en-US" sz="2000" smtClean="0"/>
              <a:t>运行并调试一个新的进程</a:t>
            </a:r>
          </a:p>
          <a:p>
            <a:pPr eaLnBrk="1" hangingPunct="1">
              <a:lnSpc>
                <a:spcPct val="90000"/>
              </a:lnSpc>
              <a:buFont typeface="Wingdings" pitchFamily="2" charset="2"/>
              <a:buNone/>
            </a:pPr>
            <a:endParaRPr lang="zh-CN" altLang="en-US" sz="2000" smtClean="0"/>
          </a:p>
          <a:p>
            <a:pPr eaLnBrk="1" hangingPunct="1">
              <a:lnSpc>
                <a:spcPct val="90000"/>
              </a:lnSpc>
            </a:pPr>
            <a:r>
              <a:rPr lang="zh-CN" altLang="en-US" sz="2000" smtClean="0"/>
              <a:t>调试关系的建立过程：</a:t>
            </a:r>
          </a:p>
          <a:p>
            <a:pPr lvl="1" eaLnBrk="1" hangingPunct="1">
              <a:lnSpc>
                <a:spcPct val="90000"/>
              </a:lnSpc>
            </a:pPr>
            <a:r>
              <a:rPr lang="zh-CN" altLang="en-US" smtClean="0"/>
              <a:t>运行</a:t>
            </a:r>
            <a:r>
              <a:rPr lang="en-US" altLang="zh-CN" smtClean="0"/>
              <a:t>gdb</a:t>
            </a:r>
            <a:r>
              <a:rPr lang="zh-CN" altLang="en-US" smtClean="0"/>
              <a:t>，通过命令行参数或</a:t>
            </a:r>
            <a:r>
              <a:rPr lang="en-US" altLang="zh-CN" smtClean="0"/>
              <a:t>file</a:t>
            </a:r>
            <a:r>
              <a:rPr lang="zh-CN" altLang="en-US" smtClean="0"/>
              <a:t>命令指定目标程序。</a:t>
            </a:r>
          </a:p>
          <a:p>
            <a:pPr lvl="1" eaLnBrk="1" hangingPunct="1">
              <a:lnSpc>
                <a:spcPct val="90000"/>
              </a:lnSpc>
            </a:pPr>
            <a:r>
              <a:rPr lang="zh-CN" altLang="en-US" smtClean="0"/>
              <a:t>输入</a:t>
            </a:r>
            <a:r>
              <a:rPr lang="en-US" altLang="zh-CN" smtClean="0"/>
              <a:t>run</a:t>
            </a:r>
            <a:r>
              <a:rPr lang="zh-CN" altLang="en-US" smtClean="0"/>
              <a:t>命令，</a:t>
            </a:r>
            <a:r>
              <a:rPr lang="en-US" altLang="zh-CN" smtClean="0"/>
              <a:t>gdb</a:t>
            </a:r>
            <a:r>
              <a:rPr lang="zh-CN" altLang="en-US" smtClean="0"/>
              <a:t>执行下述操作：</a:t>
            </a:r>
          </a:p>
          <a:p>
            <a:pPr lvl="2" eaLnBrk="1" hangingPunct="1">
              <a:lnSpc>
                <a:spcPct val="90000"/>
              </a:lnSpc>
            </a:pPr>
            <a:r>
              <a:rPr lang="zh-CN" altLang="en-US" smtClean="0"/>
              <a:t>通过</a:t>
            </a:r>
            <a:r>
              <a:rPr lang="en-US" altLang="zh-CN" smtClean="0"/>
              <a:t>fork()</a:t>
            </a:r>
            <a:r>
              <a:rPr lang="zh-CN" altLang="en-US" smtClean="0"/>
              <a:t>系统调用创建一个新进程；</a:t>
            </a:r>
          </a:p>
          <a:p>
            <a:pPr lvl="2" eaLnBrk="1" hangingPunct="1">
              <a:lnSpc>
                <a:spcPct val="90000"/>
              </a:lnSpc>
            </a:pPr>
            <a:r>
              <a:rPr lang="zh-CN" altLang="en-US" smtClean="0"/>
              <a:t>在新创建的子进程中执行下述操作：</a:t>
            </a:r>
            <a:r>
              <a:rPr lang="en-US" altLang="zh-CN" smtClean="0"/>
              <a:t>ptrace(PTRACE_TRACEME, 0, 0, 0);</a:t>
            </a:r>
          </a:p>
          <a:p>
            <a:pPr lvl="2" eaLnBrk="1" hangingPunct="1">
              <a:lnSpc>
                <a:spcPct val="90000"/>
              </a:lnSpc>
            </a:pPr>
            <a:r>
              <a:rPr lang="zh-CN" altLang="en-US" smtClean="0"/>
              <a:t>在子进程中通过</a:t>
            </a:r>
            <a:r>
              <a:rPr lang="en-US" altLang="zh-CN" smtClean="0"/>
              <a:t>execv()</a:t>
            </a:r>
            <a:r>
              <a:rPr lang="zh-CN" altLang="en-US" smtClean="0"/>
              <a:t>系统调用加载用户指定的可执行文件。</a:t>
            </a:r>
          </a:p>
        </p:txBody>
      </p:sp>
      <p:sp>
        <p:nvSpPr>
          <p:cNvPr id="14338" name="Rectangle 2"/>
          <p:cNvSpPr>
            <a:spLocks noGrp="1" noChangeArrowheads="1"/>
          </p:cNvSpPr>
          <p:nvPr>
            <p:ph type="title"/>
          </p:nvPr>
        </p:nvSpPr>
        <p:spPr>
          <a:xfrm>
            <a:off x="457200" y="277813"/>
            <a:ext cx="8229600" cy="712787"/>
          </a:xfrm>
        </p:spPr>
        <p:txBody>
          <a:bodyPr/>
          <a:lstStyle/>
          <a:p>
            <a:r>
              <a:rPr lang="en-US" altLang="zh-CN" sz="3400" dirty="0" err="1" smtClean="0"/>
              <a:t>gdb</a:t>
            </a:r>
            <a:r>
              <a:rPr lang="zh-CN" altLang="en-US" sz="3400" dirty="0" smtClean="0"/>
              <a:t>的</a:t>
            </a:r>
            <a:r>
              <a:rPr lang="zh-CN" altLang="en-US" sz="3400" dirty="0"/>
              <a:t>二</a:t>
            </a:r>
            <a:r>
              <a:rPr lang="zh-CN" altLang="en-US" sz="3400" dirty="0" smtClean="0"/>
              <a:t>种调试方式 （</a:t>
            </a:r>
            <a:r>
              <a:rPr lang="en-US" altLang="zh-CN" sz="3400" dirty="0" smtClean="0"/>
              <a:t>3</a:t>
            </a:r>
            <a:r>
              <a:rPr lang="zh-CN" altLang="en-US" sz="3400" dirty="0" smtClean="0"/>
              <a:t>）</a:t>
            </a:r>
          </a:p>
        </p:txBody>
      </p:sp>
    </p:spTree>
    <p:extLst>
      <p:ext uri="{BB962C8B-B14F-4D97-AF65-F5344CB8AC3E}">
        <p14:creationId xmlns:p14="http://schemas.microsoft.com/office/powerpoint/2010/main" xmlns="" val="1016194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pPr eaLnBrk="1" hangingPunct="1"/>
            <a:r>
              <a:rPr lang="zh-CN" altLang="en-US" sz="2000" smtClean="0"/>
              <a:t>运行并调试一个新的进程</a:t>
            </a:r>
          </a:p>
          <a:p>
            <a:pPr eaLnBrk="1" hangingPunct="1">
              <a:buFont typeface="Wingdings" pitchFamily="2" charset="2"/>
              <a:buNone/>
            </a:pPr>
            <a:endParaRPr lang="en-US" altLang="zh-CN" sz="2000" smtClean="0"/>
          </a:p>
        </p:txBody>
      </p:sp>
      <p:sp>
        <p:nvSpPr>
          <p:cNvPr id="15362" name="Rectangle 2"/>
          <p:cNvSpPr>
            <a:spLocks noGrp="1" noChangeArrowheads="1"/>
          </p:cNvSpPr>
          <p:nvPr>
            <p:ph type="title"/>
          </p:nvPr>
        </p:nvSpPr>
        <p:spPr>
          <a:xfrm>
            <a:off x="457200" y="277813"/>
            <a:ext cx="8229600" cy="712787"/>
          </a:xfrm>
        </p:spPr>
        <p:txBody>
          <a:bodyPr/>
          <a:lstStyle/>
          <a:p>
            <a:pPr eaLnBrk="1" hangingPunct="1"/>
            <a:r>
              <a:rPr lang="en-US" altLang="zh-CN" sz="3400" dirty="0" err="1" smtClean="0"/>
              <a:t>gdb</a:t>
            </a:r>
            <a:r>
              <a:rPr lang="zh-CN" altLang="en-US" sz="3400" dirty="0" smtClean="0"/>
              <a:t>的二种调试方式 （</a:t>
            </a:r>
            <a:r>
              <a:rPr lang="en-US" altLang="zh-CN" sz="3400" dirty="0" smtClean="0"/>
              <a:t>4</a:t>
            </a:r>
            <a:r>
              <a:rPr lang="zh-CN" altLang="en-US" sz="3400" dirty="0" smtClean="0"/>
              <a:t>）</a:t>
            </a:r>
          </a:p>
        </p:txBody>
      </p:sp>
      <p:pic>
        <p:nvPicPr>
          <p:cNvPr id="15364"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3400" y="2343150"/>
            <a:ext cx="7848600" cy="360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7720366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eaLnBrk="1" hangingPunct="1"/>
            <a:r>
              <a:rPr lang="zh-CN" altLang="en-US" sz="2000" dirty="0" smtClean="0"/>
              <a:t>在使用参数为</a:t>
            </a:r>
            <a:r>
              <a:rPr lang="en-US" altLang="zh-CN" sz="2000" dirty="0" smtClean="0"/>
              <a:t>PTRACE_TRACEME</a:t>
            </a:r>
            <a:r>
              <a:rPr lang="zh-CN" altLang="en-US" sz="2000" dirty="0" smtClean="0"/>
              <a:t>或</a:t>
            </a:r>
            <a:r>
              <a:rPr lang="en-US" altLang="zh-CN" sz="2000" dirty="0" smtClean="0"/>
              <a:t>PTRACE_ATTACH</a:t>
            </a:r>
            <a:r>
              <a:rPr lang="zh-CN" altLang="en-US" sz="2000" dirty="0" smtClean="0"/>
              <a:t>的</a:t>
            </a:r>
            <a:r>
              <a:rPr lang="en-US" altLang="zh-CN" sz="2000" dirty="0" err="1" smtClean="0"/>
              <a:t>ptrace</a:t>
            </a:r>
            <a:r>
              <a:rPr lang="zh-CN" altLang="en-US" sz="2000" dirty="0" smtClean="0"/>
              <a:t>系统调用建立调试关系之后，交付给目标程序的任何信号（除</a:t>
            </a:r>
            <a:r>
              <a:rPr lang="en-US" altLang="zh-CN" sz="2000" dirty="0" smtClean="0"/>
              <a:t>SIGKILL</a:t>
            </a:r>
            <a:r>
              <a:rPr lang="zh-CN" altLang="en-US" sz="2000" dirty="0" smtClean="0"/>
              <a:t>之外）都将被</a:t>
            </a:r>
            <a:r>
              <a:rPr lang="en-US" altLang="zh-CN" sz="2000" dirty="0" err="1" smtClean="0"/>
              <a:t>gdb</a:t>
            </a:r>
            <a:r>
              <a:rPr lang="zh-CN" altLang="en-US" sz="2000" dirty="0" smtClean="0"/>
              <a:t>先行截获。</a:t>
            </a:r>
          </a:p>
          <a:p>
            <a:pPr eaLnBrk="1" hangingPunct="1"/>
            <a:endParaRPr lang="zh-CN" altLang="en-US" sz="2000" dirty="0" smtClean="0"/>
          </a:p>
          <a:p>
            <a:pPr eaLnBrk="1" hangingPunct="1"/>
            <a:r>
              <a:rPr lang="en-US" altLang="zh-CN" sz="2000" dirty="0" err="1" smtClean="0"/>
              <a:t>gdb</a:t>
            </a:r>
            <a:r>
              <a:rPr lang="zh-CN" altLang="en-US" sz="2000" dirty="0" smtClean="0"/>
              <a:t>因此有机会对信号进行相应处理，并根据信号的属性决定在继续目标程序运行时是否将之前截获的信号实际交付给目标程序。</a:t>
            </a:r>
          </a:p>
          <a:p>
            <a:pPr eaLnBrk="1" hangingPunct="1"/>
            <a:endParaRPr lang="en-US" altLang="zh-CN" sz="2000" dirty="0" smtClean="0"/>
          </a:p>
        </p:txBody>
      </p:sp>
      <p:sp>
        <p:nvSpPr>
          <p:cNvPr id="18434" name="Rectangle 2"/>
          <p:cNvSpPr>
            <a:spLocks noGrp="1" noChangeArrowheads="1"/>
          </p:cNvSpPr>
          <p:nvPr>
            <p:ph type="title"/>
          </p:nvPr>
        </p:nvSpPr>
        <p:spPr>
          <a:xfrm>
            <a:off x="457200" y="277813"/>
            <a:ext cx="8229600" cy="712787"/>
          </a:xfrm>
        </p:spPr>
        <p:txBody>
          <a:bodyPr/>
          <a:lstStyle/>
          <a:p>
            <a:pPr eaLnBrk="1" hangingPunct="1"/>
            <a:r>
              <a:rPr lang="en-US" altLang="zh-CN" sz="3400" smtClean="0"/>
              <a:t>gdb</a:t>
            </a:r>
            <a:r>
              <a:rPr lang="zh-CN" altLang="en-US" sz="3400" smtClean="0"/>
              <a:t>调试的基础 </a:t>
            </a:r>
            <a:r>
              <a:rPr lang="en-US" altLang="zh-CN" sz="3400" smtClean="0">
                <a:latin typeface="Arial" charset="0"/>
              </a:rPr>
              <a:t>–</a:t>
            </a:r>
            <a:r>
              <a:rPr lang="en-US" altLang="zh-CN" sz="3400" smtClean="0"/>
              <a:t> </a:t>
            </a:r>
            <a:r>
              <a:rPr lang="zh-CN" altLang="en-US" sz="3400" smtClean="0"/>
              <a:t>信号 （</a:t>
            </a:r>
            <a:r>
              <a:rPr lang="en-US" altLang="zh-CN" sz="3400" smtClean="0"/>
              <a:t>1</a:t>
            </a:r>
            <a:r>
              <a:rPr lang="zh-CN" altLang="en-US" sz="3400" smtClean="0"/>
              <a:t>）</a:t>
            </a:r>
          </a:p>
        </p:txBody>
      </p:sp>
    </p:spTree>
    <p:extLst>
      <p:ext uri="{BB962C8B-B14F-4D97-AF65-F5344CB8AC3E}">
        <p14:creationId xmlns:p14="http://schemas.microsoft.com/office/powerpoint/2010/main" xmlns="" val="2638220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457200" y="1600200"/>
            <a:ext cx="8229600" cy="4343400"/>
          </a:xfrm>
        </p:spPr>
        <p:txBody>
          <a:bodyPr/>
          <a:lstStyle/>
          <a:p>
            <a:pPr eaLnBrk="1" hangingPunct="1"/>
            <a:r>
              <a:rPr lang="zh-CN" altLang="en-US" sz="2000" smtClean="0"/>
              <a:t>信号是实现断点功能的基础。以</a:t>
            </a:r>
            <a:r>
              <a:rPr lang="en-US" altLang="zh-CN" sz="2000" smtClean="0"/>
              <a:t>x86</a:t>
            </a:r>
            <a:r>
              <a:rPr lang="zh-CN" altLang="en-US" sz="2000" smtClean="0"/>
              <a:t>为例，向某个地址打入断点，实际上就是往该地址写入断点指令</a:t>
            </a:r>
            <a:r>
              <a:rPr lang="en-US" altLang="zh-CN" sz="2000" smtClean="0"/>
              <a:t>INT 3</a:t>
            </a:r>
            <a:r>
              <a:rPr lang="zh-CN" altLang="en-US" sz="2000" smtClean="0"/>
              <a:t>，即</a:t>
            </a:r>
            <a:r>
              <a:rPr lang="en-US" altLang="zh-CN" sz="2000" smtClean="0"/>
              <a:t>0xCC</a:t>
            </a:r>
            <a:r>
              <a:rPr lang="zh-CN" altLang="en-US" sz="2000" smtClean="0"/>
              <a:t>。目标程序运行到这条指令之后就会触发</a:t>
            </a:r>
            <a:r>
              <a:rPr lang="en-US" altLang="zh-CN" sz="2000" smtClean="0"/>
              <a:t>SIGTRAP</a:t>
            </a:r>
            <a:r>
              <a:rPr lang="zh-CN" altLang="en-US" sz="2000" smtClean="0"/>
              <a:t>信号，</a:t>
            </a:r>
            <a:r>
              <a:rPr lang="en-US" altLang="zh-CN" sz="2000" smtClean="0"/>
              <a:t>gdb</a:t>
            </a:r>
            <a:r>
              <a:rPr lang="zh-CN" altLang="en-US" sz="2000" smtClean="0"/>
              <a:t>捕获到这个信号，根据目标程序当前停止位置查询</a:t>
            </a:r>
            <a:r>
              <a:rPr lang="en-US" altLang="zh-CN" sz="2000" smtClean="0"/>
              <a:t>gdb</a:t>
            </a:r>
            <a:r>
              <a:rPr lang="zh-CN" altLang="en-US" sz="2000" smtClean="0"/>
              <a:t>维护的断点链表，若发现在该地址确实存在断点，则可判定为断点命中。</a:t>
            </a:r>
          </a:p>
          <a:p>
            <a:pPr eaLnBrk="1" hangingPunct="1">
              <a:buFont typeface="Wingdings" pitchFamily="2" charset="2"/>
              <a:buNone/>
            </a:pPr>
            <a:endParaRPr lang="zh-CN" altLang="en-US" sz="2000" smtClean="0"/>
          </a:p>
          <a:p>
            <a:pPr eaLnBrk="1" hangingPunct="1"/>
            <a:r>
              <a:rPr lang="en-US" altLang="zh-CN" sz="2000" smtClean="0"/>
              <a:t>gdb</a:t>
            </a:r>
            <a:r>
              <a:rPr lang="zh-CN" altLang="en-US" sz="2000" smtClean="0"/>
              <a:t>暂停目标程序运行的方法是向其发送</a:t>
            </a:r>
            <a:r>
              <a:rPr lang="en-US" altLang="zh-CN" sz="2000" smtClean="0"/>
              <a:t>SIGSTOP</a:t>
            </a:r>
            <a:r>
              <a:rPr lang="zh-CN" altLang="en-US" sz="2000" smtClean="0"/>
              <a:t>信号。</a:t>
            </a:r>
          </a:p>
          <a:p>
            <a:pPr eaLnBrk="1" hangingPunct="1">
              <a:buFont typeface="Wingdings" pitchFamily="2" charset="2"/>
              <a:buNone/>
            </a:pPr>
            <a:r>
              <a:rPr lang="zh-CN" altLang="en-US" sz="2000" smtClean="0"/>
              <a:t>     </a:t>
            </a:r>
            <a:r>
              <a:rPr lang="en-US" altLang="zh-CN" sz="2000" smtClean="0"/>
              <a:t>kill_lwp(process-&gt;head.id, SIGSTOP);</a:t>
            </a:r>
          </a:p>
        </p:txBody>
      </p:sp>
      <p:sp>
        <p:nvSpPr>
          <p:cNvPr id="19458" name="Rectangle 2"/>
          <p:cNvSpPr>
            <a:spLocks noGrp="1" noChangeArrowheads="1"/>
          </p:cNvSpPr>
          <p:nvPr>
            <p:ph type="title"/>
          </p:nvPr>
        </p:nvSpPr>
        <p:spPr>
          <a:xfrm>
            <a:off x="457200" y="277813"/>
            <a:ext cx="8229600" cy="712787"/>
          </a:xfrm>
        </p:spPr>
        <p:txBody>
          <a:bodyPr/>
          <a:lstStyle/>
          <a:p>
            <a:pPr eaLnBrk="1" hangingPunct="1"/>
            <a:r>
              <a:rPr lang="en-US" altLang="zh-CN" sz="3400" smtClean="0"/>
              <a:t>gdb</a:t>
            </a:r>
            <a:r>
              <a:rPr lang="zh-CN" altLang="en-US" sz="3400" smtClean="0"/>
              <a:t>调试的基础 </a:t>
            </a:r>
            <a:r>
              <a:rPr lang="en-US" altLang="zh-CN" sz="3400" smtClean="0">
                <a:latin typeface="Arial" charset="0"/>
              </a:rPr>
              <a:t>–</a:t>
            </a:r>
            <a:r>
              <a:rPr lang="en-US" altLang="zh-CN" sz="3400" smtClean="0"/>
              <a:t> </a:t>
            </a:r>
            <a:r>
              <a:rPr lang="zh-CN" altLang="en-US" sz="3400" smtClean="0"/>
              <a:t>信号 （</a:t>
            </a:r>
            <a:r>
              <a:rPr lang="en-US" altLang="zh-CN" sz="3400" smtClean="0"/>
              <a:t>2</a:t>
            </a:r>
            <a:r>
              <a:rPr lang="zh-CN" altLang="en-US" sz="3400" smtClean="0"/>
              <a:t>）</a:t>
            </a:r>
          </a:p>
        </p:txBody>
      </p:sp>
    </p:spTree>
    <p:extLst>
      <p:ext uri="{BB962C8B-B14F-4D97-AF65-F5344CB8AC3E}">
        <p14:creationId xmlns:p14="http://schemas.microsoft.com/office/powerpoint/2010/main" xmlns="" val="602743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39752" y="1916832"/>
            <a:ext cx="5400600" cy="3875261"/>
          </a:xfrm>
        </p:spPr>
        <p:txBody>
          <a:bodyPr>
            <a:normAutofit/>
          </a:bodyPr>
          <a:lstStyle/>
          <a:p>
            <a:pPr marL="0" indent="0">
              <a:buNone/>
            </a:pPr>
            <a:r>
              <a:rPr lang="zh-CN" altLang="en-US" dirty="0" smtClean="0"/>
              <a:t>一、</a:t>
            </a:r>
            <a:r>
              <a:rPr lang="zh-CN" altLang="en-US" dirty="0" smtClean="0">
                <a:solidFill>
                  <a:srgbClr val="FF0000"/>
                </a:solidFill>
              </a:rPr>
              <a:t>概述</a:t>
            </a:r>
            <a:endParaRPr lang="en-US" altLang="zh-CN" dirty="0" smtClean="0">
              <a:solidFill>
                <a:srgbClr val="FF0000"/>
              </a:solidFill>
            </a:endParaRPr>
          </a:p>
          <a:p>
            <a:pPr marL="0" indent="0">
              <a:buNone/>
            </a:pPr>
            <a:r>
              <a:rPr lang="zh-CN" altLang="en-US" dirty="0"/>
              <a:t>二、</a:t>
            </a:r>
            <a:r>
              <a:rPr lang="en-US" altLang="zh-CN" dirty="0" err="1"/>
              <a:t>gdb</a:t>
            </a:r>
            <a:r>
              <a:rPr lang="zh-CN" altLang="en-US" dirty="0"/>
              <a:t>实现原理</a:t>
            </a:r>
            <a:endParaRPr lang="en-US" altLang="zh-CN" dirty="0"/>
          </a:p>
          <a:p>
            <a:pPr marL="0" indent="0">
              <a:buNone/>
            </a:pPr>
            <a:r>
              <a:rPr lang="zh-CN" altLang="en-US" dirty="0"/>
              <a:t>三</a:t>
            </a:r>
            <a:r>
              <a:rPr lang="zh-CN" altLang="en-US" dirty="0" smtClean="0"/>
              <a:t>、</a:t>
            </a:r>
            <a:r>
              <a:rPr lang="en-US" altLang="zh-CN" dirty="0" err="1"/>
              <a:t>gdb</a:t>
            </a:r>
            <a:r>
              <a:rPr lang="zh-CN" altLang="en-US" dirty="0"/>
              <a:t>基本命令</a:t>
            </a:r>
            <a:endParaRPr lang="en-US" altLang="zh-CN" dirty="0"/>
          </a:p>
          <a:p>
            <a:pPr marL="0" indent="0">
              <a:buNone/>
            </a:pPr>
            <a:r>
              <a:rPr lang="zh-CN" altLang="en-US" dirty="0"/>
              <a:t>四</a:t>
            </a:r>
            <a:r>
              <a:rPr lang="zh-CN" altLang="en-US" dirty="0" smtClean="0"/>
              <a:t>、</a:t>
            </a:r>
            <a:r>
              <a:rPr lang="en-US" altLang="zh-CN" dirty="0" err="1" smtClean="0"/>
              <a:t>gdb</a:t>
            </a:r>
            <a:r>
              <a:rPr lang="zh-CN" altLang="en-US" dirty="0" smtClean="0"/>
              <a:t>高级命令</a:t>
            </a:r>
            <a:endParaRPr lang="en-US" altLang="zh-CN" dirty="0" smtClean="0"/>
          </a:p>
          <a:p>
            <a:pPr marL="0" indent="0">
              <a:buNone/>
            </a:pPr>
            <a:r>
              <a:rPr lang="zh-CN" altLang="en-US" dirty="0"/>
              <a:t>五</a:t>
            </a:r>
            <a:r>
              <a:rPr lang="zh-CN" altLang="en-US" dirty="0" smtClean="0"/>
              <a:t>、</a:t>
            </a:r>
            <a:r>
              <a:rPr lang="en-US" altLang="zh-CN" dirty="0" err="1" smtClean="0"/>
              <a:t>Coredump</a:t>
            </a:r>
            <a:r>
              <a:rPr lang="zh-CN" altLang="en-US" dirty="0" smtClean="0"/>
              <a:t>分析</a:t>
            </a:r>
            <a:endParaRPr lang="en-US" altLang="zh-CN" dirty="0" smtClean="0"/>
          </a:p>
          <a:p>
            <a:pPr marL="0" indent="0">
              <a:buNone/>
            </a:pPr>
            <a:r>
              <a:rPr lang="zh-CN" altLang="en-US" dirty="0"/>
              <a:t>六</a:t>
            </a:r>
            <a:r>
              <a:rPr lang="zh-CN" altLang="en-US" dirty="0" smtClean="0"/>
              <a:t>、</a:t>
            </a:r>
            <a:r>
              <a:rPr lang="en-US" altLang="zh-CN" dirty="0" err="1" smtClean="0"/>
              <a:t>gdb</a:t>
            </a:r>
            <a:r>
              <a:rPr lang="zh-CN" altLang="en-US" dirty="0" smtClean="0"/>
              <a:t>使用技巧</a:t>
            </a:r>
            <a:endParaRPr lang="en-US" altLang="zh-CN" dirty="0" smtClean="0"/>
          </a:p>
          <a:p>
            <a:pPr marL="0" indent="0">
              <a:buNone/>
            </a:pPr>
            <a:r>
              <a:rPr lang="zh-CN" altLang="en-US" dirty="0"/>
              <a:t>七</a:t>
            </a:r>
            <a:r>
              <a:rPr lang="zh-CN" altLang="en-US" dirty="0" smtClean="0"/>
              <a:t>、常见问题</a:t>
            </a:r>
            <a:endParaRPr lang="en-US" altLang="zh-CN" dirty="0" smtClean="0"/>
          </a:p>
          <a:p>
            <a:endParaRPr lang="zh-CN" altLang="en-US" dirty="0"/>
          </a:p>
        </p:txBody>
      </p:sp>
      <p:sp>
        <p:nvSpPr>
          <p:cNvPr id="2" name="标题 1"/>
          <p:cNvSpPr>
            <a:spLocks noGrp="1"/>
          </p:cNvSpPr>
          <p:nvPr>
            <p:ph type="title"/>
          </p:nvPr>
        </p:nvSpPr>
        <p:spPr/>
        <p:txBody>
          <a:bodyPr/>
          <a:lstStyle/>
          <a:p>
            <a:pPr algn="ctr"/>
            <a:r>
              <a:rPr lang="zh-CN" altLang="en-US" dirty="0" smtClean="0"/>
              <a:t>培训大纲</a:t>
            </a:r>
            <a:endParaRPr lang="zh-CN" altLang="en-US" dirty="0"/>
          </a:p>
        </p:txBody>
      </p:sp>
    </p:spTree>
    <p:extLst>
      <p:ext uri="{BB962C8B-B14F-4D97-AF65-F5344CB8AC3E}">
        <p14:creationId xmlns:p14="http://schemas.microsoft.com/office/powerpoint/2010/main" xmlns="" val="13432320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457200" y="1219200"/>
            <a:ext cx="8229600" cy="4530725"/>
          </a:xfrm>
        </p:spPr>
        <p:txBody>
          <a:bodyPr/>
          <a:lstStyle/>
          <a:p>
            <a:pPr eaLnBrk="1" hangingPunct="1"/>
            <a:r>
              <a:rPr lang="zh-CN" altLang="en-US" sz="2000" smtClean="0"/>
              <a:t>所谓指令级单步就是指</a:t>
            </a:r>
            <a:r>
              <a:rPr lang="en-US" altLang="zh-CN" sz="2000" smtClean="0"/>
              <a:t>gdb</a:t>
            </a:r>
            <a:r>
              <a:rPr lang="zh-CN" altLang="en-US" sz="2000" smtClean="0"/>
              <a:t>控制目标程序只运行一条指令之后即停止。指令级单步是</a:t>
            </a:r>
            <a:r>
              <a:rPr lang="en-US" altLang="zh-CN" sz="2000" smtClean="0"/>
              <a:t>next</a:t>
            </a:r>
            <a:r>
              <a:rPr lang="zh-CN" altLang="en-US" sz="2000" smtClean="0"/>
              <a:t>、</a:t>
            </a:r>
            <a:r>
              <a:rPr lang="en-US" altLang="zh-CN" sz="2000" smtClean="0"/>
              <a:t>step</a:t>
            </a:r>
            <a:r>
              <a:rPr lang="zh-CN" altLang="en-US" sz="2000" smtClean="0"/>
              <a:t>、</a:t>
            </a:r>
            <a:r>
              <a:rPr lang="en-US" altLang="zh-CN" sz="2000" smtClean="0"/>
              <a:t>nexti</a:t>
            </a:r>
            <a:r>
              <a:rPr lang="zh-CN" altLang="en-US" sz="2000" smtClean="0"/>
              <a:t>、</a:t>
            </a:r>
            <a:r>
              <a:rPr lang="en-US" altLang="zh-CN" sz="2000" smtClean="0"/>
              <a:t>stepi</a:t>
            </a:r>
            <a:r>
              <a:rPr lang="zh-CN" altLang="en-US" sz="2000" smtClean="0"/>
              <a:t>等运行类调试命令的基础。</a:t>
            </a:r>
          </a:p>
          <a:p>
            <a:pPr eaLnBrk="1" hangingPunct="1"/>
            <a:endParaRPr lang="zh-CN" altLang="en-US" sz="2000" smtClean="0"/>
          </a:p>
          <a:p>
            <a:pPr eaLnBrk="1" hangingPunct="1"/>
            <a:r>
              <a:rPr lang="zh-CN" altLang="en-US" sz="2000" smtClean="0"/>
              <a:t>指令级单步有硬件单步和软件单步之分。所谓硬件单步是指</a:t>
            </a:r>
            <a:r>
              <a:rPr lang="en-US" altLang="zh-CN" sz="2000" smtClean="0"/>
              <a:t>cpu</a:t>
            </a:r>
            <a:r>
              <a:rPr lang="zh-CN" altLang="en-US" sz="2000" smtClean="0"/>
              <a:t>架构本身就支持指令级单步，目标程序可以在运行一条指令之后自动停止。所谓软件单步是指</a:t>
            </a:r>
            <a:r>
              <a:rPr lang="en-US" altLang="zh-CN" sz="2000" smtClean="0"/>
              <a:t>cpu</a:t>
            </a:r>
            <a:r>
              <a:rPr lang="zh-CN" altLang="en-US" sz="2000" smtClean="0"/>
              <a:t>架构不支持指令级单步，需要</a:t>
            </a:r>
            <a:r>
              <a:rPr lang="en-US" altLang="zh-CN" sz="2000" smtClean="0"/>
              <a:t>gdb</a:t>
            </a:r>
            <a:r>
              <a:rPr lang="zh-CN" altLang="en-US" sz="2000" smtClean="0"/>
              <a:t>用软件方法来实现指令级单步。</a:t>
            </a:r>
          </a:p>
          <a:p>
            <a:pPr eaLnBrk="1" hangingPunct="1"/>
            <a:endParaRPr lang="zh-CN" altLang="en-US" sz="2000" smtClean="0"/>
          </a:p>
          <a:p>
            <a:pPr eaLnBrk="1" hangingPunct="1"/>
            <a:r>
              <a:rPr lang="zh-CN" altLang="en-US" sz="2000" smtClean="0"/>
              <a:t>支持硬件单步的架构如</a:t>
            </a:r>
            <a:r>
              <a:rPr lang="en-US" altLang="zh-CN" sz="2000" smtClean="0"/>
              <a:t>x86</a:t>
            </a:r>
            <a:r>
              <a:rPr lang="zh-CN" altLang="en-US" sz="2000" smtClean="0"/>
              <a:t>和</a:t>
            </a:r>
            <a:r>
              <a:rPr lang="en-US" altLang="zh-CN" sz="2000" smtClean="0"/>
              <a:t>ppc</a:t>
            </a:r>
            <a:r>
              <a:rPr lang="zh-CN" altLang="en-US" sz="2000" smtClean="0"/>
              <a:t>。对于</a:t>
            </a:r>
            <a:r>
              <a:rPr lang="en-US" altLang="zh-CN" sz="2000" smtClean="0"/>
              <a:t>x86</a:t>
            </a:r>
            <a:r>
              <a:rPr lang="zh-CN" altLang="en-US" sz="2000" smtClean="0"/>
              <a:t>，可通过设置</a:t>
            </a:r>
            <a:r>
              <a:rPr lang="en-US" altLang="zh-CN" sz="2000" smtClean="0"/>
              <a:t>EFLAGS</a:t>
            </a:r>
            <a:r>
              <a:rPr lang="zh-CN" altLang="en-US" sz="2000" smtClean="0"/>
              <a:t>寄存器中的</a:t>
            </a:r>
            <a:r>
              <a:rPr lang="en-US" altLang="zh-CN" sz="2000" smtClean="0"/>
              <a:t>TF</a:t>
            </a:r>
            <a:r>
              <a:rPr lang="zh-CN" altLang="en-US" sz="2000" smtClean="0"/>
              <a:t>标志来将</a:t>
            </a:r>
            <a:r>
              <a:rPr lang="en-US" altLang="zh-CN" sz="2000" smtClean="0"/>
              <a:t>cpu</a:t>
            </a:r>
            <a:r>
              <a:rPr lang="zh-CN" altLang="en-US" sz="2000" smtClean="0"/>
              <a:t>置于单步模式。对于</a:t>
            </a:r>
            <a:r>
              <a:rPr lang="en-US" altLang="zh-CN" sz="2000" smtClean="0"/>
              <a:t>ppc</a:t>
            </a:r>
            <a:r>
              <a:rPr lang="zh-CN" altLang="en-US" sz="2000" smtClean="0"/>
              <a:t>，则可通过设置</a:t>
            </a:r>
            <a:r>
              <a:rPr lang="en-US" altLang="zh-CN" sz="2000" smtClean="0"/>
              <a:t>MSR</a:t>
            </a:r>
            <a:r>
              <a:rPr lang="zh-CN" altLang="en-US" sz="2000" smtClean="0"/>
              <a:t>寄存器中的</a:t>
            </a:r>
            <a:r>
              <a:rPr lang="en-US" altLang="zh-CN" sz="2000" smtClean="0"/>
              <a:t>SE</a:t>
            </a:r>
            <a:r>
              <a:rPr lang="zh-CN" altLang="en-US" sz="2000" smtClean="0"/>
              <a:t>标志来将</a:t>
            </a:r>
            <a:r>
              <a:rPr lang="en-US" altLang="zh-CN" sz="2000" smtClean="0"/>
              <a:t>cpu</a:t>
            </a:r>
            <a:r>
              <a:rPr lang="zh-CN" altLang="en-US" sz="2000" smtClean="0"/>
              <a:t>置于单步模式。在单步模式中，</a:t>
            </a:r>
            <a:r>
              <a:rPr lang="en-US" altLang="zh-CN" sz="2000" smtClean="0"/>
              <a:t>cpu</a:t>
            </a:r>
            <a:r>
              <a:rPr lang="zh-CN" altLang="en-US" sz="2000" smtClean="0"/>
              <a:t>每执行一条指令，就会产生一个单步异常，通知</a:t>
            </a:r>
            <a:r>
              <a:rPr lang="en-US" altLang="zh-CN" sz="2000" smtClean="0"/>
              <a:t>gdb</a:t>
            </a:r>
            <a:r>
              <a:rPr lang="zh-CN" altLang="en-US" sz="2000" smtClean="0"/>
              <a:t>进行处理。</a:t>
            </a:r>
          </a:p>
        </p:txBody>
      </p:sp>
      <p:sp>
        <p:nvSpPr>
          <p:cNvPr id="23554" name="Rectangle 2"/>
          <p:cNvSpPr>
            <a:spLocks noGrp="1" noChangeArrowheads="1"/>
          </p:cNvSpPr>
          <p:nvPr>
            <p:ph type="title"/>
          </p:nvPr>
        </p:nvSpPr>
        <p:spPr>
          <a:xfrm>
            <a:off x="457200" y="277813"/>
            <a:ext cx="8229600" cy="712787"/>
          </a:xfrm>
        </p:spPr>
        <p:txBody>
          <a:bodyPr/>
          <a:lstStyle/>
          <a:p>
            <a:pPr eaLnBrk="1" hangingPunct="1"/>
            <a:r>
              <a:rPr lang="en-US" altLang="zh-CN" sz="3400" smtClean="0"/>
              <a:t>gdb</a:t>
            </a:r>
            <a:r>
              <a:rPr lang="zh-CN" altLang="en-US" sz="3400" smtClean="0"/>
              <a:t>指令级单步的实现 （</a:t>
            </a:r>
            <a:r>
              <a:rPr lang="en-US" altLang="zh-CN" sz="3400" smtClean="0"/>
              <a:t>1</a:t>
            </a:r>
            <a:r>
              <a:rPr lang="zh-CN" altLang="en-US" sz="3400" smtClean="0"/>
              <a:t>）</a:t>
            </a:r>
          </a:p>
        </p:txBody>
      </p:sp>
    </p:spTree>
    <p:extLst>
      <p:ext uri="{BB962C8B-B14F-4D97-AF65-F5344CB8AC3E}">
        <p14:creationId xmlns:p14="http://schemas.microsoft.com/office/powerpoint/2010/main" xmlns="" val="37474386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457200" y="277813"/>
            <a:ext cx="8229600" cy="712787"/>
          </a:xfrm>
        </p:spPr>
        <p:txBody>
          <a:bodyPr/>
          <a:lstStyle/>
          <a:p>
            <a:pPr eaLnBrk="1" hangingPunct="1"/>
            <a:r>
              <a:rPr lang="en-US" altLang="zh-CN" sz="3400" smtClean="0"/>
              <a:t>gdb</a:t>
            </a:r>
            <a:r>
              <a:rPr lang="zh-CN" altLang="en-US" sz="3400" smtClean="0"/>
              <a:t>指令级单步的实现 （</a:t>
            </a:r>
            <a:r>
              <a:rPr lang="en-US" altLang="zh-CN" sz="3400" smtClean="0"/>
              <a:t>2</a:t>
            </a:r>
            <a:r>
              <a:rPr lang="zh-CN" altLang="en-US" sz="3400" smtClean="0"/>
              <a:t>）</a:t>
            </a:r>
          </a:p>
        </p:txBody>
      </p:sp>
      <p:sp>
        <p:nvSpPr>
          <p:cNvPr id="3076" name="Rectangle 23"/>
          <p:cNvSpPr>
            <a:spLocks noGrp="1" noChangeArrowheads="1"/>
          </p:cNvSpPr>
          <p:nvPr>
            <p:ph type="body" sz="half" idx="1"/>
          </p:nvPr>
        </p:nvSpPr>
        <p:spPr>
          <a:xfrm>
            <a:off x="457200" y="1219200"/>
            <a:ext cx="8001000" cy="4800600"/>
          </a:xfrm>
          <a:noFill/>
        </p:spPr>
        <p:txBody>
          <a:bodyPr/>
          <a:lstStyle/>
          <a:p>
            <a:pPr eaLnBrk="1" hangingPunct="1">
              <a:lnSpc>
                <a:spcPct val="80000"/>
              </a:lnSpc>
            </a:pPr>
            <a:r>
              <a:rPr lang="zh-CN" altLang="en-US" sz="2000" smtClean="0"/>
              <a:t>不支持硬件单步的架构如</a:t>
            </a:r>
            <a:r>
              <a:rPr lang="en-US" altLang="zh-CN" sz="2000" smtClean="0"/>
              <a:t>arm</a:t>
            </a:r>
            <a:r>
              <a:rPr lang="zh-CN" altLang="en-US" sz="2000" smtClean="0"/>
              <a:t>和</a:t>
            </a:r>
            <a:r>
              <a:rPr lang="en-US" altLang="zh-CN" sz="2000" smtClean="0"/>
              <a:t>mips</a:t>
            </a:r>
            <a:r>
              <a:rPr lang="zh-CN" altLang="en-US" sz="2000" smtClean="0"/>
              <a:t>。对于此类架构，</a:t>
            </a:r>
            <a:r>
              <a:rPr lang="en-US" altLang="zh-CN" sz="2000" smtClean="0"/>
              <a:t>gdb</a:t>
            </a:r>
            <a:r>
              <a:rPr lang="zh-CN" altLang="en-US" sz="2000" smtClean="0"/>
              <a:t>采用的是用临时的软件断点来模拟单步的方法。即在需执行指令的下一条指令处临时插入一个断点，然后让目标程序继续运行，它会在执行完当前指令之后遇到下一条指令处的临时断点，于是目标程序停止，通知</a:t>
            </a:r>
            <a:r>
              <a:rPr lang="en-US" altLang="zh-CN" sz="2000" smtClean="0"/>
              <a:t>gdb</a:t>
            </a:r>
            <a:r>
              <a:rPr lang="zh-CN" altLang="en-US" sz="2000" smtClean="0"/>
              <a:t>命中断点，</a:t>
            </a:r>
            <a:r>
              <a:rPr lang="en-US" altLang="zh-CN" sz="2000" smtClean="0"/>
              <a:t>gdb</a:t>
            </a:r>
            <a:r>
              <a:rPr lang="zh-CN" altLang="en-US" sz="2000" smtClean="0"/>
              <a:t>再将此断点删除，由此来完成指令级单步的过程。（插入临时断点需要</a:t>
            </a:r>
            <a:r>
              <a:rPr lang="en-US" altLang="zh-CN" sz="2000" smtClean="0"/>
              <a:t>gdb</a:t>
            </a:r>
            <a:r>
              <a:rPr lang="zh-CN" altLang="en-US" sz="2000" smtClean="0"/>
              <a:t>实现代码分支预测的功能）</a:t>
            </a:r>
          </a:p>
        </p:txBody>
      </p:sp>
      <p:graphicFrame>
        <p:nvGraphicFramePr>
          <p:cNvPr id="3074" name="Object 24"/>
          <p:cNvGraphicFramePr>
            <a:graphicFrameLocks noGrp="1" noChangeAspect="1"/>
          </p:cNvGraphicFramePr>
          <p:nvPr>
            <p:ph sz="half" idx="2"/>
          </p:nvPr>
        </p:nvGraphicFramePr>
        <p:xfrm>
          <a:off x="914400" y="3482975"/>
          <a:ext cx="7086600" cy="1566863"/>
        </p:xfrm>
        <a:graphic>
          <a:graphicData uri="http://schemas.openxmlformats.org/presentationml/2006/ole">
            <p:oleObj spid="_x0000_s2115" name="Visio" r:id="rId3" imgW="4903851" imgH="1083564" progId="">
              <p:embed/>
            </p:oleObj>
          </a:graphicData>
        </a:graphic>
      </p:graphicFrame>
    </p:spTree>
    <p:extLst>
      <p:ext uri="{BB962C8B-B14F-4D97-AF65-F5344CB8AC3E}">
        <p14:creationId xmlns:p14="http://schemas.microsoft.com/office/powerpoint/2010/main" xmlns="" val="18764004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77813"/>
            <a:ext cx="8229600" cy="712787"/>
          </a:xfrm>
        </p:spPr>
        <p:txBody>
          <a:bodyPr/>
          <a:lstStyle/>
          <a:p>
            <a:pPr eaLnBrk="1" hangingPunct="1"/>
            <a:r>
              <a:rPr lang="en-US" altLang="zh-CN" sz="3400" smtClean="0"/>
              <a:t>gdb next</a:t>
            </a:r>
            <a:r>
              <a:rPr lang="zh-CN" altLang="en-US" sz="3400" smtClean="0"/>
              <a:t>命令的实现 （</a:t>
            </a:r>
            <a:r>
              <a:rPr lang="en-US" altLang="zh-CN" sz="3400" smtClean="0"/>
              <a:t>1</a:t>
            </a:r>
            <a:r>
              <a:rPr lang="zh-CN" altLang="en-US" sz="3400" smtClean="0"/>
              <a:t>）</a:t>
            </a:r>
          </a:p>
        </p:txBody>
      </p:sp>
      <p:sp>
        <p:nvSpPr>
          <p:cNvPr id="4100" name="Rectangle 3"/>
          <p:cNvSpPr>
            <a:spLocks noGrp="1" noChangeArrowheads="1"/>
          </p:cNvSpPr>
          <p:nvPr>
            <p:ph type="body" sz="half" idx="1"/>
          </p:nvPr>
        </p:nvSpPr>
        <p:spPr>
          <a:xfrm>
            <a:off x="457200" y="1143000"/>
            <a:ext cx="7924800" cy="2133600"/>
          </a:xfrm>
        </p:spPr>
        <p:txBody>
          <a:bodyPr>
            <a:normAutofit lnSpcReduction="10000"/>
          </a:bodyPr>
          <a:lstStyle/>
          <a:p>
            <a:pPr eaLnBrk="1" hangingPunct="1"/>
            <a:r>
              <a:rPr lang="en-US" altLang="zh-CN" sz="2000" smtClean="0"/>
              <a:t>next</a:t>
            </a:r>
            <a:r>
              <a:rPr lang="zh-CN" altLang="en-US" sz="2000" smtClean="0"/>
              <a:t>命令实现</a:t>
            </a:r>
            <a:r>
              <a:rPr lang="en-US" altLang="zh-CN" sz="2000" smtClean="0"/>
              <a:t>c</a:t>
            </a:r>
            <a:r>
              <a:rPr lang="zh-CN" altLang="en-US" sz="2000" smtClean="0"/>
              <a:t>代码级的单步。分析其实现机制首先需要理解</a:t>
            </a:r>
            <a:r>
              <a:rPr lang="en-US" altLang="zh-CN" sz="2000" smtClean="0"/>
              <a:t>step range</a:t>
            </a:r>
            <a:r>
              <a:rPr lang="zh-CN" altLang="en-US" sz="2000" smtClean="0"/>
              <a:t>以及</a:t>
            </a:r>
            <a:r>
              <a:rPr lang="en-US" altLang="zh-CN" sz="2000" smtClean="0"/>
              <a:t>step_range_start</a:t>
            </a:r>
            <a:r>
              <a:rPr lang="zh-CN" altLang="en-US" sz="2000" smtClean="0"/>
              <a:t>和</a:t>
            </a:r>
            <a:r>
              <a:rPr lang="en-US" altLang="zh-CN" sz="2000" smtClean="0"/>
              <a:t>step_range_end</a:t>
            </a:r>
            <a:r>
              <a:rPr lang="zh-CN" altLang="en-US" sz="2000" smtClean="0"/>
              <a:t>的概念。</a:t>
            </a:r>
          </a:p>
          <a:p>
            <a:pPr eaLnBrk="1" hangingPunct="1"/>
            <a:r>
              <a:rPr lang="zh-CN" altLang="en-US" sz="2000" smtClean="0"/>
              <a:t>执行</a:t>
            </a:r>
            <a:r>
              <a:rPr lang="en-US" altLang="zh-CN" sz="2000" smtClean="0"/>
              <a:t>next</a:t>
            </a:r>
            <a:r>
              <a:rPr lang="zh-CN" altLang="en-US" sz="2000" smtClean="0"/>
              <a:t>命令时，</a:t>
            </a:r>
            <a:r>
              <a:rPr lang="en-US" altLang="zh-CN" sz="2000" smtClean="0"/>
              <a:t>gdb</a:t>
            </a:r>
            <a:r>
              <a:rPr lang="zh-CN" altLang="en-US" sz="2000" smtClean="0"/>
              <a:t>会计算出当前停止位置的</a:t>
            </a:r>
            <a:r>
              <a:rPr lang="en-US" altLang="zh-CN" sz="2000" smtClean="0"/>
              <a:t>c</a:t>
            </a:r>
            <a:r>
              <a:rPr lang="zh-CN" altLang="en-US" sz="2000" smtClean="0"/>
              <a:t>语句的第一条指令的地址作为</a:t>
            </a:r>
            <a:r>
              <a:rPr lang="en-US" altLang="zh-CN" sz="2000" smtClean="0"/>
              <a:t>step_range_start</a:t>
            </a:r>
            <a:r>
              <a:rPr lang="zh-CN" altLang="en-US" sz="2000" smtClean="0"/>
              <a:t>，然后计算出当前停止位置下一行的</a:t>
            </a:r>
            <a:r>
              <a:rPr lang="en-US" altLang="zh-CN" sz="2000" smtClean="0"/>
              <a:t>c</a:t>
            </a:r>
            <a:r>
              <a:rPr lang="zh-CN" altLang="en-US" sz="2000" smtClean="0"/>
              <a:t>语句的第一条指令的地址作为</a:t>
            </a:r>
            <a:r>
              <a:rPr lang="en-US" altLang="zh-CN" sz="2000" smtClean="0"/>
              <a:t>step_range_end</a:t>
            </a:r>
            <a:r>
              <a:rPr lang="zh-CN" altLang="en-US" sz="2000" smtClean="0"/>
              <a:t>，随后控制目标程序从当前停止位置开始走指令级单步，直至</a:t>
            </a:r>
            <a:r>
              <a:rPr lang="en-US" altLang="zh-CN" sz="2000" smtClean="0"/>
              <a:t>pc</a:t>
            </a:r>
            <a:r>
              <a:rPr lang="zh-CN" altLang="en-US" sz="2000" smtClean="0"/>
              <a:t>超出</a:t>
            </a:r>
            <a:r>
              <a:rPr lang="en-US" altLang="zh-CN" sz="2000" smtClean="0"/>
              <a:t>step range</a:t>
            </a:r>
            <a:r>
              <a:rPr lang="zh-CN" altLang="en-US" sz="2000" smtClean="0"/>
              <a:t>为止。</a:t>
            </a:r>
          </a:p>
        </p:txBody>
      </p:sp>
      <p:graphicFrame>
        <p:nvGraphicFramePr>
          <p:cNvPr id="4098" name="Object 5"/>
          <p:cNvGraphicFramePr>
            <a:graphicFrameLocks noGrp="1" noChangeAspect="1"/>
          </p:cNvGraphicFramePr>
          <p:nvPr>
            <p:ph sz="half" idx="2"/>
          </p:nvPr>
        </p:nvGraphicFramePr>
        <p:xfrm>
          <a:off x="1381125" y="3657600"/>
          <a:ext cx="6075363" cy="2085975"/>
        </p:xfrm>
        <a:graphic>
          <a:graphicData uri="http://schemas.openxmlformats.org/presentationml/2006/ole">
            <p:oleObj spid="_x0000_s3139" name="Visio" r:id="rId3" imgW="4286631" imgH="1471803" progId="">
              <p:embed/>
            </p:oleObj>
          </a:graphicData>
        </a:graphic>
      </p:graphicFrame>
    </p:spTree>
    <p:extLst>
      <p:ext uri="{BB962C8B-B14F-4D97-AF65-F5344CB8AC3E}">
        <p14:creationId xmlns:p14="http://schemas.microsoft.com/office/powerpoint/2010/main" xmlns="" val="7076053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457200" y="1219200"/>
            <a:ext cx="8229600" cy="4876800"/>
          </a:xfrm>
        </p:spPr>
        <p:txBody>
          <a:bodyPr/>
          <a:lstStyle/>
          <a:p>
            <a:pPr eaLnBrk="1" hangingPunct="1"/>
            <a:r>
              <a:rPr lang="en-US" altLang="zh-CN" sz="2000" smtClean="0"/>
              <a:t>next</a:t>
            </a:r>
            <a:r>
              <a:rPr lang="zh-CN" altLang="en-US" sz="2000" smtClean="0"/>
              <a:t>命令的结束条件：</a:t>
            </a:r>
          </a:p>
          <a:p>
            <a:pPr eaLnBrk="1" hangingPunct="1">
              <a:buFont typeface="Wingdings" pitchFamily="2" charset="2"/>
              <a:buNone/>
            </a:pPr>
            <a:r>
              <a:rPr lang="zh-CN" altLang="en-US" sz="2000" smtClean="0"/>
              <a:t>	</a:t>
            </a:r>
            <a:r>
              <a:rPr lang="en-US" altLang="zh-CN" sz="2000" smtClean="0"/>
              <a:t>pc &lt; step_range_start || pc &gt;= step_range_end</a:t>
            </a:r>
            <a:r>
              <a:rPr lang="zh-CN" altLang="en-US" sz="2000" smtClean="0"/>
              <a:t>。</a:t>
            </a:r>
          </a:p>
          <a:p>
            <a:pPr eaLnBrk="1" hangingPunct="1">
              <a:buFont typeface="Wingdings" pitchFamily="2" charset="2"/>
              <a:buNone/>
            </a:pPr>
            <a:endParaRPr lang="zh-CN" altLang="en-US" sz="2000" smtClean="0"/>
          </a:p>
          <a:p>
            <a:pPr eaLnBrk="1" hangingPunct="1"/>
            <a:r>
              <a:rPr lang="zh-CN" altLang="en-US" sz="2000" smtClean="0"/>
              <a:t>之所以不能简单地判断</a:t>
            </a:r>
            <a:r>
              <a:rPr lang="en-US" altLang="zh-CN" sz="2000" smtClean="0"/>
              <a:t>pc</a:t>
            </a:r>
            <a:r>
              <a:rPr lang="zh-CN" altLang="en-US" sz="2000" smtClean="0"/>
              <a:t>是否到达</a:t>
            </a:r>
            <a:r>
              <a:rPr lang="en-US" altLang="zh-CN" sz="2000" smtClean="0"/>
              <a:t>step_range_end</a:t>
            </a:r>
            <a:r>
              <a:rPr lang="zh-CN" altLang="en-US" sz="2000" smtClean="0"/>
              <a:t>，是因为</a:t>
            </a:r>
            <a:r>
              <a:rPr lang="en-US" altLang="zh-CN" sz="2000" smtClean="0"/>
              <a:t>step_range_end</a:t>
            </a:r>
            <a:r>
              <a:rPr lang="zh-CN" altLang="en-US" sz="2000" smtClean="0"/>
              <a:t>仅仅是</a:t>
            </a:r>
            <a:r>
              <a:rPr lang="en-US" altLang="zh-CN" sz="2000" smtClean="0"/>
              <a:t>c</a:t>
            </a:r>
            <a:r>
              <a:rPr lang="zh-CN" altLang="en-US" sz="2000" smtClean="0"/>
              <a:t>源代码意义上的下一行的第一条指令的地址，目标程序实际运行时未必就会到达那里。因此，</a:t>
            </a:r>
            <a:r>
              <a:rPr lang="en-US" altLang="zh-CN" sz="2000" smtClean="0"/>
              <a:t>next</a:t>
            </a:r>
            <a:r>
              <a:rPr lang="zh-CN" altLang="en-US" sz="2000" smtClean="0"/>
              <a:t>命令的结束条件可以理解为只要</a:t>
            </a:r>
            <a:r>
              <a:rPr lang="en-US" altLang="zh-CN" sz="2000" smtClean="0"/>
              <a:t>pc</a:t>
            </a:r>
            <a:r>
              <a:rPr lang="zh-CN" altLang="en-US" sz="2000" smtClean="0"/>
              <a:t>离开当前源代码行即可。</a:t>
            </a:r>
          </a:p>
          <a:p>
            <a:pPr lvl="1" eaLnBrk="1" hangingPunct="1">
              <a:buFont typeface="Wingdings" pitchFamily="2" charset="2"/>
              <a:buNone/>
            </a:pPr>
            <a:endParaRPr lang="zh-CN" altLang="en-US" smtClean="0"/>
          </a:p>
          <a:p>
            <a:pPr eaLnBrk="1" hangingPunct="1"/>
            <a:r>
              <a:rPr lang="en-US" altLang="zh-CN" sz="2000" smtClean="0"/>
              <a:t>next</a:t>
            </a:r>
            <a:r>
              <a:rPr lang="zh-CN" altLang="en-US" sz="2000" smtClean="0"/>
              <a:t>过程中遇到函数调用怎么办？我们知道，</a:t>
            </a:r>
            <a:r>
              <a:rPr lang="en-US" altLang="zh-CN" sz="2000" smtClean="0"/>
              <a:t>next</a:t>
            </a:r>
            <a:r>
              <a:rPr lang="zh-CN" altLang="en-US" sz="2000" smtClean="0"/>
              <a:t>命令是会跨过函数调用的，这个过程是如何实现的呢？</a:t>
            </a:r>
          </a:p>
        </p:txBody>
      </p:sp>
      <p:sp>
        <p:nvSpPr>
          <p:cNvPr id="24578" name="Rectangle 2"/>
          <p:cNvSpPr>
            <a:spLocks noGrp="1" noChangeArrowheads="1"/>
          </p:cNvSpPr>
          <p:nvPr>
            <p:ph type="title"/>
          </p:nvPr>
        </p:nvSpPr>
        <p:spPr>
          <a:xfrm>
            <a:off x="457200" y="277813"/>
            <a:ext cx="8229600" cy="712787"/>
          </a:xfrm>
        </p:spPr>
        <p:txBody>
          <a:bodyPr/>
          <a:lstStyle/>
          <a:p>
            <a:pPr eaLnBrk="1" hangingPunct="1"/>
            <a:r>
              <a:rPr lang="en-US" altLang="zh-CN" sz="3400" smtClean="0"/>
              <a:t>gdb next</a:t>
            </a:r>
            <a:r>
              <a:rPr lang="zh-CN" altLang="en-US" sz="3400" smtClean="0"/>
              <a:t>命令的实现 （</a:t>
            </a:r>
            <a:r>
              <a:rPr lang="en-US" altLang="zh-CN" sz="3400" smtClean="0"/>
              <a:t>2</a:t>
            </a:r>
            <a:r>
              <a:rPr lang="zh-CN" altLang="en-US" sz="3400" smtClean="0"/>
              <a:t>）</a:t>
            </a:r>
          </a:p>
        </p:txBody>
      </p:sp>
    </p:spTree>
    <p:extLst>
      <p:ext uri="{BB962C8B-B14F-4D97-AF65-F5344CB8AC3E}">
        <p14:creationId xmlns:p14="http://schemas.microsoft.com/office/powerpoint/2010/main" xmlns="" val="26820955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457200" y="277813"/>
            <a:ext cx="8229600" cy="788987"/>
          </a:xfrm>
        </p:spPr>
        <p:txBody>
          <a:bodyPr/>
          <a:lstStyle/>
          <a:p>
            <a:pPr eaLnBrk="1" hangingPunct="1"/>
            <a:r>
              <a:rPr lang="en-US" altLang="zh-CN" sz="3400" smtClean="0"/>
              <a:t>gdb next</a:t>
            </a:r>
            <a:r>
              <a:rPr lang="zh-CN" altLang="en-US" sz="3400" smtClean="0"/>
              <a:t>命令的实现 （</a:t>
            </a:r>
            <a:r>
              <a:rPr lang="en-US" altLang="zh-CN" sz="3400" smtClean="0"/>
              <a:t>3</a:t>
            </a:r>
            <a:r>
              <a:rPr lang="zh-CN" altLang="en-US" sz="3400" smtClean="0"/>
              <a:t>）</a:t>
            </a:r>
          </a:p>
        </p:txBody>
      </p:sp>
      <p:sp>
        <p:nvSpPr>
          <p:cNvPr id="5124" name="Rectangle 3"/>
          <p:cNvSpPr>
            <a:spLocks noGrp="1" noChangeArrowheads="1"/>
          </p:cNvSpPr>
          <p:nvPr>
            <p:ph type="body" sz="half" idx="1"/>
          </p:nvPr>
        </p:nvSpPr>
        <p:spPr>
          <a:xfrm>
            <a:off x="457200" y="1143000"/>
            <a:ext cx="8153400" cy="1752600"/>
          </a:xfrm>
        </p:spPr>
        <p:txBody>
          <a:bodyPr/>
          <a:lstStyle/>
          <a:p>
            <a:pPr eaLnBrk="1" hangingPunct="1"/>
            <a:r>
              <a:rPr lang="en-US" altLang="zh-CN" sz="2000" dirty="0" smtClean="0"/>
              <a:t>next</a:t>
            </a:r>
            <a:r>
              <a:rPr lang="zh-CN" altLang="en-US" sz="2000" dirty="0" smtClean="0"/>
              <a:t>命令跨越函数调用的过程</a:t>
            </a:r>
            <a:r>
              <a:rPr lang="zh-CN" altLang="en-US" sz="2000" dirty="0" smtClean="0">
                <a:sym typeface="Wingdings" pitchFamily="2" charset="2"/>
              </a:rPr>
              <a:t>：</a:t>
            </a:r>
            <a:r>
              <a:rPr lang="en-US" altLang="zh-CN" sz="2000" dirty="0" smtClean="0">
                <a:sym typeface="Wingdings" pitchFamily="2" charset="2"/>
              </a:rPr>
              <a:t>1</a:t>
            </a:r>
            <a:r>
              <a:rPr lang="zh-CN" altLang="en-US" sz="2000" dirty="0" smtClean="0">
                <a:sym typeface="Wingdings" pitchFamily="2" charset="2"/>
              </a:rPr>
              <a:t>、</a:t>
            </a:r>
            <a:r>
              <a:rPr lang="zh-CN" altLang="en-US" sz="2000" dirty="0" smtClean="0"/>
              <a:t>从当前停止位置开始走指令级单步；</a:t>
            </a:r>
            <a:r>
              <a:rPr lang="en-US" altLang="zh-CN" sz="2000" dirty="0" smtClean="0"/>
              <a:t>2</a:t>
            </a:r>
            <a:r>
              <a:rPr lang="zh-CN" altLang="en-US" sz="2000" dirty="0" smtClean="0"/>
              <a:t>、走到子函数第一条指令时发现是函数调用，就在函数返回地址插入一个临时断点；</a:t>
            </a:r>
            <a:r>
              <a:rPr lang="en-US" altLang="zh-CN" sz="2000" dirty="0" smtClean="0"/>
              <a:t>3</a:t>
            </a:r>
            <a:r>
              <a:rPr lang="zh-CN" altLang="en-US" sz="2000" dirty="0" smtClean="0"/>
              <a:t>、让目标程序继续运行，通过子函数体，直至遇到之前插入的临时断点；</a:t>
            </a:r>
            <a:r>
              <a:rPr lang="en-US" altLang="zh-CN" sz="2000" dirty="0" smtClean="0"/>
              <a:t>4</a:t>
            </a:r>
            <a:r>
              <a:rPr lang="zh-CN" altLang="en-US" sz="2000" dirty="0" smtClean="0"/>
              <a:t>、继续走指令级单步，直至满足</a:t>
            </a:r>
            <a:r>
              <a:rPr lang="en-US" altLang="zh-CN" sz="2000" dirty="0" smtClean="0"/>
              <a:t>next</a:t>
            </a:r>
            <a:r>
              <a:rPr lang="zh-CN" altLang="en-US" sz="2000" dirty="0" smtClean="0"/>
              <a:t>命令的结束条件为止。</a:t>
            </a:r>
          </a:p>
        </p:txBody>
      </p:sp>
      <p:graphicFrame>
        <p:nvGraphicFramePr>
          <p:cNvPr id="5122" name="Object 4"/>
          <p:cNvGraphicFramePr>
            <a:graphicFrameLocks noGrp="1" noChangeAspect="1"/>
          </p:cNvGraphicFramePr>
          <p:nvPr>
            <p:ph sz="half" idx="2"/>
          </p:nvPr>
        </p:nvGraphicFramePr>
        <p:xfrm>
          <a:off x="914400" y="3213100"/>
          <a:ext cx="7391400" cy="2632075"/>
        </p:xfrm>
        <a:graphic>
          <a:graphicData uri="http://schemas.openxmlformats.org/presentationml/2006/ole">
            <p:oleObj spid="_x0000_s4163" name="Visio" r:id="rId3" imgW="6160770" imgH="2194560" progId="">
              <p:embed/>
            </p:oleObj>
          </a:graphicData>
        </a:graphic>
      </p:graphicFrame>
    </p:spTree>
    <p:extLst>
      <p:ext uri="{BB962C8B-B14F-4D97-AF65-F5344CB8AC3E}">
        <p14:creationId xmlns:p14="http://schemas.microsoft.com/office/powerpoint/2010/main" xmlns="" val="11867593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457200" y="1143000"/>
            <a:ext cx="8229600" cy="4987925"/>
          </a:xfrm>
        </p:spPr>
        <p:txBody>
          <a:bodyPr/>
          <a:lstStyle/>
          <a:p>
            <a:pPr eaLnBrk="1" hangingPunct="1"/>
            <a:r>
              <a:rPr lang="en-US" altLang="zh-CN" sz="2000" smtClean="0"/>
              <a:t>step</a:t>
            </a:r>
            <a:r>
              <a:rPr lang="zh-CN" altLang="en-US" sz="2000" smtClean="0"/>
              <a:t>命令和</a:t>
            </a:r>
            <a:r>
              <a:rPr lang="en-US" altLang="zh-CN" sz="2000" smtClean="0"/>
              <a:t>next</a:t>
            </a:r>
            <a:r>
              <a:rPr lang="zh-CN" altLang="en-US" sz="2000" smtClean="0"/>
              <a:t>命令一样，也是实现</a:t>
            </a:r>
            <a:r>
              <a:rPr lang="en-US" altLang="zh-CN" sz="2000" smtClean="0"/>
              <a:t>c</a:t>
            </a:r>
            <a:r>
              <a:rPr lang="zh-CN" altLang="en-US" sz="2000" smtClean="0"/>
              <a:t>源代码级的单步，对于简单语句，</a:t>
            </a:r>
            <a:r>
              <a:rPr lang="en-US" altLang="zh-CN" sz="2000" smtClean="0"/>
              <a:t>step</a:t>
            </a:r>
            <a:r>
              <a:rPr lang="zh-CN" altLang="en-US" sz="2000" smtClean="0"/>
              <a:t>完全等同于</a:t>
            </a:r>
            <a:r>
              <a:rPr lang="en-US" altLang="zh-CN" sz="2000" smtClean="0"/>
              <a:t>next</a:t>
            </a:r>
            <a:r>
              <a:rPr lang="zh-CN" altLang="en-US" sz="2000" smtClean="0"/>
              <a:t>。唯一不同的是，若单步过程中遇到函数调用，</a:t>
            </a:r>
            <a:r>
              <a:rPr lang="en-US" altLang="zh-CN" sz="2000" smtClean="0"/>
              <a:t>step</a:t>
            </a:r>
            <a:r>
              <a:rPr lang="zh-CN" altLang="en-US" sz="2000" smtClean="0"/>
              <a:t>命令将停止在子函数的起始处，而不是将其跨越（无调试信息的子函数除外）。</a:t>
            </a:r>
          </a:p>
          <a:p>
            <a:pPr eaLnBrk="1" hangingPunct="1"/>
            <a:endParaRPr lang="zh-CN" altLang="en-US" sz="2000" smtClean="0"/>
          </a:p>
          <a:p>
            <a:pPr eaLnBrk="1" hangingPunct="1"/>
            <a:r>
              <a:rPr lang="en-US" altLang="zh-CN" sz="2000" smtClean="0"/>
              <a:t>nexti</a:t>
            </a:r>
            <a:r>
              <a:rPr lang="zh-CN" altLang="en-US" sz="2000" smtClean="0"/>
              <a:t>命令实现指令级单步，和</a:t>
            </a:r>
            <a:r>
              <a:rPr lang="en-US" altLang="zh-CN" sz="2000" smtClean="0"/>
              <a:t>next</a:t>
            </a:r>
            <a:r>
              <a:rPr lang="zh-CN" altLang="en-US" sz="2000" smtClean="0"/>
              <a:t>命令类似，</a:t>
            </a:r>
            <a:r>
              <a:rPr lang="en-US" altLang="zh-CN" sz="2000" smtClean="0"/>
              <a:t>nexti</a:t>
            </a:r>
            <a:r>
              <a:rPr lang="zh-CN" altLang="en-US" sz="2000" smtClean="0"/>
              <a:t>命令单步过程中不会进入子函数调用。</a:t>
            </a:r>
          </a:p>
          <a:p>
            <a:pPr eaLnBrk="1" hangingPunct="1"/>
            <a:endParaRPr lang="zh-CN" altLang="en-US" sz="2000" smtClean="0"/>
          </a:p>
          <a:p>
            <a:pPr eaLnBrk="1" hangingPunct="1"/>
            <a:r>
              <a:rPr lang="en-US" altLang="zh-CN" sz="2000" smtClean="0"/>
              <a:t>stepi</a:t>
            </a:r>
            <a:r>
              <a:rPr lang="zh-CN" altLang="en-US" sz="2000" smtClean="0"/>
              <a:t>命令实现指令级单步，而且是严格的指令级单步，每次直接走一条指令后即停止，不再区分是否存在函数调用。</a:t>
            </a:r>
          </a:p>
        </p:txBody>
      </p:sp>
      <p:sp>
        <p:nvSpPr>
          <p:cNvPr id="25602" name="Rectangle 2"/>
          <p:cNvSpPr>
            <a:spLocks noGrp="1" noChangeArrowheads="1"/>
          </p:cNvSpPr>
          <p:nvPr>
            <p:ph type="title"/>
          </p:nvPr>
        </p:nvSpPr>
        <p:spPr>
          <a:xfrm>
            <a:off x="457200" y="277813"/>
            <a:ext cx="8229600" cy="712787"/>
          </a:xfrm>
        </p:spPr>
        <p:txBody>
          <a:bodyPr/>
          <a:lstStyle/>
          <a:p>
            <a:pPr eaLnBrk="1" hangingPunct="1"/>
            <a:r>
              <a:rPr lang="en-US" altLang="zh-CN" sz="3400" smtClean="0"/>
              <a:t>gdb step</a:t>
            </a:r>
            <a:r>
              <a:rPr lang="zh-CN" altLang="en-US" sz="3400" smtClean="0"/>
              <a:t>、</a:t>
            </a:r>
            <a:r>
              <a:rPr lang="en-US" altLang="zh-CN" sz="3400" smtClean="0"/>
              <a:t>nexti</a:t>
            </a:r>
            <a:r>
              <a:rPr lang="zh-CN" altLang="en-US" sz="3400" smtClean="0"/>
              <a:t>、</a:t>
            </a:r>
            <a:r>
              <a:rPr lang="en-US" altLang="zh-CN" sz="3400" smtClean="0"/>
              <a:t>stepi</a:t>
            </a:r>
            <a:r>
              <a:rPr lang="zh-CN" altLang="en-US" sz="3400" smtClean="0"/>
              <a:t>命令的实现</a:t>
            </a:r>
          </a:p>
        </p:txBody>
      </p:sp>
    </p:spTree>
    <p:extLst>
      <p:ext uri="{BB962C8B-B14F-4D97-AF65-F5344CB8AC3E}">
        <p14:creationId xmlns:p14="http://schemas.microsoft.com/office/powerpoint/2010/main" xmlns="" val="1528817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457200" y="1143000"/>
            <a:ext cx="8229600" cy="4987925"/>
          </a:xfrm>
        </p:spPr>
        <p:txBody>
          <a:bodyPr/>
          <a:lstStyle/>
          <a:p>
            <a:pPr eaLnBrk="1" hangingPunct="1"/>
            <a:r>
              <a:rPr lang="en-US" altLang="zh-CN" sz="2000" smtClean="0"/>
              <a:t>finish</a:t>
            </a:r>
            <a:r>
              <a:rPr lang="zh-CN" altLang="en-US" sz="2000" smtClean="0"/>
              <a:t>命令会让目标程序继续执行完当前函数的剩余语句，并停止在返回到上一级函数之后的第一条指令处（也就是调用当前函数时的返回地址）。因此，实现</a:t>
            </a:r>
            <a:r>
              <a:rPr lang="en-US" altLang="zh-CN" sz="2000" smtClean="0"/>
              <a:t>finish</a:t>
            </a:r>
            <a:r>
              <a:rPr lang="zh-CN" altLang="en-US" sz="2000" smtClean="0"/>
              <a:t>命令时，只需找到当前函数的返回地址，并在该处插入一个临时断点，然后让目标程序继续运行，直至遇到该断点而停止。</a:t>
            </a:r>
          </a:p>
        </p:txBody>
      </p:sp>
      <p:sp>
        <p:nvSpPr>
          <p:cNvPr id="26626" name="Rectangle 2"/>
          <p:cNvSpPr>
            <a:spLocks noGrp="1" noChangeArrowheads="1"/>
          </p:cNvSpPr>
          <p:nvPr>
            <p:ph type="title"/>
          </p:nvPr>
        </p:nvSpPr>
        <p:spPr>
          <a:xfrm>
            <a:off x="457200" y="277813"/>
            <a:ext cx="8229600" cy="712787"/>
          </a:xfrm>
        </p:spPr>
        <p:txBody>
          <a:bodyPr/>
          <a:lstStyle/>
          <a:p>
            <a:pPr eaLnBrk="1" hangingPunct="1"/>
            <a:r>
              <a:rPr lang="en-US" altLang="zh-CN" sz="3400" smtClean="0"/>
              <a:t>gdb finish</a:t>
            </a:r>
            <a:r>
              <a:rPr lang="zh-CN" altLang="en-US" sz="3400" smtClean="0"/>
              <a:t>命令的实现</a:t>
            </a:r>
          </a:p>
        </p:txBody>
      </p:sp>
    </p:spTree>
    <p:extLst>
      <p:ext uri="{BB962C8B-B14F-4D97-AF65-F5344CB8AC3E}">
        <p14:creationId xmlns:p14="http://schemas.microsoft.com/office/powerpoint/2010/main" xmlns="" val="3013693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457200" y="1143000"/>
            <a:ext cx="8229600" cy="4987925"/>
          </a:xfrm>
        </p:spPr>
        <p:txBody>
          <a:bodyPr/>
          <a:lstStyle/>
          <a:p>
            <a:pPr eaLnBrk="1" hangingPunct="1"/>
            <a:r>
              <a:rPr lang="zh-CN" altLang="en-US" sz="2000" smtClean="0"/>
              <a:t>不带参数的</a:t>
            </a:r>
            <a:r>
              <a:rPr lang="en-US" altLang="zh-CN" sz="2000" smtClean="0"/>
              <a:t>until</a:t>
            </a:r>
            <a:r>
              <a:rPr lang="zh-CN" altLang="en-US" sz="2000" smtClean="0"/>
              <a:t>命令让目标程序运行至当前函数中当前行后的任意一行。和</a:t>
            </a:r>
            <a:r>
              <a:rPr lang="en-US" altLang="zh-CN" sz="2000" smtClean="0"/>
              <a:t>next</a:t>
            </a:r>
            <a:r>
              <a:rPr lang="zh-CN" altLang="en-US" sz="2000" smtClean="0"/>
              <a:t>命令类似，这种</a:t>
            </a:r>
            <a:r>
              <a:rPr lang="en-US" altLang="zh-CN" sz="2000" smtClean="0"/>
              <a:t>until</a:t>
            </a:r>
            <a:r>
              <a:rPr lang="zh-CN" altLang="en-US" sz="2000" smtClean="0"/>
              <a:t>命令也是用指令级单步来实现的，但不同的是它的</a:t>
            </a:r>
            <a:r>
              <a:rPr lang="en-US" altLang="zh-CN" sz="2000" smtClean="0"/>
              <a:t>step_range_start</a:t>
            </a:r>
            <a:r>
              <a:rPr lang="zh-CN" altLang="en-US" sz="2000" smtClean="0"/>
              <a:t>设定为当前函数的起始位置，也就是说，若指令级单步过程中</a:t>
            </a:r>
            <a:r>
              <a:rPr lang="en-US" altLang="zh-CN" sz="2000" smtClean="0"/>
              <a:t>pc</a:t>
            </a:r>
            <a:r>
              <a:rPr lang="zh-CN" altLang="en-US" sz="2000" smtClean="0"/>
              <a:t>向函数前部移动，程序是不会停止的，仅当程序单步至当前行后的某一行时程序才会停止，这就提供了一种跳出循环体的快捷方式。</a:t>
            </a:r>
          </a:p>
          <a:p>
            <a:pPr eaLnBrk="1" hangingPunct="1"/>
            <a:r>
              <a:rPr lang="zh-CN" altLang="en-US" sz="2000" smtClean="0"/>
              <a:t>带参数的</a:t>
            </a:r>
            <a:r>
              <a:rPr lang="en-US" altLang="zh-CN" sz="2000" smtClean="0"/>
              <a:t>until</a:t>
            </a:r>
            <a:r>
              <a:rPr lang="zh-CN" altLang="en-US" sz="2000" smtClean="0"/>
              <a:t>命令让目标程序继续运行，直至达到指定位置为止。因为只要在当前函数体内，</a:t>
            </a:r>
            <a:r>
              <a:rPr lang="en-US" altLang="zh-CN" sz="2000" smtClean="0"/>
              <a:t>until</a:t>
            </a:r>
            <a:r>
              <a:rPr lang="zh-CN" altLang="en-US" sz="2000" smtClean="0"/>
              <a:t>命令的目的地址可以任意指定，因此不能再用指令级单步来实现它，而是采用在指定地址插入临时断点，然后让目标程序继续运行直至遇到断点停止的方法。</a:t>
            </a:r>
          </a:p>
          <a:p>
            <a:pPr eaLnBrk="1" hangingPunct="1"/>
            <a:r>
              <a:rPr lang="zh-CN" altLang="en-US" sz="2000" smtClean="0"/>
              <a:t>关于</a:t>
            </a:r>
            <a:r>
              <a:rPr lang="en-US" altLang="zh-CN" sz="2000" smtClean="0"/>
              <a:t>until</a:t>
            </a:r>
            <a:r>
              <a:rPr lang="zh-CN" altLang="en-US" sz="2000" smtClean="0"/>
              <a:t>命令需要注意的是，不管带参数还是不带参数，</a:t>
            </a:r>
            <a:r>
              <a:rPr lang="en-US" altLang="zh-CN" sz="2000" smtClean="0"/>
              <a:t>until</a:t>
            </a:r>
            <a:r>
              <a:rPr lang="zh-CN" altLang="en-US" sz="2000" smtClean="0"/>
              <a:t>都是针对当前函数内部而言的，也就是说，只要</a:t>
            </a:r>
            <a:r>
              <a:rPr lang="en-US" altLang="zh-CN" sz="2000" smtClean="0"/>
              <a:t>pc</a:t>
            </a:r>
            <a:r>
              <a:rPr lang="zh-CN" altLang="en-US" sz="2000" smtClean="0"/>
              <a:t>离开当前函数体程序就会停止。</a:t>
            </a:r>
          </a:p>
          <a:p>
            <a:pPr eaLnBrk="1" hangingPunct="1"/>
            <a:endParaRPr lang="en-US" altLang="zh-CN" sz="1800" smtClean="0"/>
          </a:p>
        </p:txBody>
      </p:sp>
      <p:sp>
        <p:nvSpPr>
          <p:cNvPr id="27650" name="Rectangle 2"/>
          <p:cNvSpPr>
            <a:spLocks noGrp="1" noChangeArrowheads="1"/>
          </p:cNvSpPr>
          <p:nvPr>
            <p:ph type="title"/>
          </p:nvPr>
        </p:nvSpPr>
        <p:spPr>
          <a:xfrm>
            <a:off x="457200" y="277813"/>
            <a:ext cx="8229600" cy="712787"/>
          </a:xfrm>
        </p:spPr>
        <p:txBody>
          <a:bodyPr/>
          <a:lstStyle/>
          <a:p>
            <a:pPr eaLnBrk="1" hangingPunct="1"/>
            <a:r>
              <a:rPr lang="en-US" altLang="zh-CN" sz="3400" smtClean="0"/>
              <a:t>gdb until</a:t>
            </a:r>
            <a:r>
              <a:rPr lang="zh-CN" altLang="en-US" sz="3400" smtClean="0"/>
              <a:t>命令的实现</a:t>
            </a:r>
          </a:p>
        </p:txBody>
      </p:sp>
    </p:spTree>
    <p:extLst>
      <p:ext uri="{BB962C8B-B14F-4D97-AF65-F5344CB8AC3E}">
        <p14:creationId xmlns:p14="http://schemas.microsoft.com/office/powerpoint/2010/main" xmlns="" val="22753449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457200" y="1143000"/>
            <a:ext cx="8229600" cy="4987925"/>
          </a:xfrm>
        </p:spPr>
        <p:txBody>
          <a:bodyPr/>
          <a:lstStyle/>
          <a:p>
            <a:pPr eaLnBrk="1" hangingPunct="1"/>
            <a:r>
              <a:rPr lang="zh-CN" altLang="en-US" sz="2000" smtClean="0"/>
              <a:t>断点功能的实现就是在指定位置插入断点指令，使目标程序运行至该处时产生</a:t>
            </a:r>
            <a:r>
              <a:rPr lang="en-US" altLang="zh-CN" sz="2000" smtClean="0"/>
              <a:t>SIGTRAP</a:t>
            </a:r>
            <a:r>
              <a:rPr lang="zh-CN" altLang="en-US" sz="2000" smtClean="0"/>
              <a:t>信号，该信号被</a:t>
            </a:r>
            <a:r>
              <a:rPr lang="en-US" altLang="zh-CN" sz="2000" smtClean="0"/>
              <a:t>gdb</a:t>
            </a:r>
            <a:r>
              <a:rPr lang="zh-CN" altLang="en-US" sz="2000" smtClean="0"/>
              <a:t>捕获，通过断点地址的匹配确定是否命中断点。</a:t>
            </a:r>
          </a:p>
          <a:p>
            <a:pPr eaLnBrk="1" hangingPunct="1"/>
            <a:endParaRPr lang="zh-CN" altLang="en-US" sz="2000" smtClean="0"/>
          </a:p>
          <a:p>
            <a:pPr eaLnBrk="1" hangingPunct="1"/>
            <a:r>
              <a:rPr lang="zh-CN" altLang="en-US" sz="2000" smtClean="0"/>
              <a:t>断点的属性：</a:t>
            </a:r>
          </a:p>
          <a:p>
            <a:pPr lvl="1" eaLnBrk="1" hangingPunct="1"/>
            <a:r>
              <a:rPr lang="zh-CN" altLang="en-US" smtClean="0"/>
              <a:t>是否有条件（由</a:t>
            </a:r>
            <a:r>
              <a:rPr lang="en-US" altLang="zh-CN" smtClean="0"/>
              <a:t>condition</a:t>
            </a:r>
            <a:r>
              <a:rPr lang="zh-CN" altLang="en-US" smtClean="0"/>
              <a:t>命令修改）；</a:t>
            </a:r>
          </a:p>
          <a:p>
            <a:pPr lvl="1" eaLnBrk="1" hangingPunct="1"/>
            <a:r>
              <a:rPr lang="zh-CN" altLang="en-US" smtClean="0"/>
              <a:t>是否有忽略次数 （由</a:t>
            </a:r>
            <a:r>
              <a:rPr lang="en-US" altLang="zh-CN" smtClean="0"/>
              <a:t>ignore</a:t>
            </a:r>
            <a:r>
              <a:rPr lang="zh-CN" altLang="en-US" smtClean="0"/>
              <a:t>命令修改）；</a:t>
            </a:r>
          </a:p>
          <a:p>
            <a:pPr lvl="1" eaLnBrk="1" hangingPunct="1"/>
            <a:r>
              <a:rPr lang="zh-CN" altLang="en-US" smtClean="0"/>
              <a:t>是否只针对某个线程有效（由</a:t>
            </a:r>
            <a:r>
              <a:rPr lang="en-US" altLang="zh-CN" smtClean="0"/>
              <a:t>break</a:t>
            </a:r>
            <a:r>
              <a:rPr lang="zh-CN" altLang="en-US" smtClean="0"/>
              <a:t>命令的</a:t>
            </a:r>
            <a:r>
              <a:rPr lang="en-US" altLang="zh-CN" smtClean="0"/>
              <a:t>thread</a:t>
            </a:r>
            <a:r>
              <a:rPr lang="zh-CN" altLang="en-US" smtClean="0"/>
              <a:t>参数指定）；</a:t>
            </a:r>
          </a:p>
          <a:p>
            <a:pPr lvl="1" eaLnBrk="1" hangingPunct="1"/>
            <a:r>
              <a:rPr lang="zh-CN" altLang="en-US" smtClean="0"/>
              <a:t>是否是临时断点（由</a:t>
            </a:r>
            <a:r>
              <a:rPr lang="en-US" altLang="zh-CN" smtClean="0"/>
              <a:t>tbreak</a:t>
            </a:r>
            <a:r>
              <a:rPr lang="zh-CN" altLang="en-US" smtClean="0"/>
              <a:t>命令插入）。</a:t>
            </a:r>
          </a:p>
          <a:p>
            <a:pPr lvl="1" eaLnBrk="1" hangingPunct="1">
              <a:buFont typeface="Wingdings" pitchFamily="2" charset="2"/>
              <a:buNone/>
            </a:pPr>
            <a:endParaRPr lang="en-US" altLang="zh-CN" smtClean="0"/>
          </a:p>
        </p:txBody>
      </p:sp>
      <p:sp>
        <p:nvSpPr>
          <p:cNvPr id="28674" name="Rectangle 2"/>
          <p:cNvSpPr>
            <a:spLocks noGrp="1" noChangeArrowheads="1"/>
          </p:cNvSpPr>
          <p:nvPr>
            <p:ph type="title"/>
          </p:nvPr>
        </p:nvSpPr>
        <p:spPr>
          <a:xfrm>
            <a:off x="457200" y="277813"/>
            <a:ext cx="8229600" cy="712787"/>
          </a:xfrm>
        </p:spPr>
        <p:txBody>
          <a:bodyPr/>
          <a:lstStyle/>
          <a:p>
            <a:pPr eaLnBrk="1" hangingPunct="1"/>
            <a:r>
              <a:rPr lang="en-US" altLang="zh-CN" sz="3400" smtClean="0"/>
              <a:t>gdb</a:t>
            </a:r>
            <a:r>
              <a:rPr lang="zh-CN" altLang="en-US" sz="3400" smtClean="0"/>
              <a:t>对断点的处理 （</a:t>
            </a:r>
            <a:r>
              <a:rPr lang="en-US" altLang="zh-CN" sz="3400" smtClean="0"/>
              <a:t>1</a:t>
            </a:r>
            <a:r>
              <a:rPr lang="zh-CN" altLang="en-US" sz="3400" smtClean="0"/>
              <a:t>）</a:t>
            </a:r>
          </a:p>
        </p:txBody>
      </p:sp>
    </p:spTree>
    <p:extLst>
      <p:ext uri="{BB962C8B-B14F-4D97-AF65-F5344CB8AC3E}">
        <p14:creationId xmlns:p14="http://schemas.microsoft.com/office/powerpoint/2010/main" xmlns="" val="543146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457200" y="1143000"/>
            <a:ext cx="8229600" cy="4987925"/>
          </a:xfrm>
        </p:spPr>
        <p:txBody>
          <a:bodyPr>
            <a:normAutofit/>
          </a:bodyPr>
          <a:lstStyle/>
          <a:p>
            <a:pPr eaLnBrk="1" hangingPunct="1"/>
            <a:r>
              <a:rPr lang="zh-CN" altLang="en-US" sz="2000" smtClean="0"/>
              <a:t>断点命中的判定：目标程序遇到断点，并不一定就需要停下来，该停就停，不该停的还是要继续跑。只有真正需要停止运行的情况才认为是断点命中。是否命中断点的判定因素主要有以下这些：</a:t>
            </a:r>
          </a:p>
          <a:p>
            <a:pPr lvl="1" eaLnBrk="1" hangingPunct="1"/>
            <a:r>
              <a:rPr lang="zh-CN" altLang="en-US" smtClean="0"/>
              <a:t>导致目标程序本次停止运行的信号是不是</a:t>
            </a:r>
            <a:r>
              <a:rPr lang="en-US" altLang="zh-CN" smtClean="0"/>
              <a:t>SIGTRAP</a:t>
            </a:r>
            <a:r>
              <a:rPr lang="zh-CN" altLang="en-US" smtClean="0"/>
              <a:t>；</a:t>
            </a:r>
          </a:p>
          <a:p>
            <a:pPr lvl="1" eaLnBrk="1" hangingPunct="1"/>
            <a:r>
              <a:rPr lang="zh-CN" altLang="en-US" smtClean="0"/>
              <a:t>在</a:t>
            </a:r>
            <a:r>
              <a:rPr lang="en-US" altLang="zh-CN" smtClean="0"/>
              <a:t>gdb</a:t>
            </a:r>
            <a:r>
              <a:rPr lang="zh-CN" altLang="en-US" smtClean="0"/>
              <a:t>维护的断点链表中是否存在一个断点的地址与目标程序本次停止位置匹配；</a:t>
            </a:r>
          </a:p>
          <a:p>
            <a:pPr lvl="1" eaLnBrk="1" hangingPunct="1"/>
            <a:r>
              <a:rPr lang="zh-CN" altLang="en-US" smtClean="0"/>
              <a:t>若断点存在条件，此时条件是否满足；</a:t>
            </a:r>
          </a:p>
          <a:p>
            <a:pPr lvl="1" eaLnBrk="1" hangingPunct="1"/>
            <a:r>
              <a:rPr lang="zh-CN" altLang="en-US" smtClean="0"/>
              <a:t>断点的忽略次数此时是否为</a:t>
            </a:r>
            <a:r>
              <a:rPr lang="en-US" altLang="zh-CN" smtClean="0"/>
              <a:t>0</a:t>
            </a:r>
            <a:r>
              <a:rPr lang="zh-CN" altLang="en-US" smtClean="0"/>
              <a:t>；</a:t>
            </a:r>
          </a:p>
          <a:p>
            <a:pPr lvl="1" eaLnBrk="1" hangingPunct="1"/>
            <a:r>
              <a:rPr lang="zh-CN" altLang="en-US" smtClean="0"/>
              <a:t>若断点只针对某个线程有效，那么遇到该断点的线程是否就是断点所设定的线程；</a:t>
            </a:r>
          </a:p>
          <a:p>
            <a:pPr eaLnBrk="1" hangingPunct="1"/>
            <a:r>
              <a:rPr lang="zh-CN" altLang="en-US" sz="2000" smtClean="0"/>
              <a:t>若前两个条件之一不满足，则认为目标程序本次是因随机信号而停止。若后三个条件之一不满足，则认为目标程序本次没有命中断点，</a:t>
            </a:r>
            <a:r>
              <a:rPr lang="en-US" altLang="zh-CN" sz="2000" smtClean="0"/>
              <a:t>gdb</a:t>
            </a:r>
            <a:r>
              <a:rPr lang="zh-CN" altLang="en-US" sz="2000" smtClean="0"/>
              <a:t>会让其继续运行。</a:t>
            </a:r>
          </a:p>
        </p:txBody>
      </p:sp>
      <p:sp>
        <p:nvSpPr>
          <p:cNvPr id="29698" name="Rectangle 2"/>
          <p:cNvSpPr>
            <a:spLocks noGrp="1" noChangeArrowheads="1"/>
          </p:cNvSpPr>
          <p:nvPr>
            <p:ph type="title"/>
          </p:nvPr>
        </p:nvSpPr>
        <p:spPr>
          <a:xfrm>
            <a:off x="457200" y="277813"/>
            <a:ext cx="8229600" cy="712787"/>
          </a:xfrm>
        </p:spPr>
        <p:txBody>
          <a:bodyPr/>
          <a:lstStyle/>
          <a:p>
            <a:pPr eaLnBrk="1" hangingPunct="1"/>
            <a:r>
              <a:rPr lang="en-US" altLang="zh-CN" sz="3400" smtClean="0"/>
              <a:t>gdb</a:t>
            </a:r>
            <a:r>
              <a:rPr lang="zh-CN" altLang="en-US" sz="3400" smtClean="0"/>
              <a:t>对断点的处理 （</a:t>
            </a:r>
            <a:r>
              <a:rPr lang="en-US" altLang="zh-CN" sz="3400" smtClean="0"/>
              <a:t>2</a:t>
            </a:r>
            <a:r>
              <a:rPr lang="zh-CN" altLang="en-US" sz="3400" smtClean="0"/>
              <a:t>）</a:t>
            </a:r>
          </a:p>
        </p:txBody>
      </p:sp>
    </p:spTree>
    <p:extLst>
      <p:ext uri="{BB962C8B-B14F-4D97-AF65-F5344CB8AC3E}">
        <p14:creationId xmlns:p14="http://schemas.microsoft.com/office/powerpoint/2010/main" xmlns="" val="1771804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1028"/>
          <p:cNvSpPr>
            <a:spLocks noChangeArrowheads="1"/>
          </p:cNvSpPr>
          <p:nvPr/>
        </p:nvSpPr>
        <p:spPr bwMode="auto">
          <a:xfrm>
            <a:off x="381000" y="1066800"/>
            <a:ext cx="8229600" cy="5262563"/>
          </a:xfrm>
          <a:prstGeom prst="rect">
            <a:avLst/>
          </a:prstGeom>
          <a:noFill/>
          <a:ln w="9525">
            <a:noFill/>
            <a:miter lim="800000"/>
            <a:headEnd/>
            <a:tailEnd/>
          </a:ln>
          <a:effectLst/>
        </p:spPr>
        <p:txBody>
          <a:bodyPr>
            <a:spAutoFit/>
          </a:bodyPr>
          <a:lstStyle/>
          <a:p>
            <a:pPr algn="l">
              <a:spcBef>
                <a:spcPct val="50000"/>
              </a:spcBef>
              <a:defRPr/>
            </a:pPr>
            <a:r>
              <a:rPr lang="zh-CN" altLang="en-US" sz="4800" dirty="0">
                <a:solidFill>
                  <a:srgbClr val="FF0000"/>
                </a:solidFill>
                <a:latin typeface="Arial" charset="0"/>
                <a:ea typeface="华文楷体" charset="-122"/>
              </a:rPr>
              <a:t>背景概述</a:t>
            </a:r>
            <a:endParaRPr lang="en-US" altLang="zh-CN" sz="4800" dirty="0">
              <a:solidFill>
                <a:srgbClr val="FF0000"/>
              </a:solidFill>
              <a:latin typeface="Arial" charset="0"/>
              <a:ea typeface="华文楷体" charset="-122"/>
            </a:endParaRPr>
          </a:p>
          <a:p>
            <a:pPr lvl="2" algn="l">
              <a:spcBef>
                <a:spcPct val="50000"/>
              </a:spcBef>
              <a:buFont typeface="Wingdings" pitchFamily="2" charset="2"/>
              <a:buChar char="Ø"/>
              <a:defRPr/>
            </a:pPr>
            <a:r>
              <a:rPr lang="en-US" altLang="zh-CN" sz="2400" dirty="0">
                <a:latin typeface="Arial" charset="0"/>
                <a:ea typeface="华文楷体" charset="-122"/>
              </a:rPr>
              <a:t>GNU Project Debugger</a:t>
            </a:r>
            <a:r>
              <a:rPr lang="zh-CN" altLang="en-US" sz="2400" dirty="0">
                <a:latin typeface="Arial" charset="0"/>
                <a:ea typeface="华文楷体" charset="-122"/>
              </a:rPr>
              <a:t>、</a:t>
            </a:r>
            <a:r>
              <a:rPr lang="en-US" altLang="zh-CN" sz="2400" dirty="0">
                <a:latin typeface="Arial" charset="0"/>
                <a:ea typeface="华文楷体" charset="-122"/>
              </a:rPr>
              <a:t>GNU Debugger</a:t>
            </a:r>
          </a:p>
          <a:p>
            <a:pPr lvl="2" algn="l">
              <a:spcBef>
                <a:spcPct val="50000"/>
              </a:spcBef>
              <a:buFont typeface="Wingdings" pitchFamily="2" charset="2"/>
              <a:buChar char="Ø"/>
              <a:defRPr/>
            </a:pPr>
            <a:r>
              <a:rPr lang="en-US" sz="2400" dirty="0">
                <a:latin typeface="Arial" charset="0"/>
                <a:ea typeface="宋体" charset="-122"/>
              </a:rPr>
              <a:t>GNU</a:t>
            </a:r>
            <a:r>
              <a:rPr lang="zh-CN" altLang="en-US" sz="2400" dirty="0">
                <a:latin typeface="+mn-ea"/>
                <a:ea typeface="+mn-ea"/>
              </a:rPr>
              <a:t>开源组织开发出来的程序调试工具</a:t>
            </a:r>
            <a:endParaRPr lang="en-US" altLang="zh-CN" sz="2400" dirty="0">
              <a:latin typeface="+mn-ea"/>
              <a:ea typeface="+mn-ea"/>
            </a:endParaRPr>
          </a:p>
          <a:p>
            <a:pPr lvl="2" algn="l">
              <a:spcBef>
                <a:spcPct val="50000"/>
              </a:spcBef>
              <a:buFont typeface="Wingdings" pitchFamily="2" charset="2"/>
              <a:buChar char="Ø"/>
              <a:defRPr/>
            </a:pPr>
            <a:r>
              <a:rPr lang="zh-CN" altLang="en-US" sz="2400" dirty="0">
                <a:latin typeface="Arial" charset="0"/>
                <a:ea typeface="华文楷体" charset="-122"/>
              </a:rPr>
              <a:t>版本（</a:t>
            </a:r>
            <a:r>
              <a:rPr lang="zh-CN" altLang="en-US" sz="2400" dirty="0">
                <a:latin typeface="宋体" pitchFamily="2" charset="-122"/>
              </a:rPr>
              <a:t>最新版本</a:t>
            </a:r>
            <a:r>
              <a:rPr lang="en-US" altLang="zh-CN" sz="2400" dirty="0">
                <a:latin typeface="Arial" charset="0"/>
                <a:ea typeface="华文楷体" charset="-122"/>
              </a:rPr>
              <a:t>7.2</a:t>
            </a:r>
            <a:r>
              <a:rPr lang="zh-CN" altLang="en-US" sz="2400" dirty="0">
                <a:latin typeface="Arial" charset="0"/>
                <a:ea typeface="华文楷体" charset="-122"/>
              </a:rPr>
              <a:t>）</a:t>
            </a:r>
            <a:endParaRPr lang="en-US" altLang="zh-CN" sz="2400" dirty="0">
              <a:latin typeface="Arial" charset="0"/>
              <a:ea typeface="华文楷体" charset="-122"/>
            </a:endParaRPr>
          </a:p>
          <a:p>
            <a:pPr lvl="2" algn="l">
              <a:spcBef>
                <a:spcPct val="50000"/>
              </a:spcBef>
              <a:buFont typeface="Wingdings" pitchFamily="2" charset="2"/>
              <a:buChar char="Ø"/>
              <a:defRPr/>
            </a:pPr>
            <a:r>
              <a:rPr lang="zh-CN" altLang="en-US" sz="2400" dirty="0">
                <a:latin typeface="Arial" charset="0"/>
                <a:ea typeface="华文楷体" charset="-122"/>
              </a:rPr>
              <a:t>系统（</a:t>
            </a:r>
            <a:r>
              <a:rPr lang="zh-CN" altLang="en-US" sz="2400" dirty="0">
                <a:latin typeface="Arial" charset="0"/>
                <a:ea typeface="宋体" charset="-122"/>
              </a:rPr>
              <a:t>基于</a:t>
            </a:r>
            <a:r>
              <a:rPr lang="en-US" altLang="zh-CN" sz="2400" dirty="0">
                <a:latin typeface="Arial" charset="0"/>
                <a:ea typeface="宋体" charset="-122"/>
              </a:rPr>
              <a:t>UNIX/Linux </a:t>
            </a:r>
            <a:r>
              <a:rPr lang="zh-CN" altLang="en-US" sz="2400" dirty="0">
                <a:latin typeface="Arial" charset="0"/>
                <a:ea typeface="华文楷体" charset="-122"/>
              </a:rPr>
              <a:t>）</a:t>
            </a:r>
            <a:endParaRPr lang="en-US" altLang="zh-CN" sz="2400" dirty="0">
              <a:latin typeface="Arial" charset="0"/>
              <a:ea typeface="华文楷体" charset="-122"/>
            </a:endParaRPr>
          </a:p>
          <a:p>
            <a:pPr lvl="2" algn="l">
              <a:spcBef>
                <a:spcPct val="50000"/>
              </a:spcBef>
              <a:buFont typeface="Wingdings" pitchFamily="2" charset="2"/>
              <a:buChar char="Ø"/>
              <a:defRPr/>
            </a:pPr>
            <a:r>
              <a:rPr lang="zh-CN" altLang="en-US" sz="2400" dirty="0">
                <a:latin typeface="Arial" charset="0"/>
                <a:ea typeface="华文楷体" charset="-122"/>
              </a:rPr>
              <a:t>多语言（</a:t>
            </a:r>
            <a:r>
              <a:rPr lang="en-US" altLang="zh-CN" sz="2400" dirty="0" smtClean="0">
                <a:latin typeface="Arial" charset="0"/>
                <a:ea typeface="华文楷体" charset="-122"/>
              </a:rPr>
              <a:t>C/C++</a:t>
            </a:r>
            <a:r>
              <a:rPr lang="zh-CN" altLang="en-US" sz="2400" dirty="0" smtClean="0">
                <a:latin typeface="Arial" charset="0"/>
                <a:ea typeface="宋体" charset="-122"/>
              </a:rPr>
              <a:t>等</a:t>
            </a:r>
            <a:r>
              <a:rPr lang="zh-CN" altLang="en-US" sz="2400" dirty="0">
                <a:latin typeface="Arial" charset="0"/>
                <a:ea typeface="华文楷体" charset="-122"/>
              </a:rPr>
              <a:t>）</a:t>
            </a:r>
            <a:endParaRPr lang="en-US" altLang="zh-CN" sz="2400" dirty="0">
              <a:latin typeface="Arial" charset="0"/>
              <a:ea typeface="华文楷体" charset="-122"/>
            </a:endParaRPr>
          </a:p>
          <a:p>
            <a:pPr lvl="2" algn="l">
              <a:spcBef>
                <a:spcPct val="50000"/>
              </a:spcBef>
              <a:defRPr/>
            </a:pPr>
            <a:endParaRPr lang="zh-CN" altLang="en-US" sz="2400" dirty="0">
              <a:latin typeface="Arial" charset="0"/>
              <a:ea typeface="华文楷体" charset="-122"/>
            </a:endParaRPr>
          </a:p>
          <a:p>
            <a:pPr algn="l">
              <a:spcBef>
                <a:spcPct val="50000"/>
              </a:spcBef>
              <a:buFont typeface="Wingdings" pitchFamily="2" charset="2"/>
              <a:buNone/>
              <a:defRPr/>
            </a:pPr>
            <a:endParaRPr lang="zh-CN" altLang="en-US" sz="2400" dirty="0">
              <a:latin typeface="Arial" charset="0"/>
              <a:ea typeface="华文楷体" charset="-122"/>
            </a:endParaRPr>
          </a:p>
          <a:p>
            <a:pPr algn="l">
              <a:spcBef>
                <a:spcPct val="50000"/>
              </a:spcBef>
              <a:buFont typeface="Wingdings" pitchFamily="2" charset="2"/>
              <a:buChar char="v"/>
              <a:defRPr/>
            </a:pPr>
            <a:endParaRPr lang="en-US" altLang="zh-CN" sz="2400" dirty="0">
              <a:latin typeface="Arial" charset="0"/>
              <a:ea typeface="华文楷体" charset="-122"/>
            </a:endParaRPr>
          </a:p>
        </p:txBody>
      </p:sp>
      <p:sp>
        <p:nvSpPr>
          <p:cNvPr id="6147" name="Rectangle 1029"/>
          <p:cNvSpPr>
            <a:spLocks noGrp="1" noChangeArrowheads="1"/>
          </p:cNvSpPr>
          <p:nvPr>
            <p:ph type="title"/>
          </p:nvPr>
        </p:nvSpPr>
        <p:spPr>
          <a:noFill/>
        </p:spPr>
        <p:txBody>
          <a:bodyPr/>
          <a:lstStyle/>
          <a:p>
            <a:pPr eaLnBrk="1" hangingPunct="1"/>
            <a:r>
              <a:rPr lang="en-US" altLang="zh-CN" smtClean="0"/>
              <a:t>GDB</a:t>
            </a:r>
            <a:r>
              <a:rPr lang="zh-CN" altLang="en-US" smtClean="0"/>
              <a:t>概述</a:t>
            </a:r>
          </a:p>
        </p:txBody>
      </p:sp>
    </p:spTree>
    <p:extLst>
      <p:ext uri="{BB962C8B-B14F-4D97-AF65-F5344CB8AC3E}">
        <p14:creationId xmlns:p14="http://schemas.microsoft.com/office/powerpoint/2010/main" xmlns="" val="34843860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457200" y="1143000"/>
            <a:ext cx="8229600" cy="4987925"/>
          </a:xfrm>
        </p:spPr>
        <p:txBody>
          <a:bodyPr>
            <a:normAutofit/>
          </a:bodyPr>
          <a:lstStyle/>
          <a:p>
            <a:pPr eaLnBrk="1" hangingPunct="1"/>
            <a:r>
              <a:rPr lang="zh-CN" altLang="en-US" sz="2000" smtClean="0"/>
              <a:t>临时断点 </a:t>
            </a:r>
            <a:r>
              <a:rPr lang="en-US" altLang="zh-CN" sz="2000" smtClean="0"/>
              <a:t>– </a:t>
            </a:r>
            <a:r>
              <a:rPr lang="zh-CN" altLang="en-US" sz="2000" smtClean="0"/>
              <a:t>断点命中之后的处理。当判定为断点命中之后，若该断点为临时断点，</a:t>
            </a:r>
            <a:r>
              <a:rPr lang="en-US" altLang="zh-CN" sz="2000" smtClean="0"/>
              <a:t>gdb</a:t>
            </a:r>
            <a:r>
              <a:rPr lang="zh-CN" altLang="en-US" sz="2000" smtClean="0"/>
              <a:t>就会将这个断点删除。也就是说，临时断点只命中一次。可能用到临时断点的场合：</a:t>
            </a:r>
          </a:p>
          <a:p>
            <a:pPr lvl="1" eaLnBrk="1" hangingPunct="1"/>
            <a:r>
              <a:rPr lang="zh-CN" altLang="en-US" smtClean="0"/>
              <a:t>用户通过</a:t>
            </a:r>
            <a:r>
              <a:rPr lang="en-US" altLang="zh-CN" smtClean="0"/>
              <a:t>tbreak</a:t>
            </a:r>
            <a:r>
              <a:rPr lang="zh-CN" altLang="en-US" smtClean="0"/>
              <a:t>命令显式插入；</a:t>
            </a:r>
          </a:p>
          <a:p>
            <a:pPr lvl="1" eaLnBrk="1" hangingPunct="1"/>
            <a:r>
              <a:rPr lang="en-US" altLang="zh-CN" smtClean="0"/>
              <a:t>next</a:t>
            </a:r>
            <a:r>
              <a:rPr lang="zh-CN" altLang="en-US" smtClean="0"/>
              <a:t>、</a:t>
            </a:r>
            <a:r>
              <a:rPr lang="en-US" altLang="zh-CN" smtClean="0"/>
              <a:t>nexti</a:t>
            </a:r>
            <a:r>
              <a:rPr lang="zh-CN" altLang="en-US" smtClean="0"/>
              <a:t>、</a:t>
            </a:r>
            <a:r>
              <a:rPr lang="en-US" altLang="zh-CN" smtClean="0"/>
              <a:t>step</a:t>
            </a:r>
            <a:r>
              <a:rPr lang="zh-CN" altLang="en-US" smtClean="0"/>
              <a:t>命令需要跨越函数调用的时候，由</a:t>
            </a:r>
            <a:r>
              <a:rPr lang="en-US" altLang="zh-CN" smtClean="0"/>
              <a:t>gdb</a:t>
            </a:r>
            <a:r>
              <a:rPr lang="zh-CN" altLang="en-US" smtClean="0"/>
              <a:t>自动在函数返回地址处插入临时断点；</a:t>
            </a:r>
          </a:p>
          <a:p>
            <a:pPr lvl="1" eaLnBrk="1" hangingPunct="1"/>
            <a:r>
              <a:rPr lang="en-US" altLang="zh-CN" smtClean="0"/>
              <a:t>finish</a:t>
            </a:r>
            <a:r>
              <a:rPr lang="zh-CN" altLang="en-US" smtClean="0"/>
              <a:t>命令需要在当前函数返回地址处插入临时断点；</a:t>
            </a:r>
          </a:p>
          <a:p>
            <a:pPr lvl="1" eaLnBrk="1" hangingPunct="1"/>
            <a:r>
              <a:rPr lang="zh-CN" altLang="en-US" smtClean="0"/>
              <a:t>带参数的</a:t>
            </a:r>
            <a:r>
              <a:rPr lang="en-US" altLang="zh-CN" smtClean="0"/>
              <a:t>until</a:t>
            </a:r>
            <a:r>
              <a:rPr lang="zh-CN" altLang="en-US" smtClean="0"/>
              <a:t>命令需要在当前函数返回地址以及参数指定地址插入临时断点；</a:t>
            </a:r>
          </a:p>
          <a:p>
            <a:pPr lvl="1" eaLnBrk="1" hangingPunct="1"/>
            <a:r>
              <a:rPr lang="zh-CN" altLang="en-US" smtClean="0"/>
              <a:t>在不支持硬件单步的架构上，</a:t>
            </a:r>
            <a:r>
              <a:rPr lang="en-US" altLang="zh-CN" smtClean="0"/>
              <a:t>gdb</a:t>
            </a:r>
            <a:r>
              <a:rPr lang="zh-CN" altLang="en-US" smtClean="0"/>
              <a:t>需要逐指令插入临时断点来实现软件单步；</a:t>
            </a:r>
          </a:p>
        </p:txBody>
      </p:sp>
      <p:sp>
        <p:nvSpPr>
          <p:cNvPr id="30722" name="Rectangle 2"/>
          <p:cNvSpPr>
            <a:spLocks noGrp="1" noChangeArrowheads="1"/>
          </p:cNvSpPr>
          <p:nvPr>
            <p:ph type="title"/>
          </p:nvPr>
        </p:nvSpPr>
        <p:spPr>
          <a:xfrm>
            <a:off x="457200" y="277813"/>
            <a:ext cx="8229600" cy="712787"/>
          </a:xfrm>
        </p:spPr>
        <p:txBody>
          <a:bodyPr/>
          <a:lstStyle/>
          <a:p>
            <a:pPr eaLnBrk="1" hangingPunct="1"/>
            <a:r>
              <a:rPr lang="en-US" altLang="zh-CN" sz="3400" smtClean="0"/>
              <a:t>gdb</a:t>
            </a:r>
            <a:r>
              <a:rPr lang="zh-CN" altLang="en-US" sz="3400" smtClean="0"/>
              <a:t>对断点的处理 （</a:t>
            </a:r>
            <a:r>
              <a:rPr lang="en-US" altLang="zh-CN" sz="3400" smtClean="0"/>
              <a:t>3</a:t>
            </a:r>
            <a:r>
              <a:rPr lang="zh-CN" altLang="en-US" sz="3400" smtClean="0"/>
              <a:t>）</a:t>
            </a:r>
          </a:p>
        </p:txBody>
      </p:sp>
    </p:spTree>
    <p:extLst>
      <p:ext uri="{BB962C8B-B14F-4D97-AF65-F5344CB8AC3E}">
        <p14:creationId xmlns:p14="http://schemas.microsoft.com/office/powerpoint/2010/main" xmlns="" val="23232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457200" y="1143000"/>
            <a:ext cx="8229600" cy="4987925"/>
          </a:xfrm>
        </p:spPr>
        <p:txBody>
          <a:bodyPr/>
          <a:lstStyle/>
          <a:p>
            <a:pPr eaLnBrk="1" hangingPunct="1"/>
            <a:r>
              <a:rPr lang="en-US" altLang="zh-CN" sz="2000" dirty="0" err="1" smtClean="0"/>
              <a:t>gdb</a:t>
            </a:r>
            <a:r>
              <a:rPr lang="zh-CN" altLang="en-US" sz="2000" dirty="0" smtClean="0"/>
              <a:t>将断点实际插入目标程序的时机：当用户通过</a:t>
            </a:r>
            <a:r>
              <a:rPr lang="en-US" altLang="zh-CN" sz="2000" dirty="0" smtClean="0"/>
              <a:t>break</a:t>
            </a:r>
            <a:r>
              <a:rPr lang="zh-CN" altLang="en-US" sz="2000" dirty="0" smtClean="0"/>
              <a:t>命令设置一个断点时，这个断点并不会立即生效，因为</a:t>
            </a:r>
            <a:r>
              <a:rPr lang="en-US" altLang="zh-CN" sz="2000" dirty="0" err="1" smtClean="0"/>
              <a:t>gdb</a:t>
            </a:r>
            <a:r>
              <a:rPr lang="zh-CN" altLang="en-US" sz="2000" dirty="0" smtClean="0"/>
              <a:t>此时只是在内部的断点链表中为这个断点新创建了一个节点而已。</a:t>
            </a:r>
            <a:r>
              <a:rPr lang="en-US" altLang="zh-CN" sz="2000" dirty="0" err="1" smtClean="0"/>
              <a:t>gdb</a:t>
            </a:r>
            <a:r>
              <a:rPr lang="zh-CN" altLang="en-US" sz="2000" dirty="0" smtClean="0"/>
              <a:t>会在用户下次发出继续目标程序运行的命令时，将所有断点插入目标程序，新设置的断点到这个时候才会实际存在于目标程序中。与此相呼应，当目标程序停止时，</a:t>
            </a:r>
            <a:r>
              <a:rPr lang="en-US" altLang="zh-CN" sz="2000" dirty="0" err="1" smtClean="0"/>
              <a:t>gdb</a:t>
            </a:r>
            <a:r>
              <a:rPr lang="zh-CN" altLang="en-US" sz="2000" dirty="0" smtClean="0"/>
              <a:t>会将所有断点暂时从目标程序中清除。</a:t>
            </a:r>
          </a:p>
          <a:p>
            <a:pPr eaLnBrk="1" hangingPunct="1"/>
            <a:r>
              <a:rPr lang="zh-CN" altLang="en-US" sz="2000" dirty="0" smtClean="0"/>
              <a:t>断点命中失败的情况下，跨越断点继续运行的过程：</a:t>
            </a:r>
          </a:p>
          <a:p>
            <a:pPr lvl="1" eaLnBrk="1" hangingPunct="1"/>
            <a:r>
              <a:rPr lang="zh-CN" altLang="en-US" sz="1800" dirty="0" smtClean="0"/>
              <a:t>清除断点</a:t>
            </a:r>
          </a:p>
          <a:p>
            <a:pPr lvl="1" eaLnBrk="1" hangingPunct="1"/>
            <a:r>
              <a:rPr lang="zh-CN" altLang="en-US" sz="1800" dirty="0" smtClean="0"/>
              <a:t>单步到断点的下一条指令</a:t>
            </a:r>
          </a:p>
          <a:p>
            <a:pPr lvl="1" eaLnBrk="1" hangingPunct="1"/>
            <a:r>
              <a:rPr lang="zh-CN" altLang="en-US" sz="1800" dirty="0" smtClean="0"/>
              <a:t>恢复断点</a:t>
            </a:r>
          </a:p>
          <a:p>
            <a:pPr lvl="1" eaLnBrk="1" hangingPunct="1"/>
            <a:r>
              <a:rPr lang="zh-CN" altLang="en-US" sz="1800" dirty="0" smtClean="0"/>
              <a:t>继续目标程序运行</a:t>
            </a:r>
          </a:p>
        </p:txBody>
      </p:sp>
      <p:sp>
        <p:nvSpPr>
          <p:cNvPr id="31746" name="Rectangle 2"/>
          <p:cNvSpPr>
            <a:spLocks noGrp="1" noChangeArrowheads="1"/>
          </p:cNvSpPr>
          <p:nvPr>
            <p:ph type="title"/>
          </p:nvPr>
        </p:nvSpPr>
        <p:spPr>
          <a:xfrm>
            <a:off x="457200" y="277813"/>
            <a:ext cx="8229600" cy="712787"/>
          </a:xfrm>
        </p:spPr>
        <p:txBody>
          <a:bodyPr/>
          <a:lstStyle/>
          <a:p>
            <a:pPr eaLnBrk="1" hangingPunct="1"/>
            <a:r>
              <a:rPr lang="en-US" altLang="zh-CN" sz="3400" smtClean="0"/>
              <a:t>gdb</a:t>
            </a:r>
            <a:r>
              <a:rPr lang="zh-CN" altLang="en-US" sz="3400" smtClean="0"/>
              <a:t>对断点的处理 （</a:t>
            </a:r>
            <a:r>
              <a:rPr lang="en-US" altLang="zh-CN" sz="3400" smtClean="0"/>
              <a:t>4</a:t>
            </a:r>
            <a:r>
              <a:rPr lang="zh-CN" altLang="en-US" sz="3400" smtClean="0"/>
              <a:t>）</a:t>
            </a:r>
          </a:p>
        </p:txBody>
      </p:sp>
    </p:spTree>
    <p:extLst>
      <p:ext uri="{BB962C8B-B14F-4D97-AF65-F5344CB8AC3E}">
        <p14:creationId xmlns:p14="http://schemas.microsoft.com/office/powerpoint/2010/main" xmlns="" val="3562838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457200" y="1143000"/>
            <a:ext cx="8229600" cy="4987925"/>
          </a:xfrm>
        </p:spPr>
        <p:txBody>
          <a:bodyPr/>
          <a:lstStyle/>
          <a:p>
            <a:pPr eaLnBrk="1" hangingPunct="1"/>
            <a:r>
              <a:rPr lang="zh-CN" altLang="en-US" sz="2000" dirty="0" smtClean="0"/>
              <a:t>对于</a:t>
            </a:r>
            <a:r>
              <a:rPr lang="en-US" altLang="zh-CN" sz="2000" dirty="0" err="1" smtClean="0"/>
              <a:t>gdb</a:t>
            </a:r>
            <a:r>
              <a:rPr lang="zh-CN" altLang="en-US" sz="2000" dirty="0" smtClean="0"/>
              <a:t>而言，导致目标程序本次停止的信号有随机和非随机之分。非随机信号是指</a:t>
            </a:r>
            <a:r>
              <a:rPr lang="en-US" altLang="zh-CN" sz="2000" dirty="0" err="1" smtClean="0"/>
              <a:t>gdb</a:t>
            </a:r>
            <a:r>
              <a:rPr lang="zh-CN" altLang="en-US" sz="2000" dirty="0" smtClean="0"/>
              <a:t>已经预知其会发生或者本身就是</a:t>
            </a:r>
            <a:r>
              <a:rPr lang="en-US" altLang="zh-CN" sz="2000" dirty="0" err="1" smtClean="0"/>
              <a:t>gdb</a:t>
            </a:r>
            <a:r>
              <a:rPr lang="zh-CN" altLang="en-US" sz="2000" dirty="0" smtClean="0"/>
              <a:t>导致的信号，也就是说，这些信号是具有明确的调试含义的，比如遇到断点指令时的</a:t>
            </a:r>
            <a:r>
              <a:rPr lang="en-US" altLang="zh-CN" sz="2000" dirty="0" smtClean="0"/>
              <a:t>SIGTRAP</a:t>
            </a:r>
            <a:r>
              <a:rPr lang="zh-CN" altLang="en-US" sz="2000" dirty="0" smtClean="0"/>
              <a:t>。而随机信号则是</a:t>
            </a:r>
            <a:r>
              <a:rPr lang="en-US" altLang="zh-CN" sz="2000" dirty="0" err="1" smtClean="0"/>
              <a:t>gdb</a:t>
            </a:r>
            <a:r>
              <a:rPr lang="zh-CN" altLang="en-US" sz="2000" dirty="0" smtClean="0"/>
              <a:t>没有预知的、不了解其实际含义的信号，比如因程序异常而导致的</a:t>
            </a:r>
            <a:r>
              <a:rPr lang="en-US" altLang="zh-CN" sz="2000" dirty="0" smtClean="0"/>
              <a:t>SIGSEGV</a:t>
            </a:r>
            <a:r>
              <a:rPr lang="zh-CN" altLang="en-US" sz="2000" dirty="0" smtClean="0"/>
              <a:t>，因定时机制而产生的</a:t>
            </a:r>
            <a:r>
              <a:rPr lang="en-US" altLang="zh-CN" sz="2000" dirty="0" smtClean="0"/>
              <a:t>SIGALRM</a:t>
            </a:r>
            <a:r>
              <a:rPr lang="zh-CN" altLang="en-US" sz="2000" dirty="0" smtClean="0"/>
              <a:t>，或者是用户程序自己内部使用的信号。</a:t>
            </a:r>
          </a:p>
          <a:p>
            <a:pPr eaLnBrk="1" hangingPunct="1"/>
            <a:r>
              <a:rPr lang="zh-CN" altLang="en-US" sz="2000" dirty="0" smtClean="0"/>
              <a:t>对于随机信号，</a:t>
            </a:r>
            <a:r>
              <a:rPr lang="en-US" altLang="zh-CN" sz="2000" dirty="0" err="1" smtClean="0"/>
              <a:t>gdb</a:t>
            </a:r>
            <a:r>
              <a:rPr lang="zh-CN" altLang="en-US" sz="2000" dirty="0" smtClean="0"/>
              <a:t>提供了两个属性来决定对它的处理方式。一个是当此信号发生时是否停止目标程序的运行，一个是在目标程序因此信号而停止之后，用户发出继续目标程序运行的命令时，是否将此信号交付给目标程序。</a:t>
            </a:r>
          </a:p>
          <a:p>
            <a:pPr eaLnBrk="1" hangingPunct="1"/>
            <a:r>
              <a:rPr lang="zh-CN" altLang="en-US" sz="2000" dirty="0" smtClean="0"/>
              <a:t>可通过</a:t>
            </a:r>
            <a:r>
              <a:rPr lang="en-US" altLang="zh-CN" sz="2000" dirty="0" smtClean="0"/>
              <a:t>info signals</a:t>
            </a:r>
            <a:r>
              <a:rPr lang="zh-CN" altLang="en-US" sz="2000" dirty="0" smtClean="0"/>
              <a:t>命令查看信号的配置属性，并通过</a:t>
            </a:r>
            <a:r>
              <a:rPr lang="en-US" altLang="zh-CN" sz="2000" dirty="0" smtClean="0"/>
              <a:t>handle signal</a:t>
            </a:r>
            <a:r>
              <a:rPr lang="zh-CN" altLang="en-US" sz="2000" dirty="0" smtClean="0"/>
              <a:t>命令来修改信号的属性。</a:t>
            </a:r>
          </a:p>
        </p:txBody>
      </p:sp>
      <p:sp>
        <p:nvSpPr>
          <p:cNvPr id="32770" name="Rectangle 2"/>
          <p:cNvSpPr>
            <a:spLocks noGrp="1" noChangeArrowheads="1"/>
          </p:cNvSpPr>
          <p:nvPr>
            <p:ph type="title"/>
          </p:nvPr>
        </p:nvSpPr>
        <p:spPr>
          <a:xfrm>
            <a:off x="457200" y="277813"/>
            <a:ext cx="8229600" cy="712787"/>
          </a:xfrm>
        </p:spPr>
        <p:txBody>
          <a:bodyPr/>
          <a:lstStyle/>
          <a:p>
            <a:pPr eaLnBrk="1" hangingPunct="1"/>
            <a:r>
              <a:rPr lang="en-US" altLang="zh-CN" sz="3400" smtClean="0"/>
              <a:t>gdb</a:t>
            </a:r>
            <a:r>
              <a:rPr lang="zh-CN" altLang="en-US" sz="3400" smtClean="0"/>
              <a:t>对随机信号的处理</a:t>
            </a:r>
          </a:p>
        </p:txBody>
      </p:sp>
    </p:spTree>
    <p:extLst>
      <p:ext uri="{BB962C8B-B14F-4D97-AF65-F5344CB8AC3E}">
        <p14:creationId xmlns:p14="http://schemas.microsoft.com/office/powerpoint/2010/main" xmlns="" val="31484063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39752" y="1916832"/>
            <a:ext cx="5400600" cy="3875261"/>
          </a:xfrm>
        </p:spPr>
        <p:txBody>
          <a:bodyPr>
            <a:normAutofit/>
          </a:bodyPr>
          <a:lstStyle/>
          <a:p>
            <a:pPr marL="0" indent="0">
              <a:buNone/>
            </a:pPr>
            <a:r>
              <a:rPr lang="zh-CN" altLang="en-US" dirty="0" smtClean="0"/>
              <a:t>一、</a:t>
            </a:r>
            <a:r>
              <a:rPr lang="zh-CN" altLang="en-US" dirty="0"/>
              <a:t>概述</a:t>
            </a:r>
            <a:endParaRPr lang="en-US" altLang="zh-CN" dirty="0"/>
          </a:p>
          <a:p>
            <a:pPr marL="0" indent="0">
              <a:buNone/>
            </a:pPr>
            <a:r>
              <a:rPr lang="zh-CN" altLang="en-US" dirty="0"/>
              <a:t>二、</a:t>
            </a:r>
            <a:r>
              <a:rPr lang="en-US" altLang="zh-CN" dirty="0" err="1"/>
              <a:t>gdb</a:t>
            </a:r>
            <a:r>
              <a:rPr lang="zh-CN" altLang="en-US" dirty="0"/>
              <a:t>实现原理</a:t>
            </a:r>
            <a:endParaRPr lang="en-US" altLang="zh-CN" dirty="0"/>
          </a:p>
          <a:p>
            <a:pPr marL="0" indent="0">
              <a:buNone/>
            </a:pPr>
            <a:r>
              <a:rPr lang="zh-CN" altLang="en-US" dirty="0"/>
              <a:t>三</a:t>
            </a:r>
            <a:r>
              <a:rPr lang="zh-CN" altLang="en-US" dirty="0" smtClean="0"/>
              <a:t>、</a:t>
            </a:r>
            <a:r>
              <a:rPr lang="en-US" altLang="zh-CN" dirty="0" err="1">
                <a:solidFill>
                  <a:srgbClr val="FF0000"/>
                </a:solidFill>
              </a:rPr>
              <a:t>gdb</a:t>
            </a:r>
            <a:r>
              <a:rPr lang="zh-CN" altLang="en-US" dirty="0">
                <a:solidFill>
                  <a:srgbClr val="FF0000"/>
                </a:solidFill>
              </a:rPr>
              <a:t>基本命令</a:t>
            </a:r>
            <a:endParaRPr lang="en-US" altLang="zh-CN" dirty="0">
              <a:solidFill>
                <a:srgbClr val="FF0000"/>
              </a:solidFill>
            </a:endParaRPr>
          </a:p>
          <a:p>
            <a:pPr marL="0" indent="0">
              <a:buNone/>
            </a:pPr>
            <a:r>
              <a:rPr lang="zh-CN" altLang="en-US" dirty="0"/>
              <a:t>四</a:t>
            </a:r>
            <a:r>
              <a:rPr lang="zh-CN" altLang="en-US" dirty="0" smtClean="0"/>
              <a:t>、</a:t>
            </a:r>
            <a:r>
              <a:rPr lang="en-US" altLang="zh-CN" dirty="0" err="1" smtClean="0"/>
              <a:t>gdb</a:t>
            </a:r>
            <a:r>
              <a:rPr lang="zh-CN" altLang="en-US" dirty="0" smtClean="0"/>
              <a:t>高级命令</a:t>
            </a:r>
            <a:endParaRPr lang="en-US" altLang="zh-CN" dirty="0" smtClean="0"/>
          </a:p>
          <a:p>
            <a:pPr marL="0" indent="0">
              <a:buNone/>
            </a:pPr>
            <a:r>
              <a:rPr lang="zh-CN" altLang="en-US" dirty="0"/>
              <a:t>五</a:t>
            </a:r>
            <a:r>
              <a:rPr lang="zh-CN" altLang="en-US" dirty="0" smtClean="0"/>
              <a:t>、</a:t>
            </a:r>
            <a:r>
              <a:rPr lang="en-US" altLang="zh-CN" dirty="0" err="1" smtClean="0"/>
              <a:t>Coredump</a:t>
            </a:r>
            <a:r>
              <a:rPr lang="zh-CN" altLang="en-US" dirty="0" smtClean="0"/>
              <a:t>分析</a:t>
            </a:r>
            <a:endParaRPr lang="en-US" altLang="zh-CN" dirty="0" smtClean="0"/>
          </a:p>
          <a:p>
            <a:pPr marL="0" indent="0">
              <a:buNone/>
            </a:pPr>
            <a:r>
              <a:rPr lang="zh-CN" altLang="en-US" dirty="0"/>
              <a:t>六</a:t>
            </a:r>
            <a:r>
              <a:rPr lang="zh-CN" altLang="en-US" dirty="0" smtClean="0"/>
              <a:t>、</a:t>
            </a:r>
            <a:r>
              <a:rPr lang="en-US" altLang="zh-CN" dirty="0" err="1" smtClean="0"/>
              <a:t>gdb</a:t>
            </a:r>
            <a:r>
              <a:rPr lang="zh-CN" altLang="en-US" dirty="0" smtClean="0"/>
              <a:t>使用技巧</a:t>
            </a:r>
            <a:endParaRPr lang="en-US" altLang="zh-CN" dirty="0" smtClean="0"/>
          </a:p>
          <a:p>
            <a:pPr marL="0" indent="0">
              <a:buNone/>
            </a:pPr>
            <a:r>
              <a:rPr lang="zh-CN" altLang="en-US" dirty="0"/>
              <a:t>七</a:t>
            </a:r>
            <a:r>
              <a:rPr lang="zh-CN" altLang="en-US" dirty="0" smtClean="0"/>
              <a:t>、常见问题</a:t>
            </a:r>
            <a:endParaRPr lang="en-US" altLang="zh-CN" dirty="0" smtClean="0"/>
          </a:p>
          <a:p>
            <a:endParaRPr lang="zh-CN" altLang="en-US" dirty="0"/>
          </a:p>
        </p:txBody>
      </p:sp>
      <p:sp>
        <p:nvSpPr>
          <p:cNvPr id="2" name="标题 1"/>
          <p:cNvSpPr>
            <a:spLocks noGrp="1"/>
          </p:cNvSpPr>
          <p:nvPr>
            <p:ph type="title"/>
          </p:nvPr>
        </p:nvSpPr>
        <p:spPr/>
        <p:txBody>
          <a:bodyPr/>
          <a:lstStyle/>
          <a:p>
            <a:pPr algn="ctr"/>
            <a:r>
              <a:rPr lang="zh-CN" altLang="en-US" dirty="0" smtClean="0"/>
              <a:t>培训大纲</a:t>
            </a:r>
            <a:endParaRPr lang="zh-CN" altLang="en-US" dirty="0"/>
          </a:p>
        </p:txBody>
      </p:sp>
    </p:spTree>
    <p:extLst>
      <p:ext uri="{BB962C8B-B14F-4D97-AF65-F5344CB8AC3E}">
        <p14:creationId xmlns:p14="http://schemas.microsoft.com/office/powerpoint/2010/main" xmlns="" val="3810521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内容占位符 2"/>
          <p:cNvSpPr>
            <a:spLocks noGrp="1"/>
          </p:cNvSpPr>
          <p:nvPr>
            <p:ph idx="1"/>
          </p:nvPr>
        </p:nvSpPr>
        <p:spPr>
          <a:xfrm>
            <a:off x="304800" y="990600"/>
            <a:ext cx="8686800" cy="5581650"/>
          </a:xfrm>
        </p:spPr>
        <p:txBody>
          <a:bodyPr>
            <a:normAutofit lnSpcReduction="10000"/>
          </a:bodyPr>
          <a:lstStyle/>
          <a:p>
            <a:pPr eaLnBrk="1" hangingPunct="1">
              <a:buFont typeface="Wingdings" pitchFamily="2" charset="2"/>
              <a:buNone/>
            </a:pPr>
            <a:r>
              <a:rPr lang="zh-CN" altLang="en-US" smtClean="0">
                <a:solidFill>
                  <a:srgbClr val="FF0000"/>
                </a:solidFill>
              </a:rPr>
              <a:t>帮助命令  </a:t>
            </a:r>
            <a:r>
              <a:rPr lang="en-US" altLang="zh-CN" smtClean="0"/>
              <a:t>——  help</a:t>
            </a:r>
          </a:p>
          <a:p>
            <a:pPr eaLnBrk="1" hangingPunct="1">
              <a:buFont typeface="Wingdings" pitchFamily="2" charset="2"/>
              <a:buNone/>
            </a:pPr>
            <a:endParaRPr lang="en-US" altLang="zh-CN" sz="1200" smtClean="0"/>
          </a:p>
          <a:p>
            <a:pPr lvl="2" eaLnBrk="1" hangingPunct="1">
              <a:buFont typeface="Wingdings" pitchFamily="2" charset="2"/>
              <a:buNone/>
            </a:pPr>
            <a:r>
              <a:rPr lang="en-US" altLang="zh-CN" sz="1400" smtClean="0"/>
              <a:t>(gdb) help</a:t>
            </a:r>
          </a:p>
          <a:p>
            <a:pPr lvl="2" eaLnBrk="1" hangingPunct="1">
              <a:buFont typeface="Wingdings" pitchFamily="2" charset="2"/>
              <a:buNone/>
            </a:pPr>
            <a:r>
              <a:rPr lang="en-US" altLang="zh-CN" sz="1400" smtClean="0"/>
              <a:t>List of classes of commands:</a:t>
            </a:r>
          </a:p>
          <a:p>
            <a:pPr lvl="2" eaLnBrk="1" hangingPunct="1">
              <a:buFont typeface="Wingdings" pitchFamily="2" charset="2"/>
              <a:buNone/>
            </a:pPr>
            <a:endParaRPr lang="en-US" altLang="zh-CN" sz="1400" smtClean="0"/>
          </a:p>
          <a:p>
            <a:pPr lvl="2" eaLnBrk="1" hangingPunct="1">
              <a:buFont typeface="Wingdings" pitchFamily="2" charset="2"/>
              <a:buNone/>
            </a:pPr>
            <a:r>
              <a:rPr lang="en-US" altLang="zh-CN" sz="1400" smtClean="0"/>
              <a:t>aliases -- Aliases of other commands</a:t>
            </a:r>
          </a:p>
          <a:p>
            <a:pPr lvl="2" eaLnBrk="1" hangingPunct="1">
              <a:buFont typeface="Wingdings" pitchFamily="2" charset="2"/>
              <a:buNone/>
            </a:pPr>
            <a:r>
              <a:rPr lang="en-US" altLang="zh-CN" sz="1400" smtClean="0"/>
              <a:t>breakpoints -- Making program stop at certain points</a:t>
            </a:r>
          </a:p>
          <a:p>
            <a:pPr lvl="2" eaLnBrk="1" hangingPunct="1">
              <a:buFont typeface="Wingdings" pitchFamily="2" charset="2"/>
              <a:buNone/>
            </a:pPr>
            <a:r>
              <a:rPr lang="en-US" altLang="zh-CN" sz="1400" smtClean="0"/>
              <a:t>data -- Examining data</a:t>
            </a:r>
          </a:p>
          <a:p>
            <a:pPr lvl="2" eaLnBrk="1" hangingPunct="1">
              <a:buFont typeface="Wingdings" pitchFamily="2" charset="2"/>
              <a:buNone/>
            </a:pPr>
            <a:r>
              <a:rPr lang="en-US" altLang="zh-CN" sz="1400" smtClean="0"/>
              <a:t>files -- Specifying and examining files</a:t>
            </a:r>
          </a:p>
          <a:p>
            <a:pPr lvl="2" eaLnBrk="1" hangingPunct="1">
              <a:buFont typeface="Wingdings" pitchFamily="2" charset="2"/>
              <a:buNone/>
            </a:pPr>
            <a:r>
              <a:rPr lang="en-US" altLang="zh-CN" sz="1400" smtClean="0"/>
              <a:t>internals -- Maintenance commands</a:t>
            </a:r>
          </a:p>
          <a:p>
            <a:pPr lvl="2" eaLnBrk="1" hangingPunct="1">
              <a:buFont typeface="Wingdings" pitchFamily="2" charset="2"/>
              <a:buNone/>
            </a:pPr>
            <a:r>
              <a:rPr lang="en-US" altLang="zh-CN" sz="1400" smtClean="0"/>
              <a:t>obscure -- Obscure features</a:t>
            </a:r>
          </a:p>
          <a:p>
            <a:pPr lvl="2" eaLnBrk="1" hangingPunct="1">
              <a:buFont typeface="Wingdings" pitchFamily="2" charset="2"/>
              <a:buNone/>
            </a:pPr>
            <a:r>
              <a:rPr lang="en-US" altLang="zh-CN" sz="1400" smtClean="0"/>
              <a:t>running -- Running the program</a:t>
            </a:r>
          </a:p>
          <a:p>
            <a:pPr lvl="2" eaLnBrk="1" hangingPunct="1">
              <a:buFont typeface="Wingdings" pitchFamily="2" charset="2"/>
              <a:buNone/>
            </a:pPr>
            <a:r>
              <a:rPr lang="en-US" altLang="zh-CN" sz="1400" smtClean="0"/>
              <a:t>stack -- Examining the stack</a:t>
            </a:r>
          </a:p>
          <a:p>
            <a:pPr lvl="2" eaLnBrk="1" hangingPunct="1">
              <a:buFont typeface="Wingdings" pitchFamily="2" charset="2"/>
              <a:buNone/>
            </a:pPr>
            <a:r>
              <a:rPr lang="en-US" altLang="zh-CN" sz="1400" smtClean="0"/>
              <a:t>status -- Status inquiries</a:t>
            </a:r>
          </a:p>
          <a:p>
            <a:pPr lvl="2" eaLnBrk="1" hangingPunct="1">
              <a:buFont typeface="Wingdings" pitchFamily="2" charset="2"/>
              <a:buNone/>
            </a:pPr>
            <a:r>
              <a:rPr lang="en-US" altLang="zh-CN" sz="1400" smtClean="0"/>
              <a:t>support -- Support facilities</a:t>
            </a:r>
          </a:p>
          <a:p>
            <a:pPr lvl="2" eaLnBrk="1" hangingPunct="1">
              <a:buFont typeface="Wingdings" pitchFamily="2" charset="2"/>
              <a:buNone/>
            </a:pPr>
            <a:r>
              <a:rPr lang="en-US" altLang="zh-CN" sz="1400" smtClean="0"/>
              <a:t>tracepoints -- Tracing of program execution without stopping the program</a:t>
            </a:r>
          </a:p>
          <a:p>
            <a:pPr lvl="2" eaLnBrk="1" hangingPunct="1">
              <a:buFont typeface="Wingdings" pitchFamily="2" charset="2"/>
              <a:buNone/>
            </a:pPr>
            <a:r>
              <a:rPr lang="en-US" altLang="zh-CN" sz="1400" smtClean="0"/>
              <a:t>user-defined -- User-defined commands</a:t>
            </a:r>
          </a:p>
          <a:p>
            <a:pPr lvl="2" eaLnBrk="1" hangingPunct="1">
              <a:buFont typeface="Wingdings" pitchFamily="2" charset="2"/>
              <a:buNone/>
            </a:pPr>
            <a:endParaRPr lang="en-US" altLang="zh-CN" sz="1400" smtClean="0"/>
          </a:p>
          <a:p>
            <a:pPr lvl="2" eaLnBrk="1" hangingPunct="1">
              <a:buFont typeface="Wingdings" pitchFamily="2" charset="2"/>
              <a:buNone/>
            </a:pPr>
            <a:r>
              <a:rPr lang="en-US" altLang="zh-CN" sz="1400" smtClean="0"/>
              <a:t>Type "help" followed by a class name for a list of commands in that class.</a:t>
            </a:r>
          </a:p>
          <a:p>
            <a:pPr lvl="2" eaLnBrk="1" hangingPunct="1">
              <a:buFont typeface="Wingdings" pitchFamily="2" charset="2"/>
              <a:buNone/>
            </a:pPr>
            <a:r>
              <a:rPr lang="en-US" altLang="zh-CN" sz="1400" smtClean="0"/>
              <a:t>Type "help" followed by command name for full documentation.</a:t>
            </a:r>
          </a:p>
          <a:p>
            <a:pPr lvl="2" eaLnBrk="1" hangingPunct="1">
              <a:buFont typeface="Wingdings" pitchFamily="2" charset="2"/>
              <a:buNone/>
            </a:pPr>
            <a:r>
              <a:rPr lang="en-US" altLang="zh-CN" sz="1400" smtClean="0"/>
              <a:t>Command name abbreviations are allowed if unambiguous.</a:t>
            </a:r>
            <a:endParaRPr lang="zh-CN" altLang="en-US" sz="1400" smtClean="0"/>
          </a:p>
        </p:txBody>
      </p:sp>
      <p:sp>
        <p:nvSpPr>
          <p:cNvPr id="19458" name="标题 1"/>
          <p:cNvSpPr>
            <a:spLocks noGrp="1"/>
          </p:cNvSpPr>
          <p:nvPr>
            <p:ph type="title"/>
          </p:nvPr>
        </p:nvSpPr>
        <p:spPr/>
        <p:txBody>
          <a:bodyPr/>
          <a:lstStyle/>
          <a:p>
            <a:pPr eaLnBrk="1" hangingPunct="1"/>
            <a:r>
              <a:rPr lang="en-US" altLang="zh-CN" smtClean="0"/>
              <a:t>GDB</a:t>
            </a:r>
            <a:r>
              <a:rPr lang="zh-CN" altLang="en-US" smtClean="0"/>
              <a:t>基本命令</a:t>
            </a:r>
          </a:p>
        </p:txBody>
      </p:sp>
    </p:spTree>
    <p:extLst>
      <p:ext uri="{BB962C8B-B14F-4D97-AF65-F5344CB8AC3E}">
        <p14:creationId xmlns:p14="http://schemas.microsoft.com/office/powerpoint/2010/main" xmlns="" val="6604402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内容占位符 2"/>
          <p:cNvSpPr>
            <a:spLocks noGrp="1"/>
          </p:cNvSpPr>
          <p:nvPr>
            <p:ph idx="1"/>
          </p:nvPr>
        </p:nvSpPr>
        <p:spPr>
          <a:xfrm>
            <a:off x="539552" y="836712"/>
            <a:ext cx="8410575" cy="5295900"/>
          </a:xfrm>
        </p:spPr>
        <p:txBody>
          <a:bodyPr/>
          <a:lstStyle/>
          <a:p>
            <a:pPr eaLnBrk="1" hangingPunct="1">
              <a:buFont typeface="Wingdings" pitchFamily="2" charset="2"/>
              <a:buNone/>
            </a:pPr>
            <a:r>
              <a:rPr lang="zh-CN" altLang="en-US" sz="4800" dirty="0">
                <a:solidFill>
                  <a:srgbClr val="FF0000"/>
                </a:solidFill>
              </a:rPr>
              <a:t>基本</a:t>
            </a:r>
            <a:r>
              <a:rPr lang="zh-CN" altLang="en-US" sz="4800" dirty="0" smtClean="0">
                <a:solidFill>
                  <a:srgbClr val="FF0000"/>
                </a:solidFill>
              </a:rPr>
              <a:t>命令</a:t>
            </a:r>
            <a:r>
              <a:rPr lang="zh-CN" altLang="en-US" sz="3600" dirty="0" smtClean="0">
                <a:solidFill>
                  <a:srgbClr val="FF0000"/>
                </a:solidFill>
              </a:rPr>
              <a:t> </a:t>
            </a:r>
            <a:endParaRPr lang="en-US" altLang="zh-CN" dirty="0" smtClean="0"/>
          </a:p>
          <a:p>
            <a:pPr eaLnBrk="1" hangingPunct="1">
              <a:buFont typeface="Wingdings" pitchFamily="2" charset="2"/>
              <a:buNone/>
            </a:pPr>
            <a:r>
              <a:rPr lang="en-US" altLang="zh-CN" dirty="0" smtClean="0"/>
              <a:t>		</a:t>
            </a:r>
          </a:p>
          <a:p>
            <a:pPr eaLnBrk="1" hangingPunct="1">
              <a:buFont typeface="Wingdings" pitchFamily="2" charset="2"/>
              <a:buNone/>
            </a:pPr>
            <a:r>
              <a:rPr lang="en-US" altLang="zh-CN" dirty="0" smtClean="0"/>
              <a:t>		</a:t>
            </a:r>
          </a:p>
          <a:p>
            <a:pPr eaLnBrk="1" hangingPunct="1">
              <a:buFont typeface="Wingdings" pitchFamily="2" charset="2"/>
              <a:buNone/>
            </a:pPr>
            <a:r>
              <a:rPr lang="en-US" altLang="zh-CN" dirty="0" smtClean="0"/>
              <a:t>			</a:t>
            </a:r>
          </a:p>
          <a:p>
            <a:pPr eaLnBrk="1" hangingPunct="1">
              <a:buFont typeface="Wingdings" pitchFamily="2" charset="2"/>
              <a:buNone/>
            </a:pPr>
            <a:r>
              <a:rPr lang="en-US" altLang="zh-CN" dirty="0" smtClean="0"/>
              <a:t>				</a:t>
            </a:r>
          </a:p>
        </p:txBody>
      </p:sp>
      <p:sp>
        <p:nvSpPr>
          <p:cNvPr id="21506" name="标题 1"/>
          <p:cNvSpPr>
            <a:spLocks noGrp="1"/>
          </p:cNvSpPr>
          <p:nvPr>
            <p:ph type="title"/>
          </p:nvPr>
        </p:nvSpPr>
        <p:spPr/>
        <p:txBody>
          <a:bodyPr/>
          <a:lstStyle/>
          <a:p>
            <a:pPr eaLnBrk="1" hangingPunct="1"/>
            <a:r>
              <a:rPr lang="en-US" altLang="zh-CN" smtClean="0"/>
              <a:t>GDB</a:t>
            </a:r>
            <a:r>
              <a:rPr lang="zh-CN" altLang="en-US" smtClean="0"/>
              <a:t>基本命令</a:t>
            </a:r>
          </a:p>
        </p:txBody>
      </p:sp>
      <p:graphicFrame>
        <p:nvGraphicFramePr>
          <p:cNvPr id="5" name="表格 4"/>
          <p:cNvGraphicFramePr>
            <a:graphicFrameLocks noGrp="1"/>
          </p:cNvGraphicFramePr>
          <p:nvPr>
            <p:extLst>
              <p:ext uri="{D42A27DB-BD31-4B8C-83A1-F6EECF244321}">
                <p14:modId xmlns:p14="http://schemas.microsoft.com/office/powerpoint/2010/main" xmlns="" val="1548335877"/>
              </p:ext>
            </p:extLst>
          </p:nvPr>
        </p:nvGraphicFramePr>
        <p:xfrm>
          <a:off x="500063" y="1714500"/>
          <a:ext cx="7786687" cy="4849261"/>
        </p:xfrm>
        <a:graphic>
          <a:graphicData uri="http://schemas.openxmlformats.org/drawingml/2006/table">
            <a:tbl>
              <a:tblPr firstRow="1" bandRow="1">
                <a:tableStyleId>{5C22544A-7EE6-4342-B048-85BDC9FD1C3A}</a:tableStyleId>
              </a:tblPr>
              <a:tblGrid>
                <a:gridCol w="7786687"/>
              </a:tblGrid>
              <a:tr h="643011">
                <a:tc>
                  <a:txBody>
                    <a:bodyPr/>
                    <a:lstStyle/>
                    <a:p>
                      <a:r>
                        <a:rPr lang="zh-CN" altLang="en-US" sz="3200" dirty="0" smtClean="0">
                          <a:solidFill>
                            <a:srgbClr val="7030A0"/>
                          </a:solidFill>
                        </a:rPr>
                        <a:t>基本命令</a:t>
                      </a:r>
                      <a:endParaRPr lang="zh-CN" altLang="en-US" sz="3200" dirty="0">
                        <a:solidFill>
                          <a:srgbClr val="7030A0"/>
                        </a:solidFill>
                      </a:endParaRPr>
                    </a:p>
                  </a:txBody>
                  <a:tcPr marL="91439" marR="91439" marT="45725" marB="45725"/>
                </a:tc>
              </a:tr>
              <a:tr h="3801989">
                <a:tc>
                  <a:txBody>
                    <a:bodyPr/>
                    <a:lstStyle/>
                    <a:p>
                      <a:pPr eaLnBrk="1" hangingPunct="1">
                        <a:buFont typeface="Wingdings" pitchFamily="2" charset="2"/>
                        <a:buNone/>
                      </a:pPr>
                      <a:r>
                        <a:rPr lang="en-US" altLang="zh-CN" sz="1800" dirty="0" smtClean="0"/>
                        <a:t>(</a:t>
                      </a:r>
                      <a:r>
                        <a:rPr lang="en-US" altLang="zh-CN" sz="1800" dirty="0" err="1" smtClean="0"/>
                        <a:t>gdb</a:t>
                      </a:r>
                      <a:r>
                        <a:rPr lang="en-US" altLang="zh-CN" sz="1800" dirty="0" smtClean="0"/>
                        <a:t>)</a:t>
                      </a:r>
                      <a:r>
                        <a:rPr lang="en-US" altLang="zh-CN" sz="1800" dirty="0" err="1" smtClean="0"/>
                        <a:t>what</a:t>
                      </a:r>
                      <a:r>
                        <a:rPr lang="en-US" altLang="zh-CN" sz="1800" baseline="0" dirty="0" err="1" smtClean="0"/>
                        <a:t>is</a:t>
                      </a:r>
                      <a:r>
                        <a:rPr lang="en-US" altLang="zh-CN" sz="1800" baseline="0" dirty="0" smtClean="0"/>
                        <a:t>  p       #</a:t>
                      </a:r>
                      <a:r>
                        <a:rPr lang="zh-CN" altLang="en-US" sz="1800" baseline="0" dirty="0" smtClean="0"/>
                        <a:t>查看变量或数组或函数的数据类型</a:t>
                      </a:r>
                      <a:r>
                        <a:rPr lang="en-US" altLang="zh-CN" sz="1800" baseline="0" dirty="0" smtClean="0"/>
                        <a:t> </a:t>
                      </a:r>
                      <a:r>
                        <a:rPr lang="en-US" altLang="zh-CN" sz="1800" dirty="0" smtClean="0"/>
                        <a:t>	</a:t>
                      </a:r>
                    </a:p>
                    <a:p>
                      <a:pPr eaLnBrk="1" hangingPunct="1">
                        <a:buFont typeface="Wingdings" pitchFamily="2" charset="2"/>
                        <a:buNone/>
                      </a:pPr>
                      <a:r>
                        <a:rPr lang="zh-CN" altLang="en-US" sz="1800" dirty="0" smtClean="0"/>
                        <a:t>         </a:t>
                      </a:r>
                      <a:r>
                        <a:rPr lang="en-US" altLang="zh-CN" sz="1800" dirty="0" smtClean="0"/>
                        <a:t>type</a:t>
                      </a:r>
                      <a:r>
                        <a:rPr lang="en-US" altLang="zh-CN" sz="1800" baseline="0" dirty="0" smtClean="0"/>
                        <a:t> = </a:t>
                      </a:r>
                      <a:r>
                        <a:rPr lang="en-US" altLang="zh-CN" sz="1800" baseline="0" dirty="0" err="1" smtClean="0"/>
                        <a:t>int</a:t>
                      </a:r>
                      <a:r>
                        <a:rPr lang="en-US" altLang="zh-CN" sz="1800" baseline="0" dirty="0" smtClean="0"/>
                        <a:t> *</a:t>
                      </a:r>
                      <a:r>
                        <a:rPr lang="en-US" altLang="zh-CN" sz="1800" dirty="0" smtClean="0"/>
                        <a:t>	</a:t>
                      </a:r>
                    </a:p>
                    <a:p>
                      <a:pPr eaLnBrk="1" hangingPunct="1">
                        <a:buFont typeface="Wingdings" pitchFamily="2" charset="2"/>
                        <a:buNone/>
                      </a:pPr>
                      <a:r>
                        <a:rPr lang="en-US" altLang="zh-CN" sz="1800" dirty="0" smtClean="0"/>
                        <a:t>(</a:t>
                      </a:r>
                      <a:r>
                        <a:rPr lang="en-US" altLang="zh-CN" sz="1800" dirty="0" err="1" smtClean="0"/>
                        <a:t>gdb</a:t>
                      </a:r>
                      <a:r>
                        <a:rPr lang="en-US" altLang="zh-CN" sz="1800" dirty="0" smtClean="0"/>
                        <a:t>)</a:t>
                      </a:r>
                      <a:r>
                        <a:rPr lang="en-US" altLang="zh-CN" sz="1800" dirty="0" err="1" smtClean="0"/>
                        <a:t>ptype</a:t>
                      </a:r>
                      <a:r>
                        <a:rPr lang="en-US" altLang="zh-CN" sz="1800" baseline="0" dirty="0" smtClean="0"/>
                        <a:t> </a:t>
                      </a:r>
                      <a:r>
                        <a:rPr lang="zh-CN" altLang="en-US" sz="1800" baseline="0" dirty="0" smtClean="0"/>
                        <a:t>            </a:t>
                      </a:r>
                      <a:r>
                        <a:rPr lang="en-US" altLang="zh-CN" sz="1800" baseline="0" dirty="0" smtClean="0"/>
                        <a:t>#</a:t>
                      </a:r>
                      <a:r>
                        <a:rPr lang="zh-CN" altLang="en-US" sz="1800" baseline="0" dirty="0" smtClean="0"/>
                        <a:t>比</a:t>
                      </a:r>
                      <a:r>
                        <a:rPr lang="en-US" altLang="zh-CN" sz="1800" baseline="0" dirty="0" err="1" smtClean="0"/>
                        <a:t>whatis</a:t>
                      </a:r>
                      <a:r>
                        <a:rPr lang="zh-CN" altLang="en-US" sz="1800" baseline="0" dirty="0" smtClean="0"/>
                        <a:t>的功能更强，它可以提供一个结构的定义</a:t>
                      </a:r>
                      <a:endParaRPr lang="en-US" altLang="zh-CN" sz="1800" baseline="0" dirty="0" smtClean="0"/>
                    </a:p>
                    <a:p>
                      <a:pPr eaLnBrk="1" hangingPunct="1">
                        <a:buFont typeface="Wingdings" pitchFamily="2" charset="2"/>
                        <a:buNone/>
                      </a:pPr>
                      <a:r>
                        <a:rPr lang="en-US" altLang="zh-CN" sz="1800" baseline="0" dirty="0" smtClean="0"/>
                        <a:t>(</a:t>
                      </a:r>
                      <a:r>
                        <a:rPr lang="en-US" altLang="zh-CN" sz="1800" baseline="0" dirty="0" err="1" smtClean="0"/>
                        <a:t>gdb</a:t>
                      </a:r>
                      <a:r>
                        <a:rPr lang="en-US" altLang="zh-CN" sz="1800" baseline="0" dirty="0" smtClean="0"/>
                        <a:t>)set variable   #</a:t>
                      </a:r>
                      <a:r>
                        <a:rPr lang="zh-CN" altLang="en-US" sz="1800" baseline="0" dirty="0" smtClean="0"/>
                        <a:t>将值赋予变量</a:t>
                      </a:r>
                      <a:endParaRPr lang="en-US" altLang="zh-CN" sz="1800" baseline="0" dirty="0" smtClean="0"/>
                    </a:p>
                    <a:p>
                      <a:pPr eaLnBrk="1" hangingPunct="1">
                        <a:buFont typeface="Wingdings" pitchFamily="2" charset="2"/>
                        <a:buNone/>
                      </a:pPr>
                      <a:r>
                        <a:rPr lang="en-US" altLang="zh-CN" sz="1800" baseline="0" dirty="0" smtClean="0"/>
                        <a:t>(</a:t>
                      </a:r>
                      <a:r>
                        <a:rPr lang="en-US" altLang="zh-CN" sz="1800" baseline="0" dirty="0" err="1" smtClean="0"/>
                        <a:t>gdb</a:t>
                      </a:r>
                      <a:r>
                        <a:rPr lang="en-US" altLang="zh-CN" sz="1800" baseline="0" dirty="0" smtClean="0"/>
                        <a:t>)print               #</a:t>
                      </a:r>
                      <a:r>
                        <a:rPr lang="zh-CN" altLang="en-US" sz="1800" baseline="0" dirty="0" smtClean="0"/>
                        <a:t>除了显示一个变量的值外，还可以用来赋值。</a:t>
                      </a:r>
                      <a:endParaRPr lang="en-US" altLang="zh-CN" sz="1800" baseline="0" dirty="0" smtClean="0"/>
                    </a:p>
                    <a:p>
                      <a:pPr eaLnBrk="1" hangingPunct="1">
                        <a:buFont typeface="Wingdings" pitchFamily="2" charset="2"/>
                        <a:buNone/>
                      </a:pPr>
                      <a:r>
                        <a:rPr lang="en-US" altLang="zh-CN" sz="1800" baseline="0" dirty="0" smtClean="0"/>
                        <a:t>(</a:t>
                      </a:r>
                      <a:r>
                        <a:rPr lang="en-US" altLang="zh-CN" sz="1800" baseline="0" dirty="0" err="1" smtClean="0"/>
                        <a:t>gdb</a:t>
                      </a:r>
                      <a:r>
                        <a:rPr lang="en-US" altLang="zh-CN" sz="1800" baseline="0" dirty="0" smtClean="0"/>
                        <a:t>)</a:t>
                      </a:r>
                      <a:r>
                        <a:rPr lang="en-US" altLang="zh-CN" sz="1800" baseline="0" dirty="0" err="1" smtClean="0"/>
                        <a:t>backtrace</a:t>
                      </a:r>
                      <a:r>
                        <a:rPr lang="en-US" altLang="zh-CN" sz="1800" baseline="0" dirty="0" smtClean="0"/>
                        <a:t>      #</a:t>
                      </a:r>
                      <a:r>
                        <a:rPr lang="zh-CN" altLang="en-US" sz="1800" baseline="0" dirty="0" smtClean="0"/>
                        <a:t>显示程序中的当前位置和表示如何到达当前位置的栈跟踪（同义词：</a:t>
                      </a:r>
                      <a:r>
                        <a:rPr lang="en-US" altLang="zh-CN" sz="1800" baseline="0" dirty="0" smtClean="0"/>
                        <a:t>where</a:t>
                      </a:r>
                      <a:r>
                        <a:rPr lang="zh-CN" altLang="en-US" sz="1800" baseline="0" dirty="0" smtClean="0"/>
                        <a:t>）</a:t>
                      </a:r>
                      <a:endParaRPr lang="en-US" altLang="zh-CN" sz="1800" baseline="0" dirty="0" smtClean="0"/>
                    </a:p>
                    <a:p>
                      <a:pPr eaLnBrk="1" hangingPunct="1">
                        <a:buFont typeface="Wingdings" pitchFamily="2" charset="2"/>
                        <a:buNone/>
                      </a:pPr>
                      <a:r>
                        <a:rPr lang="en-US" altLang="zh-CN" sz="1800" baseline="0" dirty="0" smtClean="0"/>
                        <a:t>(</a:t>
                      </a:r>
                      <a:r>
                        <a:rPr lang="en-US" altLang="zh-CN" sz="1800" baseline="0" dirty="0" err="1" smtClean="0"/>
                        <a:t>gdb</a:t>
                      </a:r>
                      <a:r>
                        <a:rPr lang="en-US" altLang="zh-CN" sz="1800" baseline="0" dirty="0" smtClean="0"/>
                        <a:t>)cd                   #</a:t>
                      </a:r>
                      <a:r>
                        <a:rPr lang="zh-CN" altLang="en-US" sz="1800" baseline="0" dirty="0" smtClean="0"/>
                        <a:t>改变当前的工作目录</a:t>
                      </a:r>
                      <a:endParaRPr lang="en-US" altLang="zh-CN" sz="1800" baseline="0" dirty="0" smtClean="0"/>
                    </a:p>
                    <a:p>
                      <a:pPr eaLnBrk="1" hangingPunct="1">
                        <a:buFont typeface="Wingdings" pitchFamily="2" charset="2"/>
                        <a:buNone/>
                      </a:pPr>
                      <a:r>
                        <a:rPr lang="en-US" altLang="zh-CN" sz="1800" baseline="0" dirty="0" smtClean="0"/>
                        <a:t>(</a:t>
                      </a:r>
                      <a:r>
                        <a:rPr lang="en-US" altLang="zh-CN" sz="1800" baseline="0" dirty="0" err="1" smtClean="0"/>
                        <a:t>gdb</a:t>
                      </a:r>
                      <a:r>
                        <a:rPr lang="en-US" altLang="zh-CN" sz="1800" baseline="0" dirty="0" smtClean="0"/>
                        <a:t>)clear               #</a:t>
                      </a:r>
                      <a:r>
                        <a:rPr lang="zh-CN" altLang="en-US" sz="1800" baseline="0" dirty="0" smtClean="0"/>
                        <a:t>删除刚才停止处的断点</a:t>
                      </a:r>
                      <a:endParaRPr lang="en-US" altLang="zh-CN" sz="1800" baseline="0" dirty="0" smtClean="0"/>
                    </a:p>
                    <a:p>
                      <a:pPr eaLnBrk="1" hangingPunct="1">
                        <a:buFont typeface="Wingdings" pitchFamily="2" charset="2"/>
                        <a:buNone/>
                      </a:pPr>
                      <a:r>
                        <a:rPr lang="en-US" altLang="zh-CN" sz="1800" baseline="0" dirty="0" smtClean="0"/>
                        <a:t>(</a:t>
                      </a:r>
                      <a:r>
                        <a:rPr lang="en-US" altLang="zh-CN" sz="1800" baseline="0" dirty="0" err="1" smtClean="0"/>
                        <a:t>gdb</a:t>
                      </a:r>
                      <a:r>
                        <a:rPr lang="en-US" altLang="zh-CN" sz="1800" baseline="0" dirty="0" smtClean="0"/>
                        <a:t>)info                 #</a:t>
                      </a:r>
                      <a:r>
                        <a:rPr lang="zh-CN" altLang="en-US" sz="1800" baseline="0" dirty="0" smtClean="0"/>
                        <a:t>显示与改程序有关的各种信息</a:t>
                      </a:r>
                      <a:endParaRPr lang="en-US" altLang="zh-CN" sz="1800" baseline="0" dirty="0" smtClean="0"/>
                    </a:p>
                    <a:p>
                      <a:pPr eaLnBrk="1" hangingPunct="1">
                        <a:buFont typeface="Wingdings" pitchFamily="2" charset="2"/>
                        <a:buNone/>
                      </a:pPr>
                      <a:r>
                        <a:rPr lang="en-US" altLang="zh-CN" sz="1800" baseline="0" dirty="0" smtClean="0"/>
                        <a:t>(</a:t>
                      </a:r>
                      <a:r>
                        <a:rPr lang="en-US" altLang="zh-CN" sz="1800" baseline="0" dirty="0" err="1" smtClean="0"/>
                        <a:t>gdb</a:t>
                      </a:r>
                      <a:r>
                        <a:rPr lang="en-US" altLang="zh-CN" sz="1800" baseline="0" dirty="0" smtClean="0"/>
                        <a:t>)jump               #</a:t>
                      </a:r>
                      <a:r>
                        <a:rPr lang="zh-CN" altLang="en-US" sz="1800" baseline="0" dirty="0" smtClean="0"/>
                        <a:t>在源程序的另一点开始运行</a:t>
                      </a:r>
                      <a:endParaRPr lang="en-US" altLang="zh-CN" sz="1800" baseline="0" dirty="0" smtClean="0"/>
                    </a:p>
                    <a:p>
                      <a:pPr eaLnBrk="1" hangingPunct="1">
                        <a:buFont typeface="Wingdings" pitchFamily="2" charset="2"/>
                        <a:buNone/>
                      </a:pPr>
                      <a:r>
                        <a:rPr lang="en-US" altLang="zh-CN" sz="1800" baseline="0" dirty="0" smtClean="0"/>
                        <a:t>(</a:t>
                      </a:r>
                      <a:r>
                        <a:rPr lang="en-US" altLang="zh-CN" sz="1800" baseline="0" dirty="0" err="1" smtClean="0"/>
                        <a:t>gdb</a:t>
                      </a:r>
                      <a:r>
                        <a:rPr lang="en-US" altLang="zh-CN" sz="1800" baseline="0" dirty="0" smtClean="0"/>
                        <a:t>)kill                   #</a:t>
                      </a:r>
                      <a:r>
                        <a:rPr lang="zh-CN" altLang="en-US" sz="1800" baseline="0" dirty="0" smtClean="0"/>
                        <a:t>异常终止在</a:t>
                      </a:r>
                      <a:r>
                        <a:rPr lang="en-US" altLang="zh-CN" sz="1800" baseline="0" dirty="0" err="1" smtClean="0"/>
                        <a:t>gdb</a:t>
                      </a:r>
                      <a:r>
                        <a:rPr lang="zh-CN" altLang="en-US" sz="1800" baseline="0" dirty="0" smtClean="0"/>
                        <a:t>控制下运行的程序</a:t>
                      </a:r>
                      <a:endParaRPr lang="en-US" altLang="zh-CN" sz="1800" baseline="0" dirty="0" smtClean="0"/>
                    </a:p>
                    <a:p>
                      <a:pPr eaLnBrk="1" hangingPunct="1">
                        <a:buFont typeface="Wingdings" pitchFamily="2" charset="2"/>
                        <a:buNone/>
                      </a:pPr>
                      <a:r>
                        <a:rPr lang="en-US" altLang="zh-CN" sz="1800" baseline="0" dirty="0" smtClean="0"/>
                        <a:t>(</a:t>
                      </a:r>
                      <a:r>
                        <a:rPr lang="en-US" altLang="zh-CN" sz="1800" baseline="0" dirty="0" err="1" smtClean="0"/>
                        <a:t>gdb</a:t>
                      </a:r>
                      <a:r>
                        <a:rPr lang="en-US" altLang="zh-CN" sz="1800" baseline="0" dirty="0" smtClean="0"/>
                        <a:t>)</a:t>
                      </a:r>
                      <a:r>
                        <a:rPr lang="en-US" altLang="zh-CN" sz="1800" baseline="0" dirty="0" err="1" smtClean="0"/>
                        <a:t>pwd</a:t>
                      </a:r>
                      <a:r>
                        <a:rPr lang="en-US" altLang="zh-CN" sz="1800" baseline="0" dirty="0" smtClean="0"/>
                        <a:t>                 #</a:t>
                      </a:r>
                      <a:r>
                        <a:rPr lang="zh-CN" altLang="en-US" sz="1800" baseline="0" dirty="0" smtClean="0"/>
                        <a:t>显示当前的工作目录</a:t>
                      </a:r>
                      <a:endParaRPr lang="en-US" altLang="zh-CN" sz="1800" baseline="0" dirty="0" smtClean="0"/>
                    </a:p>
                    <a:p>
                      <a:pPr eaLnBrk="1" hangingPunct="1">
                        <a:buFont typeface="Wingdings" pitchFamily="2" charset="2"/>
                        <a:buNone/>
                      </a:pPr>
                      <a:r>
                        <a:rPr lang="en-US" altLang="zh-CN" sz="1800" baseline="0" dirty="0" smtClean="0"/>
                        <a:t>(</a:t>
                      </a:r>
                      <a:r>
                        <a:rPr lang="en-US" altLang="zh-CN" sz="1800" baseline="0" dirty="0" err="1" smtClean="0"/>
                        <a:t>gdb</a:t>
                      </a:r>
                      <a:r>
                        <a:rPr lang="en-US" altLang="zh-CN" sz="1800" baseline="0" dirty="0" smtClean="0"/>
                        <a:t>)quit                  #</a:t>
                      </a:r>
                      <a:r>
                        <a:rPr lang="zh-CN" altLang="en-US" sz="1800" baseline="0" dirty="0" smtClean="0"/>
                        <a:t>退出</a:t>
                      </a:r>
                      <a:r>
                        <a:rPr lang="en-US" altLang="zh-CN" sz="1800" baseline="0" dirty="0" err="1" smtClean="0"/>
                        <a:t>gdb</a:t>
                      </a:r>
                      <a:endParaRPr lang="en-US" altLang="zh-CN" sz="1800" baseline="0" dirty="0" smtClean="0"/>
                    </a:p>
                    <a:p>
                      <a:pPr eaLnBrk="1" hangingPunct="1">
                        <a:buFont typeface="Wingdings" pitchFamily="2" charset="2"/>
                        <a:buNone/>
                      </a:pPr>
                      <a:r>
                        <a:rPr lang="en-US" altLang="zh-CN" sz="1800" baseline="0" dirty="0" smtClean="0"/>
                        <a:t>(</a:t>
                      </a:r>
                      <a:r>
                        <a:rPr lang="en-US" altLang="zh-CN" sz="1800" baseline="0" dirty="0" err="1" smtClean="0"/>
                        <a:t>gdb</a:t>
                      </a:r>
                      <a:r>
                        <a:rPr lang="en-US" altLang="zh-CN" sz="1800" baseline="0" dirty="0" smtClean="0"/>
                        <a:t>)run                   #</a:t>
                      </a:r>
                      <a:r>
                        <a:rPr lang="zh-CN" altLang="en-US" sz="1800" baseline="0" dirty="0" smtClean="0"/>
                        <a:t>运行该程序</a:t>
                      </a:r>
                      <a:endParaRPr lang="zh-CN" altLang="en-US" sz="1800" dirty="0"/>
                    </a:p>
                  </a:txBody>
                  <a:tcPr marL="91439" marR="91439" marT="45725" marB="45725">
                    <a:solidFill>
                      <a:schemeClr val="accent3">
                        <a:lumMod val="95000"/>
                      </a:schemeClr>
                    </a:solidFill>
                  </a:tcPr>
                </a:tc>
              </a:tr>
            </a:tbl>
          </a:graphicData>
        </a:graphic>
      </p:graphicFrame>
    </p:spTree>
    <p:extLst>
      <p:ext uri="{BB962C8B-B14F-4D97-AF65-F5344CB8AC3E}">
        <p14:creationId xmlns:p14="http://schemas.microsoft.com/office/powerpoint/2010/main" xmlns="" val="33857227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内容占位符 2"/>
          <p:cNvSpPr>
            <a:spLocks noGrp="1"/>
          </p:cNvSpPr>
          <p:nvPr>
            <p:ph idx="1"/>
          </p:nvPr>
        </p:nvSpPr>
        <p:spPr>
          <a:xfrm>
            <a:off x="539552" y="836712"/>
            <a:ext cx="8410575" cy="5295900"/>
          </a:xfrm>
        </p:spPr>
        <p:txBody>
          <a:bodyPr/>
          <a:lstStyle/>
          <a:p>
            <a:pPr eaLnBrk="1" hangingPunct="1">
              <a:buFont typeface="Wingdings" pitchFamily="2" charset="2"/>
              <a:buNone/>
            </a:pPr>
            <a:r>
              <a:rPr lang="zh-CN" altLang="en-US" sz="4800" dirty="0">
                <a:solidFill>
                  <a:srgbClr val="FF0000"/>
                </a:solidFill>
              </a:rPr>
              <a:t>基本</a:t>
            </a:r>
            <a:r>
              <a:rPr lang="zh-CN" altLang="en-US" sz="4800" dirty="0" smtClean="0">
                <a:solidFill>
                  <a:srgbClr val="FF0000"/>
                </a:solidFill>
              </a:rPr>
              <a:t>命令</a:t>
            </a:r>
            <a:r>
              <a:rPr lang="zh-CN" altLang="en-US" sz="3600" dirty="0" smtClean="0">
                <a:solidFill>
                  <a:srgbClr val="FF0000"/>
                </a:solidFill>
              </a:rPr>
              <a:t> </a:t>
            </a:r>
            <a:endParaRPr lang="en-US" altLang="zh-CN" dirty="0" smtClean="0"/>
          </a:p>
          <a:p>
            <a:pPr eaLnBrk="1" hangingPunct="1">
              <a:buFont typeface="Wingdings" pitchFamily="2" charset="2"/>
              <a:buNone/>
            </a:pPr>
            <a:r>
              <a:rPr lang="en-US" altLang="zh-CN" dirty="0" smtClean="0"/>
              <a:t>		</a:t>
            </a:r>
          </a:p>
          <a:p>
            <a:pPr eaLnBrk="1" hangingPunct="1">
              <a:buFont typeface="Wingdings" pitchFamily="2" charset="2"/>
              <a:buNone/>
            </a:pPr>
            <a:r>
              <a:rPr lang="en-US" altLang="zh-CN" dirty="0" smtClean="0"/>
              <a:t>		</a:t>
            </a:r>
          </a:p>
          <a:p>
            <a:pPr eaLnBrk="1" hangingPunct="1">
              <a:buFont typeface="Wingdings" pitchFamily="2" charset="2"/>
              <a:buNone/>
            </a:pPr>
            <a:r>
              <a:rPr lang="en-US" altLang="zh-CN" dirty="0" smtClean="0"/>
              <a:t>			</a:t>
            </a:r>
          </a:p>
          <a:p>
            <a:pPr eaLnBrk="1" hangingPunct="1">
              <a:buFont typeface="Wingdings" pitchFamily="2" charset="2"/>
              <a:buNone/>
            </a:pPr>
            <a:r>
              <a:rPr lang="en-US" altLang="zh-CN" dirty="0" smtClean="0"/>
              <a:t>				</a:t>
            </a:r>
          </a:p>
        </p:txBody>
      </p:sp>
      <p:sp>
        <p:nvSpPr>
          <p:cNvPr id="21506" name="标题 1"/>
          <p:cNvSpPr>
            <a:spLocks noGrp="1"/>
          </p:cNvSpPr>
          <p:nvPr>
            <p:ph type="title"/>
          </p:nvPr>
        </p:nvSpPr>
        <p:spPr/>
        <p:txBody>
          <a:bodyPr/>
          <a:lstStyle/>
          <a:p>
            <a:pPr eaLnBrk="1" hangingPunct="1"/>
            <a:r>
              <a:rPr lang="en-US" altLang="zh-CN" smtClean="0"/>
              <a:t>GDB</a:t>
            </a:r>
            <a:r>
              <a:rPr lang="zh-CN" altLang="en-US" smtClean="0"/>
              <a:t>基本命令</a:t>
            </a:r>
          </a:p>
        </p:txBody>
      </p:sp>
      <p:graphicFrame>
        <p:nvGraphicFramePr>
          <p:cNvPr id="5" name="表格 4"/>
          <p:cNvGraphicFramePr>
            <a:graphicFrameLocks noGrp="1"/>
          </p:cNvGraphicFramePr>
          <p:nvPr>
            <p:extLst>
              <p:ext uri="{D42A27DB-BD31-4B8C-83A1-F6EECF244321}">
                <p14:modId xmlns:p14="http://schemas.microsoft.com/office/powerpoint/2010/main" xmlns="" val="3801994380"/>
              </p:ext>
            </p:extLst>
          </p:nvPr>
        </p:nvGraphicFramePr>
        <p:xfrm>
          <a:off x="500063" y="1714500"/>
          <a:ext cx="7786687" cy="4445000"/>
        </p:xfrm>
        <a:graphic>
          <a:graphicData uri="http://schemas.openxmlformats.org/drawingml/2006/table">
            <a:tbl>
              <a:tblPr firstRow="1" bandRow="1">
                <a:tableStyleId>{5C22544A-7EE6-4342-B048-85BDC9FD1C3A}</a:tableStyleId>
              </a:tblPr>
              <a:tblGrid>
                <a:gridCol w="7786687"/>
              </a:tblGrid>
              <a:tr h="643011">
                <a:tc>
                  <a:txBody>
                    <a:bodyPr/>
                    <a:lstStyle/>
                    <a:p>
                      <a:r>
                        <a:rPr lang="zh-CN" altLang="en-US" sz="3200" dirty="0" smtClean="0">
                          <a:solidFill>
                            <a:srgbClr val="7030A0"/>
                          </a:solidFill>
                        </a:rPr>
                        <a:t>基本命令</a:t>
                      </a:r>
                      <a:endParaRPr lang="zh-CN" altLang="en-US" sz="3200" dirty="0">
                        <a:solidFill>
                          <a:srgbClr val="7030A0"/>
                        </a:solidFill>
                      </a:endParaRPr>
                    </a:p>
                  </a:txBody>
                  <a:tcPr marL="91439" marR="91439" marT="45725" marB="45725"/>
                </a:tc>
              </a:tr>
              <a:tr h="3801989">
                <a:tc>
                  <a:txBody>
                    <a:bodyPr/>
                    <a:lstStyle/>
                    <a:p>
                      <a:pPr eaLnBrk="1" hangingPunct="1">
                        <a:buFont typeface="Wingdings" pitchFamily="2" charset="2"/>
                        <a:buNone/>
                      </a:pPr>
                      <a:r>
                        <a:rPr lang="en-US" altLang="zh-CN" sz="1800" dirty="0" err="1" smtClean="0"/>
                        <a:t>undisplay</a:t>
                      </a:r>
                      <a:r>
                        <a:rPr lang="en-US" altLang="zh-CN" sz="1800" dirty="0" smtClean="0"/>
                        <a:t>:        display</a:t>
                      </a:r>
                      <a:r>
                        <a:rPr lang="zh-CN" altLang="en-US" sz="1800" dirty="0" smtClean="0"/>
                        <a:t>命令的反命令，不要显示表达式</a:t>
                      </a:r>
                      <a:endParaRPr lang="en-US" altLang="zh-CN" sz="1800" dirty="0" smtClean="0"/>
                    </a:p>
                    <a:p>
                      <a:pPr eaLnBrk="1" hangingPunct="1">
                        <a:buFont typeface="Wingdings" pitchFamily="2" charset="2"/>
                        <a:buNone/>
                      </a:pPr>
                      <a:r>
                        <a:rPr lang="en-US" altLang="zh-CN" sz="1800" dirty="0" smtClean="0"/>
                        <a:t>until:                 </a:t>
                      </a:r>
                      <a:r>
                        <a:rPr lang="zh-CN" altLang="en-US" sz="1800" dirty="0" smtClean="0"/>
                        <a:t>结束当前循环</a:t>
                      </a:r>
                      <a:endParaRPr lang="en-US" altLang="zh-CN" sz="1800" dirty="0" smtClean="0"/>
                    </a:p>
                    <a:p>
                      <a:pPr eaLnBrk="1" hangingPunct="1">
                        <a:buFont typeface="Wingdings" pitchFamily="2" charset="2"/>
                        <a:buNone/>
                      </a:pPr>
                      <a:endParaRPr lang="en-US" altLang="zh-CN" sz="1800" dirty="0" smtClean="0"/>
                    </a:p>
                    <a:p>
                      <a:pPr eaLnBrk="1" hangingPunct="1">
                        <a:buFont typeface="Wingdings" pitchFamily="2" charset="2"/>
                        <a:buNone/>
                      </a:pPr>
                      <a:endParaRPr lang="zh-CN" altLang="en-US" sz="1800" dirty="0"/>
                    </a:p>
                  </a:txBody>
                  <a:tcPr marL="91439" marR="91439" marT="45725" marB="45725">
                    <a:solidFill>
                      <a:schemeClr val="accent3">
                        <a:lumMod val="95000"/>
                      </a:schemeClr>
                    </a:solidFill>
                  </a:tcPr>
                </a:tc>
              </a:tr>
            </a:tbl>
          </a:graphicData>
        </a:graphic>
      </p:graphicFrame>
    </p:spTree>
    <p:extLst>
      <p:ext uri="{BB962C8B-B14F-4D97-AF65-F5344CB8AC3E}">
        <p14:creationId xmlns:p14="http://schemas.microsoft.com/office/powerpoint/2010/main" xmlns="" val="18193770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内容占位符 2"/>
          <p:cNvSpPr>
            <a:spLocks noGrp="1"/>
          </p:cNvSpPr>
          <p:nvPr>
            <p:ph idx="1"/>
          </p:nvPr>
        </p:nvSpPr>
        <p:spPr>
          <a:xfrm>
            <a:off x="304800" y="857250"/>
            <a:ext cx="8410575" cy="5295900"/>
          </a:xfrm>
        </p:spPr>
        <p:txBody>
          <a:bodyPr/>
          <a:lstStyle/>
          <a:p>
            <a:pPr eaLnBrk="1" hangingPunct="1">
              <a:buFont typeface="Wingdings" pitchFamily="2" charset="2"/>
              <a:buNone/>
            </a:pPr>
            <a:r>
              <a:rPr lang="zh-CN" altLang="en-US" sz="4800" smtClean="0">
                <a:solidFill>
                  <a:srgbClr val="FF0000"/>
                </a:solidFill>
              </a:rPr>
              <a:t>查看命令</a:t>
            </a:r>
            <a:r>
              <a:rPr lang="zh-CN" altLang="en-US" sz="3600" smtClean="0">
                <a:solidFill>
                  <a:srgbClr val="FF0000"/>
                </a:solidFill>
              </a:rPr>
              <a:t>  </a:t>
            </a:r>
            <a:r>
              <a:rPr lang="en-US" altLang="zh-CN" smtClean="0"/>
              <a:t>——  </a:t>
            </a:r>
            <a:r>
              <a:rPr lang="zh-CN" altLang="en-US" smtClean="0"/>
              <a:t>源代码</a:t>
            </a:r>
            <a:endParaRPr lang="en-US" altLang="zh-CN" smtClean="0"/>
          </a:p>
          <a:p>
            <a:pPr eaLnBrk="1" hangingPunct="1">
              <a:buFont typeface="Wingdings" pitchFamily="2" charset="2"/>
              <a:buNone/>
            </a:pPr>
            <a:r>
              <a:rPr lang="en-US" altLang="zh-CN" smtClean="0"/>
              <a:t>		</a:t>
            </a:r>
          </a:p>
          <a:p>
            <a:pPr eaLnBrk="1" hangingPunct="1">
              <a:buFont typeface="Wingdings" pitchFamily="2" charset="2"/>
              <a:buNone/>
            </a:pPr>
            <a:r>
              <a:rPr lang="en-US" altLang="zh-CN" smtClean="0"/>
              <a:t>		</a:t>
            </a:r>
          </a:p>
          <a:p>
            <a:pPr eaLnBrk="1" hangingPunct="1">
              <a:buFont typeface="Wingdings" pitchFamily="2" charset="2"/>
              <a:buNone/>
            </a:pPr>
            <a:r>
              <a:rPr lang="en-US" altLang="zh-CN" smtClean="0"/>
              <a:t>			</a:t>
            </a:r>
          </a:p>
          <a:p>
            <a:pPr eaLnBrk="1" hangingPunct="1">
              <a:buFont typeface="Wingdings" pitchFamily="2" charset="2"/>
              <a:buNone/>
            </a:pPr>
            <a:r>
              <a:rPr lang="en-US" altLang="zh-CN" smtClean="0"/>
              <a:t>				</a:t>
            </a:r>
          </a:p>
        </p:txBody>
      </p:sp>
      <p:sp>
        <p:nvSpPr>
          <p:cNvPr id="21506" name="标题 1"/>
          <p:cNvSpPr>
            <a:spLocks noGrp="1"/>
          </p:cNvSpPr>
          <p:nvPr>
            <p:ph type="title"/>
          </p:nvPr>
        </p:nvSpPr>
        <p:spPr/>
        <p:txBody>
          <a:bodyPr/>
          <a:lstStyle/>
          <a:p>
            <a:pPr eaLnBrk="1" hangingPunct="1"/>
            <a:r>
              <a:rPr lang="en-US" altLang="zh-CN" smtClean="0"/>
              <a:t>GDB</a:t>
            </a:r>
            <a:r>
              <a:rPr lang="zh-CN" altLang="en-US" smtClean="0"/>
              <a:t>基本命令</a:t>
            </a:r>
          </a:p>
        </p:txBody>
      </p:sp>
      <p:graphicFrame>
        <p:nvGraphicFramePr>
          <p:cNvPr id="5" name="表格 4"/>
          <p:cNvGraphicFramePr>
            <a:graphicFrameLocks noGrp="1"/>
          </p:cNvGraphicFramePr>
          <p:nvPr>
            <p:extLst>
              <p:ext uri="{D42A27DB-BD31-4B8C-83A1-F6EECF244321}">
                <p14:modId xmlns:p14="http://schemas.microsoft.com/office/powerpoint/2010/main" xmlns="" val="1173329691"/>
              </p:ext>
            </p:extLst>
          </p:nvPr>
        </p:nvGraphicFramePr>
        <p:xfrm>
          <a:off x="500063" y="1714500"/>
          <a:ext cx="7786687" cy="5123581"/>
        </p:xfrm>
        <a:graphic>
          <a:graphicData uri="http://schemas.openxmlformats.org/drawingml/2006/table">
            <a:tbl>
              <a:tblPr firstRow="1" bandRow="1">
                <a:tableStyleId>{5C22544A-7EE6-4342-B048-85BDC9FD1C3A}</a:tableStyleId>
              </a:tblPr>
              <a:tblGrid>
                <a:gridCol w="7786687"/>
              </a:tblGrid>
              <a:tr h="643011">
                <a:tc>
                  <a:txBody>
                    <a:bodyPr/>
                    <a:lstStyle/>
                    <a:p>
                      <a:r>
                        <a:rPr lang="zh-CN" altLang="en-US" sz="3200" dirty="0" smtClean="0">
                          <a:solidFill>
                            <a:srgbClr val="7030A0"/>
                          </a:solidFill>
                        </a:rPr>
                        <a:t>查看源代码  </a:t>
                      </a:r>
                      <a:r>
                        <a:rPr lang="en-US" altLang="zh-CN" sz="3200" dirty="0" smtClean="0">
                          <a:solidFill>
                            <a:srgbClr val="7030A0"/>
                          </a:solidFill>
                        </a:rPr>
                        <a:t>—— list</a:t>
                      </a:r>
                      <a:endParaRPr lang="zh-CN" altLang="en-US" sz="3200" dirty="0">
                        <a:solidFill>
                          <a:srgbClr val="7030A0"/>
                        </a:solidFill>
                      </a:endParaRPr>
                    </a:p>
                  </a:txBody>
                  <a:tcPr marL="91439" marR="91439" marT="45725" marB="45725"/>
                </a:tc>
              </a:tr>
              <a:tr h="3801989">
                <a:tc>
                  <a:txBody>
                    <a:bodyPr/>
                    <a:lstStyle/>
                    <a:p>
                      <a:pPr eaLnBrk="1" hangingPunct="1">
                        <a:buFont typeface="Wingdings" pitchFamily="2" charset="2"/>
                        <a:buNone/>
                      </a:pPr>
                      <a:r>
                        <a:rPr lang="zh-CN" altLang="en-US" sz="1800" dirty="0" smtClean="0"/>
                        <a:t>显示指定位置的周围的源代码；</a:t>
                      </a:r>
                      <a:endParaRPr lang="en-US" altLang="zh-CN" sz="1800" dirty="0" smtClean="0"/>
                    </a:p>
                    <a:p>
                      <a:pPr eaLnBrk="1" hangingPunct="1">
                        <a:buFont typeface="Wingdings" pitchFamily="2" charset="2"/>
                        <a:buNone/>
                      </a:pPr>
                      <a:r>
                        <a:rPr lang="zh-CN" altLang="en-US" sz="1800" dirty="0" smtClean="0"/>
                        <a:t>可以通过行号、文件名、函数名以及三者之间的组合来定位指定位置，显示代码的行数可以通过设置</a:t>
                      </a:r>
                      <a:r>
                        <a:rPr lang="en-US" altLang="zh-CN" sz="1800" dirty="0" err="1" smtClean="0"/>
                        <a:t>listsize</a:t>
                      </a:r>
                      <a:r>
                        <a:rPr lang="zh-CN" altLang="en-US" sz="1800" dirty="0" smtClean="0"/>
                        <a:t>来设定，但是该设置只是本次有效；简化命令：</a:t>
                      </a:r>
                      <a:r>
                        <a:rPr lang="en-US" altLang="zh-CN" sz="1800" dirty="0" smtClean="0"/>
                        <a:t>l</a:t>
                      </a:r>
                    </a:p>
                    <a:p>
                      <a:pPr eaLnBrk="1" hangingPunct="1">
                        <a:buFont typeface="Wingdings" pitchFamily="2" charset="2"/>
                        <a:buNone/>
                      </a:pPr>
                      <a:r>
                        <a:rPr lang="en-US" altLang="zh-CN" sz="1800" dirty="0" smtClean="0"/>
                        <a:t>set </a:t>
                      </a:r>
                      <a:r>
                        <a:rPr lang="en-US" altLang="zh-CN" sz="1800" dirty="0" err="1" smtClean="0"/>
                        <a:t>listsize</a:t>
                      </a:r>
                      <a:r>
                        <a:rPr lang="en-US" altLang="zh-CN" sz="1800" dirty="0" smtClean="0"/>
                        <a:t> 20 </a:t>
                      </a:r>
                      <a:r>
                        <a:rPr lang="zh-CN" altLang="en-US" sz="1800" baseline="0" dirty="0" smtClean="0"/>
                        <a:t>            </a:t>
                      </a:r>
                      <a:r>
                        <a:rPr lang="en-US" altLang="zh-CN" sz="1800" baseline="0" dirty="0" smtClean="0"/>
                        <a:t># </a:t>
                      </a:r>
                      <a:r>
                        <a:rPr lang="zh-CN" altLang="en-US" sz="1800" baseline="0" dirty="0" smtClean="0"/>
                        <a:t>每次</a:t>
                      </a:r>
                      <a:r>
                        <a:rPr lang="en-US" altLang="zh-CN" sz="1800" baseline="0" dirty="0" smtClean="0"/>
                        <a:t>list</a:t>
                      </a:r>
                      <a:r>
                        <a:rPr lang="zh-CN" altLang="en-US" sz="1800" baseline="0" dirty="0" smtClean="0"/>
                        <a:t>显示指定区域的</a:t>
                      </a:r>
                      <a:r>
                        <a:rPr lang="en-US" altLang="zh-CN" sz="1800" baseline="0" dirty="0" smtClean="0"/>
                        <a:t>20</a:t>
                      </a:r>
                      <a:r>
                        <a:rPr lang="zh-CN" altLang="en-US" sz="1800" baseline="0" dirty="0" smtClean="0"/>
                        <a:t>行代码</a:t>
                      </a:r>
                      <a:endParaRPr lang="en-US" altLang="zh-CN" sz="1800" baseline="0" dirty="0" smtClean="0"/>
                    </a:p>
                    <a:p>
                      <a:pPr eaLnBrk="1" hangingPunct="1">
                        <a:buFont typeface="Wingdings" pitchFamily="2" charset="2"/>
                        <a:buNone/>
                      </a:pPr>
                      <a:r>
                        <a:rPr lang="en-US" altLang="zh-CN" sz="1800" baseline="0" dirty="0" smtClean="0"/>
                        <a:t>show </a:t>
                      </a:r>
                      <a:r>
                        <a:rPr lang="en-US" altLang="zh-CN" sz="1800" baseline="0" dirty="0" err="1" smtClean="0"/>
                        <a:t>listsize</a:t>
                      </a:r>
                      <a:endParaRPr lang="en-US" altLang="zh-CN" sz="1800" baseline="0" dirty="0" smtClean="0"/>
                    </a:p>
                    <a:p>
                      <a:pPr eaLnBrk="1" hangingPunct="1">
                        <a:buFont typeface="Wingdings" pitchFamily="2" charset="2"/>
                        <a:buNone/>
                      </a:pPr>
                      <a:r>
                        <a:rPr lang="en-US" altLang="zh-CN" sz="1800" baseline="0" dirty="0" smtClean="0"/>
                        <a:t>list   </a:t>
                      </a:r>
                      <a:r>
                        <a:rPr lang="en-US" altLang="zh-CN" sz="1800" baseline="0" dirty="0" err="1" smtClean="0"/>
                        <a:t>linenumber</a:t>
                      </a:r>
                      <a:r>
                        <a:rPr lang="en-US" altLang="zh-CN" sz="1800" baseline="0" dirty="0" smtClean="0"/>
                        <a:t>/function/*address</a:t>
                      </a:r>
                      <a:endParaRPr lang="en-US" altLang="zh-CN" sz="1800" dirty="0" smtClean="0"/>
                    </a:p>
                    <a:p>
                      <a:pPr eaLnBrk="1" hangingPunct="1">
                        <a:buFont typeface="Wingdings" pitchFamily="2" charset="2"/>
                        <a:buNone/>
                      </a:pPr>
                      <a:r>
                        <a:rPr lang="en-US" altLang="zh-CN" sz="1800" dirty="0" smtClean="0"/>
                        <a:t>list 50  </a:t>
                      </a:r>
                      <a:r>
                        <a:rPr lang="zh-CN" altLang="en-US" sz="1800" baseline="0" dirty="0" smtClean="0"/>
                        <a:t>                        </a:t>
                      </a:r>
                      <a:r>
                        <a:rPr lang="en-US" altLang="zh-CN" sz="1800" baseline="0" dirty="0" smtClean="0"/>
                        <a:t>#</a:t>
                      </a:r>
                      <a:r>
                        <a:rPr lang="zh-CN" altLang="en-US" sz="1800" dirty="0" smtClean="0"/>
                        <a:t>显示当前源文件的第</a:t>
                      </a:r>
                      <a:r>
                        <a:rPr lang="en-US" altLang="zh-CN" sz="1800" dirty="0" smtClean="0"/>
                        <a:t>50</a:t>
                      </a:r>
                      <a:r>
                        <a:rPr lang="zh-CN" altLang="en-US" sz="1800" dirty="0" smtClean="0"/>
                        <a:t>行的附近代码</a:t>
                      </a:r>
                      <a:endParaRPr lang="en-US" altLang="zh-CN" sz="1800" dirty="0" smtClean="0"/>
                    </a:p>
                    <a:p>
                      <a:pPr eaLnBrk="1" hangingPunct="1">
                        <a:buFont typeface="Wingdings" pitchFamily="2" charset="2"/>
                        <a:buNone/>
                      </a:pPr>
                      <a:r>
                        <a:rPr lang="en-US" altLang="zh-CN" sz="1800" dirty="0" smtClean="0"/>
                        <a:t>list delay</a:t>
                      </a:r>
                    </a:p>
                    <a:p>
                      <a:pPr eaLnBrk="1" hangingPunct="1">
                        <a:buFont typeface="Wingdings" pitchFamily="2" charset="2"/>
                        <a:buNone/>
                      </a:pPr>
                      <a:r>
                        <a:rPr lang="en-US" altLang="zh-CN" sz="1800" dirty="0" smtClean="0"/>
                        <a:t>list *0xa0300400</a:t>
                      </a:r>
                    </a:p>
                    <a:p>
                      <a:pPr eaLnBrk="1" hangingPunct="1">
                        <a:buFont typeface="Wingdings" pitchFamily="2" charset="2"/>
                        <a:buNone/>
                      </a:pPr>
                      <a:r>
                        <a:rPr lang="en-US" altLang="zh-CN" sz="1800" dirty="0" smtClean="0"/>
                        <a:t>list test.c:30</a:t>
                      </a:r>
                      <a:r>
                        <a:rPr lang="en-US" altLang="zh-CN" sz="1800" baseline="0" dirty="0" smtClean="0"/>
                        <a:t>     </a:t>
                      </a:r>
                      <a:r>
                        <a:rPr lang="zh-CN" altLang="en-US" sz="1800" baseline="0" dirty="0" smtClean="0"/>
                        <a:t>        </a:t>
                      </a:r>
                      <a:r>
                        <a:rPr lang="en-US" altLang="zh-CN" sz="1800" baseline="0" dirty="0" smtClean="0"/>
                        <a:t>  </a:t>
                      </a:r>
                      <a:r>
                        <a:rPr lang="zh-CN" altLang="en-US" sz="1800" baseline="0" dirty="0" smtClean="0"/>
                        <a:t> </a:t>
                      </a:r>
                      <a:r>
                        <a:rPr lang="en-US" altLang="zh-CN" sz="1800" baseline="0" dirty="0" smtClean="0"/>
                        <a:t>#</a:t>
                      </a:r>
                      <a:r>
                        <a:rPr lang="zh-CN" altLang="en-US" sz="1800" dirty="0" smtClean="0"/>
                        <a:t>显示指定源文件的第</a:t>
                      </a:r>
                      <a:r>
                        <a:rPr lang="en-US" altLang="zh-CN" sz="1800" dirty="0" smtClean="0"/>
                        <a:t>30</a:t>
                      </a:r>
                      <a:r>
                        <a:rPr lang="zh-CN" altLang="en-US" sz="1800" dirty="0" smtClean="0"/>
                        <a:t>行的附近代码</a:t>
                      </a:r>
                      <a:endParaRPr lang="en-US" altLang="zh-CN" sz="1800" dirty="0" smtClean="0"/>
                    </a:p>
                    <a:p>
                      <a:pPr eaLnBrk="1" hangingPunct="1">
                        <a:buFont typeface="Wingdings" pitchFamily="2" charset="2"/>
                        <a:buNone/>
                      </a:pPr>
                      <a:r>
                        <a:rPr lang="en-US" altLang="zh-CN" sz="1800" dirty="0" smtClean="0"/>
                        <a:t>list</a:t>
                      </a:r>
                      <a:r>
                        <a:rPr lang="en-US" altLang="zh-CN" sz="1800" baseline="0" dirty="0" smtClean="0"/>
                        <a:t> +/-                   </a:t>
                      </a:r>
                      <a:r>
                        <a:rPr lang="zh-CN" altLang="en-US" sz="1800" baseline="0" dirty="0" smtClean="0"/>
                        <a:t>       </a:t>
                      </a:r>
                      <a:r>
                        <a:rPr lang="en-US" altLang="zh-CN" sz="1800" baseline="0" dirty="0" smtClean="0"/>
                        <a:t>#</a:t>
                      </a:r>
                      <a:r>
                        <a:rPr lang="zh-CN" altLang="en-US" sz="1800" baseline="0" dirty="0" smtClean="0"/>
                        <a:t>向后</a:t>
                      </a:r>
                      <a:r>
                        <a:rPr lang="en-US" altLang="zh-CN" sz="1800" baseline="0" dirty="0" smtClean="0"/>
                        <a:t>/</a:t>
                      </a:r>
                      <a:r>
                        <a:rPr lang="zh-CN" altLang="en-US" sz="1800" baseline="0" dirty="0" smtClean="0"/>
                        <a:t>前显示源代码</a:t>
                      </a:r>
                      <a:endParaRPr lang="en-US" altLang="zh-CN" sz="1800" baseline="0" dirty="0" smtClean="0"/>
                    </a:p>
                    <a:p>
                      <a:pPr eaLnBrk="1" hangingPunct="1">
                        <a:buFont typeface="Wingdings" pitchFamily="2" charset="2"/>
                        <a:buNone/>
                      </a:pPr>
                      <a:r>
                        <a:rPr lang="en-US" altLang="zh-CN" sz="1800" baseline="0" dirty="0" smtClean="0"/>
                        <a:t>list &lt;first&gt;,&lt;last&gt;        #</a:t>
                      </a:r>
                    </a:p>
                    <a:p>
                      <a:pPr eaLnBrk="1" hangingPunct="1">
                        <a:buFont typeface="Wingdings" pitchFamily="2" charset="2"/>
                        <a:buNone/>
                      </a:pPr>
                      <a:r>
                        <a:rPr lang="en-US" altLang="zh-CN" sz="1800" dirty="0" smtClean="0"/>
                        <a:t>list</a:t>
                      </a:r>
                      <a:r>
                        <a:rPr lang="en-US" altLang="zh-CN" sz="1800" baseline="0" dirty="0" smtClean="0"/>
                        <a:t> 100,200                #</a:t>
                      </a:r>
                      <a:r>
                        <a:rPr lang="zh-CN" altLang="en-US" sz="1800" baseline="0" dirty="0" smtClean="0"/>
                        <a:t>显示当前源文件代码行</a:t>
                      </a:r>
                      <a:r>
                        <a:rPr lang="en-US" altLang="zh-CN" sz="1800" baseline="0" dirty="0" smtClean="0"/>
                        <a:t>100</a:t>
                      </a:r>
                      <a:r>
                        <a:rPr lang="zh-CN" altLang="en-US" sz="1800" baseline="0" dirty="0" smtClean="0"/>
                        <a:t>到</a:t>
                      </a:r>
                      <a:r>
                        <a:rPr lang="en-US" altLang="zh-CN" sz="1800" baseline="0" dirty="0" smtClean="0"/>
                        <a:t>200</a:t>
                      </a:r>
                      <a:r>
                        <a:rPr lang="zh-CN" altLang="en-US" sz="1800" baseline="0" dirty="0" smtClean="0"/>
                        <a:t>间的行</a:t>
                      </a:r>
                      <a:r>
                        <a:rPr lang="en-US" altLang="zh-CN" sz="1800" dirty="0" smtClean="0"/>
                        <a:t>		</a:t>
                      </a:r>
                    </a:p>
                    <a:p>
                      <a:endParaRPr lang="zh-CN" altLang="en-US" sz="1800" dirty="0"/>
                    </a:p>
                  </a:txBody>
                  <a:tcPr marL="91439" marR="91439" marT="45725" marB="45725">
                    <a:solidFill>
                      <a:schemeClr val="accent3">
                        <a:lumMod val="95000"/>
                      </a:schemeClr>
                    </a:solidFill>
                  </a:tcPr>
                </a:tc>
              </a:tr>
            </a:tbl>
          </a:graphicData>
        </a:graphic>
      </p:graphicFrame>
    </p:spTree>
    <p:extLst>
      <p:ext uri="{BB962C8B-B14F-4D97-AF65-F5344CB8AC3E}">
        <p14:creationId xmlns:p14="http://schemas.microsoft.com/office/powerpoint/2010/main" xmlns="" val="27177395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内容占位符 2"/>
          <p:cNvSpPr>
            <a:spLocks noGrp="1"/>
          </p:cNvSpPr>
          <p:nvPr>
            <p:ph idx="1"/>
          </p:nvPr>
        </p:nvSpPr>
        <p:spPr>
          <a:xfrm>
            <a:off x="304800" y="785813"/>
            <a:ext cx="8686800" cy="4525962"/>
          </a:xfrm>
        </p:spPr>
        <p:txBody>
          <a:bodyPr/>
          <a:lstStyle/>
          <a:p>
            <a:pPr eaLnBrk="1" hangingPunct="1">
              <a:buFont typeface="Wingdings" pitchFamily="2" charset="2"/>
              <a:buNone/>
            </a:pPr>
            <a:r>
              <a:rPr lang="zh-CN" altLang="en-US" sz="4800" smtClean="0">
                <a:solidFill>
                  <a:srgbClr val="FF0000"/>
                </a:solidFill>
              </a:rPr>
              <a:t>查看命令</a:t>
            </a:r>
            <a:r>
              <a:rPr lang="en-US" altLang="zh-CN" smtClean="0"/>
              <a:t>——  </a:t>
            </a:r>
            <a:r>
              <a:rPr lang="zh-CN" altLang="en-US" smtClean="0"/>
              <a:t>设置，符号</a:t>
            </a:r>
            <a:endParaRPr lang="en-US" altLang="zh-CN" smtClean="0"/>
          </a:p>
          <a:p>
            <a:pPr eaLnBrk="1" hangingPunct="1">
              <a:buFont typeface="Wingdings" pitchFamily="2" charset="2"/>
              <a:buNone/>
            </a:pPr>
            <a:r>
              <a:rPr lang="en-US" altLang="zh-CN" smtClean="0"/>
              <a:t>		</a:t>
            </a:r>
          </a:p>
          <a:p>
            <a:endParaRPr lang="zh-CN" altLang="en-US" smtClean="0"/>
          </a:p>
        </p:txBody>
      </p:sp>
      <p:sp>
        <p:nvSpPr>
          <p:cNvPr id="22530" name="标题 1"/>
          <p:cNvSpPr>
            <a:spLocks noGrp="1"/>
          </p:cNvSpPr>
          <p:nvPr>
            <p:ph type="title"/>
          </p:nvPr>
        </p:nvSpPr>
        <p:spPr/>
        <p:txBody>
          <a:bodyPr/>
          <a:lstStyle/>
          <a:p>
            <a:r>
              <a:rPr lang="en-US" altLang="zh-CN" smtClean="0"/>
              <a:t>GDB</a:t>
            </a:r>
            <a:r>
              <a:rPr lang="zh-CN" altLang="en-US" smtClean="0"/>
              <a:t>基本命令</a:t>
            </a:r>
          </a:p>
        </p:txBody>
      </p:sp>
      <p:graphicFrame>
        <p:nvGraphicFramePr>
          <p:cNvPr id="6" name="表格 5"/>
          <p:cNvGraphicFramePr>
            <a:graphicFrameLocks noGrp="1"/>
          </p:cNvGraphicFramePr>
          <p:nvPr>
            <p:extLst>
              <p:ext uri="{D42A27DB-BD31-4B8C-83A1-F6EECF244321}">
                <p14:modId xmlns:p14="http://schemas.microsoft.com/office/powerpoint/2010/main" xmlns="" val="4218727526"/>
              </p:ext>
            </p:extLst>
          </p:nvPr>
        </p:nvGraphicFramePr>
        <p:xfrm>
          <a:off x="642938" y="1928813"/>
          <a:ext cx="7786687" cy="4574941"/>
        </p:xfrm>
        <a:graphic>
          <a:graphicData uri="http://schemas.openxmlformats.org/drawingml/2006/table">
            <a:tbl>
              <a:tblPr firstRow="1" bandRow="1">
                <a:tableStyleId>{5C22544A-7EE6-4342-B048-85BDC9FD1C3A}</a:tableStyleId>
              </a:tblPr>
              <a:tblGrid>
                <a:gridCol w="7786687"/>
              </a:tblGrid>
              <a:tr h="643011">
                <a:tc>
                  <a:txBody>
                    <a:bodyPr/>
                    <a:lstStyle/>
                    <a:p>
                      <a:r>
                        <a:rPr lang="zh-CN" altLang="en-US" sz="3200" dirty="0" smtClean="0">
                          <a:solidFill>
                            <a:srgbClr val="7030A0"/>
                          </a:solidFill>
                        </a:rPr>
                        <a:t>查看设置  </a:t>
                      </a:r>
                      <a:r>
                        <a:rPr lang="en-US" altLang="zh-CN" sz="3200" dirty="0" smtClean="0">
                          <a:solidFill>
                            <a:srgbClr val="7030A0"/>
                          </a:solidFill>
                        </a:rPr>
                        <a:t>—— Info</a:t>
                      </a:r>
                      <a:endParaRPr lang="zh-CN" altLang="en-US" sz="3200" dirty="0">
                        <a:solidFill>
                          <a:srgbClr val="7030A0"/>
                        </a:solidFill>
                      </a:endParaRPr>
                    </a:p>
                  </a:txBody>
                  <a:tcPr marL="91439" marR="91439" marT="45725" marB="45725"/>
                </a:tc>
              </a:tr>
              <a:tr h="3801989">
                <a:tc>
                  <a:txBody>
                    <a:bodyPr/>
                    <a:lstStyle/>
                    <a:p>
                      <a:pPr eaLnBrk="1" hangingPunct="1">
                        <a:buFont typeface="Wingdings" pitchFamily="2" charset="2"/>
                        <a:buNone/>
                      </a:pPr>
                      <a:r>
                        <a:rPr lang="zh-CN" altLang="en-US" sz="1800" dirty="0" smtClean="0"/>
                        <a:t>查看设置（检查所设置的</a:t>
                      </a:r>
                      <a:r>
                        <a:rPr lang="en-US" altLang="zh-CN" sz="1800" dirty="0" smtClean="0"/>
                        <a:t>breakpoint</a:t>
                      </a:r>
                      <a:r>
                        <a:rPr lang="zh-CN" altLang="en-US" sz="1800" dirty="0" smtClean="0"/>
                        <a:t>、</a:t>
                      </a:r>
                      <a:r>
                        <a:rPr lang="en-US" altLang="zh-CN" sz="1800" dirty="0" err="1" smtClean="0"/>
                        <a:t>watchpoint</a:t>
                      </a:r>
                      <a:r>
                        <a:rPr lang="zh-CN" altLang="en-US" sz="1800" dirty="0" smtClean="0"/>
                        <a:t>、</a:t>
                      </a:r>
                      <a:r>
                        <a:rPr lang="en-US" altLang="zh-CN" sz="1800" dirty="0" smtClean="0"/>
                        <a:t>			</a:t>
                      </a:r>
                      <a:r>
                        <a:rPr lang="en-US" altLang="zh-CN" sz="1800" dirty="0" err="1" smtClean="0"/>
                        <a:t>catchpoint</a:t>
                      </a:r>
                      <a:r>
                        <a:rPr lang="zh-CN" altLang="en-US" sz="1800" dirty="0" smtClean="0"/>
                        <a:t>等）</a:t>
                      </a:r>
                      <a:endParaRPr lang="en-US" altLang="zh-CN" sz="1800" dirty="0" smtClean="0"/>
                    </a:p>
                    <a:p>
                      <a:pPr eaLnBrk="1" hangingPunct="1">
                        <a:buFont typeface="Wingdings" pitchFamily="2" charset="2"/>
                        <a:buNone/>
                      </a:pPr>
                      <a:r>
                        <a:rPr lang="zh-CN" altLang="en-US" sz="1800" dirty="0" smtClean="0"/>
                        <a:t>查看寄存器</a:t>
                      </a:r>
                      <a:endParaRPr lang="en-US" altLang="zh-CN" sz="1800" dirty="0" smtClean="0"/>
                    </a:p>
                    <a:p>
                      <a:pPr eaLnBrk="1" hangingPunct="1">
                        <a:buFont typeface="Wingdings" pitchFamily="2" charset="2"/>
                        <a:buNone/>
                      </a:pPr>
                      <a:r>
                        <a:rPr lang="en-US" altLang="zh-CN" sz="1800" kern="1200" baseline="0" dirty="0" smtClean="0">
                          <a:solidFill>
                            <a:schemeClr val="dk1"/>
                          </a:solidFill>
                          <a:latin typeface="+mn-lt"/>
                          <a:ea typeface="+mn-ea"/>
                          <a:cs typeface="+mn-cs"/>
                        </a:rPr>
                        <a:t>info registers</a:t>
                      </a:r>
                      <a:r>
                        <a:rPr lang="zh-CN" altLang="en-US" sz="1800" kern="1200" baseline="0" dirty="0" smtClean="0">
                          <a:solidFill>
                            <a:schemeClr val="dk1"/>
                          </a:solidFill>
                          <a:latin typeface="+mn-lt"/>
                          <a:ea typeface="+mn-ea"/>
                          <a:cs typeface="+mn-cs"/>
                        </a:rPr>
                        <a:t>                               </a:t>
                      </a:r>
                      <a:r>
                        <a:rPr lang="en-US" altLang="zh-CN" sz="1800" kern="1200" baseline="0" dirty="0" smtClean="0">
                          <a:solidFill>
                            <a:schemeClr val="dk1"/>
                          </a:solidFill>
                          <a:latin typeface="+mn-lt"/>
                          <a:ea typeface="+mn-ea"/>
                          <a:cs typeface="+mn-cs"/>
                        </a:rPr>
                        <a:t>#</a:t>
                      </a:r>
                      <a:r>
                        <a:rPr lang="zh-CN" altLang="en-US" sz="1800" kern="1200" baseline="0" dirty="0" smtClean="0">
                          <a:solidFill>
                            <a:schemeClr val="dk1"/>
                          </a:solidFill>
                          <a:latin typeface="+mn-lt"/>
                          <a:ea typeface="+mn-ea"/>
                          <a:cs typeface="+mn-cs"/>
                        </a:rPr>
                        <a:t>查看寄存器信息</a:t>
                      </a:r>
                      <a:endParaRPr lang="en-US" altLang="zh-CN" sz="1800" kern="1200" baseline="0" dirty="0" smtClean="0">
                        <a:solidFill>
                          <a:schemeClr val="dk1"/>
                        </a:solidFill>
                        <a:latin typeface="+mn-lt"/>
                        <a:ea typeface="+mn-ea"/>
                        <a:cs typeface="+mn-cs"/>
                      </a:endParaRPr>
                    </a:p>
                    <a:p>
                      <a:pPr eaLnBrk="1" hangingPunct="1">
                        <a:buFont typeface="Wingdings" pitchFamily="2" charset="2"/>
                        <a:buNone/>
                      </a:pPr>
                      <a:r>
                        <a:rPr lang="en-US" altLang="zh-CN" sz="1800" kern="1200" baseline="0" dirty="0" smtClean="0">
                          <a:solidFill>
                            <a:schemeClr val="dk1"/>
                          </a:solidFill>
                          <a:latin typeface="+mn-lt"/>
                          <a:ea typeface="+mn-ea"/>
                          <a:cs typeface="+mn-cs"/>
                        </a:rPr>
                        <a:t>info all-registers</a:t>
                      </a:r>
                    </a:p>
                    <a:p>
                      <a:pPr eaLnBrk="1" hangingPunct="1">
                        <a:buFont typeface="Wingdings" pitchFamily="2" charset="2"/>
                        <a:buNone/>
                      </a:pPr>
                      <a:r>
                        <a:rPr lang="en-US" altLang="zh-CN" sz="1800" kern="1200" baseline="0" dirty="0" smtClean="0">
                          <a:solidFill>
                            <a:schemeClr val="dk1"/>
                          </a:solidFill>
                          <a:latin typeface="+mn-lt"/>
                          <a:ea typeface="+mn-ea"/>
                          <a:cs typeface="+mn-cs"/>
                        </a:rPr>
                        <a:t>info frame</a:t>
                      </a:r>
                      <a:r>
                        <a:rPr lang="zh-CN" altLang="en-US" sz="1800" kern="1200" baseline="0" dirty="0" smtClean="0">
                          <a:solidFill>
                            <a:schemeClr val="dk1"/>
                          </a:solidFill>
                          <a:latin typeface="+mn-lt"/>
                          <a:ea typeface="+mn-ea"/>
                          <a:cs typeface="+mn-cs"/>
                        </a:rPr>
                        <a:t>                                    </a:t>
                      </a:r>
                      <a:r>
                        <a:rPr lang="en-US" altLang="zh-CN" sz="1800" kern="1200" baseline="0" dirty="0" smtClean="0">
                          <a:solidFill>
                            <a:schemeClr val="dk1"/>
                          </a:solidFill>
                          <a:latin typeface="+mn-lt"/>
                          <a:ea typeface="+mn-ea"/>
                          <a:cs typeface="+mn-cs"/>
                        </a:rPr>
                        <a:t>#</a:t>
                      </a:r>
                      <a:r>
                        <a:rPr lang="zh-CN" altLang="en-US" sz="1800" kern="1200" baseline="0" dirty="0" smtClean="0">
                          <a:solidFill>
                            <a:schemeClr val="dk1"/>
                          </a:solidFill>
                          <a:latin typeface="+mn-lt"/>
                          <a:ea typeface="+mn-ea"/>
                          <a:cs typeface="+mn-cs"/>
                        </a:rPr>
                        <a:t>查看栈信息（</a:t>
                      </a:r>
                      <a:r>
                        <a:rPr lang="zh-CN" altLang="en-US" dirty="0" smtClean="0"/>
                        <a:t>帧信息</a:t>
                      </a:r>
                      <a:r>
                        <a:rPr lang="zh-CN" altLang="en-US" sz="1800" kern="1200" baseline="0" dirty="0" smtClean="0">
                          <a:solidFill>
                            <a:schemeClr val="dk1"/>
                          </a:solidFill>
                          <a:latin typeface="+mn-lt"/>
                          <a:ea typeface="+mn-ea"/>
                          <a:cs typeface="+mn-cs"/>
                        </a:rPr>
                        <a:t>）</a:t>
                      </a:r>
                      <a:endParaRPr lang="en-US" altLang="zh-CN" sz="1800" kern="1200" baseline="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CN" sz="1800" kern="1200" baseline="0" dirty="0" smtClean="0">
                          <a:solidFill>
                            <a:schemeClr val="dk1"/>
                          </a:solidFill>
                          <a:latin typeface="+mn-lt"/>
                          <a:ea typeface="+mn-ea"/>
                          <a:cs typeface="+mn-cs"/>
                        </a:rPr>
                        <a:t>info threads</a:t>
                      </a:r>
                      <a:r>
                        <a:rPr lang="zh-CN" altLang="en-US" sz="1800" kern="1200" baseline="0" dirty="0" smtClean="0">
                          <a:solidFill>
                            <a:schemeClr val="dk1"/>
                          </a:solidFill>
                          <a:latin typeface="+mn-lt"/>
                          <a:ea typeface="+mn-ea"/>
                          <a:cs typeface="+mn-cs"/>
                        </a:rPr>
                        <a:t>                                 </a:t>
                      </a:r>
                      <a:r>
                        <a:rPr lang="en-US" altLang="zh-CN" sz="1800" kern="1200" baseline="0" dirty="0" smtClean="0">
                          <a:solidFill>
                            <a:schemeClr val="dk1"/>
                          </a:solidFill>
                          <a:latin typeface="+mn-lt"/>
                          <a:ea typeface="+mn-ea"/>
                          <a:cs typeface="+mn-cs"/>
                        </a:rPr>
                        <a:t>#</a:t>
                      </a:r>
                      <a:r>
                        <a:rPr lang="zh-CN" altLang="en-US" sz="1800" kern="1200" baseline="0" dirty="0" smtClean="0">
                          <a:solidFill>
                            <a:schemeClr val="dk1"/>
                          </a:solidFill>
                          <a:latin typeface="+mn-lt"/>
                          <a:ea typeface="+mn-ea"/>
                          <a:cs typeface="+mn-cs"/>
                        </a:rPr>
                        <a:t>查看线程</a:t>
                      </a:r>
                      <a:endParaRPr lang="en-US" altLang="zh-CN" sz="1800" dirty="0" smtClean="0"/>
                    </a:p>
                    <a:p>
                      <a:pPr eaLnBrk="1" hangingPunct="1">
                        <a:buFont typeface="Wingdings" pitchFamily="2" charset="2"/>
                        <a:buNone/>
                      </a:pPr>
                      <a:r>
                        <a:rPr lang="en-US" altLang="zh-CN" sz="1800" dirty="0" smtClean="0"/>
                        <a:t>info  locals</a:t>
                      </a:r>
                      <a:r>
                        <a:rPr lang="zh-CN" altLang="en-US" sz="1800" dirty="0" smtClean="0"/>
                        <a:t>                                   </a:t>
                      </a:r>
                      <a:r>
                        <a:rPr lang="en-US" altLang="zh-CN" sz="1800" dirty="0" smtClean="0"/>
                        <a:t>#</a:t>
                      </a:r>
                      <a:r>
                        <a:rPr lang="zh-CN" altLang="en-US" sz="1800" dirty="0" smtClean="0"/>
                        <a:t>显示当前函数的所有局部变量名及其值</a:t>
                      </a:r>
                      <a:endParaRPr lang="en-US" altLang="zh-CN" sz="1800" dirty="0" smtClean="0"/>
                    </a:p>
                    <a:p>
                      <a:pPr eaLnBrk="1" hangingPunct="1">
                        <a:buFont typeface="Wingdings" pitchFamily="2" charset="2"/>
                        <a:buNone/>
                      </a:pPr>
                      <a:r>
                        <a:rPr lang="en-US" altLang="zh-CN" sz="1800" dirty="0" smtClean="0"/>
                        <a:t>Info break/b             </a:t>
                      </a:r>
                      <a:r>
                        <a:rPr lang="zh-CN" altLang="en-US" sz="1800" dirty="0" smtClean="0"/>
                        <a:t>                 </a:t>
                      </a:r>
                      <a:r>
                        <a:rPr lang="en-US" altLang="zh-CN" sz="1800" dirty="0" smtClean="0"/>
                        <a:t>  #</a:t>
                      </a:r>
                      <a:r>
                        <a:rPr lang="zh-CN" altLang="en-US" sz="1800" dirty="0" smtClean="0"/>
                        <a:t>查看断点信息</a:t>
                      </a:r>
                      <a:endParaRPr lang="en-US" altLang="zh-CN" sz="1800" dirty="0" smtClean="0"/>
                    </a:p>
                    <a:p>
                      <a:pPr eaLnBrk="1" hangingPunct="1">
                        <a:buFont typeface="Wingdings" pitchFamily="2" charset="2"/>
                        <a:buNone/>
                      </a:pPr>
                      <a:r>
                        <a:rPr lang="en-US" altLang="zh-CN" sz="1800" dirty="0" smtClean="0"/>
                        <a:t>Info</a:t>
                      </a:r>
                      <a:r>
                        <a:rPr lang="en-US" altLang="zh-CN" sz="1800" baseline="0" dirty="0" smtClean="0"/>
                        <a:t> </a:t>
                      </a:r>
                      <a:r>
                        <a:rPr lang="en-US" altLang="zh-CN" sz="1800" baseline="0" dirty="0" err="1" smtClean="0"/>
                        <a:t>args</a:t>
                      </a:r>
                      <a:r>
                        <a:rPr lang="en-US" altLang="zh-CN" sz="1800" baseline="0" dirty="0" smtClean="0"/>
                        <a:t>                                      #</a:t>
                      </a:r>
                      <a:r>
                        <a:rPr lang="zh-CN" altLang="en-US" sz="1800" baseline="0" dirty="0" smtClean="0"/>
                        <a:t>显示当前函数的参数名及其值</a:t>
                      </a:r>
                      <a:endParaRPr lang="en-US" altLang="zh-CN" sz="1800" baseline="0" dirty="0" smtClean="0"/>
                    </a:p>
                    <a:p>
                      <a:pPr eaLnBrk="1" hangingPunct="1">
                        <a:buFont typeface="Wingdings" pitchFamily="2" charset="2"/>
                        <a:buNone/>
                      </a:pPr>
                      <a:r>
                        <a:rPr lang="en-US" altLang="zh-CN" sz="1800" dirty="0" smtClean="0"/>
                        <a:t>Info catch                                    #</a:t>
                      </a:r>
                      <a:r>
                        <a:rPr lang="zh-CN" altLang="en-US" sz="1800" dirty="0" smtClean="0"/>
                        <a:t>当前函数异常处理信息</a:t>
                      </a:r>
                      <a:endParaRPr lang="en-US" altLang="zh-CN" sz="1800" dirty="0" smtClean="0"/>
                    </a:p>
                    <a:p>
                      <a:pPr eaLnBrk="1" hangingPunct="1">
                        <a:buFont typeface="Wingdings" pitchFamily="2" charset="2"/>
                        <a:buNone/>
                      </a:pPr>
                      <a:r>
                        <a:rPr lang="en-US" altLang="zh-CN" sz="1800" dirty="0" smtClean="0"/>
                        <a:t>			</a:t>
                      </a:r>
                    </a:p>
                    <a:p>
                      <a:endParaRPr lang="zh-CN" altLang="en-US" sz="1800" dirty="0"/>
                    </a:p>
                  </a:txBody>
                  <a:tcPr marL="91439" marR="91439" marT="45725" marB="45725">
                    <a:solidFill>
                      <a:schemeClr val="accent3">
                        <a:lumMod val="95000"/>
                      </a:schemeClr>
                    </a:solidFill>
                  </a:tcPr>
                </a:tc>
              </a:tr>
            </a:tbl>
          </a:graphicData>
        </a:graphic>
      </p:graphicFrame>
    </p:spTree>
    <p:extLst>
      <p:ext uri="{BB962C8B-B14F-4D97-AF65-F5344CB8AC3E}">
        <p14:creationId xmlns:p14="http://schemas.microsoft.com/office/powerpoint/2010/main" xmlns="" val="25765269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内容占位符 2"/>
          <p:cNvSpPr>
            <a:spLocks noGrp="1"/>
          </p:cNvSpPr>
          <p:nvPr>
            <p:ph idx="1"/>
          </p:nvPr>
        </p:nvSpPr>
        <p:spPr>
          <a:xfrm>
            <a:off x="304800" y="785813"/>
            <a:ext cx="8686800" cy="4525962"/>
          </a:xfrm>
        </p:spPr>
        <p:txBody>
          <a:bodyPr/>
          <a:lstStyle/>
          <a:p>
            <a:pPr eaLnBrk="1" hangingPunct="1">
              <a:buFont typeface="Wingdings" pitchFamily="2" charset="2"/>
              <a:buNone/>
            </a:pPr>
            <a:r>
              <a:rPr lang="zh-CN" altLang="en-US" sz="4800" smtClean="0">
                <a:solidFill>
                  <a:srgbClr val="FF0000"/>
                </a:solidFill>
              </a:rPr>
              <a:t>调试命令  </a:t>
            </a:r>
            <a:r>
              <a:rPr lang="en-US" altLang="zh-CN" smtClean="0"/>
              <a:t>——  </a:t>
            </a:r>
            <a:r>
              <a:rPr lang="zh-CN" altLang="en-US" smtClean="0"/>
              <a:t>查看</a:t>
            </a:r>
            <a:endParaRPr lang="en-US" altLang="zh-CN" smtClean="0"/>
          </a:p>
          <a:p>
            <a:pPr eaLnBrk="1" hangingPunct="1">
              <a:buFont typeface="Wingdings" pitchFamily="2" charset="2"/>
              <a:buNone/>
            </a:pPr>
            <a:r>
              <a:rPr lang="en-US" altLang="zh-CN" smtClean="0"/>
              <a:t>		</a:t>
            </a:r>
          </a:p>
          <a:p>
            <a:endParaRPr lang="zh-CN" altLang="en-US" smtClean="0"/>
          </a:p>
        </p:txBody>
      </p:sp>
      <p:sp>
        <p:nvSpPr>
          <p:cNvPr id="24578" name="标题 1"/>
          <p:cNvSpPr>
            <a:spLocks noGrp="1"/>
          </p:cNvSpPr>
          <p:nvPr>
            <p:ph type="title"/>
          </p:nvPr>
        </p:nvSpPr>
        <p:spPr/>
        <p:txBody>
          <a:bodyPr/>
          <a:lstStyle/>
          <a:p>
            <a:r>
              <a:rPr lang="en-US" altLang="zh-CN" smtClean="0"/>
              <a:t>GDB</a:t>
            </a:r>
            <a:r>
              <a:rPr lang="zh-CN" altLang="en-US" smtClean="0"/>
              <a:t>基本命令</a:t>
            </a:r>
          </a:p>
        </p:txBody>
      </p:sp>
      <p:graphicFrame>
        <p:nvGraphicFramePr>
          <p:cNvPr id="6" name="表格 5"/>
          <p:cNvGraphicFramePr>
            <a:graphicFrameLocks noGrp="1"/>
          </p:cNvGraphicFramePr>
          <p:nvPr/>
        </p:nvGraphicFramePr>
        <p:xfrm>
          <a:off x="500063" y="1643063"/>
          <a:ext cx="7715250" cy="4785336"/>
        </p:xfrm>
        <a:graphic>
          <a:graphicData uri="http://schemas.openxmlformats.org/drawingml/2006/table">
            <a:tbl>
              <a:tblPr firstRow="1" bandRow="1">
                <a:tableStyleId>{5C22544A-7EE6-4342-B048-85BDC9FD1C3A}</a:tableStyleId>
              </a:tblPr>
              <a:tblGrid>
                <a:gridCol w="7715250"/>
              </a:tblGrid>
              <a:tr h="579043">
                <a:tc>
                  <a:txBody>
                    <a:bodyPr/>
                    <a:lstStyle/>
                    <a:p>
                      <a:r>
                        <a:rPr lang="zh-CN" altLang="en-US" sz="3200" dirty="0" smtClean="0">
                          <a:solidFill>
                            <a:srgbClr val="7030A0"/>
                          </a:solidFill>
                        </a:rPr>
                        <a:t>查看内存  </a:t>
                      </a:r>
                      <a:r>
                        <a:rPr lang="en-US" altLang="zh-CN" sz="3200" dirty="0" smtClean="0">
                          <a:solidFill>
                            <a:srgbClr val="7030A0"/>
                          </a:solidFill>
                        </a:rPr>
                        <a:t>—— print</a:t>
                      </a:r>
                      <a:r>
                        <a:rPr lang="en-US" altLang="zh-CN" sz="3200" baseline="0" dirty="0" smtClean="0">
                          <a:solidFill>
                            <a:srgbClr val="7030A0"/>
                          </a:solidFill>
                        </a:rPr>
                        <a:t> (p)</a:t>
                      </a:r>
                      <a:endParaRPr lang="zh-CN" altLang="en-US" sz="3200" dirty="0">
                        <a:solidFill>
                          <a:srgbClr val="7030A0"/>
                        </a:solidFill>
                      </a:endParaRPr>
                    </a:p>
                  </a:txBody>
                  <a:tcPr marL="91439" marR="91439" marT="45714" marB="45714"/>
                </a:tc>
              </a:tr>
              <a:tr h="4205682">
                <a:tc>
                  <a:txBody>
                    <a:bodyPr/>
                    <a:lstStyle/>
                    <a:p>
                      <a:pPr eaLnBrk="1" hangingPunct="1">
                        <a:buNone/>
                      </a:pPr>
                      <a:r>
                        <a:rPr lang="zh-CN" altLang="en-US" sz="1800" dirty="0" smtClean="0"/>
                        <a:t>查看内存变量的值</a:t>
                      </a:r>
                      <a:endParaRPr lang="en-US" altLang="zh-CN" sz="1800" dirty="0" smtClean="0"/>
                    </a:p>
                    <a:p>
                      <a:pPr eaLnBrk="1" hangingPunct="1">
                        <a:buNone/>
                      </a:pPr>
                      <a:endParaRPr lang="en-US" altLang="zh-CN" sz="1800" dirty="0" smtClean="0"/>
                    </a:p>
                    <a:p>
                      <a:pPr eaLnBrk="1" hangingPunct="1">
                        <a:buNone/>
                      </a:pPr>
                      <a:r>
                        <a:rPr lang="en-US" altLang="zh-CN" sz="1800" dirty="0" smtClean="0"/>
                        <a:t>p  </a:t>
                      </a:r>
                      <a:r>
                        <a:rPr lang="en-US" altLang="zh-CN" sz="1800" baseline="0" dirty="0" smtClean="0"/>
                        <a:t> </a:t>
                      </a:r>
                      <a:r>
                        <a:rPr lang="en-US" altLang="zh-CN" sz="1800" baseline="0" dirty="0" err="1" smtClean="0"/>
                        <a:t>i</a:t>
                      </a:r>
                      <a:endParaRPr lang="en-US" altLang="zh-CN" sz="18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p  </a:t>
                      </a:r>
                      <a:r>
                        <a:rPr lang="en-US" altLang="zh-CN" sz="1800" baseline="0" dirty="0" smtClean="0"/>
                        <a:t> /a  </a:t>
                      </a:r>
                      <a:r>
                        <a:rPr lang="en-US" altLang="zh-CN" sz="1800" baseline="0" dirty="0" err="1" smtClean="0"/>
                        <a:t>i</a:t>
                      </a:r>
                      <a:endParaRPr lang="en-US" altLang="zh-CN" sz="18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p  </a:t>
                      </a:r>
                      <a:r>
                        <a:rPr lang="en-US" altLang="zh-CN" sz="1800" baseline="0" dirty="0" smtClean="0"/>
                        <a:t> test1::</a:t>
                      </a:r>
                      <a:r>
                        <a:rPr lang="en-US" altLang="zh-CN" sz="1800" baseline="0" dirty="0" err="1" smtClean="0"/>
                        <a:t>i</a:t>
                      </a:r>
                      <a:endParaRPr lang="en-US" altLang="zh-CN" sz="18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p  </a:t>
                      </a:r>
                      <a:r>
                        <a:rPr lang="en-US" altLang="zh-CN" sz="1800" baseline="0" dirty="0" smtClean="0"/>
                        <a:t> function::I</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p  </a:t>
                      </a:r>
                      <a:r>
                        <a:rPr lang="en-US" altLang="zh-CN" sz="1800" baseline="0" dirty="0" smtClean="0"/>
                        <a:t> </a:t>
                      </a:r>
                      <a:r>
                        <a:rPr lang="en-US" altLang="zh-CN" sz="1800" baseline="0" dirty="0" err="1" smtClean="0"/>
                        <a:t>array@length</a:t>
                      </a:r>
                      <a:endParaRPr lang="en-US" altLang="zh-CN" sz="18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8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800" baseline="0" dirty="0" smtClean="0"/>
                    </a:p>
                    <a:p>
                      <a:pPr eaLnBrk="1" hangingPunct="1">
                        <a:buNone/>
                      </a:pPr>
                      <a:endParaRPr lang="en-US" altLang="zh-CN" sz="1800" dirty="0" smtClean="0"/>
                    </a:p>
                    <a:p>
                      <a:pPr eaLnBrk="1" hangingPunct="1">
                        <a:buNone/>
                      </a:pPr>
                      <a:endParaRPr lang="en-US" altLang="zh-CN" sz="1800" dirty="0" smtClean="0"/>
                    </a:p>
                    <a:p>
                      <a:pPr eaLnBrk="1" hangingPunct="1">
                        <a:buNone/>
                      </a:pPr>
                      <a:endParaRPr lang="en-US" altLang="zh-CN" sz="1800" dirty="0" smtClean="0"/>
                    </a:p>
                    <a:p>
                      <a:pPr eaLnBrk="1" hangingPunct="1">
                        <a:buFont typeface="Wingdings" pitchFamily="2" charset="2"/>
                        <a:buNone/>
                      </a:pPr>
                      <a:endParaRPr lang="en-US" altLang="zh-CN" sz="1800" dirty="0" smtClean="0"/>
                    </a:p>
                    <a:p>
                      <a:pPr eaLnBrk="1" hangingPunct="1">
                        <a:buFont typeface="Wingdings" pitchFamily="2" charset="2"/>
                        <a:buNone/>
                      </a:pPr>
                      <a:r>
                        <a:rPr lang="en-US" altLang="zh-CN" sz="1800" dirty="0" smtClean="0"/>
                        <a:t>			</a:t>
                      </a:r>
                    </a:p>
                    <a:p>
                      <a:endParaRPr lang="zh-CN" altLang="en-US" sz="1800" dirty="0"/>
                    </a:p>
                  </a:txBody>
                  <a:tcPr marL="91439" marR="91439" marT="45714" marB="45714">
                    <a:solidFill>
                      <a:schemeClr val="accent3">
                        <a:lumMod val="95000"/>
                      </a:schemeClr>
                    </a:solidFill>
                  </a:tcPr>
                </a:tc>
              </a:tr>
            </a:tbl>
          </a:graphicData>
        </a:graphic>
      </p:graphicFrame>
    </p:spTree>
    <p:extLst>
      <p:ext uri="{BB962C8B-B14F-4D97-AF65-F5344CB8AC3E}">
        <p14:creationId xmlns:p14="http://schemas.microsoft.com/office/powerpoint/2010/main" xmlns="" val="32057990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8"/>
          <p:cNvSpPr>
            <a:spLocks noChangeArrowheads="1"/>
          </p:cNvSpPr>
          <p:nvPr/>
        </p:nvSpPr>
        <p:spPr bwMode="auto">
          <a:xfrm>
            <a:off x="381000" y="1066800"/>
            <a:ext cx="8229600" cy="52014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l">
              <a:spcBef>
                <a:spcPct val="50000"/>
              </a:spcBef>
            </a:pPr>
            <a:r>
              <a:rPr lang="zh-CN" altLang="en-US" sz="4800" dirty="0">
                <a:solidFill>
                  <a:srgbClr val="FF0000"/>
                </a:solidFill>
                <a:ea typeface="华文楷体" pitchFamily="2" charset="-122"/>
              </a:rPr>
              <a:t>原理</a:t>
            </a:r>
            <a:r>
              <a:rPr lang="zh-CN" altLang="en-US" sz="4800" dirty="0" smtClean="0">
                <a:solidFill>
                  <a:srgbClr val="FF0000"/>
                </a:solidFill>
                <a:ea typeface="华文楷体" pitchFamily="2" charset="-122"/>
              </a:rPr>
              <a:t>概述</a:t>
            </a:r>
            <a:endParaRPr lang="en-US" altLang="zh-CN" sz="2400" dirty="0">
              <a:ea typeface="华文楷体" pitchFamily="2" charset="-122"/>
            </a:endParaRPr>
          </a:p>
          <a:p>
            <a:pPr>
              <a:spcBef>
                <a:spcPct val="50000"/>
              </a:spcBef>
            </a:pPr>
            <a:r>
              <a:rPr lang="en-US" altLang="zh-CN" sz="2400" dirty="0" smtClean="0">
                <a:ea typeface="华文楷体" pitchFamily="2" charset="-122"/>
              </a:rPr>
              <a:t>       GDB</a:t>
            </a:r>
            <a:r>
              <a:rPr lang="zh-CN" altLang="en-US" sz="2400" dirty="0">
                <a:ea typeface="华文楷体" pitchFamily="2" charset="-122"/>
              </a:rPr>
              <a:t>作为父进程启动后，创建被调试程序为子</a:t>
            </a:r>
            <a:r>
              <a:rPr lang="zh-CN" altLang="en-US" sz="2400" dirty="0" smtClean="0">
                <a:ea typeface="华文楷体" pitchFamily="2" charset="-122"/>
              </a:rPr>
              <a:t>进程，通过</a:t>
            </a:r>
            <a:r>
              <a:rPr lang="en-US" altLang="zh-CN" sz="2400" dirty="0" err="1" smtClean="0">
                <a:ea typeface="华文楷体" pitchFamily="2" charset="-122"/>
              </a:rPr>
              <a:t>ptrace</a:t>
            </a:r>
            <a:r>
              <a:rPr lang="zh-CN" altLang="en-US" sz="2400" dirty="0" smtClean="0">
                <a:ea typeface="华文楷体" pitchFamily="2" charset="-122"/>
              </a:rPr>
              <a:t>系统调用和一系列的信号交互来观察和控制被调试进程的运行，检查和修改其内存环境。</a:t>
            </a:r>
            <a:endParaRPr lang="en-US" altLang="zh-CN" sz="2400" dirty="0" smtClean="0">
              <a:ea typeface="华文楷体" pitchFamily="2" charset="-122"/>
            </a:endParaRPr>
          </a:p>
          <a:p>
            <a:r>
              <a:rPr lang="zh-CN" altLang="en-US" sz="2000" dirty="0" smtClean="0"/>
              <a:t>调试器(GDB</a:t>
            </a:r>
            <a:r>
              <a:rPr lang="zh-CN" altLang="en-US" sz="2000" dirty="0"/>
              <a:t>)能让你观察另一个程序在执行时的内部活动，或程序出错时发生了什么。</a:t>
            </a:r>
          </a:p>
          <a:p>
            <a:endParaRPr lang="zh-CN" altLang="en-US" sz="2000" dirty="0"/>
          </a:p>
          <a:p>
            <a:r>
              <a:rPr lang="zh-CN" altLang="en-US" sz="2000" dirty="0" smtClean="0"/>
              <a:t>         GDB</a:t>
            </a:r>
            <a:r>
              <a:rPr lang="zh-CN" altLang="en-US" sz="2000" dirty="0"/>
              <a:t>主要能为你做四件事(包括为了完成这些事而附加的功能)，帮助你找出程序中的错误</a:t>
            </a:r>
            <a:r>
              <a:rPr lang="zh-CN" altLang="en-US" sz="2000" dirty="0" smtClean="0"/>
              <a:t>。</a:t>
            </a:r>
            <a:endParaRPr lang="zh-CN" altLang="en-US" sz="2000" dirty="0"/>
          </a:p>
          <a:p>
            <a:r>
              <a:rPr lang="zh-CN" altLang="en-US" sz="2000" dirty="0"/>
              <a:t>* 运行你的程序，设置所有的能影响程序运行的东西。</a:t>
            </a:r>
          </a:p>
          <a:p>
            <a:r>
              <a:rPr lang="zh-CN" altLang="en-US" sz="2000" dirty="0"/>
              <a:t>* 保证你的程序在指定的条件下停止。</a:t>
            </a:r>
          </a:p>
          <a:p>
            <a:r>
              <a:rPr lang="zh-CN" altLang="en-US" sz="2000" dirty="0"/>
              <a:t>* 当你程序停止时，让你检查发生了什么。</a:t>
            </a:r>
          </a:p>
          <a:p>
            <a:r>
              <a:rPr lang="zh-CN" altLang="en-US" sz="2000" dirty="0"/>
              <a:t>* 改变你的程序。那样你可以试着修正某个bug引起的问题，然后继续查找另一个bug</a:t>
            </a:r>
            <a:r>
              <a:rPr lang="zh-CN" altLang="en-US" sz="2000" dirty="0" smtClean="0"/>
              <a:t>.</a:t>
            </a:r>
            <a:endParaRPr lang="en-US" altLang="zh-CN" sz="2400" dirty="0">
              <a:ea typeface="华文楷体" pitchFamily="2" charset="-122"/>
            </a:endParaRPr>
          </a:p>
        </p:txBody>
      </p:sp>
      <p:sp>
        <p:nvSpPr>
          <p:cNvPr id="8195" name="Rectangle 1029"/>
          <p:cNvSpPr>
            <a:spLocks noGrp="1" noChangeArrowheads="1"/>
          </p:cNvSpPr>
          <p:nvPr>
            <p:ph type="title"/>
          </p:nvPr>
        </p:nvSpPr>
        <p:spPr>
          <a:noFill/>
        </p:spPr>
        <p:txBody>
          <a:bodyPr/>
          <a:lstStyle/>
          <a:p>
            <a:pPr eaLnBrk="1" hangingPunct="1"/>
            <a:r>
              <a:rPr lang="en-US" altLang="zh-CN" smtClean="0"/>
              <a:t>GDB</a:t>
            </a:r>
            <a:r>
              <a:rPr lang="zh-CN" altLang="en-US" smtClean="0"/>
              <a:t>概述</a:t>
            </a:r>
          </a:p>
        </p:txBody>
      </p:sp>
    </p:spTree>
    <p:extLst>
      <p:ext uri="{BB962C8B-B14F-4D97-AF65-F5344CB8AC3E}">
        <p14:creationId xmlns:p14="http://schemas.microsoft.com/office/powerpoint/2010/main" xmlns="" val="37056394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p:cNvSpPr>
          <p:nvPr>
            <p:ph idx="1"/>
          </p:nvPr>
        </p:nvSpPr>
        <p:spPr>
          <a:xfrm>
            <a:off x="304800" y="785813"/>
            <a:ext cx="8686800" cy="4525962"/>
          </a:xfrm>
        </p:spPr>
        <p:txBody>
          <a:bodyPr/>
          <a:lstStyle/>
          <a:p>
            <a:pPr eaLnBrk="1" hangingPunct="1">
              <a:buFont typeface="Wingdings" pitchFamily="2" charset="2"/>
              <a:buNone/>
            </a:pPr>
            <a:r>
              <a:rPr lang="zh-CN" altLang="en-US" sz="4800" smtClean="0">
                <a:solidFill>
                  <a:srgbClr val="FF3300"/>
                </a:solidFill>
              </a:rPr>
              <a:t>调试命令  </a:t>
            </a:r>
            <a:r>
              <a:rPr lang="en-US" altLang="zh-CN" smtClean="0"/>
              <a:t>——  </a:t>
            </a:r>
            <a:r>
              <a:rPr lang="zh-CN" altLang="en-US" smtClean="0"/>
              <a:t>查看</a:t>
            </a:r>
            <a:endParaRPr lang="en-US" altLang="zh-CN" smtClean="0"/>
          </a:p>
          <a:p>
            <a:pPr eaLnBrk="1" hangingPunct="1">
              <a:buFont typeface="Wingdings" pitchFamily="2" charset="2"/>
              <a:buNone/>
            </a:pPr>
            <a:r>
              <a:rPr lang="en-US" altLang="zh-CN" smtClean="0"/>
              <a:t>		</a:t>
            </a:r>
          </a:p>
          <a:p>
            <a:endParaRPr lang="zh-CN" altLang="en-US" smtClean="0"/>
          </a:p>
        </p:txBody>
      </p:sp>
      <p:sp>
        <p:nvSpPr>
          <p:cNvPr id="25602" name="标题 1"/>
          <p:cNvSpPr>
            <a:spLocks noGrp="1"/>
          </p:cNvSpPr>
          <p:nvPr>
            <p:ph type="title"/>
          </p:nvPr>
        </p:nvSpPr>
        <p:spPr/>
        <p:txBody>
          <a:bodyPr/>
          <a:lstStyle/>
          <a:p>
            <a:r>
              <a:rPr lang="en-US" altLang="zh-CN" smtClean="0"/>
              <a:t>GDB</a:t>
            </a:r>
            <a:r>
              <a:rPr lang="zh-CN" altLang="en-US" smtClean="0"/>
              <a:t>基本命令</a:t>
            </a:r>
          </a:p>
        </p:txBody>
      </p:sp>
      <p:graphicFrame>
        <p:nvGraphicFramePr>
          <p:cNvPr id="6" name="表格 5"/>
          <p:cNvGraphicFramePr>
            <a:graphicFrameLocks noGrp="1"/>
          </p:cNvGraphicFramePr>
          <p:nvPr>
            <p:extLst>
              <p:ext uri="{D42A27DB-BD31-4B8C-83A1-F6EECF244321}">
                <p14:modId xmlns:p14="http://schemas.microsoft.com/office/powerpoint/2010/main" xmlns="" val="1958694467"/>
              </p:ext>
            </p:extLst>
          </p:nvPr>
        </p:nvGraphicFramePr>
        <p:xfrm>
          <a:off x="500063" y="1520825"/>
          <a:ext cx="7786687" cy="5123410"/>
        </p:xfrm>
        <a:graphic>
          <a:graphicData uri="http://schemas.openxmlformats.org/drawingml/2006/table">
            <a:tbl>
              <a:tblPr firstRow="1" bandRow="1">
                <a:tableStyleId>{5C22544A-7EE6-4342-B048-85BDC9FD1C3A}</a:tableStyleId>
              </a:tblPr>
              <a:tblGrid>
                <a:gridCol w="7786687"/>
              </a:tblGrid>
              <a:tr h="642862">
                <a:tc>
                  <a:txBody>
                    <a:bodyPr/>
                    <a:lstStyle/>
                    <a:p>
                      <a:r>
                        <a:rPr lang="zh-CN" altLang="en-US" sz="3200" dirty="0" smtClean="0">
                          <a:solidFill>
                            <a:srgbClr val="7030A0"/>
                          </a:solidFill>
                        </a:rPr>
                        <a:t>查看内存  </a:t>
                      </a:r>
                      <a:r>
                        <a:rPr lang="en-US" altLang="zh-CN" sz="3200" dirty="0" smtClean="0">
                          <a:solidFill>
                            <a:srgbClr val="7030A0"/>
                          </a:solidFill>
                        </a:rPr>
                        <a:t>—— </a:t>
                      </a:r>
                      <a:r>
                        <a:rPr lang="en-US" altLang="zh-CN" sz="3200" baseline="0" dirty="0" smtClean="0">
                          <a:solidFill>
                            <a:srgbClr val="7030A0"/>
                          </a:solidFill>
                        </a:rPr>
                        <a:t>display</a:t>
                      </a:r>
                      <a:endParaRPr lang="zh-CN" altLang="en-US" sz="3200" dirty="0">
                        <a:solidFill>
                          <a:srgbClr val="7030A0"/>
                        </a:solidFill>
                      </a:endParaRPr>
                    </a:p>
                  </a:txBody>
                  <a:tcPr marL="91439" marR="91439" marT="45714" marB="45714"/>
                </a:tc>
              </a:tr>
              <a:tr h="4480001">
                <a:tc>
                  <a:txBody>
                    <a:bodyPr/>
                    <a:lstStyle/>
                    <a:p>
                      <a:pPr eaLnBrk="1" hangingPunct="1">
                        <a:buNone/>
                      </a:pPr>
                      <a:r>
                        <a:rPr lang="zh-CN" altLang="en-US" sz="1800" kern="1200" baseline="0" dirty="0" smtClean="0">
                          <a:solidFill>
                            <a:schemeClr val="dk1"/>
                          </a:solidFill>
                          <a:latin typeface="+mn-lt"/>
                          <a:ea typeface="+mn-ea"/>
                          <a:cs typeface="+mn-cs"/>
                        </a:rPr>
                        <a:t>当程序停止时，自动显示的变量</a:t>
                      </a:r>
                      <a:r>
                        <a:rPr lang="zh-CN" altLang="en-US" sz="1800" dirty="0" smtClean="0"/>
                        <a:t>值或表达式值</a:t>
                      </a:r>
                      <a:endParaRPr lang="en-US" altLang="zh-CN" sz="1800" dirty="0" smtClean="0"/>
                    </a:p>
                    <a:p>
                      <a:pPr eaLnBrk="1" hangingPunct="1">
                        <a:buNone/>
                      </a:pPr>
                      <a:endParaRPr lang="en-US" altLang="zh-CN" sz="1800" dirty="0" smtClean="0"/>
                    </a:p>
                    <a:p>
                      <a:pPr eaLnBrk="1" hangingPunct="1">
                        <a:buNone/>
                      </a:pPr>
                      <a:r>
                        <a:rPr lang="en-US" altLang="zh-CN" sz="1800" dirty="0" smtClean="0"/>
                        <a:t>display  </a:t>
                      </a:r>
                      <a:r>
                        <a:rPr lang="en-US" altLang="zh-CN" sz="1800" baseline="0" dirty="0" smtClean="0"/>
                        <a:t> </a:t>
                      </a:r>
                      <a:r>
                        <a:rPr lang="en-US" altLang="zh-CN" sz="1800" baseline="0" dirty="0" err="1" smtClean="0"/>
                        <a:t>i</a:t>
                      </a:r>
                      <a:endParaRPr lang="en-US" altLang="zh-CN" sz="18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aseline="0" dirty="0" smtClean="0"/>
                        <a:t>display/</a:t>
                      </a:r>
                      <a:r>
                        <a:rPr lang="en-US" altLang="zh-CN" sz="1800" baseline="0" dirty="0" err="1" smtClean="0"/>
                        <a:t>i</a:t>
                      </a:r>
                      <a:r>
                        <a:rPr lang="en-US" altLang="zh-CN" sz="1800" baseline="0" dirty="0" smtClean="0"/>
                        <a:t>  expression [address]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8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aseline="0" dirty="0" smtClean="0"/>
                        <a:t>Info display</a:t>
                      </a:r>
                    </a:p>
                    <a:p>
                      <a:pPr eaLnBrk="1" hangingPunct="1">
                        <a:buNone/>
                      </a:pPr>
                      <a:endParaRPr lang="en-US" altLang="zh-CN" sz="1800" dirty="0" smtClean="0"/>
                    </a:p>
                    <a:p>
                      <a:pPr eaLnBrk="1" hangingPunct="1">
                        <a:buNone/>
                      </a:pPr>
                      <a:r>
                        <a:rPr lang="en-US" altLang="zh-CN" sz="1800" dirty="0" err="1" smtClean="0"/>
                        <a:t>undisplay</a:t>
                      </a:r>
                      <a:r>
                        <a:rPr lang="en-US" altLang="zh-CN" sz="1800" baseline="0" dirty="0" smtClean="0"/>
                        <a:t>  1 2</a:t>
                      </a:r>
                    </a:p>
                    <a:p>
                      <a:pPr eaLnBrk="1" hangingPunct="1">
                        <a:buNone/>
                      </a:pPr>
                      <a:r>
                        <a:rPr lang="en-US" altLang="zh-CN" sz="1800" baseline="0" dirty="0" smtClean="0"/>
                        <a:t>delete display 1-3</a:t>
                      </a:r>
                    </a:p>
                    <a:p>
                      <a:pPr eaLnBrk="1" hangingPunct="1">
                        <a:buNone/>
                      </a:pPr>
                      <a:endParaRPr lang="en-US" altLang="zh-CN" sz="1800" baseline="0" dirty="0" smtClean="0"/>
                    </a:p>
                    <a:p>
                      <a:pPr eaLnBrk="1" hangingPunct="1">
                        <a:buNone/>
                      </a:pPr>
                      <a:r>
                        <a:rPr lang="en-US" altLang="zh-CN" sz="1800" baseline="0" dirty="0" smtClean="0"/>
                        <a:t>disable display 1</a:t>
                      </a:r>
                    </a:p>
                    <a:p>
                      <a:pPr eaLnBrk="1" hangingPunct="1">
                        <a:buNone/>
                      </a:pPr>
                      <a:r>
                        <a:rPr lang="en-US" altLang="zh-CN" sz="1800" baseline="0" dirty="0" smtClean="0"/>
                        <a:t>enable display 1</a:t>
                      </a:r>
                      <a:endParaRPr lang="en-US" altLang="zh-CN" sz="1800" dirty="0" smtClean="0"/>
                    </a:p>
                    <a:p>
                      <a:pPr eaLnBrk="1" hangingPunct="1">
                        <a:buNone/>
                      </a:pPr>
                      <a:endParaRPr lang="en-US" altLang="zh-CN" sz="1800" dirty="0" smtClean="0"/>
                    </a:p>
                    <a:p>
                      <a:pPr eaLnBrk="1" hangingPunct="1">
                        <a:buFont typeface="Wingdings" pitchFamily="2" charset="2"/>
                        <a:buNone/>
                      </a:pPr>
                      <a:endParaRPr lang="en-US" altLang="zh-CN" sz="1800" dirty="0" smtClean="0"/>
                    </a:p>
                    <a:p>
                      <a:pPr eaLnBrk="1" hangingPunct="1">
                        <a:buFont typeface="Wingdings" pitchFamily="2" charset="2"/>
                        <a:buNone/>
                      </a:pPr>
                      <a:r>
                        <a:rPr lang="en-US" altLang="zh-CN" sz="1800" dirty="0" smtClean="0"/>
                        <a:t>			</a:t>
                      </a:r>
                    </a:p>
                    <a:p>
                      <a:endParaRPr lang="zh-CN" altLang="en-US" sz="1800" dirty="0"/>
                    </a:p>
                  </a:txBody>
                  <a:tcPr marL="91439" marR="91439" marT="45714" marB="45714">
                    <a:solidFill>
                      <a:schemeClr val="accent3">
                        <a:lumMod val="95000"/>
                      </a:schemeClr>
                    </a:solidFill>
                  </a:tcPr>
                </a:tc>
              </a:tr>
            </a:tbl>
          </a:graphicData>
        </a:graphic>
      </p:graphicFrame>
    </p:spTree>
    <p:extLst>
      <p:ext uri="{BB962C8B-B14F-4D97-AF65-F5344CB8AC3E}">
        <p14:creationId xmlns:p14="http://schemas.microsoft.com/office/powerpoint/2010/main" xmlns="" val="11156513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内容占位符 2"/>
          <p:cNvSpPr>
            <a:spLocks noGrp="1"/>
          </p:cNvSpPr>
          <p:nvPr>
            <p:ph idx="1"/>
          </p:nvPr>
        </p:nvSpPr>
        <p:spPr>
          <a:xfrm>
            <a:off x="304800" y="785813"/>
            <a:ext cx="8686800" cy="4525962"/>
          </a:xfrm>
        </p:spPr>
        <p:txBody>
          <a:bodyPr/>
          <a:lstStyle/>
          <a:p>
            <a:pPr eaLnBrk="1" hangingPunct="1">
              <a:buFont typeface="Wingdings" pitchFamily="2" charset="2"/>
              <a:buNone/>
            </a:pPr>
            <a:r>
              <a:rPr lang="zh-CN" altLang="en-US" sz="4800" smtClean="0">
                <a:solidFill>
                  <a:srgbClr val="FF3300"/>
                </a:solidFill>
              </a:rPr>
              <a:t>调试命令  </a:t>
            </a:r>
            <a:r>
              <a:rPr lang="en-US" altLang="zh-CN" smtClean="0"/>
              <a:t>——  </a:t>
            </a:r>
            <a:r>
              <a:rPr lang="zh-CN" altLang="en-US" smtClean="0"/>
              <a:t>设置</a:t>
            </a:r>
            <a:endParaRPr lang="en-US" altLang="zh-CN" smtClean="0"/>
          </a:p>
          <a:p>
            <a:pPr eaLnBrk="1" hangingPunct="1">
              <a:buFont typeface="Wingdings" pitchFamily="2" charset="2"/>
              <a:buNone/>
            </a:pPr>
            <a:r>
              <a:rPr lang="en-US" altLang="zh-CN" smtClean="0"/>
              <a:t>		</a:t>
            </a:r>
          </a:p>
          <a:p>
            <a:endParaRPr lang="zh-CN" altLang="en-US" smtClean="0"/>
          </a:p>
        </p:txBody>
      </p:sp>
      <p:sp>
        <p:nvSpPr>
          <p:cNvPr id="26626" name="标题 1"/>
          <p:cNvSpPr>
            <a:spLocks noGrp="1"/>
          </p:cNvSpPr>
          <p:nvPr>
            <p:ph type="title"/>
          </p:nvPr>
        </p:nvSpPr>
        <p:spPr/>
        <p:txBody>
          <a:bodyPr/>
          <a:lstStyle/>
          <a:p>
            <a:r>
              <a:rPr lang="en-US" altLang="zh-CN" smtClean="0"/>
              <a:t>GDB</a:t>
            </a:r>
            <a:r>
              <a:rPr lang="zh-CN" altLang="en-US" smtClean="0"/>
              <a:t>基本命令</a:t>
            </a:r>
          </a:p>
        </p:txBody>
      </p:sp>
      <p:graphicFrame>
        <p:nvGraphicFramePr>
          <p:cNvPr id="6" name="表格 5"/>
          <p:cNvGraphicFramePr>
            <a:graphicFrameLocks noGrp="1"/>
          </p:cNvGraphicFramePr>
          <p:nvPr/>
        </p:nvGraphicFramePr>
        <p:xfrm>
          <a:off x="500063" y="1643063"/>
          <a:ext cx="7786687" cy="4445000"/>
        </p:xfrm>
        <a:graphic>
          <a:graphicData uri="http://schemas.openxmlformats.org/drawingml/2006/table">
            <a:tbl>
              <a:tblPr firstRow="1" bandRow="1">
                <a:tableStyleId>{5C22544A-7EE6-4342-B048-85BDC9FD1C3A}</a:tableStyleId>
              </a:tblPr>
              <a:tblGrid>
                <a:gridCol w="7786687"/>
              </a:tblGrid>
              <a:tr h="643011">
                <a:tc>
                  <a:txBody>
                    <a:bodyPr/>
                    <a:lstStyle/>
                    <a:p>
                      <a:r>
                        <a:rPr lang="zh-CN" altLang="en-US" sz="3200" dirty="0" smtClean="0">
                          <a:solidFill>
                            <a:srgbClr val="7030A0"/>
                          </a:solidFill>
                        </a:rPr>
                        <a:t>设置断点  </a:t>
                      </a:r>
                      <a:r>
                        <a:rPr lang="en-US" altLang="zh-CN" sz="3200" dirty="0" smtClean="0">
                          <a:solidFill>
                            <a:srgbClr val="7030A0"/>
                          </a:solidFill>
                        </a:rPr>
                        <a:t>—— break</a:t>
                      </a:r>
                      <a:endParaRPr lang="zh-CN" altLang="en-US" sz="3200" dirty="0">
                        <a:solidFill>
                          <a:srgbClr val="7030A0"/>
                        </a:solidFill>
                      </a:endParaRPr>
                    </a:p>
                  </a:txBody>
                  <a:tcPr marL="91439" marR="91439" marT="45725" marB="45725"/>
                </a:tc>
              </a:tr>
              <a:tr h="3801989">
                <a:tc>
                  <a:txBody>
                    <a:bodyPr/>
                    <a:lstStyle/>
                    <a:p>
                      <a:pPr eaLnBrk="1" hangingPunct="1">
                        <a:buNone/>
                      </a:pPr>
                      <a:r>
                        <a:rPr lang="zh-CN" altLang="en-US" sz="1800" dirty="0" smtClean="0"/>
                        <a:t>设定程序在运行过程中在指定的位置停下来，该 指定的位置可以为源文件名、函数名、行号中的一个或多个组合的具有唯一性地址</a:t>
                      </a:r>
                      <a:endParaRPr lang="en-US" altLang="zh-CN" sz="1800" dirty="0" smtClean="0"/>
                    </a:p>
                    <a:p>
                      <a:pPr eaLnBrk="1" hangingPunct="1">
                        <a:buNone/>
                      </a:pPr>
                      <a:endParaRPr lang="en-US" altLang="zh-CN" sz="1800" dirty="0" smtClean="0"/>
                    </a:p>
                    <a:p>
                      <a:pPr eaLnBrk="1" hangingPunct="1">
                        <a:buNone/>
                      </a:pPr>
                      <a:r>
                        <a:rPr lang="zh-CN" altLang="en-US" sz="1800" dirty="0" smtClean="0"/>
                        <a:t>通过文件行号设置断点</a:t>
                      </a:r>
                      <a:endParaRPr lang="en-US" altLang="zh-CN" sz="1800" dirty="0" smtClean="0"/>
                    </a:p>
                    <a:p>
                      <a:pPr eaLnBrk="1" hangingPunct="1">
                        <a:buNone/>
                      </a:pPr>
                      <a:r>
                        <a:rPr lang="zh-CN" altLang="en-US" sz="1800" dirty="0" smtClean="0"/>
                        <a:t>通过函数名设置断点</a:t>
                      </a:r>
                      <a:endParaRPr lang="en-US" altLang="zh-CN" sz="1800" dirty="0" smtClean="0"/>
                    </a:p>
                    <a:p>
                      <a:pPr eaLnBrk="1" hangingPunct="1">
                        <a:buNone/>
                      </a:pPr>
                      <a:r>
                        <a:rPr lang="zh-CN" altLang="en-US" sz="1800" dirty="0" smtClean="0"/>
                        <a:t>设置条件断点：</a:t>
                      </a:r>
                      <a:endParaRPr lang="en-US" altLang="zh-CN" sz="1800" dirty="0" smtClean="0"/>
                    </a:p>
                    <a:p>
                      <a:pPr eaLnBrk="1" hangingPunct="1">
                        <a:buNone/>
                      </a:pPr>
                      <a:r>
                        <a:rPr lang="zh-CN" altLang="en-US" sz="1800" dirty="0" smtClean="0"/>
                        <a:t>断点维护：</a:t>
                      </a:r>
                      <a:endParaRPr lang="en-US" altLang="zh-CN" sz="1800" dirty="0" smtClean="0"/>
                    </a:p>
                    <a:p>
                      <a:pPr eaLnBrk="1" hangingPunct="1">
                        <a:buFont typeface="Wingdings" pitchFamily="2" charset="2"/>
                        <a:buNone/>
                      </a:pPr>
                      <a:endParaRPr lang="en-US" altLang="zh-CN" sz="1800" dirty="0" smtClean="0"/>
                    </a:p>
                    <a:p>
                      <a:pPr eaLnBrk="1" hangingPunct="1">
                        <a:buFont typeface="Wingdings" pitchFamily="2" charset="2"/>
                        <a:buNone/>
                      </a:pPr>
                      <a:r>
                        <a:rPr lang="en-US" altLang="zh-CN" sz="1800" dirty="0" smtClean="0"/>
                        <a:t>			</a:t>
                      </a:r>
                    </a:p>
                    <a:p>
                      <a:endParaRPr lang="zh-CN" altLang="en-US" sz="1800" dirty="0"/>
                    </a:p>
                  </a:txBody>
                  <a:tcPr marL="91439" marR="91439" marT="45725" marB="45725">
                    <a:solidFill>
                      <a:schemeClr val="accent3">
                        <a:lumMod val="95000"/>
                      </a:schemeClr>
                    </a:solidFill>
                  </a:tcPr>
                </a:tc>
              </a:tr>
            </a:tbl>
          </a:graphicData>
        </a:graphic>
      </p:graphicFrame>
    </p:spTree>
    <p:extLst>
      <p:ext uri="{BB962C8B-B14F-4D97-AF65-F5344CB8AC3E}">
        <p14:creationId xmlns:p14="http://schemas.microsoft.com/office/powerpoint/2010/main" xmlns="" val="21008871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内容占位符 2"/>
          <p:cNvSpPr>
            <a:spLocks noGrp="1"/>
          </p:cNvSpPr>
          <p:nvPr>
            <p:ph idx="1"/>
          </p:nvPr>
        </p:nvSpPr>
        <p:spPr>
          <a:xfrm>
            <a:off x="304800" y="785813"/>
            <a:ext cx="8686800" cy="4525962"/>
          </a:xfrm>
        </p:spPr>
        <p:txBody>
          <a:bodyPr/>
          <a:lstStyle/>
          <a:p>
            <a:pPr eaLnBrk="1" hangingPunct="1">
              <a:buFont typeface="Wingdings" pitchFamily="2" charset="2"/>
              <a:buNone/>
            </a:pPr>
            <a:r>
              <a:rPr lang="zh-CN" altLang="en-US" sz="4800" smtClean="0">
                <a:solidFill>
                  <a:srgbClr val="FF3300"/>
                </a:solidFill>
              </a:rPr>
              <a:t>调试命令  </a:t>
            </a:r>
            <a:r>
              <a:rPr lang="en-US" altLang="zh-CN" smtClean="0"/>
              <a:t>——  </a:t>
            </a:r>
            <a:r>
              <a:rPr lang="zh-CN" altLang="en-US" smtClean="0"/>
              <a:t>设置</a:t>
            </a:r>
            <a:endParaRPr lang="en-US" altLang="zh-CN" smtClean="0"/>
          </a:p>
          <a:p>
            <a:pPr eaLnBrk="1" hangingPunct="1">
              <a:buFont typeface="Wingdings" pitchFamily="2" charset="2"/>
              <a:buNone/>
            </a:pPr>
            <a:r>
              <a:rPr lang="en-US" altLang="zh-CN" smtClean="0"/>
              <a:t>		</a:t>
            </a:r>
          </a:p>
          <a:p>
            <a:endParaRPr lang="zh-CN" altLang="en-US" smtClean="0"/>
          </a:p>
        </p:txBody>
      </p:sp>
      <p:sp>
        <p:nvSpPr>
          <p:cNvPr id="27650" name="标题 1"/>
          <p:cNvSpPr>
            <a:spLocks noGrp="1"/>
          </p:cNvSpPr>
          <p:nvPr>
            <p:ph type="title"/>
          </p:nvPr>
        </p:nvSpPr>
        <p:spPr/>
        <p:txBody>
          <a:bodyPr/>
          <a:lstStyle/>
          <a:p>
            <a:r>
              <a:rPr lang="en-US" altLang="zh-CN" smtClean="0"/>
              <a:t>GDB</a:t>
            </a:r>
            <a:r>
              <a:rPr lang="zh-CN" altLang="en-US" smtClean="0"/>
              <a:t>基本命令</a:t>
            </a:r>
          </a:p>
        </p:txBody>
      </p:sp>
      <p:graphicFrame>
        <p:nvGraphicFramePr>
          <p:cNvPr id="6" name="表格 5"/>
          <p:cNvGraphicFramePr>
            <a:graphicFrameLocks noGrp="1"/>
          </p:cNvGraphicFramePr>
          <p:nvPr/>
        </p:nvGraphicFramePr>
        <p:xfrm>
          <a:off x="500063" y="1643063"/>
          <a:ext cx="7786687" cy="4445000"/>
        </p:xfrm>
        <a:graphic>
          <a:graphicData uri="http://schemas.openxmlformats.org/drawingml/2006/table">
            <a:tbl>
              <a:tblPr firstRow="1" bandRow="1">
                <a:tableStyleId>{5C22544A-7EE6-4342-B048-85BDC9FD1C3A}</a:tableStyleId>
              </a:tblPr>
              <a:tblGrid>
                <a:gridCol w="7786687"/>
              </a:tblGrid>
              <a:tr h="643011">
                <a:tc>
                  <a:txBody>
                    <a:bodyPr/>
                    <a:lstStyle/>
                    <a:p>
                      <a:r>
                        <a:rPr lang="zh-CN" altLang="en-US" sz="3200" dirty="0" smtClean="0">
                          <a:solidFill>
                            <a:srgbClr val="7030A0"/>
                          </a:solidFill>
                        </a:rPr>
                        <a:t>设置观察点  </a:t>
                      </a:r>
                      <a:r>
                        <a:rPr lang="en-US" altLang="zh-CN" sz="3200" dirty="0" smtClean="0">
                          <a:solidFill>
                            <a:srgbClr val="7030A0"/>
                          </a:solidFill>
                        </a:rPr>
                        <a:t>—— watch</a:t>
                      </a:r>
                      <a:endParaRPr lang="zh-CN" altLang="en-US" sz="3200" dirty="0">
                        <a:solidFill>
                          <a:srgbClr val="7030A0"/>
                        </a:solidFill>
                      </a:endParaRPr>
                    </a:p>
                  </a:txBody>
                  <a:tcPr marL="91439" marR="91439" marT="45725" marB="45725"/>
                </a:tc>
              </a:tr>
              <a:tr h="3801989">
                <a:tc>
                  <a:txBody>
                    <a:bodyPr/>
                    <a:lstStyle/>
                    <a:p>
                      <a:pPr eaLnBrk="1" hangingPunct="1">
                        <a:buNone/>
                      </a:pPr>
                      <a:r>
                        <a:rPr lang="zh-CN" altLang="en-US" sz="1800" dirty="0" smtClean="0"/>
                        <a:t>观察某个变量或有多个变量组成的表达式的值</a:t>
                      </a:r>
                      <a:endParaRPr lang="en-US" altLang="zh-CN" sz="1800" dirty="0" smtClean="0"/>
                    </a:p>
                    <a:p>
                      <a:pPr eaLnBrk="1" hangingPunct="1">
                        <a:buNone/>
                      </a:pPr>
                      <a:r>
                        <a:rPr lang="zh-CN" altLang="en-US" sz="1800" dirty="0" smtClean="0"/>
                        <a:t>读观察点：</a:t>
                      </a:r>
                      <a:r>
                        <a:rPr lang="en-US" altLang="zh-CN" sz="1800" dirty="0" err="1" smtClean="0"/>
                        <a:t>rwatch</a:t>
                      </a:r>
                      <a:endParaRPr lang="en-US" altLang="zh-CN" sz="1800" dirty="0" smtClean="0"/>
                    </a:p>
                    <a:p>
                      <a:pPr eaLnBrk="1" hangingPunct="1">
                        <a:buNone/>
                      </a:pPr>
                      <a:r>
                        <a:rPr lang="zh-CN" altLang="en-US" sz="1800" dirty="0" smtClean="0"/>
                        <a:t>写观察点</a:t>
                      </a:r>
                      <a:r>
                        <a:rPr lang="en-US" altLang="zh-CN" sz="1800" dirty="0" smtClean="0"/>
                        <a:t>:</a:t>
                      </a:r>
                      <a:r>
                        <a:rPr lang="en-US" altLang="zh-CN" sz="1800" baseline="0" dirty="0" smtClean="0"/>
                        <a:t>   watch</a:t>
                      </a:r>
                      <a:endParaRPr lang="en-US" altLang="zh-CN" sz="1800" dirty="0" smtClean="0"/>
                    </a:p>
                    <a:p>
                      <a:pPr eaLnBrk="1" hangingPunct="1">
                        <a:buNone/>
                      </a:pPr>
                      <a:r>
                        <a:rPr lang="zh-CN" altLang="en-US" sz="1800" dirty="0" smtClean="0"/>
                        <a:t>读写观察点</a:t>
                      </a:r>
                      <a:r>
                        <a:rPr lang="en-US" altLang="zh-CN" sz="1800" dirty="0" smtClean="0"/>
                        <a:t>:</a:t>
                      </a:r>
                      <a:r>
                        <a:rPr lang="en-US" altLang="zh-CN" sz="1800" dirty="0" err="1" smtClean="0"/>
                        <a:t>awatch</a:t>
                      </a:r>
                      <a:endParaRPr lang="en-US" altLang="zh-CN" sz="1800" dirty="0" smtClean="0"/>
                    </a:p>
                    <a:p>
                      <a:pPr eaLnBrk="1" hangingPunct="1">
                        <a:buNone/>
                      </a:pPr>
                      <a:r>
                        <a:rPr lang="zh-CN" altLang="en-US" sz="1800" dirty="0" smtClean="0"/>
                        <a:t>观察点维护：</a:t>
                      </a:r>
                      <a:r>
                        <a:rPr lang="en-US" altLang="zh-CN" sz="1800" dirty="0" smtClean="0"/>
                        <a:t>info</a:t>
                      </a:r>
                      <a:r>
                        <a:rPr lang="zh-CN" altLang="en-US" sz="1800" dirty="0" smtClean="0"/>
                        <a:t>，</a:t>
                      </a:r>
                      <a:r>
                        <a:rPr lang="en-US" altLang="zh-CN" sz="1800" dirty="0" smtClean="0"/>
                        <a:t>clear</a:t>
                      </a:r>
                      <a:r>
                        <a:rPr lang="zh-CN" altLang="en-US" sz="1800" dirty="0" smtClean="0"/>
                        <a:t>， </a:t>
                      </a:r>
                      <a:r>
                        <a:rPr lang="en-US" altLang="zh-CN" sz="1800" dirty="0" smtClean="0"/>
                        <a:t>enable</a:t>
                      </a:r>
                      <a:r>
                        <a:rPr lang="zh-CN" altLang="en-US" sz="1800" dirty="0" smtClean="0"/>
                        <a:t>，</a:t>
                      </a:r>
                      <a:r>
                        <a:rPr lang="en-US" altLang="zh-CN" sz="1800" dirty="0" smtClean="0"/>
                        <a:t>disable</a:t>
                      </a:r>
                      <a:r>
                        <a:rPr lang="zh-CN" altLang="en-US" sz="1800" dirty="0" smtClean="0"/>
                        <a:t>，</a:t>
                      </a:r>
                      <a:endParaRPr lang="en-US" altLang="zh-CN" sz="1800" dirty="0" smtClean="0"/>
                    </a:p>
                    <a:p>
                      <a:pPr eaLnBrk="1" hangingPunct="1">
                        <a:buFont typeface="Wingdings" pitchFamily="2" charset="2"/>
                        <a:buNone/>
                      </a:pPr>
                      <a:endParaRPr lang="en-US" altLang="zh-CN" sz="1800" dirty="0" smtClean="0"/>
                    </a:p>
                    <a:p>
                      <a:pPr eaLnBrk="1" hangingPunct="1">
                        <a:buFont typeface="Wingdings" pitchFamily="2" charset="2"/>
                        <a:buNone/>
                      </a:pPr>
                      <a:r>
                        <a:rPr lang="en-US" altLang="zh-CN" sz="1800" dirty="0" smtClean="0"/>
                        <a:t>			</a:t>
                      </a:r>
                    </a:p>
                    <a:p>
                      <a:endParaRPr lang="zh-CN" altLang="en-US" sz="1800" dirty="0"/>
                    </a:p>
                  </a:txBody>
                  <a:tcPr marL="91439" marR="91439" marT="45725" marB="45725">
                    <a:solidFill>
                      <a:schemeClr val="accent3">
                        <a:lumMod val="95000"/>
                      </a:schemeClr>
                    </a:solidFill>
                  </a:tcPr>
                </a:tc>
              </a:tr>
            </a:tbl>
          </a:graphicData>
        </a:graphic>
      </p:graphicFrame>
    </p:spTree>
    <p:extLst>
      <p:ext uri="{BB962C8B-B14F-4D97-AF65-F5344CB8AC3E}">
        <p14:creationId xmlns:p14="http://schemas.microsoft.com/office/powerpoint/2010/main" xmlns="" val="3115723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内容占位符 2"/>
          <p:cNvSpPr>
            <a:spLocks noGrp="1"/>
          </p:cNvSpPr>
          <p:nvPr>
            <p:ph idx="1"/>
          </p:nvPr>
        </p:nvSpPr>
        <p:spPr>
          <a:xfrm>
            <a:off x="304800" y="785813"/>
            <a:ext cx="8686800" cy="4525962"/>
          </a:xfrm>
        </p:spPr>
        <p:txBody>
          <a:bodyPr/>
          <a:lstStyle/>
          <a:p>
            <a:pPr eaLnBrk="1" hangingPunct="1">
              <a:buFont typeface="Wingdings" pitchFamily="2" charset="2"/>
              <a:buNone/>
            </a:pPr>
            <a:r>
              <a:rPr lang="zh-CN" altLang="en-US" sz="4800" smtClean="0">
                <a:solidFill>
                  <a:srgbClr val="FF3300"/>
                </a:solidFill>
              </a:rPr>
              <a:t>调试命令  </a:t>
            </a:r>
            <a:r>
              <a:rPr lang="en-US" altLang="zh-CN" smtClean="0"/>
              <a:t>——  </a:t>
            </a:r>
            <a:r>
              <a:rPr lang="zh-CN" altLang="en-US" smtClean="0"/>
              <a:t>执行</a:t>
            </a:r>
            <a:endParaRPr lang="en-US" altLang="zh-CN" smtClean="0"/>
          </a:p>
          <a:p>
            <a:pPr eaLnBrk="1" hangingPunct="1">
              <a:buFont typeface="Wingdings" pitchFamily="2" charset="2"/>
              <a:buNone/>
            </a:pPr>
            <a:r>
              <a:rPr lang="en-US" altLang="zh-CN" smtClean="0"/>
              <a:t>		</a:t>
            </a:r>
          </a:p>
          <a:p>
            <a:endParaRPr lang="zh-CN" altLang="en-US" smtClean="0"/>
          </a:p>
        </p:txBody>
      </p:sp>
      <p:sp>
        <p:nvSpPr>
          <p:cNvPr id="28674" name="标题 1"/>
          <p:cNvSpPr>
            <a:spLocks noGrp="1"/>
          </p:cNvSpPr>
          <p:nvPr>
            <p:ph type="title"/>
          </p:nvPr>
        </p:nvSpPr>
        <p:spPr/>
        <p:txBody>
          <a:bodyPr/>
          <a:lstStyle/>
          <a:p>
            <a:r>
              <a:rPr lang="en-US" altLang="zh-CN" smtClean="0"/>
              <a:t>GDB</a:t>
            </a:r>
            <a:r>
              <a:rPr lang="zh-CN" altLang="en-US" smtClean="0"/>
              <a:t>基本命令</a:t>
            </a:r>
          </a:p>
        </p:txBody>
      </p:sp>
      <p:graphicFrame>
        <p:nvGraphicFramePr>
          <p:cNvPr id="6" name="表格 5"/>
          <p:cNvGraphicFramePr>
            <a:graphicFrameLocks noGrp="1"/>
          </p:cNvGraphicFramePr>
          <p:nvPr/>
        </p:nvGraphicFramePr>
        <p:xfrm>
          <a:off x="500063" y="1643063"/>
          <a:ext cx="7786687" cy="1177973"/>
        </p:xfrm>
        <a:graphic>
          <a:graphicData uri="http://schemas.openxmlformats.org/drawingml/2006/table">
            <a:tbl>
              <a:tblPr firstRow="1" bandRow="1">
                <a:tableStyleId>{5C22544A-7EE6-4342-B048-85BDC9FD1C3A}</a:tableStyleId>
              </a:tblPr>
              <a:tblGrid>
                <a:gridCol w="7786687"/>
              </a:tblGrid>
              <a:tr h="579062">
                <a:tc>
                  <a:txBody>
                    <a:bodyPr/>
                    <a:lstStyle/>
                    <a:p>
                      <a:r>
                        <a:rPr lang="zh-CN" altLang="en-US" sz="3200" dirty="0" smtClean="0">
                          <a:solidFill>
                            <a:srgbClr val="7030A0"/>
                          </a:solidFill>
                        </a:rPr>
                        <a:t>启动执行  </a:t>
                      </a:r>
                      <a:r>
                        <a:rPr lang="en-US" altLang="zh-CN" sz="3200" dirty="0" smtClean="0">
                          <a:solidFill>
                            <a:srgbClr val="7030A0"/>
                          </a:solidFill>
                        </a:rPr>
                        <a:t>—— run</a:t>
                      </a:r>
                      <a:endParaRPr lang="zh-CN" altLang="en-US" sz="3200" dirty="0">
                        <a:solidFill>
                          <a:srgbClr val="7030A0"/>
                        </a:solidFill>
                      </a:endParaRPr>
                    </a:p>
                  </a:txBody>
                  <a:tcPr marL="91439" marR="91439" marT="45715" marB="45715"/>
                </a:tc>
              </a:tr>
              <a:tr h="598863">
                <a:tc>
                  <a:txBody>
                    <a:bodyPr/>
                    <a:lstStyle/>
                    <a:p>
                      <a:pPr eaLnBrk="1" hangingPunct="1">
                        <a:buFont typeface="Wingdings" pitchFamily="2" charset="2"/>
                        <a:buNone/>
                      </a:pPr>
                      <a:r>
                        <a:rPr lang="zh-CN" altLang="en-US" sz="1800" dirty="0" smtClean="0"/>
                        <a:t>从程序的入口即</a:t>
                      </a:r>
                      <a:r>
                        <a:rPr lang="en-US" altLang="zh-CN" sz="1800" dirty="0" smtClean="0"/>
                        <a:t>main</a:t>
                      </a:r>
                      <a:r>
                        <a:rPr lang="zh-CN" altLang="en-US" sz="1800" dirty="0" smtClean="0"/>
                        <a:t>函数开始运行</a:t>
                      </a:r>
                      <a:endParaRPr lang="en-US" altLang="zh-CN" sz="1800" dirty="0" smtClean="0"/>
                    </a:p>
                  </a:txBody>
                  <a:tcPr marL="91439" marR="91439" marT="45715" marB="45715">
                    <a:solidFill>
                      <a:schemeClr val="accent3">
                        <a:lumMod val="95000"/>
                      </a:schemeClr>
                    </a:solid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xmlns="" val="3898251775"/>
              </p:ext>
            </p:extLst>
          </p:nvPr>
        </p:nvGraphicFramePr>
        <p:xfrm>
          <a:off x="500063" y="2786063"/>
          <a:ext cx="7786687" cy="2286000"/>
        </p:xfrm>
        <a:graphic>
          <a:graphicData uri="http://schemas.openxmlformats.org/drawingml/2006/table">
            <a:tbl>
              <a:tblPr firstRow="1" bandRow="1">
                <a:tableStyleId>{5C22544A-7EE6-4342-B048-85BDC9FD1C3A}</a:tableStyleId>
              </a:tblPr>
              <a:tblGrid>
                <a:gridCol w="7786687"/>
              </a:tblGrid>
              <a:tr h="728689">
                <a:tc>
                  <a:txBody>
                    <a:bodyPr/>
                    <a:lstStyle/>
                    <a:p>
                      <a:r>
                        <a:rPr lang="zh-CN" altLang="en-US" sz="3200" dirty="0" smtClean="0">
                          <a:solidFill>
                            <a:srgbClr val="7030A0"/>
                          </a:solidFill>
                        </a:rPr>
                        <a:t>不间断执行  </a:t>
                      </a:r>
                      <a:r>
                        <a:rPr lang="en-US" altLang="zh-CN" sz="3200" dirty="0" smtClean="0">
                          <a:solidFill>
                            <a:srgbClr val="7030A0"/>
                          </a:solidFill>
                        </a:rPr>
                        <a:t>—— continue</a:t>
                      </a:r>
                      <a:endParaRPr lang="zh-CN" altLang="en-US" sz="3200" dirty="0">
                        <a:solidFill>
                          <a:srgbClr val="7030A0"/>
                        </a:solidFill>
                      </a:endParaRPr>
                    </a:p>
                  </a:txBody>
                  <a:tcPr marL="91439" marR="91439"/>
                </a:tc>
              </a:tr>
              <a:tr h="1557311">
                <a:tc>
                  <a:txBody>
                    <a:bodyPr/>
                    <a:lstStyle/>
                    <a:p>
                      <a:pPr eaLnBrk="1" hangingPunct="1">
                        <a:buFont typeface="Wingdings" pitchFamily="2" charset="2"/>
                        <a:buNone/>
                      </a:pPr>
                      <a:r>
                        <a:rPr lang="zh-CN" altLang="en-US" sz="1800" dirty="0" smtClean="0"/>
                        <a:t>程序一直往下执行直到因为满足某个停止条件而停止</a:t>
                      </a:r>
                      <a:endParaRPr lang="en-US" altLang="zh-CN" sz="1800" dirty="0" smtClean="0"/>
                    </a:p>
                    <a:p>
                      <a:pPr eaLnBrk="1" hangingPunct="1">
                        <a:buFont typeface="Wingdings" pitchFamily="2" charset="2"/>
                        <a:buNone/>
                      </a:pPr>
                      <a:r>
                        <a:rPr lang="zh-CN" altLang="en-US" sz="1800" dirty="0" smtClean="0"/>
                        <a:t>命令：</a:t>
                      </a:r>
                      <a:r>
                        <a:rPr lang="en-US" altLang="zh-CN" sz="1800" dirty="0" smtClean="0"/>
                        <a:t>continue</a:t>
                      </a:r>
                      <a:r>
                        <a:rPr lang="en-US" altLang="zh-CN" sz="1800" baseline="0" dirty="0" smtClean="0"/>
                        <a:t> </a:t>
                      </a:r>
                      <a:r>
                        <a:rPr lang="en-US" altLang="zh-CN" sz="1800" dirty="0" smtClean="0"/>
                        <a:t>[ ignore</a:t>
                      </a:r>
                      <a:r>
                        <a:rPr lang="en-US" altLang="zh-CN" sz="1800" baseline="0" dirty="0" smtClean="0"/>
                        <a:t> count]</a:t>
                      </a:r>
                    </a:p>
                    <a:p>
                      <a:pPr eaLnBrk="1" hangingPunct="1">
                        <a:buFont typeface="Wingdings" pitchFamily="2" charset="2"/>
                        <a:buNone/>
                      </a:pPr>
                      <a:r>
                        <a:rPr lang="en-US" altLang="zh-CN" sz="1800" baseline="0" dirty="0" smtClean="0"/>
                        <a:t>           </a:t>
                      </a:r>
                      <a:r>
                        <a:rPr lang="en-US" altLang="zh-CN" sz="1800" dirty="0" smtClean="0"/>
                        <a:t>c  [ ignore</a:t>
                      </a:r>
                      <a:r>
                        <a:rPr lang="en-US" altLang="zh-CN" sz="1800" baseline="0" dirty="0" smtClean="0"/>
                        <a:t> count]</a:t>
                      </a:r>
                      <a:endParaRPr lang="en-US" altLang="zh-CN" sz="1800" dirty="0" smtClean="0"/>
                    </a:p>
                    <a:p>
                      <a:pPr eaLnBrk="1" hangingPunct="1">
                        <a:buFont typeface="Wingdings" pitchFamily="2" charset="2"/>
                        <a:buNone/>
                      </a:pPr>
                      <a:r>
                        <a:rPr lang="en-US" altLang="zh-CN" sz="1800" baseline="0" dirty="0" smtClean="0"/>
                        <a:t>          </a:t>
                      </a:r>
                      <a:r>
                        <a:rPr lang="en-US" altLang="zh-CN" sz="1800" dirty="0" smtClean="0"/>
                        <a:t> </a:t>
                      </a:r>
                      <a:r>
                        <a:rPr lang="en-US" altLang="zh-CN" sz="1800" dirty="0" err="1" smtClean="0"/>
                        <a:t>fg</a:t>
                      </a:r>
                      <a:r>
                        <a:rPr lang="en-US" altLang="zh-CN" sz="1800" dirty="0" smtClean="0"/>
                        <a:t>  [ ignore</a:t>
                      </a:r>
                      <a:r>
                        <a:rPr lang="en-US" altLang="zh-CN" sz="1800" baseline="0" dirty="0" smtClean="0"/>
                        <a:t> count]</a:t>
                      </a:r>
                    </a:p>
                    <a:p>
                      <a:pPr eaLnBrk="1" hangingPunct="1">
                        <a:buFont typeface="Wingdings" pitchFamily="2" charset="2"/>
                        <a:buNone/>
                      </a:pPr>
                      <a:r>
                        <a:rPr lang="zh-CN" altLang="en-US" sz="1800" baseline="0" dirty="0" smtClean="0"/>
                        <a:t>例如：</a:t>
                      </a:r>
                      <a:r>
                        <a:rPr lang="en-US" altLang="zh-CN" sz="1800" baseline="0" dirty="0" smtClean="0"/>
                        <a:t>c 10   #</a:t>
                      </a:r>
                      <a:r>
                        <a:rPr lang="zh-CN" altLang="en-US" sz="1800" baseline="0" dirty="0" smtClean="0"/>
                        <a:t>忽略下一个断点</a:t>
                      </a:r>
                      <a:r>
                        <a:rPr lang="en-US" altLang="zh-CN" sz="1800" baseline="0" dirty="0" smtClean="0"/>
                        <a:t>10</a:t>
                      </a:r>
                      <a:r>
                        <a:rPr lang="zh-CN" altLang="en-US" sz="1800" baseline="0" dirty="0" smtClean="0"/>
                        <a:t>次，而不是忽略下面的</a:t>
                      </a:r>
                      <a:r>
                        <a:rPr lang="en-US" altLang="zh-CN" sz="1800" baseline="0" dirty="0" smtClean="0"/>
                        <a:t>10</a:t>
                      </a:r>
                      <a:r>
                        <a:rPr lang="zh-CN" altLang="en-US" sz="1800" baseline="0" dirty="0" smtClean="0"/>
                        <a:t>个断点。</a:t>
                      </a:r>
                      <a:endParaRPr lang="en-US" altLang="zh-CN" sz="1800" dirty="0" smtClean="0"/>
                    </a:p>
                  </a:txBody>
                  <a:tcPr marL="91439" marR="91439">
                    <a:solidFill>
                      <a:schemeClr val="accent3">
                        <a:lumMod val="95000"/>
                      </a:schemeClr>
                    </a:solidFill>
                  </a:tcPr>
                </a:tc>
              </a:tr>
            </a:tbl>
          </a:graphicData>
        </a:graphic>
      </p:graphicFrame>
      <p:graphicFrame>
        <p:nvGraphicFramePr>
          <p:cNvPr id="8" name="表格 7"/>
          <p:cNvGraphicFramePr>
            <a:graphicFrameLocks noGrp="1"/>
          </p:cNvGraphicFramePr>
          <p:nvPr/>
        </p:nvGraphicFramePr>
        <p:xfrm>
          <a:off x="500063" y="5180013"/>
          <a:ext cx="7786687" cy="1177973"/>
        </p:xfrm>
        <a:graphic>
          <a:graphicData uri="http://schemas.openxmlformats.org/drawingml/2006/table">
            <a:tbl>
              <a:tblPr firstRow="1" bandRow="1">
                <a:tableStyleId>{5C22544A-7EE6-4342-B048-85BDC9FD1C3A}</a:tableStyleId>
              </a:tblPr>
              <a:tblGrid>
                <a:gridCol w="7786687"/>
              </a:tblGrid>
              <a:tr h="579062">
                <a:tc>
                  <a:txBody>
                    <a:bodyPr/>
                    <a:lstStyle/>
                    <a:p>
                      <a:r>
                        <a:rPr lang="zh-CN" altLang="en-US" sz="3200" dirty="0" smtClean="0">
                          <a:solidFill>
                            <a:srgbClr val="7030A0"/>
                          </a:solidFill>
                        </a:rPr>
                        <a:t>结束执行  </a:t>
                      </a:r>
                      <a:r>
                        <a:rPr lang="en-US" altLang="zh-CN" sz="3200" dirty="0" smtClean="0">
                          <a:solidFill>
                            <a:srgbClr val="7030A0"/>
                          </a:solidFill>
                        </a:rPr>
                        <a:t>—— finish</a:t>
                      </a:r>
                      <a:endParaRPr lang="zh-CN" altLang="en-US" sz="3200" dirty="0">
                        <a:solidFill>
                          <a:srgbClr val="7030A0"/>
                        </a:solidFill>
                      </a:endParaRPr>
                    </a:p>
                  </a:txBody>
                  <a:tcPr marL="91439" marR="91439" marT="45715" marB="45715"/>
                </a:tc>
              </a:tr>
              <a:tr h="598863">
                <a:tc>
                  <a:txBody>
                    <a:bodyPr/>
                    <a:lstStyle/>
                    <a:p>
                      <a:pPr eaLnBrk="1" hangingPunct="1">
                        <a:buFont typeface="Wingdings" pitchFamily="2" charset="2"/>
                        <a:buNone/>
                      </a:pPr>
                      <a:r>
                        <a:rPr lang="zh-CN" altLang="en-US" sz="1800" baseline="0" dirty="0" smtClean="0"/>
                        <a:t>执行当前函数的剩余指令直到该函数返回；</a:t>
                      </a:r>
                      <a:endParaRPr lang="en-US" altLang="zh-CN" sz="1800" dirty="0" smtClean="0"/>
                    </a:p>
                  </a:txBody>
                  <a:tcPr marL="91439" marR="91439" marT="45715" marB="45715">
                    <a:solidFill>
                      <a:schemeClr val="accent3">
                        <a:lumMod val="95000"/>
                      </a:schemeClr>
                    </a:solidFill>
                  </a:tcPr>
                </a:tc>
              </a:tr>
            </a:tbl>
          </a:graphicData>
        </a:graphic>
      </p:graphicFrame>
    </p:spTree>
    <p:extLst>
      <p:ext uri="{BB962C8B-B14F-4D97-AF65-F5344CB8AC3E}">
        <p14:creationId xmlns:p14="http://schemas.microsoft.com/office/powerpoint/2010/main" xmlns="" val="5156099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内容占位符 2"/>
          <p:cNvSpPr>
            <a:spLocks noGrp="1"/>
          </p:cNvSpPr>
          <p:nvPr>
            <p:ph idx="1"/>
          </p:nvPr>
        </p:nvSpPr>
        <p:spPr>
          <a:xfrm>
            <a:off x="304800" y="785813"/>
            <a:ext cx="8686800" cy="4525962"/>
          </a:xfrm>
        </p:spPr>
        <p:txBody>
          <a:bodyPr/>
          <a:lstStyle/>
          <a:p>
            <a:pPr eaLnBrk="1" hangingPunct="1">
              <a:buFont typeface="Wingdings" pitchFamily="2" charset="2"/>
              <a:buNone/>
            </a:pPr>
            <a:r>
              <a:rPr lang="zh-CN" altLang="en-US" sz="4800" smtClean="0">
                <a:solidFill>
                  <a:srgbClr val="FF3300"/>
                </a:solidFill>
              </a:rPr>
              <a:t>调试命令  </a:t>
            </a:r>
            <a:r>
              <a:rPr lang="en-US" altLang="zh-CN" smtClean="0"/>
              <a:t>——  </a:t>
            </a:r>
            <a:r>
              <a:rPr lang="zh-CN" altLang="en-US" smtClean="0"/>
              <a:t>执行</a:t>
            </a:r>
            <a:endParaRPr lang="en-US" altLang="zh-CN" smtClean="0"/>
          </a:p>
          <a:p>
            <a:pPr eaLnBrk="1" hangingPunct="1">
              <a:buFont typeface="Wingdings" pitchFamily="2" charset="2"/>
              <a:buNone/>
            </a:pPr>
            <a:r>
              <a:rPr lang="en-US" altLang="zh-CN" smtClean="0"/>
              <a:t>		</a:t>
            </a:r>
          </a:p>
          <a:p>
            <a:endParaRPr lang="zh-CN" altLang="en-US" smtClean="0"/>
          </a:p>
        </p:txBody>
      </p:sp>
      <p:sp>
        <p:nvSpPr>
          <p:cNvPr id="29698" name="标题 1"/>
          <p:cNvSpPr>
            <a:spLocks noGrp="1"/>
          </p:cNvSpPr>
          <p:nvPr>
            <p:ph type="title"/>
          </p:nvPr>
        </p:nvSpPr>
        <p:spPr/>
        <p:txBody>
          <a:bodyPr/>
          <a:lstStyle/>
          <a:p>
            <a:r>
              <a:rPr lang="en-US" altLang="zh-CN" smtClean="0"/>
              <a:t>GDB</a:t>
            </a:r>
            <a:r>
              <a:rPr lang="zh-CN" altLang="en-US" smtClean="0"/>
              <a:t>基本命令</a:t>
            </a:r>
          </a:p>
        </p:txBody>
      </p:sp>
      <p:graphicFrame>
        <p:nvGraphicFramePr>
          <p:cNvPr id="6" name="表格 5"/>
          <p:cNvGraphicFramePr>
            <a:graphicFrameLocks noGrp="1"/>
          </p:cNvGraphicFramePr>
          <p:nvPr>
            <p:extLst>
              <p:ext uri="{D42A27DB-BD31-4B8C-83A1-F6EECF244321}">
                <p14:modId xmlns:p14="http://schemas.microsoft.com/office/powerpoint/2010/main" xmlns="" val="3343098360"/>
              </p:ext>
            </p:extLst>
          </p:nvPr>
        </p:nvGraphicFramePr>
        <p:xfrm>
          <a:off x="500063" y="1643063"/>
          <a:ext cx="7786687" cy="1219180"/>
        </p:xfrm>
        <a:graphic>
          <a:graphicData uri="http://schemas.openxmlformats.org/drawingml/2006/table">
            <a:tbl>
              <a:tblPr firstRow="1" bandRow="1">
                <a:tableStyleId>{5C22544A-7EE6-4342-B048-85BDC9FD1C3A}</a:tableStyleId>
              </a:tblPr>
              <a:tblGrid>
                <a:gridCol w="7786687"/>
              </a:tblGrid>
              <a:tr h="579062">
                <a:tc>
                  <a:txBody>
                    <a:bodyPr/>
                    <a:lstStyle/>
                    <a:p>
                      <a:r>
                        <a:rPr lang="zh-CN" altLang="en-US" sz="3200" dirty="0" smtClean="0">
                          <a:solidFill>
                            <a:srgbClr val="7030A0"/>
                          </a:solidFill>
                        </a:rPr>
                        <a:t>退出循环执行  </a:t>
                      </a:r>
                      <a:r>
                        <a:rPr lang="en-US" altLang="zh-CN" sz="3200" dirty="0" smtClean="0">
                          <a:solidFill>
                            <a:srgbClr val="7030A0"/>
                          </a:solidFill>
                        </a:rPr>
                        <a:t>—— until</a:t>
                      </a:r>
                      <a:r>
                        <a:rPr lang="en-US" altLang="zh-CN" sz="3200" baseline="0" dirty="0" smtClean="0">
                          <a:solidFill>
                            <a:srgbClr val="7030A0"/>
                          </a:solidFill>
                        </a:rPr>
                        <a:t> (u)</a:t>
                      </a:r>
                      <a:endParaRPr lang="zh-CN" altLang="en-US" sz="3200" dirty="0">
                        <a:solidFill>
                          <a:srgbClr val="7030A0"/>
                        </a:solidFill>
                      </a:endParaRPr>
                    </a:p>
                  </a:txBody>
                  <a:tcPr marL="91439" marR="91439" marT="45715" marB="45715"/>
                </a:tc>
              </a:tr>
              <a:tr h="598863">
                <a:tc>
                  <a:txBody>
                    <a:bodyPr/>
                    <a:lstStyle/>
                    <a:p>
                      <a:pPr eaLnBrk="1" hangingPunct="1">
                        <a:buFont typeface="Wingdings" pitchFamily="2" charset="2"/>
                        <a:buNone/>
                      </a:pPr>
                      <a:r>
                        <a:rPr lang="zh-CN" altLang="en-US" sz="1800" dirty="0" smtClean="0"/>
                        <a:t>退出单步跟踪的循环体</a:t>
                      </a:r>
                      <a:endParaRPr lang="en-US" altLang="zh-CN" sz="1800" dirty="0" smtClean="0"/>
                    </a:p>
                    <a:p>
                      <a:pPr eaLnBrk="1" hangingPunct="1">
                        <a:buFont typeface="Wingdings" pitchFamily="2" charset="2"/>
                        <a:buNone/>
                      </a:pPr>
                      <a:r>
                        <a:rPr lang="zh-CN" altLang="en-US" sz="1800" dirty="0" smtClean="0"/>
                        <a:t>运行直到退出循环体</a:t>
                      </a:r>
                      <a:endParaRPr lang="en-US" altLang="zh-CN" sz="1800" dirty="0" smtClean="0"/>
                    </a:p>
                  </a:txBody>
                  <a:tcPr marL="91439" marR="91439" marT="45715" marB="45715">
                    <a:solidFill>
                      <a:schemeClr val="accent3">
                        <a:lumMod val="95000"/>
                      </a:schemeClr>
                    </a:solid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xmlns="" val="1355293786"/>
              </p:ext>
            </p:extLst>
          </p:nvPr>
        </p:nvGraphicFramePr>
        <p:xfrm>
          <a:off x="500063" y="2857500"/>
          <a:ext cx="7786687" cy="2316623"/>
        </p:xfrm>
        <a:graphic>
          <a:graphicData uri="http://schemas.openxmlformats.org/drawingml/2006/table">
            <a:tbl>
              <a:tblPr firstRow="1" bandRow="1">
                <a:tableStyleId>{5C22544A-7EE6-4342-B048-85BDC9FD1C3A}</a:tableStyleId>
              </a:tblPr>
              <a:tblGrid>
                <a:gridCol w="7786687"/>
              </a:tblGrid>
              <a:tr h="579243">
                <a:tc>
                  <a:txBody>
                    <a:bodyPr/>
                    <a:lstStyle/>
                    <a:p>
                      <a:r>
                        <a:rPr lang="zh-CN" altLang="en-US" sz="3200" dirty="0" smtClean="0">
                          <a:solidFill>
                            <a:srgbClr val="7030A0"/>
                          </a:solidFill>
                        </a:rPr>
                        <a:t>语句单步执行  </a:t>
                      </a:r>
                      <a:r>
                        <a:rPr lang="en-US" altLang="zh-CN" sz="3200" dirty="0" smtClean="0">
                          <a:solidFill>
                            <a:srgbClr val="7030A0"/>
                          </a:solidFill>
                        </a:rPr>
                        <a:t>—— next (n)</a:t>
                      </a:r>
                      <a:r>
                        <a:rPr lang="zh-CN" altLang="en-US" sz="3200" dirty="0" smtClean="0">
                          <a:solidFill>
                            <a:srgbClr val="7030A0"/>
                          </a:solidFill>
                        </a:rPr>
                        <a:t>，</a:t>
                      </a:r>
                      <a:r>
                        <a:rPr lang="en-US" altLang="zh-CN" sz="3200" dirty="0" smtClean="0">
                          <a:solidFill>
                            <a:srgbClr val="7030A0"/>
                          </a:solidFill>
                        </a:rPr>
                        <a:t>step(s)</a:t>
                      </a:r>
                      <a:endParaRPr lang="zh-CN" altLang="en-US" sz="3200" dirty="0">
                        <a:solidFill>
                          <a:srgbClr val="7030A0"/>
                        </a:solidFill>
                      </a:endParaRPr>
                    </a:p>
                  </a:txBody>
                  <a:tcPr marL="91439" marR="91439" marT="45730" marB="45730"/>
                </a:tc>
              </a:tr>
              <a:tr h="914595">
                <a:tc>
                  <a:txBody>
                    <a:bodyPr/>
                    <a:lstStyle/>
                    <a:p>
                      <a:pPr eaLnBrk="1" hangingPunct="1">
                        <a:buFont typeface="Wingdings" pitchFamily="2" charset="2"/>
                        <a:buNone/>
                      </a:pPr>
                      <a:r>
                        <a:rPr lang="zh-CN" altLang="en-US" sz="1800" dirty="0" smtClean="0"/>
                        <a:t>单步执行每条语句，</a:t>
                      </a:r>
                      <a:r>
                        <a:rPr lang="en-US" altLang="zh-CN" sz="1800" dirty="0" smtClean="0"/>
                        <a:t>next</a:t>
                      </a:r>
                      <a:r>
                        <a:rPr lang="zh-CN" altLang="en-US" sz="1800" dirty="0" smtClean="0"/>
                        <a:t>不进入调用的函数内部，每执行一条语句后停下来</a:t>
                      </a:r>
                      <a:endParaRPr lang="en-US" altLang="zh-CN" sz="1800" dirty="0" smtClean="0"/>
                    </a:p>
                    <a:p>
                      <a:pPr eaLnBrk="1" hangingPunct="1">
                        <a:buFont typeface="Wingdings" pitchFamily="2" charset="2"/>
                        <a:buNone/>
                      </a:pPr>
                      <a:r>
                        <a:rPr lang="zh-CN" altLang="en-US" sz="1800" dirty="0" smtClean="0"/>
                        <a:t>命令： </a:t>
                      </a:r>
                      <a:r>
                        <a:rPr lang="en-US" altLang="zh-CN" sz="1800" dirty="0" smtClean="0"/>
                        <a:t>next </a:t>
                      </a:r>
                      <a:r>
                        <a:rPr lang="en-US" altLang="zh-CN" sz="1800" baseline="0" dirty="0" smtClean="0"/>
                        <a:t> [ count ]</a:t>
                      </a:r>
                      <a:r>
                        <a:rPr lang="zh-CN" altLang="en-US" sz="1800" baseline="0" dirty="0" smtClean="0"/>
                        <a:t>   </a:t>
                      </a:r>
                      <a:r>
                        <a:rPr lang="en-US" altLang="zh-CN" sz="1800" baseline="0" dirty="0" smtClean="0"/>
                        <a:t>#</a:t>
                      </a:r>
                      <a:r>
                        <a:rPr lang="zh-CN" altLang="en-US" sz="1800" baseline="0" dirty="0" smtClean="0"/>
                        <a:t>有函数调用，不进入函数</a:t>
                      </a:r>
                      <a:endParaRPr lang="en-US" altLang="zh-CN" sz="1800" baseline="0" dirty="0" smtClean="0"/>
                    </a:p>
                    <a:p>
                      <a:pPr eaLnBrk="1" hangingPunct="1">
                        <a:buFont typeface="Wingdings" pitchFamily="2" charset="2"/>
                        <a:buNone/>
                      </a:pPr>
                      <a:r>
                        <a:rPr lang="en-US" altLang="zh-CN" sz="1800" baseline="0" dirty="0" smtClean="0"/>
                        <a:t>            step  [count]</a:t>
                      </a:r>
                      <a:r>
                        <a:rPr lang="zh-CN" altLang="en-US" sz="1800" baseline="0" dirty="0" smtClean="0"/>
                        <a:t>      </a:t>
                      </a:r>
                      <a:r>
                        <a:rPr lang="en-US" altLang="zh-CN" sz="1800" baseline="0" dirty="0" smtClean="0"/>
                        <a:t>#</a:t>
                      </a:r>
                      <a:r>
                        <a:rPr lang="zh-CN" altLang="en-US" sz="1800" baseline="0" dirty="0" smtClean="0"/>
                        <a:t>执行其后的</a:t>
                      </a:r>
                      <a:r>
                        <a:rPr lang="en-US" altLang="zh-CN" sz="1800" baseline="0" dirty="0" smtClean="0"/>
                        <a:t>count</a:t>
                      </a:r>
                      <a:r>
                        <a:rPr lang="zh-CN" altLang="en-US" sz="1800" baseline="0" dirty="0" smtClean="0"/>
                        <a:t>条指令</a:t>
                      </a:r>
                      <a:endParaRPr lang="en-US" altLang="zh-CN" sz="1800" baseline="0" dirty="0" smtClean="0"/>
                    </a:p>
                    <a:p>
                      <a:pPr eaLnBrk="1" hangingPunct="1">
                        <a:buFont typeface="Wingdings" pitchFamily="2" charset="2"/>
                        <a:buNone/>
                      </a:pPr>
                      <a:r>
                        <a:rPr lang="zh-CN" altLang="en-US" sz="1800" baseline="0" dirty="0" smtClean="0"/>
                        <a:t>            </a:t>
                      </a:r>
                      <a:r>
                        <a:rPr lang="en-US" altLang="zh-CN" sz="1800" baseline="0" dirty="0" smtClean="0"/>
                        <a:t>finish                  #</a:t>
                      </a:r>
                      <a:r>
                        <a:rPr lang="zh-CN" altLang="en-US" sz="1800" baseline="0" dirty="0" smtClean="0"/>
                        <a:t>如果已经进入了某函数，而想退出该函数返回到它的调用函数中，可使用命令</a:t>
                      </a:r>
                      <a:r>
                        <a:rPr lang="en-US" altLang="zh-CN" sz="1800" baseline="0" dirty="0" smtClean="0"/>
                        <a:t>finish</a:t>
                      </a:r>
                      <a:r>
                        <a:rPr lang="zh-CN" altLang="en-US" sz="1800" baseline="0" dirty="0" smtClean="0"/>
                        <a:t>。</a:t>
                      </a:r>
                      <a:endParaRPr lang="en-US" altLang="zh-CN" sz="1800" baseline="0" dirty="0" smtClean="0"/>
                    </a:p>
                    <a:p>
                      <a:pPr eaLnBrk="1" hangingPunct="1">
                        <a:buFont typeface="Wingdings" pitchFamily="2" charset="2"/>
                        <a:buNone/>
                      </a:pPr>
                      <a:endParaRPr lang="en-US" altLang="zh-CN" sz="1800" dirty="0" smtClean="0"/>
                    </a:p>
                  </a:txBody>
                  <a:tcPr marL="91439" marR="91439" marT="45730" marB="45730">
                    <a:solidFill>
                      <a:schemeClr val="accent3">
                        <a:lumMod val="95000"/>
                      </a:schemeClr>
                    </a:solid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xmlns="" val="165767952"/>
              </p:ext>
            </p:extLst>
          </p:nvPr>
        </p:nvGraphicFramePr>
        <p:xfrm>
          <a:off x="500063" y="5013175"/>
          <a:ext cx="7786687" cy="1650756"/>
        </p:xfrm>
        <a:graphic>
          <a:graphicData uri="http://schemas.openxmlformats.org/drawingml/2006/table">
            <a:tbl>
              <a:tblPr firstRow="1" bandRow="1">
                <a:tableStyleId>{5C22544A-7EE6-4342-B048-85BDC9FD1C3A}</a:tableStyleId>
              </a:tblPr>
              <a:tblGrid>
                <a:gridCol w="7786687"/>
              </a:tblGrid>
              <a:tr h="435091">
                <a:tc>
                  <a:txBody>
                    <a:bodyPr/>
                    <a:lstStyle/>
                    <a:p>
                      <a:r>
                        <a:rPr lang="zh-CN" altLang="en-US" sz="3200" dirty="0" smtClean="0">
                          <a:solidFill>
                            <a:srgbClr val="7030A0"/>
                          </a:solidFill>
                        </a:rPr>
                        <a:t>指令单步执行  </a:t>
                      </a:r>
                      <a:r>
                        <a:rPr lang="en-US" altLang="zh-CN" sz="3200" dirty="0" smtClean="0">
                          <a:solidFill>
                            <a:srgbClr val="7030A0"/>
                          </a:solidFill>
                        </a:rPr>
                        <a:t>—— </a:t>
                      </a:r>
                      <a:r>
                        <a:rPr lang="en-US" altLang="zh-CN" sz="3200" dirty="0" err="1" smtClean="0">
                          <a:solidFill>
                            <a:srgbClr val="7030A0"/>
                          </a:solidFill>
                        </a:rPr>
                        <a:t>nexti</a:t>
                      </a:r>
                      <a:r>
                        <a:rPr lang="en-US" altLang="zh-CN" sz="3200" dirty="0" smtClean="0">
                          <a:solidFill>
                            <a:srgbClr val="7030A0"/>
                          </a:solidFill>
                        </a:rPr>
                        <a:t>(</a:t>
                      </a:r>
                      <a:r>
                        <a:rPr lang="en-US" altLang="zh-CN" sz="3200" dirty="0" err="1" smtClean="0">
                          <a:solidFill>
                            <a:srgbClr val="7030A0"/>
                          </a:solidFill>
                        </a:rPr>
                        <a:t>ni</a:t>
                      </a:r>
                      <a:r>
                        <a:rPr lang="en-US" altLang="zh-CN" sz="3200" dirty="0" smtClean="0">
                          <a:solidFill>
                            <a:srgbClr val="7030A0"/>
                          </a:solidFill>
                        </a:rPr>
                        <a:t>)</a:t>
                      </a:r>
                      <a:r>
                        <a:rPr lang="zh-CN" altLang="en-US" sz="3200" dirty="0" smtClean="0">
                          <a:solidFill>
                            <a:srgbClr val="7030A0"/>
                          </a:solidFill>
                        </a:rPr>
                        <a:t>，</a:t>
                      </a:r>
                      <a:r>
                        <a:rPr lang="zh-CN" altLang="en-US" sz="3200" baseline="0" dirty="0" smtClean="0">
                          <a:solidFill>
                            <a:srgbClr val="7030A0"/>
                          </a:solidFill>
                        </a:rPr>
                        <a:t> </a:t>
                      </a:r>
                      <a:r>
                        <a:rPr lang="en-US" altLang="zh-CN" sz="3200" baseline="0" dirty="0" err="1" smtClean="0">
                          <a:solidFill>
                            <a:srgbClr val="7030A0"/>
                          </a:solidFill>
                        </a:rPr>
                        <a:t>stepi</a:t>
                      </a:r>
                      <a:r>
                        <a:rPr lang="en-US" altLang="zh-CN" sz="3200" baseline="0" dirty="0" smtClean="0">
                          <a:solidFill>
                            <a:srgbClr val="7030A0"/>
                          </a:solidFill>
                        </a:rPr>
                        <a:t>(</a:t>
                      </a:r>
                      <a:r>
                        <a:rPr lang="en-US" altLang="zh-CN" sz="3200" baseline="0" dirty="0" err="1" smtClean="0">
                          <a:solidFill>
                            <a:srgbClr val="7030A0"/>
                          </a:solidFill>
                        </a:rPr>
                        <a:t>si</a:t>
                      </a:r>
                      <a:r>
                        <a:rPr lang="en-US" altLang="zh-CN" sz="3200" baseline="0" dirty="0" smtClean="0">
                          <a:solidFill>
                            <a:srgbClr val="7030A0"/>
                          </a:solidFill>
                        </a:rPr>
                        <a:t>)</a:t>
                      </a:r>
                      <a:endParaRPr lang="zh-CN" altLang="en-US" sz="3200" dirty="0">
                        <a:solidFill>
                          <a:srgbClr val="7030A0"/>
                        </a:solidFill>
                      </a:endParaRPr>
                    </a:p>
                  </a:txBody>
                  <a:tcPr marL="91439" marR="91439" marT="45714" marB="45714"/>
                </a:tc>
              </a:tr>
              <a:tr h="1071648">
                <a:tc>
                  <a:txBody>
                    <a:bodyPr/>
                    <a:lstStyle/>
                    <a:p>
                      <a:pPr eaLnBrk="1" hangingPunct="1">
                        <a:buFont typeface="Wingdings" pitchFamily="2" charset="2"/>
                        <a:buNone/>
                      </a:pPr>
                      <a:r>
                        <a:rPr lang="en-US" altLang="zh-CN" sz="1800" dirty="0" smtClean="0"/>
                        <a:t>Step</a:t>
                      </a:r>
                      <a:r>
                        <a:rPr lang="en-US" altLang="zh-CN" sz="1800" baseline="0" dirty="0" smtClean="0"/>
                        <a:t> : </a:t>
                      </a:r>
                      <a:r>
                        <a:rPr lang="zh-CN" altLang="en-US" sz="1800" baseline="0" dirty="0" smtClean="0"/>
                        <a:t>单步执行每条语句，遇函数调用，进入调用函数</a:t>
                      </a:r>
                      <a:endParaRPr lang="en-US" altLang="zh-CN" sz="1800" baseline="0" dirty="0" smtClean="0"/>
                    </a:p>
                    <a:p>
                      <a:pPr eaLnBrk="1" hangingPunct="1">
                        <a:buFont typeface="Wingdings" pitchFamily="2" charset="2"/>
                        <a:buNone/>
                      </a:pPr>
                      <a:r>
                        <a:rPr lang="en-US" altLang="zh-CN" sz="1800" baseline="0" dirty="0" err="1" smtClean="0"/>
                        <a:t>Stepi</a:t>
                      </a:r>
                      <a:r>
                        <a:rPr lang="zh-CN" altLang="en-US" sz="1800" baseline="0" dirty="0" smtClean="0"/>
                        <a:t>：单步执行每条语句的每条指令；</a:t>
                      </a:r>
                      <a:endParaRPr lang="en-US" altLang="zh-CN" sz="1800" baseline="0" dirty="0" smtClean="0"/>
                    </a:p>
                    <a:p>
                      <a:pPr eaLnBrk="1" hangingPunct="1">
                        <a:buFont typeface="Wingdings" pitchFamily="2" charset="2"/>
                        <a:buNone/>
                      </a:pPr>
                      <a:r>
                        <a:rPr lang="en-US" altLang="zh-CN" sz="1800" dirty="0" err="1" smtClean="0"/>
                        <a:t>Stepi</a:t>
                      </a:r>
                      <a:r>
                        <a:rPr lang="en-US" altLang="zh-CN" sz="1800" dirty="0" smtClean="0"/>
                        <a:t>/</a:t>
                      </a:r>
                      <a:r>
                        <a:rPr lang="en-US" altLang="zh-CN" sz="1800" dirty="0" err="1" smtClean="0"/>
                        <a:t>nexti</a:t>
                      </a:r>
                      <a:r>
                        <a:rPr lang="en-US" altLang="zh-CN" sz="1800" dirty="0" smtClean="0"/>
                        <a:t>:</a:t>
                      </a:r>
                      <a:r>
                        <a:rPr lang="zh-CN" altLang="en-US" sz="1800" dirty="0" smtClean="0"/>
                        <a:t>单步跟踪机器指令</a:t>
                      </a:r>
                      <a:endParaRPr lang="en-US" altLang="zh-CN" sz="1800" dirty="0" smtClean="0"/>
                    </a:p>
                  </a:txBody>
                  <a:tcPr marL="91439" marR="91439" marT="45714" marB="45714">
                    <a:solidFill>
                      <a:schemeClr val="accent3">
                        <a:lumMod val="95000"/>
                      </a:schemeClr>
                    </a:solidFill>
                  </a:tcPr>
                </a:tc>
              </a:tr>
            </a:tbl>
          </a:graphicData>
        </a:graphic>
      </p:graphicFrame>
    </p:spTree>
    <p:extLst>
      <p:ext uri="{BB962C8B-B14F-4D97-AF65-F5344CB8AC3E}">
        <p14:creationId xmlns:p14="http://schemas.microsoft.com/office/powerpoint/2010/main" xmlns="" val="1065857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内容占位符 2"/>
          <p:cNvSpPr>
            <a:spLocks noGrp="1"/>
          </p:cNvSpPr>
          <p:nvPr>
            <p:ph idx="1"/>
          </p:nvPr>
        </p:nvSpPr>
        <p:spPr>
          <a:xfrm>
            <a:off x="304800" y="785813"/>
            <a:ext cx="8686800" cy="4525962"/>
          </a:xfrm>
        </p:spPr>
        <p:txBody>
          <a:bodyPr/>
          <a:lstStyle/>
          <a:p>
            <a:pPr eaLnBrk="1" hangingPunct="1">
              <a:buFont typeface="Wingdings" pitchFamily="2" charset="2"/>
              <a:buNone/>
            </a:pPr>
            <a:r>
              <a:rPr lang="zh-CN" altLang="en-US" sz="4800" dirty="0" smtClean="0">
                <a:solidFill>
                  <a:srgbClr val="FF3300"/>
                </a:solidFill>
              </a:rPr>
              <a:t>调试命令  </a:t>
            </a:r>
            <a:r>
              <a:rPr lang="en-US" altLang="zh-CN" dirty="0" smtClean="0"/>
              <a:t>——  break</a:t>
            </a:r>
          </a:p>
          <a:p>
            <a:pPr eaLnBrk="1" hangingPunct="1">
              <a:buFont typeface="Wingdings" pitchFamily="2" charset="2"/>
              <a:buNone/>
            </a:pPr>
            <a:r>
              <a:rPr lang="en-US" altLang="zh-CN" dirty="0" smtClean="0"/>
              <a:t>		</a:t>
            </a:r>
          </a:p>
          <a:p>
            <a:endParaRPr lang="zh-CN" altLang="en-US" dirty="0" smtClean="0"/>
          </a:p>
        </p:txBody>
      </p:sp>
      <p:sp>
        <p:nvSpPr>
          <p:cNvPr id="29698" name="标题 1"/>
          <p:cNvSpPr>
            <a:spLocks noGrp="1"/>
          </p:cNvSpPr>
          <p:nvPr>
            <p:ph type="title"/>
          </p:nvPr>
        </p:nvSpPr>
        <p:spPr/>
        <p:txBody>
          <a:bodyPr/>
          <a:lstStyle/>
          <a:p>
            <a:r>
              <a:rPr lang="en-US" altLang="zh-CN" dirty="0" smtClean="0"/>
              <a:t>GDB</a:t>
            </a:r>
            <a:r>
              <a:rPr lang="zh-CN" altLang="en-US" dirty="0" smtClean="0"/>
              <a:t>基本命令</a:t>
            </a:r>
          </a:p>
        </p:txBody>
      </p:sp>
      <p:graphicFrame>
        <p:nvGraphicFramePr>
          <p:cNvPr id="6" name="表格 5"/>
          <p:cNvGraphicFramePr>
            <a:graphicFrameLocks noGrp="1"/>
          </p:cNvGraphicFramePr>
          <p:nvPr>
            <p:extLst>
              <p:ext uri="{D42A27DB-BD31-4B8C-83A1-F6EECF244321}">
                <p14:modId xmlns:p14="http://schemas.microsoft.com/office/powerpoint/2010/main" xmlns="" val="2404087298"/>
              </p:ext>
            </p:extLst>
          </p:nvPr>
        </p:nvGraphicFramePr>
        <p:xfrm>
          <a:off x="500063" y="1643063"/>
          <a:ext cx="7786687" cy="1177925"/>
        </p:xfrm>
        <a:graphic>
          <a:graphicData uri="http://schemas.openxmlformats.org/drawingml/2006/table">
            <a:tbl>
              <a:tblPr firstRow="1" bandRow="1">
                <a:tableStyleId>{5C22544A-7EE6-4342-B048-85BDC9FD1C3A}</a:tableStyleId>
              </a:tblPr>
              <a:tblGrid>
                <a:gridCol w="7786687"/>
              </a:tblGrid>
              <a:tr h="579062">
                <a:tc>
                  <a:txBody>
                    <a:bodyPr/>
                    <a:lstStyle/>
                    <a:p>
                      <a:r>
                        <a:rPr lang="en-US" altLang="zh-CN" sz="2400" dirty="0" smtClean="0">
                          <a:solidFill>
                            <a:srgbClr val="7030A0"/>
                          </a:solidFill>
                        </a:rPr>
                        <a:t>delete</a:t>
                      </a:r>
                      <a:r>
                        <a:rPr lang="en-US" altLang="zh-CN" sz="2400" baseline="0" dirty="0" smtClean="0">
                          <a:solidFill>
                            <a:srgbClr val="7030A0"/>
                          </a:solidFill>
                        </a:rPr>
                        <a:t> break 1</a:t>
                      </a:r>
                      <a:endParaRPr lang="zh-CN" altLang="en-US" sz="2400" dirty="0">
                        <a:solidFill>
                          <a:srgbClr val="7030A0"/>
                        </a:solidFill>
                      </a:endParaRPr>
                    </a:p>
                  </a:txBody>
                  <a:tcPr marL="91439" marR="91439" marT="45715" marB="45715"/>
                </a:tc>
              </a:tr>
              <a:tr h="598863">
                <a:tc>
                  <a:txBody>
                    <a:bodyPr/>
                    <a:lstStyle/>
                    <a:p>
                      <a:pPr eaLnBrk="1" hangingPunct="1">
                        <a:buFont typeface="Wingdings" pitchFamily="2" charset="2"/>
                        <a:buNone/>
                      </a:pPr>
                      <a:r>
                        <a:rPr lang="zh-CN" altLang="en-US" sz="1800" dirty="0" smtClean="0"/>
                        <a:t>该命令将会删除编号为</a:t>
                      </a:r>
                      <a:r>
                        <a:rPr lang="en-US" altLang="zh-CN" sz="1800" dirty="0" smtClean="0"/>
                        <a:t>1</a:t>
                      </a:r>
                      <a:r>
                        <a:rPr lang="zh-CN" altLang="en-US" sz="1800" dirty="0" smtClean="0"/>
                        <a:t>的断点，如果不带编号参数，将删除所有的断点。</a:t>
                      </a:r>
                      <a:endParaRPr lang="en-US" altLang="zh-CN" sz="1800" dirty="0" smtClean="0"/>
                    </a:p>
                  </a:txBody>
                  <a:tcPr marL="91439" marR="91439" marT="45715" marB="45715">
                    <a:solidFill>
                      <a:schemeClr val="accent3">
                        <a:lumMod val="95000"/>
                      </a:schemeClr>
                    </a:solid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xmlns="" val="662463925"/>
              </p:ext>
            </p:extLst>
          </p:nvPr>
        </p:nvGraphicFramePr>
        <p:xfrm>
          <a:off x="500063" y="2569801"/>
          <a:ext cx="7786687" cy="1005034"/>
        </p:xfrm>
        <a:graphic>
          <a:graphicData uri="http://schemas.openxmlformats.org/drawingml/2006/table">
            <a:tbl>
              <a:tblPr firstRow="1" bandRow="1">
                <a:tableStyleId>{5C22544A-7EE6-4342-B048-85BDC9FD1C3A}</a:tableStyleId>
              </a:tblPr>
              <a:tblGrid>
                <a:gridCol w="7786687"/>
              </a:tblGrid>
              <a:tr h="504055">
                <a:tc>
                  <a:txBody>
                    <a:bodyPr/>
                    <a:lstStyle/>
                    <a:p>
                      <a:r>
                        <a:rPr lang="en-US" altLang="zh-CN" sz="2400" dirty="0" smtClean="0">
                          <a:solidFill>
                            <a:srgbClr val="7030A0"/>
                          </a:solidFill>
                        </a:rPr>
                        <a:t>disable break</a:t>
                      </a:r>
                      <a:r>
                        <a:rPr lang="en-US" altLang="zh-CN" sz="2400" baseline="0" dirty="0" smtClean="0">
                          <a:solidFill>
                            <a:srgbClr val="7030A0"/>
                          </a:solidFill>
                        </a:rPr>
                        <a:t> 1</a:t>
                      </a:r>
                      <a:endParaRPr lang="zh-CN" altLang="en-US" sz="2400" dirty="0">
                        <a:solidFill>
                          <a:srgbClr val="7030A0"/>
                        </a:solidFill>
                      </a:endParaRPr>
                    </a:p>
                  </a:txBody>
                  <a:tcPr marL="91439" marR="91439" marT="45730" marB="45730"/>
                </a:tc>
              </a:tr>
              <a:tr h="500979">
                <a:tc>
                  <a:txBody>
                    <a:bodyPr/>
                    <a:lstStyle/>
                    <a:p>
                      <a:pPr eaLnBrk="1" hangingPunct="1">
                        <a:buFont typeface="Wingdings" pitchFamily="2" charset="2"/>
                        <a:buNone/>
                      </a:pPr>
                      <a:r>
                        <a:rPr lang="zh-CN" altLang="en-US" sz="1800" dirty="0" smtClean="0"/>
                        <a:t>该命令将禁止断点</a:t>
                      </a:r>
                      <a:r>
                        <a:rPr lang="en-US" altLang="zh-CN" sz="1800" dirty="0" smtClean="0"/>
                        <a:t>1</a:t>
                      </a:r>
                      <a:r>
                        <a:rPr lang="zh-CN" altLang="en-US" sz="1800" dirty="0" smtClean="0"/>
                        <a:t>，同时断点信息的（</a:t>
                      </a:r>
                      <a:r>
                        <a:rPr lang="en-US" altLang="zh-CN" sz="1800" dirty="0" err="1" smtClean="0"/>
                        <a:t>Enb</a:t>
                      </a:r>
                      <a:r>
                        <a:rPr lang="en-US" altLang="zh-CN" sz="1800" dirty="0" smtClean="0"/>
                        <a:t>)</a:t>
                      </a:r>
                      <a:r>
                        <a:rPr lang="zh-CN" altLang="en-US" sz="1800" dirty="0" smtClean="0"/>
                        <a:t>将变为</a:t>
                      </a:r>
                      <a:r>
                        <a:rPr lang="en-US" altLang="zh-CN" sz="1800" dirty="0" smtClean="0"/>
                        <a:t>n</a:t>
                      </a:r>
                    </a:p>
                  </a:txBody>
                  <a:tcPr marL="91439" marR="91439" marT="45730" marB="45730">
                    <a:solidFill>
                      <a:schemeClr val="accent3">
                        <a:lumMod val="95000"/>
                      </a:schemeClr>
                    </a:solid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xmlns="" val="3045871596"/>
              </p:ext>
            </p:extLst>
          </p:nvPr>
        </p:nvGraphicFramePr>
        <p:xfrm>
          <a:off x="539552" y="3789040"/>
          <a:ext cx="7786687" cy="864096"/>
        </p:xfrm>
        <a:graphic>
          <a:graphicData uri="http://schemas.openxmlformats.org/drawingml/2006/table">
            <a:tbl>
              <a:tblPr firstRow="1" bandRow="1">
                <a:tableStyleId>{5C22544A-7EE6-4342-B048-85BDC9FD1C3A}</a:tableStyleId>
              </a:tblPr>
              <a:tblGrid>
                <a:gridCol w="7786687"/>
              </a:tblGrid>
              <a:tr h="432048">
                <a:tc>
                  <a:txBody>
                    <a:bodyPr/>
                    <a:lstStyle/>
                    <a:p>
                      <a:r>
                        <a:rPr lang="en-US" altLang="zh-CN" sz="2400" dirty="0" smtClean="0">
                          <a:solidFill>
                            <a:srgbClr val="7030A0"/>
                          </a:solidFill>
                        </a:rPr>
                        <a:t>enable break 1</a:t>
                      </a:r>
                      <a:endParaRPr lang="zh-CN" altLang="en-US" sz="2400" dirty="0">
                        <a:solidFill>
                          <a:srgbClr val="7030A0"/>
                        </a:solidFill>
                      </a:endParaRPr>
                    </a:p>
                  </a:txBody>
                  <a:tcPr marL="91439" marR="91439" marT="45714" marB="45714"/>
                </a:tc>
              </a:tr>
              <a:tr h="406908">
                <a:tc>
                  <a:txBody>
                    <a:bodyPr/>
                    <a:lstStyle/>
                    <a:p>
                      <a:pPr eaLnBrk="1" hangingPunct="1">
                        <a:buFont typeface="Wingdings" pitchFamily="2" charset="2"/>
                        <a:buNone/>
                      </a:pPr>
                      <a:r>
                        <a:rPr lang="zh-CN" altLang="en-US" sz="1800" dirty="0" smtClean="0"/>
                        <a:t>该命令将允许断点</a:t>
                      </a:r>
                      <a:r>
                        <a:rPr lang="en-US" altLang="zh-CN" sz="1800" dirty="0" smtClean="0"/>
                        <a:t>1</a:t>
                      </a:r>
                      <a:r>
                        <a:rPr lang="zh-CN" altLang="en-US" sz="1800" dirty="0" smtClean="0"/>
                        <a:t>，同时断点信息的（</a:t>
                      </a:r>
                      <a:r>
                        <a:rPr lang="en-US" altLang="zh-CN" sz="1800" dirty="0" err="1" smtClean="0"/>
                        <a:t>Enb</a:t>
                      </a:r>
                      <a:r>
                        <a:rPr lang="en-US" altLang="zh-CN" sz="1800" dirty="0" smtClean="0"/>
                        <a:t>)</a:t>
                      </a:r>
                      <a:r>
                        <a:rPr lang="zh-CN" altLang="en-US" sz="1800" dirty="0" smtClean="0"/>
                        <a:t>将变为</a:t>
                      </a:r>
                      <a:r>
                        <a:rPr lang="en-US" altLang="zh-CN" sz="1800" dirty="0" smtClean="0"/>
                        <a:t>y</a:t>
                      </a:r>
                    </a:p>
                  </a:txBody>
                  <a:tcPr marL="91439" marR="91439" marT="45714" marB="45714">
                    <a:solidFill>
                      <a:schemeClr val="accent3">
                        <a:lumMod val="95000"/>
                      </a:schemeClr>
                    </a:solidFill>
                  </a:tcPr>
                </a:tc>
              </a:tr>
            </a:tbl>
          </a:graphicData>
        </a:graphic>
      </p:graphicFrame>
      <p:graphicFrame>
        <p:nvGraphicFramePr>
          <p:cNvPr id="2" name="表格 1"/>
          <p:cNvGraphicFramePr>
            <a:graphicFrameLocks noGrp="1"/>
          </p:cNvGraphicFramePr>
          <p:nvPr>
            <p:extLst>
              <p:ext uri="{D42A27DB-BD31-4B8C-83A1-F6EECF244321}">
                <p14:modId xmlns:p14="http://schemas.microsoft.com/office/powerpoint/2010/main" xmlns="" val="186272091"/>
              </p:ext>
            </p:extLst>
          </p:nvPr>
        </p:nvGraphicFramePr>
        <p:xfrm>
          <a:off x="539552" y="4725144"/>
          <a:ext cx="7786687" cy="864096"/>
        </p:xfrm>
        <a:graphic>
          <a:graphicData uri="http://schemas.openxmlformats.org/drawingml/2006/table">
            <a:tbl>
              <a:tblPr firstRow="1" bandRow="1">
                <a:tableStyleId>{5C22544A-7EE6-4342-B048-85BDC9FD1C3A}</a:tableStyleId>
              </a:tblPr>
              <a:tblGrid>
                <a:gridCol w="7786687"/>
              </a:tblGrid>
              <a:tr h="432048">
                <a:tc>
                  <a:txBody>
                    <a:bodyPr/>
                    <a:lstStyle/>
                    <a:p>
                      <a:r>
                        <a:rPr lang="en-US" altLang="zh-CN" sz="2400" dirty="0" smtClean="0">
                          <a:solidFill>
                            <a:srgbClr val="7030A0"/>
                          </a:solidFill>
                        </a:rPr>
                        <a:t>clear number</a:t>
                      </a:r>
                      <a:endParaRPr lang="zh-CN" altLang="en-US" sz="2400" dirty="0">
                        <a:solidFill>
                          <a:srgbClr val="7030A0"/>
                        </a:solidFill>
                      </a:endParaRPr>
                    </a:p>
                  </a:txBody>
                  <a:tcPr marL="91439" marR="91439" marT="45714" marB="45714"/>
                </a:tc>
              </a:tr>
              <a:tr h="406908">
                <a:tc>
                  <a:txBody>
                    <a:bodyPr/>
                    <a:lstStyle/>
                    <a:p>
                      <a:pPr eaLnBrk="1" hangingPunct="1">
                        <a:buFont typeface="Wingdings" pitchFamily="2" charset="2"/>
                        <a:buNone/>
                      </a:pPr>
                      <a:r>
                        <a:rPr lang="zh-CN" altLang="en-US" sz="1800" dirty="0" smtClean="0"/>
                        <a:t>清除原文件中某一代码行上的所有断点。</a:t>
                      </a:r>
                      <a:endParaRPr lang="en-US" altLang="zh-CN" sz="1800" dirty="0" smtClean="0"/>
                    </a:p>
                  </a:txBody>
                  <a:tcPr marL="91439" marR="91439" marT="45714" marB="45714">
                    <a:solidFill>
                      <a:schemeClr val="accent3">
                        <a:lumMod val="95000"/>
                      </a:schemeClr>
                    </a:solidFill>
                  </a:tcPr>
                </a:tc>
              </a:tr>
            </a:tbl>
          </a:graphicData>
        </a:graphic>
      </p:graphicFrame>
    </p:spTree>
    <p:extLst>
      <p:ext uri="{BB962C8B-B14F-4D97-AF65-F5344CB8AC3E}">
        <p14:creationId xmlns:p14="http://schemas.microsoft.com/office/powerpoint/2010/main" xmlns="" val="28843490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39752" y="1916832"/>
            <a:ext cx="5400600" cy="3875261"/>
          </a:xfrm>
        </p:spPr>
        <p:txBody>
          <a:bodyPr>
            <a:normAutofit/>
          </a:bodyPr>
          <a:lstStyle/>
          <a:p>
            <a:pPr marL="0" indent="0">
              <a:buNone/>
            </a:pPr>
            <a:r>
              <a:rPr lang="zh-CN" altLang="en-US" dirty="0" smtClean="0"/>
              <a:t>一、</a:t>
            </a:r>
            <a:r>
              <a:rPr lang="zh-CN" altLang="en-US" dirty="0"/>
              <a:t>概述</a:t>
            </a:r>
            <a:endParaRPr lang="en-US" altLang="zh-CN" dirty="0"/>
          </a:p>
          <a:p>
            <a:pPr marL="0" indent="0">
              <a:buNone/>
            </a:pPr>
            <a:r>
              <a:rPr lang="zh-CN" altLang="en-US" dirty="0"/>
              <a:t>二、</a:t>
            </a:r>
            <a:r>
              <a:rPr lang="en-US" altLang="zh-CN" dirty="0" err="1"/>
              <a:t>gdb</a:t>
            </a:r>
            <a:r>
              <a:rPr lang="zh-CN" altLang="en-US" dirty="0"/>
              <a:t>实现原理</a:t>
            </a:r>
            <a:endParaRPr lang="en-US" altLang="zh-CN" dirty="0"/>
          </a:p>
          <a:p>
            <a:pPr marL="0" indent="0">
              <a:buNone/>
            </a:pPr>
            <a:r>
              <a:rPr lang="zh-CN" altLang="en-US" dirty="0"/>
              <a:t>三</a:t>
            </a:r>
            <a:r>
              <a:rPr lang="zh-CN" altLang="en-US" dirty="0" smtClean="0"/>
              <a:t>、</a:t>
            </a:r>
            <a:r>
              <a:rPr lang="en-US" altLang="zh-CN" dirty="0" err="1"/>
              <a:t>gdb</a:t>
            </a:r>
            <a:r>
              <a:rPr lang="zh-CN" altLang="en-US" dirty="0"/>
              <a:t>基本命令</a:t>
            </a:r>
            <a:endParaRPr lang="en-US" altLang="zh-CN" dirty="0"/>
          </a:p>
          <a:p>
            <a:pPr marL="0" indent="0">
              <a:buNone/>
            </a:pPr>
            <a:r>
              <a:rPr lang="zh-CN" altLang="en-US" dirty="0"/>
              <a:t>四</a:t>
            </a:r>
            <a:r>
              <a:rPr lang="zh-CN" altLang="en-US" dirty="0" smtClean="0"/>
              <a:t>、</a:t>
            </a:r>
            <a:r>
              <a:rPr lang="en-US" altLang="zh-CN" dirty="0" err="1">
                <a:solidFill>
                  <a:srgbClr val="FF0000"/>
                </a:solidFill>
              </a:rPr>
              <a:t>gdb</a:t>
            </a:r>
            <a:r>
              <a:rPr lang="zh-CN" altLang="en-US" dirty="0">
                <a:solidFill>
                  <a:srgbClr val="FF0000"/>
                </a:solidFill>
              </a:rPr>
              <a:t>高级命令</a:t>
            </a:r>
            <a:endParaRPr lang="en-US" altLang="zh-CN" dirty="0">
              <a:solidFill>
                <a:srgbClr val="FF0000"/>
              </a:solidFill>
            </a:endParaRPr>
          </a:p>
          <a:p>
            <a:pPr marL="0" indent="0">
              <a:buNone/>
            </a:pPr>
            <a:r>
              <a:rPr lang="zh-CN" altLang="en-US" dirty="0"/>
              <a:t>五</a:t>
            </a:r>
            <a:r>
              <a:rPr lang="zh-CN" altLang="en-US" dirty="0" smtClean="0"/>
              <a:t>、</a:t>
            </a:r>
            <a:r>
              <a:rPr lang="en-US" altLang="zh-CN" dirty="0" err="1"/>
              <a:t>Coredump</a:t>
            </a:r>
            <a:r>
              <a:rPr lang="zh-CN" altLang="en-US" dirty="0"/>
              <a:t>分析</a:t>
            </a:r>
            <a:endParaRPr lang="en-US" altLang="zh-CN" dirty="0"/>
          </a:p>
          <a:p>
            <a:pPr marL="0" indent="0">
              <a:buNone/>
            </a:pPr>
            <a:r>
              <a:rPr lang="zh-CN" altLang="en-US" dirty="0"/>
              <a:t>六</a:t>
            </a:r>
            <a:r>
              <a:rPr lang="zh-CN" altLang="en-US" dirty="0" smtClean="0"/>
              <a:t>、</a:t>
            </a:r>
            <a:r>
              <a:rPr lang="en-US" altLang="zh-CN" dirty="0" err="1" smtClean="0"/>
              <a:t>gdb</a:t>
            </a:r>
            <a:r>
              <a:rPr lang="zh-CN" altLang="en-US" dirty="0" smtClean="0"/>
              <a:t>使用技巧</a:t>
            </a:r>
            <a:endParaRPr lang="en-US" altLang="zh-CN" dirty="0" smtClean="0"/>
          </a:p>
          <a:p>
            <a:pPr marL="0" indent="0">
              <a:buNone/>
            </a:pPr>
            <a:r>
              <a:rPr lang="zh-CN" altLang="en-US" dirty="0"/>
              <a:t>七</a:t>
            </a:r>
            <a:r>
              <a:rPr lang="zh-CN" altLang="en-US" dirty="0" smtClean="0"/>
              <a:t>、常见问题</a:t>
            </a:r>
            <a:endParaRPr lang="en-US" altLang="zh-CN" dirty="0" smtClean="0"/>
          </a:p>
          <a:p>
            <a:endParaRPr lang="zh-CN" altLang="en-US" dirty="0"/>
          </a:p>
        </p:txBody>
      </p:sp>
      <p:sp>
        <p:nvSpPr>
          <p:cNvPr id="2" name="标题 1"/>
          <p:cNvSpPr>
            <a:spLocks noGrp="1"/>
          </p:cNvSpPr>
          <p:nvPr>
            <p:ph type="title"/>
          </p:nvPr>
        </p:nvSpPr>
        <p:spPr/>
        <p:txBody>
          <a:bodyPr/>
          <a:lstStyle/>
          <a:p>
            <a:pPr algn="ctr"/>
            <a:r>
              <a:rPr lang="zh-CN" altLang="en-US" dirty="0" smtClean="0"/>
              <a:t>培训大纲</a:t>
            </a:r>
            <a:endParaRPr lang="zh-CN" altLang="en-US" dirty="0"/>
          </a:p>
        </p:txBody>
      </p:sp>
    </p:spTree>
    <p:extLst>
      <p:ext uri="{BB962C8B-B14F-4D97-AF65-F5344CB8AC3E}">
        <p14:creationId xmlns:p14="http://schemas.microsoft.com/office/powerpoint/2010/main" xmlns="" val="23727949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内容占位符 2"/>
          <p:cNvSpPr>
            <a:spLocks noGrp="1"/>
          </p:cNvSpPr>
          <p:nvPr>
            <p:ph idx="1"/>
          </p:nvPr>
        </p:nvSpPr>
        <p:spPr>
          <a:xfrm>
            <a:off x="304800" y="714375"/>
            <a:ext cx="8686800" cy="4525963"/>
          </a:xfrm>
        </p:spPr>
        <p:txBody>
          <a:bodyPr/>
          <a:lstStyle/>
          <a:p>
            <a:pPr eaLnBrk="1" hangingPunct="1">
              <a:buFont typeface="Wingdings" pitchFamily="2" charset="2"/>
              <a:buNone/>
            </a:pPr>
            <a:r>
              <a:rPr lang="zh-CN" altLang="en-US" sz="4800" dirty="0" smtClean="0">
                <a:solidFill>
                  <a:srgbClr val="FF3300"/>
                </a:solidFill>
              </a:rPr>
              <a:t>捕获事件 </a:t>
            </a:r>
            <a:r>
              <a:rPr lang="en-US" altLang="zh-CN" dirty="0" smtClean="0"/>
              <a:t>——  </a:t>
            </a:r>
          </a:p>
          <a:p>
            <a:pPr eaLnBrk="1" hangingPunct="1">
              <a:buFont typeface="Wingdings" pitchFamily="2" charset="2"/>
              <a:buNone/>
            </a:pPr>
            <a:r>
              <a:rPr lang="en-US" altLang="zh-CN" dirty="0" smtClean="0"/>
              <a:t>		</a:t>
            </a:r>
          </a:p>
          <a:p>
            <a:endParaRPr lang="zh-CN" altLang="en-US" dirty="0" smtClean="0"/>
          </a:p>
        </p:txBody>
      </p:sp>
      <p:sp>
        <p:nvSpPr>
          <p:cNvPr id="32770" name="标题 1"/>
          <p:cNvSpPr>
            <a:spLocks noGrp="1"/>
          </p:cNvSpPr>
          <p:nvPr>
            <p:ph type="title"/>
          </p:nvPr>
        </p:nvSpPr>
        <p:spPr/>
        <p:txBody>
          <a:bodyPr/>
          <a:lstStyle/>
          <a:p>
            <a:r>
              <a:rPr lang="en-US" altLang="zh-CN" smtClean="0"/>
              <a:t>GDB</a:t>
            </a:r>
            <a:r>
              <a:rPr lang="zh-CN" altLang="en-US" smtClean="0"/>
              <a:t>高级命令</a:t>
            </a:r>
          </a:p>
        </p:txBody>
      </p:sp>
      <p:graphicFrame>
        <p:nvGraphicFramePr>
          <p:cNvPr id="6" name="表格 5"/>
          <p:cNvGraphicFramePr>
            <a:graphicFrameLocks noGrp="1"/>
          </p:cNvGraphicFramePr>
          <p:nvPr/>
        </p:nvGraphicFramePr>
        <p:xfrm>
          <a:off x="500063" y="1500188"/>
          <a:ext cx="7786687" cy="5123410"/>
        </p:xfrm>
        <a:graphic>
          <a:graphicData uri="http://schemas.openxmlformats.org/drawingml/2006/table">
            <a:tbl>
              <a:tblPr firstRow="1" bandRow="1">
                <a:tableStyleId>{5C22544A-7EE6-4342-B048-85BDC9FD1C3A}</a:tableStyleId>
              </a:tblPr>
              <a:tblGrid>
                <a:gridCol w="7786687"/>
              </a:tblGrid>
              <a:tr h="642862">
                <a:tc>
                  <a:txBody>
                    <a:bodyPr/>
                    <a:lstStyle/>
                    <a:p>
                      <a:r>
                        <a:rPr lang="zh-CN" altLang="en-US" sz="3200" dirty="0" smtClean="0">
                          <a:solidFill>
                            <a:srgbClr val="7030A0"/>
                          </a:solidFill>
                        </a:rPr>
                        <a:t>设置捕获点  </a:t>
                      </a:r>
                      <a:r>
                        <a:rPr lang="en-US" altLang="zh-CN" sz="3200" dirty="0" smtClean="0">
                          <a:solidFill>
                            <a:srgbClr val="7030A0"/>
                          </a:solidFill>
                        </a:rPr>
                        <a:t>—— catch</a:t>
                      </a:r>
                      <a:endParaRPr lang="zh-CN" altLang="en-US" sz="3200" dirty="0">
                        <a:solidFill>
                          <a:srgbClr val="7030A0"/>
                        </a:solidFill>
                      </a:endParaRPr>
                    </a:p>
                  </a:txBody>
                  <a:tcPr marL="91439" marR="91439" marT="45714" marB="45714"/>
                </a:tc>
              </a:tr>
              <a:tr h="4480000">
                <a:tc>
                  <a:txBody>
                    <a:bodyPr/>
                    <a:lstStyle/>
                    <a:p>
                      <a:pPr eaLnBrk="1" hangingPunct="1">
                        <a:buNone/>
                      </a:pPr>
                      <a:r>
                        <a:rPr lang="zh-CN" altLang="en-US" sz="1800" dirty="0" smtClean="0"/>
                        <a:t>动态捕获程序运行时发生的事件，如异常事件的发生等</a:t>
                      </a:r>
                      <a:endParaRPr lang="en-US" altLang="zh-CN" sz="1800" dirty="0" smtClean="0"/>
                    </a:p>
                    <a:p>
                      <a:pPr eaLnBrk="1" hangingPunct="1">
                        <a:buNone/>
                      </a:pPr>
                      <a:r>
                        <a:rPr lang="zh-CN" altLang="en-US" sz="1800" dirty="0" smtClean="0"/>
                        <a:t>不同系统支持不同的事件捕获。例如</a:t>
                      </a:r>
                      <a:r>
                        <a:rPr lang="en-US" altLang="zh-CN" sz="1800" dirty="0" smtClean="0"/>
                        <a:t>HP-UX</a:t>
                      </a:r>
                      <a:r>
                        <a:rPr lang="zh-CN" altLang="en-US" sz="1800" dirty="0" smtClean="0"/>
                        <a:t>支持子进程创建、动态库的导入等事件的捕获。</a:t>
                      </a:r>
                      <a:endParaRPr lang="en-US" altLang="zh-CN" sz="1800" dirty="0" smtClean="0"/>
                    </a:p>
                    <a:p>
                      <a:pPr eaLnBrk="1" hangingPunct="1">
                        <a:buNone/>
                      </a:pPr>
                      <a:endParaRPr lang="en-US" altLang="zh-CN" sz="1800" dirty="0" smtClean="0"/>
                    </a:p>
                    <a:p>
                      <a:pPr eaLnBrk="1" hangingPunct="1">
                        <a:buNone/>
                      </a:pPr>
                      <a:r>
                        <a:rPr lang="en-US" altLang="zh-CN" sz="1800" kern="1200" baseline="0" dirty="0" smtClean="0">
                          <a:solidFill>
                            <a:schemeClr val="dk1"/>
                          </a:solidFill>
                          <a:latin typeface="+mn-lt"/>
                          <a:ea typeface="+mn-ea"/>
                          <a:cs typeface="+mn-cs"/>
                        </a:rPr>
                        <a:t>throw </a:t>
                      </a:r>
                      <a:r>
                        <a:rPr lang="zh-CN" altLang="en-US" sz="1800" kern="1200" baseline="0" dirty="0" smtClean="0">
                          <a:solidFill>
                            <a:schemeClr val="dk1"/>
                          </a:solidFill>
                          <a:latin typeface="+mn-lt"/>
                          <a:ea typeface="+mn-ea"/>
                          <a:cs typeface="+mn-cs"/>
                        </a:rPr>
                        <a:t>一个</a:t>
                      </a:r>
                      <a:r>
                        <a:rPr lang="en-US" altLang="zh-CN" sz="1800" kern="1200" baseline="0" dirty="0" smtClean="0">
                          <a:solidFill>
                            <a:schemeClr val="dk1"/>
                          </a:solidFill>
                          <a:latin typeface="+mn-lt"/>
                          <a:ea typeface="+mn-ea"/>
                          <a:cs typeface="+mn-cs"/>
                        </a:rPr>
                        <a:t>C++</a:t>
                      </a:r>
                      <a:r>
                        <a:rPr lang="zh-CN" altLang="en-US" sz="1800" kern="1200" baseline="0" dirty="0" smtClean="0">
                          <a:solidFill>
                            <a:schemeClr val="dk1"/>
                          </a:solidFill>
                          <a:latin typeface="+mn-lt"/>
                          <a:ea typeface="+mn-ea"/>
                          <a:cs typeface="+mn-cs"/>
                        </a:rPr>
                        <a:t>抛出的异常</a:t>
                      </a:r>
                      <a:endParaRPr lang="en-US" altLang="zh-CN" sz="1800" kern="1200" baseline="0" dirty="0" smtClean="0">
                        <a:solidFill>
                          <a:schemeClr val="dk1"/>
                        </a:solidFill>
                        <a:latin typeface="+mn-lt"/>
                        <a:ea typeface="+mn-ea"/>
                        <a:cs typeface="+mn-cs"/>
                      </a:endParaRPr>
                    </a:p>
                    <a:p>
                      <a:pPr eaLnBrk="1" hangingPunct="1">
                        <a:buNone/>
                      </a:pPr>
                      <a:r>
                        <a:rPr lang="en-US" altLang="zh-CN" sz="1800" kern="1200" baseline="0" dirty="0" smtClean="0">
                          <a:solidFill>
                            <a:schemeClr val="dk1"/>
                          </a:solidFill>
                          <a:latin typeface="+mn-lt"/>
                          <a:ea typeface="+mn-ea"/>
                          <a:cs typeface="+mn-cs"/>
                        </a:rPr>
                        <a:t>catch </a:t>
                      </a:r>
                      <a:r>
                        <a:rPr lang="zh-CN" altLang="en-US" sz="1800" kern="1200" baseline="0" dirty="0" smtClean="0">
                          <a:solidFill>
                            <a:schemeClr val="dk1"/>
                          </a:solidFill>
                          <a:latin typeface="+mn-lt"/>
                          <a:ea typeface="+mn-ea"/>
                          <a:cs typeface="+mn-cs"/>
                        </a:rPr>
                        <a:t>一个</a:t>
                      </a:r>
                      <a:r>
                        <a:rPr lang="en-US" altLang="zh-CN" sz="1800" kern="1200" baseline="0" dirty="0" smtClean="0">
                          <a:solidFill>
                            <a:schemeClr val="dk1"/>
                          </a:solidFill>
                          <a:latin typeface="+mn-lt"/>
                          <a:ea typeface="+mn-ea"/>
                          <a:cs typeface="+mn-cs"/>
                        </a:rPr>
                        <a:t>C++</a:t>
                      </a:r>
                      <a:r>
                        <a:rPr lang="zh-CN" altLang="en-US" sz="1800" kern="1200" baseline="0" dirty="0" smtClean="0">
                          <a:solidFill>
                            <a:schemeClr val="dk1"/>
                          </a:solidFill>
                          <a:latin typeface="+mn-lt"/>
                          <a:ea typeface="+mn-ea"/>
                          <a:cs typeface="+mn-cs"/>
                        </a:rPr>
                        <a:t>捕捉到的异常</a:t>
                      </a:r>
                      <a:endParaRPr lang="en-US" altLang="zh-CN" sz="1800" kern="1200" baseline="0" dirty="0" smtClean="0">
                        <a:solidFill>
                          <a:schemeClr val="dk1"/>
                        </a:solidFill>
                        <a:latin typeface="+mn-lt"/>
                        <a:ea typeface="+mn-ea"/>
                        <a:cs typeface="+mn-cs"/>
                      </a:endParaRPr>
                    </a:p>
                    <a:p>
                      <a:pPr eaLnBrk="1" hangingPunct="1">
                        <a:buNone/>
                      </a:pPr>
                      <a:r>
                        <a:rPr lang="en-US" altLang="zh-CN" sz="1800" kern="1200" baseline="0" dirty="0" smtClean="0">
                          <a:solidFill>
                            <a:schemeClr val="dk1"/>
                          </a:solidFill>
                          <a:latin typeface="+mn-lt"/>
                          <a:ea typeface="+mn-ea"/>
                          <a:cs typeface="+mn-cs"/>
                        </a:rPr>
                        <a:t>exec </a:t>
                      </a:r>
                      <a:r>
                        <a:rPr lang="zh-CN" altLang="en-US" sz="1800" kern="1200" baseline="0" dirty="0" smtClean="0">
                          <a:solidFill>
                            <a:schemeClr val="dk1"/>
                          </a:solidFill>
                          <a:latin typeface="+mn-lt"/>
                          <a:ea typeface="+mn-ea"/>
                          <a:cs typeface="+mn-cs"/>
                        </a:rPr>
                        <a:t>调用系统调用</a:t>
                      </a:r>
                      <a:r>
                        <a:rPr lang="en-US" altLang="zh-CN" sz="1800" kern="1200" baseline="0" dirty="0" smtClean="0">
                          <a:solidFill>
                            <a:schemeClr val="dk1"/>
                          </a:solidFill>
                          <a:latin typeface="+mn-lt"/>
                          <a:ea typeface="+mn-ea"/>
                          <a:cs typeface="+mn-cs"/>
                        </a:rPr>
                        <a:t>exec</a:t>
                      </a:r>
                      <a:r>
                        <a:rPr lang="zh-CN" altLang="en-US" sz="1800" kern="1200" baseline="0" dirty="0" smtClean="0">
                          <a:solidFill>
                            <a:schemeClr val="dk1"/>
                          </a:solidFill>
                          <a:latin typeface="+mn-lt"/>
                          <a:ea typeface="+mn-ea"/>
                          <a:cs typeface="+mn-cs"/>
                        </a:rPr>
                        <a:t>时。（目前只有</a:t>
                      </a:r>
                      <a:r>
                        <a:rPr lang="en-US" altLang="zh-CN" sz="1800" kern="1200" baseline="0" dirty="0" smtClean="0">
                          <a:solidFill>
                            <a:schemeClr val="dk1"/>
                          </a:solidFill>
                          <a:latin typeface="+mn-lt"/>
                          <a:ea typeface="+mn-ea"/>
                          <a:cs typeface="+mn-cs"/>
                        </a:rPr>
                        <a:t>HP-UX</a:t>
                      </a:r>
                      <a:r>
                        <a:rPr lang="zh-CN" altLang="en-US" sz="1800" kern="1200" baseline="0" dirty="0" smtClean="0">
                          <a:solidFill>
                            <a:schemeClr val="dk1"/>
                          </a:solidFill>
                          <a:latin typeface="+mn-lt"/>
                          <a:ea typeface="+mn-ea"/>
                          <a:cs typeface="+mn-cs"/>
                        </a:rPr>
                        <a:t>支持）</a:t>
                      </a:r>
                      <a:endParaRPr lang="en-US" altLang="zh-CN" sz="1800" kern="1200" baseline="0" dirty="0" smtClean="0">
                        <a:solidFill>
                          <a:schemeClr val="dk1"/>
                        </a:solidFill>
                        <a:latin typeface="+mn-lt"/>
                        <a:ea typeface="+mn-ea"/>
                        <a:cs typeface="+mn-cs"/>
                      </a:endParaRPr>
                    </a:p>
                    <a:p>
                      <a:pPr eaLnBrk="1" hangingPunct="1">
                        <a:buNone/>
                      </a:pPr>
                      <a:r>
                        <a:rPr lang="en-US" altLang="zh-CN" sz="1800" kern="1200" baseline="0" dirty="0" smtClean="0">
                          <a:solidFill>
                            <a:schemeClr val="dk1"/>
                          </a:solidFill>
                          <a:latin typeface="+mn-lt"/>
                          <a:ea typeface="+mn-ea"/>
                          <a:cs typeface="+mn-cs"/>
                        </a:rPr>
                        <a:t>fork </a:t>
                      </a:r>
                      <a:r>
                        <a:rPr lang="zh-CN" altLang="en-US" sz="1800" kern="1200" baseline="0" dirty="0" smtClean="0">
                          <a:solidFill>
                            <a:schemeClr val="dk1"/>
                          </a:solidFill>
                          <a:latin typeface="+mn-lt"/>
                          <a:ea typeface="+mn-ea"/>
                          <a:cs typeface="+mn-cs"/>
                        </a:rPr>
                        <a:t>调用系统调用</a:t>
                      </a:r>
                      <a:r>
                        <a:rPr lang="en-US" altLang="zh-CN" sz="1800" kern="1200" baseline="0" dirty="0" smtClean="0">
                          <a:solidFill>
                            <a:schemeClr val="dk1"/>
                          </a:solidFill>
                          <a:latin typeface="+mn-lt"/>
                          <a:ea typeface="+mn-ea"/>
                          <a:cs typeface="+mn-cs"/>
                        </a:rPr>
                        <a:t>fork</a:t>
                      </a:r>
                      <a:r>
                        <a:rPr lang="zh-CN" altLang="en-US" sz="1800" kern="1200" baseline="0" dirty="0" smtClean="0">
                          <a:solidFill>
                            <a:schemeClr val="dk1"/>
                          </a:solidFill>
                          <a:latin typeface="+mn-lt"/>
                          <a:ea typeface="+mn-ea"/>
                          <a:cs typeface="+mn-cs"/>
                        </a:rPr>
                        <a:t>时。（目前只有</a:t>
                      </a:r>
                      <a:r>
                        <a:rPr lang="en-US" altLang="zh-CN" sz="1800" kern="1200" baseline="0" dirty="0" smtClean="0">
                          <a:solidFill>
                            <a:schemeClr val="dk1"/>
                          </a:solidFill>
                          <a:latin typeface="+mn-lt"/>
                          <a:ea typeface="+mn-ea"/>
                          <a:cs typeface="+mn-cs"/>
                        </a:rPr>
                        <a:t>HP-UX</a:t>
                      </a:r>
                      <a:r>
                        <a:rPr lang="zh-CN" altLang="en-US" sz="1800" kern="1200" baseline="0" dirty="0" smtClean="0">
                          <a:solidFill>
                            <a:schemeClr val="dk1"/>
                          </a:solidFill>
                          <a:latin typeface="+mn-lt"/>
                          <a:ea typeface="+mn-ea"/>
                          <a:cs typeface="+mn-cs"/>
                        </a:rPr>
                        <a:t>支持）</a:t>
                      </a:r>
                      <a:endParaRPr lang="en-US" altLang="zh-CN" sz="1800" kern="1200" baseline="0" dirty="0" smtClean="0">
                        <a:solidFill>
                          <a:schemeClr val="dk1"/>
                        </a:solidFill>
                        <a:latin typeface="+mn-lt"/>
                        <a:ea typeface="+mn-ea"/>
                        <a:cs typeface="+mn-cs"/>
                      </a:endParaRPr>
                    </a:p>
                    <a:p>
                      <a:pPr eaLnBrk="1" hangingPunct="1">
                        <a:buNone/>
                      </a:pPr>
                      <a:r>
                        <a:rPr lang="en-US" altLang="zh-CN" sz="1800" kern="1200" baseline="0" dirty="0" err="1" smtClean="0">
                          <a:solidFill>
                            <a:schemeClr val="dk1"/>
                          </a:solidFill>
                          <a:latin typeface="+mn-lt"/>
                          <a:ea typeface="+mn-ea"/>
                          <a:cs typeface="+mn-cs"/>
                        </a:rPr>
                        <a:t>vfork</a:t>
                      </a:r>
                      <a:r>
                        <a:rPr lang="en-US" altLang="zh-CN" sz="1800" kern="1200" baseline="0" dirty="0" smtClean="0">
                          <a:solidFill>
                            <a:schemeClr val="dk1"/>
                          </a:solidFill>
                          <a:latin typeface="+mn-lt"/>
                          <a:ea typeface="+mn-ea"/>
                          <a:cs typeface="+mn-cs"/>
                        </a:rPr>
                        <a:t> </a:t>
                      </a:r>
                      <a:r>
                        <a:rPr lang="zh-CN" altLang="en-US" sz="1800" kern="1200" baseline="0" dirty="0" smtClean="0">
                          <a:solidFill>
                            <a:schemeClr val="dk1"/>
                          </a:solidFill>
                          <a:latin typeface="+mn-lt"/>
                          <a:ea typeface="+mn-ea"/>
                          <a:cs typeface="+mn-cs"/>
                        </a:rPr>
                        <a:t>调用系统调用</a:t>
                      </a:r>
                      <a:r>
                        <a:rPr lang="en-US" altLang="zh-CN" sz="1800" kern="1200" baseline="0" dirty="0" err="1" smtClean="0">
                          <a:solidFill>
                            <a:schemeClr val="dk1"/>
                          </a:solidFill>
                          <a:latin typeface="+mn-lt"/>
                          <a:ea typeface="+mn-ea"/>
                          <a:cs typeface="+mn-cs"/>
                        </a:rPr>
                        <a:t>vfork</a:t>
                      </a:r>
                      <a:r>
                        <a:rPr lang="zh-CN" altLang="en-US" sz="1800" kern="1200" baseline="0" dirty="0" smtClean="0">
                          <a:solidFill>
                            <a:schemeClr val="dk1"/>
                          </a:solidFill>
                          <a:latin typeface="+mn-lt"/>
                          <a:ea typeface="+mn-ea"/>
                          <a:cs typeface="+mn-cs"/>
                        </a:rPr>
                        <a:t>时。（目前只有</a:t>
                      </a:r>
                      <a:r>
                        <a:rPr lang="en-US" altLang="zh-CN" sz="1800" kern="1200" baseline="0" dirty="0" smtClean="0">
                          <a:solidFill>
                            <a:schemeClr val="dk1"/>
                          </a:solidFill>
                          <a:latin typeface="+mn-lt"/>
                          <a:ea typeface="+mn-ea"/>
                          <a:cs typeface="+mn-cs"/>
                        </a:rPr>
                        <a:t>HP-UX</a:t>
                      </a:r>
                      <a:r>
                        <a:rPr lang="zh-CN" altLang="en-US" sz="1800" kern="1200" baseline="0" dirty="0" smtClean="0">
                          <a:solidFill>
                            <a:schemeClr val="dk1"/>
                          </a:solidFill>
                          <a:latin typeface="+mn-lt"/>
                          <a:ea typeface="+mn-ea"/>
                          <a:cs typeface="+mn-cs"/>
                        </a:rPr>
                        <a:t>支持）</a:t>
                      </a:r>
                      <a:endParaRPr lang="en-US" altLang="zh-CN" sz="1800" kern="1200" baseline="0" dirty="0" smtClean="0">
                        <a:solidFill>
                          <a:schemeClr val="dk1"/>
                        </a:solidFill>
                        <a:latin typeface="+mn-lt"/>
                        <a:ea typeface="+mn-ea"/>
                        <a:cs typeface="+mn-cs"/>
                      </a:endParaRPr>
                    </a:p>
                    <a:p>
                      <a:pPr eaLnBrk="1" hangingPunct="1">
                        <a:buNone/>
                      </a:pPr>
                      <a:r>
                        <a:rPr lang="en-US" altLang="zh-CN" sz="1800" kern="1200" baseline="0" dirty="0" smtClean="0">
                          <a:solidFill>
                            <a:schemeClr val="dk1"/>
                          </a:solidFill>
                          <a:latin typeface="+mn-lt"/>
                          <a:ea typeface="+mn-ea"/>
                          <a:cs typeface="+mn-cs"/>
                        </a:rPr>
                        <a:t>load  </a:t>
                      </a:r>
                      <a:r>
                        <a:rPr lang="zh-CN" altLang="en-US" sz="1800" kern="1200" baseline="0" dirty="0" smtClean="0">
                          <a:solidFill>
                            <a:schemeClr val="dk1"/>
                          </a:solidFill>
                          <a:latin typeface="+mn-lt"/>
                          <a:ea typeface="+mn-ea"/>
                          <a:cs typeface="+mn-cs"/>
                        </a:rPr>
                        <a:t>载入共享库（动态链接库）时。（目前只有</a:t>
                      </a:r>
                      <a:r>
                        <a:rPr lang="en-US" altLang="zh-CN" sz="1800" kern="1200" baseline="0" dirty="0" smtClean="0">
                          <a:solidFill>
                            <a:schemeClr val="dk1"/>
                          </a:solidFill>
                          <a:latin typeface="+mn-lt"/>
                          <a:ea typeface="+mn-ea"/>
                          <a:cs typeface="+mn-cs"/>
                        </a:rPr>
                        <a:t>HP-UX</a:t>
                      </a:r>
                      <a:r>
                        <a:rPr lang="zh-CN" altLang="en-US" sz="1800" kern="1200" baseline="0" dirty="0" smtClean="0">
                          <a:solidFill>
                            <a:schemeClr val="dk1"/>
                          </a:solidFill>
                          <a:latin typeface="+mn-lt"/>
                          <a:ea typeface="+mn-ea"/>
                          <a:cs typeface="+mn-cs"/>
                        </a:rPr>
                        <a:t>支持）</a:t>
                      </a:r>
                      <a:endParaRPr lang="en-US" altLang="zh-CN" sz="1800" kern="1200" baseline="0" dirty="0" smtClean="0">
                        <a:solidFill>
                          <a:schemeClr val="dk1"/>
                        </a:solidFill>
                        <a:latin typeface="+mn-lt"/>
                        <a:ea typeface="+mn-ea"/>
                        <a:cs typeface="+mn-cs"/>
                      </a:endParaRPr>
                    </a:p>
                    <a:p>
                      <a:pPr eaLnBrk="1" hangingPunct="1">
                        <a:buNone/>
                      </a:pPr>
                      <a:r>
                        <a:rPr lang="en-US" altLang="zh-CN" sz="1800" kern="1200" baseline="0" dirty="0" smtClean="0">
                          <a:solidFill>
                            <a:schemeClr val="dk1"/>
                          </a:solidFill>
                          <a:latin typeface="+mn-lt"/>
                          <a:ea typeface="+mn-ea"/>
                          <a:cs typeface="+mn-cs"/>
                        </a:rPr>
                        <a:t>unload  </a:t>
                      </a:r>
                      <a:r>
                        <a:rPr lang="zh-CN" altLang="en-US" sz="1800" kern="1200" baseline="0" dirty="0" smtClean="0">
                          <a:solidFill>
                            <a:schemeClr val="dk1"/>
                          </a:solidFill>
                          <a:latin typeface="+mn-lt"/>
                          <a:ea typeface="+mn-ea"/>
                          <a:cs typeface="+mn-cs"/>
                        </a:rPr>
                        <a:t>卸载共享库（动态链接库）时。（目前只有</a:t>
                      </a:r>
                      <a:r>
                        <a:rPr lang="en-US" altLang="zh-CN" sz="1800" kern="1200" baseline="0" dirty="0" smtClean="0">
                          <a:solidFill>
                            <a:schemeClr val="dk1"/>
                          </a:solidFill>
                          <a:latin typeface="+mn-lt"/>
                          <a:ea typeface="+mn-ea"/>
                          <a:cs typeface="+mn-cs"/>
                        </a:rPr>
                        <a:t>HP-UX</a:t>
                      </a:r>
                      <a:r>
                        <a:rPr lang="zh-CN" altLang="en-US" sz="1800" kern="1200" baseline="0" dirty="0" smtClean="0">
                          <a:solidFill>
                            <a:schemeClr val="dk1"/>
                          </a:solidFill>
                          <a:latin typeface="+mn-lt"/>
                          <a:ea typeface="+mn-ea"/>
                          <a:cs typeface="+mn-cs"/>
                        </a:rPr>
                        <a:t>支持）</a:t>
                      </a:r>
                      <a:endParaRPr lang="en-US" altLang="zh-CN" sz="1800" kern="1200" baseline="0" dirty="0" smtClean="0">
                        <a:solidFill>
                          <a:schemeClr val="dk1"/>
                        </a:solidFill>
                        <a:latin typeface="+mn-lt"/>
                        <a:ea typeface="+mn-ea"/>
                        <a:cs typeface="+mn-cs"/>
                      </a:endParaRPr>
                    </a:p>
                    <a:p>
                      <a:pPr eaLnBrk="1" hangingPunct="1">
                        <a:buNone/>
                      </a:pPr>
                      <a:endParaRPr lang="en-US" altLang="zh-CN" sz="1800" dirty="0" smtClean="0"/>
                    </a:p>
                    <a:p>
                      <a:pPr eaLnBrk="1" hangingPunct="1">
                        <a:buNone/>
                      </a:pPr>
                      <a:r>
                        <a:rPr lang="zh-CN" altLang="en-US" sz="1800" dirty="0" smtClean="0"/>
                        <a:t>捕获点维护：</a:t>
                      </a:r>
                      <a:endParaRPr lang="en-US" altLang="zh-CN" sz="1800" dirty="0" smtClean="0"/>
                    </a:p>
                    <a:p>
                      <a:pPr eaLnBrk="1" hangingPunct="1">
                        <a:buFont typeface="Wingdings" pitchFamily="2" charset="2"/>
                        <a:buNone/>
                      </a:pPr>
                      <a:endParaRPr lang="en-US" altLang="zh-CN" sz="1800" dirty="0" smtClean="0"/>
                    </a:p>
                    <a:p>
                      <a:pPr eaLnBrk="1" hangingPunct="1">
                        <a:buFont typeface="Wingdings" pitchFamily="2" charset="2"/>
                        <a:buNone/>
                      </a:pPr>
                      <a:r>
                        <a:rPr lang="en-US" altLang="zh-CN" sz="1800" dirty="0" smtClean="0"/>
                        <a:t>			</a:t>
                      </a:r>
                    </a:p>
                    <a:p>
                      <a:endParaRPr lang="zh-CN" altLang="en-US" sz="1800" dirty="0"/>
                    </a:p>
                  </a:txBody>
                  <a:tcPr marL="91439" marR="91439" marT="45714" marB="45714">
                    <a:solidFill>
                      <a:schemeClr val="accent3">
                        <a:lumMod val="95000"/>
                      </a:schemeClr>
                    </a:solidFill>
                  </a:tcPr>
                </a:tc>
              </a:tr>
            </a:tbl>
          </a:graphicData>
        </a:graphic>
      </p:graphicFrame>
    </p:spTree>
    <p:extLst>
      <p:ext uri="{BB962C8B-B14F-4D97-AF65-F5344CB8AC3E}">
        <p14:creationId xmlns:p14="http://schemas.microsoft.com/office/powerpoint/2010/main" xmlns="" val="14853945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idx="1"/>
          </p:nvPr>
        </p:nvSpPr>
        <p:spPr>
          <a:xfrm>
            <a:off x="304800" y="714375"/>
            <a:ext cx="8686800" cy="4525963"/>
          </a:xfrm>
        </p:spPr>
        <p:txBody>
          <a:bodyPr/>
          <a:lstStyle/>
          <a:p>
            <a:pPr eaLnBrk="1" hangingPunct="1">
              <a:buFont typeface="Wingdings" pitchFamily="2" charset="2"/>
              <a:buNone/>
            </a:pPr>
            <a:r>
              <a:rPr lang="zh-CN" altLang="en-US" sz="4800" smtClean="0">
                <a:solidFill>
                  <a:srgbClr val="FF3300"/>
                </a:solidFill>
              </a:rPr>
              <a:t>捕获信号</a:t>
            </a:r>
            <a:r>
              <a:rPr lang="en-US" altLang="zh-CN" smtClean="0"/>
              <a:t>——  </a:t>
            </a:r>
            <a:r>
              <a:rPr lang="zh-CN" altLang="en-US" smtClean="0"/>
              <a:t>设置</a:t>
            </a:r>
            <a:endParaRPr lang="en-US" altLang="zh-CN" smtClean="0"/>
          </a:p>
          <a:p>
            <a:pPr eaLnBrk="1" hangingPunct="1">
              <a:buFont typeface="Wingdings" pitchFamily="2" charset="2"/>
              <a:buNone/>
            </a:pPr>
            <a:r>
              <a:rPr lang="en-US" altLang="zh-CN" smtClean="0"/>
              <a:t>		</a:t>
            </a:r>
          </a:p>
          <a:p>
            <a:endParaRPr lang="zh-CN" altLang="en-US" smtClean="0"/>
          </a:p>
        </p:txBody>
      </p:sp>
      <p:sp>
        <p:nvSpPr>
          <p:cNvPr id="33794" name="标题 1"/>
          <p:cNvSpPr>
            <a:spLocks noGrp="1"/>
          </p:cNvSpPr>
          <p:nvPr>
            <p:ph type="title"/>
          </p:nvPr>
        </p:nvSpPr>
        <p:spPr/>
        <p:txBody>
          <a:bodyPr/>
          <a:lstStyle/>
          <a:p>
            <a:r>
              <a:rPr lang="en-US" altLang="zh-CN" smtClean="0"/>
              <a:t>GDB</a:t>
            </a:r>
            <a:r>
              <a:rPr lang="zh-CN" altLang="en-US" smtClean="0"/>
              <a:t>高级命令</a:t>
            </a:r>
          </a:p>
        </p:txBody>
      </p:sp>
      <p:graphicFrame>
        <p:nvGraphicFramePr>
          <p:cNvPr id="6" name="表格 5"/>
          <p:cNvGraphicFramePr>
            <a:graphicFrameLocks noGrp="1"/>
          </p:cNvGraphicFramePr>
          <p:nvPr>
            <p:extLst>
              <p:ext uri="{D42A27DB-BD31-4B8C-83A1-F6EECF244321}">
                <p14:modId xmlns:p14="http://schemas.microsoft.com/office/powerpoint/2010/main" xmlns="" val="2864420436"/>
              </p:ext>
            </p:extLst>
          </p:nvPr>
        </p:nvGraphicFramePr>
        <p:xfrm>
          <a:off x="500063" y="1571625"/>
          <a:ext cx="7786687" cy="4849261"/>
        </p:xfrm>
        <a:graphic>
          <a:graphicData uri="http://schemas.openxmlformats.org/drawingml/2006/table">
            <a:tbl>
              <a:tblPr firstRow="1" bandRow="1">
                <a:tableStyleId>{5C22544A-7EE6-4342-B048-85BDC9FD1C3A}</a:tableStyleId>
              </a:tblPr>
              <a:tblGrid>
                <a:gridCol w="7786687"/>
              </a:tblGrid>
              <a:tr h="643011">
                <a:tc>
                  <a:txBody>
                    <a:bodyPr/>
                    <a:lstStyle/>
                    <a:p>
                      <a:r>
                        <a:rPr lang="zh-CN" altLang="en-US" sz="3200" dirty="0" smtClean="0">
                          <a:solidFill>
                            <a:srgbClr val="7030A0"/>
                          </a:solidFill>
                        </a:rPr>
                        <a:t>设置信号处理  </a:t>
                      </a:r>
                      <a:r>
                        <a:rPr lang="en-US" altLang="zh-CN" sz="3200" dirty="0" smtClean="0">
                          <a:solidFill>
                            <a:srgbClr val="7030A0"/>
                          </a:solidFill>
                        </a:rPr>
                        <a:t>—— signal</a:t>
                      </a:r>
                      <a:r>
                        <a:rPr lang="zh-CN" altLang="en-US" sz="3200" dirty="0" smtClean="0">
                          <a:solidFill>
                            <a:srgbClr val="7030A0"/>
                          </a:solidFill>
                        </a:rPr>
                        <a:t>、</a:t>
                      </a:r>
                      <a:r>
                        <a:rPr lang="en-US" altLang="zh-CN" sz="3200" dirty="0" smtClean="0">
                          <a:solidFill>
                            <a:srgbClr val="7030A0"/>
                          </a:solidFill>
                        </a:rPr>
                        <a:t>handle</a:t>
                      </a:r>
                      <a:endParaRPr lang="zh-CN" altLang="en-US" sz="3200" dirty="0">
                        <a:solidFill>
                          <a:srgbClr val="7030A0"/>
                        </a:solidFill>
                      </a:endParaRPr>
                    </a:p>
                  </a:txBody>
                  <a:tcPr marL="91439" marR="91439" marT="45725" marB="45725"/>
                </a:tc>
              </a:tr>
              <a:tr h="3801989">
                <a:tc>
                  <a:txBody>
                    <a:bodyPr/>
                    <a:lstStyle/>
                    <a:p>
                      <a:pPr eaLnBrk="1" hangingPunct="1">
                        <a:buFont typeface="Wingdings" pitchFamily="2" charset="2"/>
                        <a:buNone/>
                      </a:pPr>
                      <a:r>
                        <a:rPr lang="zh-CN" altLang="en-US" sz="1800" dirty="0" smtClean="0"/>
                        <a:t>手动触发一个信号给被调试程序</a:t>
                      </a:r>
                      <a:r>
                        <a:rPr lang="en-US" altLang="zh-CN" sz="1800" dirty="0" smtClean="0"/>
                        <a:t>,</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CN" altLang="en-US" baseline="0" dirty="0" smtClean="0"/>
                        <a:t>将一个信号发送到正在运行的进程</a:t>
                      </a:r>
                      <a:endParaRPr lang="en-US" altLang="zh-CN" baseline="0" dirty="0" smtClean="0"/>
                    </a:p>
                    <a:p>
                      <a:pPr eaLnBrk="1" hangingPunct="1">
                        <a:buFont typeface="Wingdings" pitchFamily="2" charset="2"/>
                        <a:buNone/>
                      </a:pPr>
                      <a:r>
                        <a:rPr lang="en-US" altLang="zh-CN" sz="1800" dirty="0" smtClean="0"/>
                        <a:t>Signal  [num]   —— num </a:t>
                      </a:r>
                      <a:r>
                        <a:rPr lang="zh-CN" altLang="en-US" sz="1800" dirty="0" smtClean="0"/>
                        <a:t>为系统所支持的信号量的值，通常在</a:t>
                      </a:r>
                      <a:r>
                        <a:rPr lang="en-US" altLang="zh-CN" sz="1800" dirty="0" smtClean="0"/>
                        <a:t>[1,15]</a:t>
                      </a:r>
                      <a:r>
                        <a:rPr lang="zh-CN" altLang="en-US" sz="1800" dirty="0" smtClean="0"/>
                        <a:t>之间。</a:t>
                      </a:r>
                      <a:endParaRPr lang="en-US" altLang="zh-CN" sz="1800" dirty="0" smtClean="0"/>
                    </a:p>
                    <a:p>
                      <a:pPr eaLnBrk="1" hangingPunct="1">
                        <a:buFont typeface="Wingdings" pitchFamily="2" charset="2"/>
                        <a:buNone/>
                      </a:pPr>
                      <a:endParaRPr lang="en-US" altLang="zh-CN" sz="1800" dirty="0" smtClean="0"/>
                    </a:p>
                    <a:p>
                      <a:pPr eaLnBrk="1" hangingPunct="1">
                        <a:buFont typeface="Wingdings" pitchFamily="2" charset="2"/>
                        <a:buNone/>
                      </a:pPr>
                      <a:r>
                        <a:rPr lang="zh-CN" altLang="en-US" sz="1800" dirty="0" smtClean="0"/>
                        <a:t>当内核向被调试程序发送信号时，</a:t>
                      </a:r>
                      <a:r>
                        <a:rPr lang="en-US" altLang="zh-CN" sz="1800" dirty="0" smtClean="0"/>
                        <a:t>GDB</a:t>
                      </a:r>
                      <a:r>
                        <a:rPr lang="zh-CN" altLang="en-US" sz="1800" dirty="0" smtClean="0"/>
                        <a:t>可以截住该信号执行用户指定的操作：</a:t>
                      </a:r>
                      <a:endParaRPr lang="en-US" altLang="zh-CN" sz="1800" dirty="0" smtClean="0"/>
                    </a:p>
                    <a:p>
                      <a:pPr eaLnBrk="1" hangingPunct="1">
                        <a:buFont typeface="Wingdings" pitchFamily="2" charset="2"/>
                        <a:buNone/>
                      </a:pPr>
                      <a:endParaRPr lang="en-US" altLang="zh-CN" sz="1800" dirty="0" smtClean="0"/>
                    </a:p>
                    <a:p>
                      <a:pPr eaLnBrk="1" hangingPunct="1">
                        <a:buFont typeface="Wingdings" pitchFamily="2" charset="2"/>
                        <a:buNone/>
                      </a:pPr>
                      <a:r>
                        <a:rPr lang="en-US" altLang="zh-CN" sz="1800" dirty="0" smtClean="0"/>
                        <a:t>handle</a:t>
                      </a:r>
                      <a:r>
                        <a:rPr lang="en-US" altLang="zh-CN" sz="1800" baseline="0" dirty="0" smtClean="0"/>
                        <a:t>  </a:t>
                      </a:r>
                      <a:r>
                        <a:rPr lang="en-US" altLang="zh-CN" sz="1800" baseline="0" dirty="0" err="1" smtClean="0"/>
                        <a:t>SIGCHlLD</a:t>
                      </a:r>
                      <a:r>
                        <a:rPr lang="en-US" altLang="zh-CN" sz="1800" baseline="0" dirty="0" smtClean="0"/>
                        <a:t>  </a:t>
                      </a:r>
                      <a:r>
                        <a:rPr lang="en-US" altLang="zh-CN" sz="1800" baseline="0" dirty="0" err="1" smtClean="0"/>
                        <a:t>nostop</a:t>
                      </a:r>
                      <a:r>
                        <a:rPr lang="en-US" altLang="zh-CN" sz="1800" baseline="0" dirty="0" smtClean="0"/>
                        <a:t> —— </a:t>
                      </a:r>
                      <a:r>
                        <a:rPr lang="zh-CN" altLang="en-US" sz="1800" baseline="0" dirty="0" smtClean="0"/>
                        <a:t>忽略该信号程序继续执行但打印一行日志</a:t>
                      </a:r>
                      <a:endParaRPr lang="en-US" altLang="zh-CN" sz="1800" dirty="0" smtClean="0"/>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CN" sz="1800" dirty="0" smtClean="0"/>
                        <a:t>handle</a:t>
                      </a:r>
                      <a:r>
                        <a:rPr lang="en-US" altLang="zh-CN" sz="1800" baseline="0" dirty="0" smtClean="0"/>
                        <a:t>  </a:t>
                      </a:r>
                      <a:r>
                        <a:rPr lang="en-US" altLang="zh-CN" sz="1800" baseline="0" dirty="0" err="1" smtClean="0"/>
                        <a:t>SIGCHlLD</a:t>
                      </a:r>
                      <a:r>
                        <a:rPr lang="en-US" altLang="zh-CN" sz="1800" baseline="0" dirty="0" smtClean="0"/>
                        <a:t>  </a:t>
                      </a:r>
                      <a:r>
                        <a:rPr lang="en-US" altLang="zh-CN" sz="1800" baseline="0" dirty="0" err="1" smtClean="0"/>
                        <a:t>noprint</a:t>
                      </a:r>
                      <a:r>
                        <a:rPr lang="en-US" altLang="zh-CN" sz="1800" baseline="0" dirty="0" smtClean="0"/>
                        <a:t> —— </a:t>
                      </a:r>
                      <a:r>
                        <a:rPr lang="zh-CN" altLang="en-US" sz="1800" baseline="0" dirty="0" smtClean="0"/>
                        <a:t>忽略该信号不打印</a:t>
                      </a:r>
                      <a:endParaRPr lang="en-US" altLang="zh-CN" sz="1800" dirty="0" smtClean="0"/>
                    </a:p>
                    <a:p>
                      <a:pPr eaLnBrk="1" hangingPunct="1">
                        <a:buFont typeface="Wingdings" pitchFamily="2" charset="2"/>
                        <a:buNone/>
                      </a:pPr>
                      <a:r>
                        <a:rPr lang="en-US" altLang="zh-CN" sz="1800" dirty="0" smtClean="0"/>
                        <a:t>handle</a:t>
                      </a:r>
                      <a:r>
                        <a:rPr lang="en-US" altLang="zh-CN" sz="1800" baseline="0" dirty="0" smtClean="0"/>
                        <a:t>  SIGKILL  stop —— </a:t>
                      </a:r>
                      <a:r>
                        <a:rPr lang="zh-CN" altLang="en-US" sz="1800" baseline="0" dirty="0" smtClean="0"/>
                        <a:t>调试程序被停止</a:t>
                      </a:r>
                      <a:r>
                        <a:rPr lang="en-US" altLang="zh-CN" sz="1800" dirty="0" smtClean="0"/>
                        <a:t>			</a:t>
                      </a:r>
                    </a:p>
                    <a:p>
                      <a:endParaRPr lang="en-US" altLang="zh-CN" sz="1800" dirty="0" smtClean="0"/>
                    </a:p>
                    <a:p>
                      <a:endParaRPr lang="en-US" altLang="zh-CN" sz="1800" dirty="0" smtClean="0"/>
                    </a:p>
                    <a:p>
                      <a:r>
                        <a:rPr lang="en-US" altLang="zh-CN" sz="1800" kern="1200" baseline="0" dirty="0" smtClean="0">
                          <a:solidFill>
                            <a:schemeClr val="dk1"/>
                          </a:solidFill>
                          <a:latin typeface="+mn-lt"/>
                          <a:ea typeface="+mn-ea"/>
                          <a:cs typeface="+mn-cs"/>
                        </a:rPr>
                        <a:t>info signals</a:t>
                      </a:r>
                    </a:p>
                    <a:p>
                      <a:r>
                        <a:rPr lang="en-US" altLang="zh-CN" sz="1800" kern="1200" baseline="0" dirty="0" smtClean="0">
                          <a:solidFill>
                            <a:schemeClr val="dk1"/>
                          </a:solidFill>
                          <a:latin typeface="+mn-lt"/>
                          <a:ea typeface="+mn-ea"/>
                          <a:cs typeface="+mn-cs"/>
                        </a:rPr>
                        <a:t>info handle</a:t>
                      </a:r>
                    </a:p>
                    <a:p>
                      <a:endParaRPr lang="en-US" altLang="zh-CN" baseline="0" dirty="0" smtClean="0"/>
                    </a:p>
                    <a:p>
                      <a:r>
                        <a:rPr lang="en-US" altLang="zh-CN" baseline="0" dirty="0" smtClean="0"/>
                        <a:t>Watch:               </a:t>
                      </a:r>
                      <a:r>
                        <a:rPr lang="zh-CN" altLang="en-US" baseline="0" dirty="0" smtClean="0"/>
                        <a:t>在程序中设置一个检测点（即数据断点）</a:t>
                      </a:r>
                      <a:endParaRPr lang="zh-CN" altLang="en-US" sz="1800" dirty="0"/>
                    </a:p>
                  </a:txBody>
                  <a:tcPr marL="91439" marR="91439" marT="45725" marB="45725">
                    <a:solidFill>
                      <a:schemeClr val="accent3">
                        <a:lumMod val="95000"/>
                      </a:schemeClr>
                    </a:solidFill>
                  </a:tcPr>
                </a:tc>
              </a:tr>
            </a:tbl>
          </a:graphicData>
        </a:graphic>
      </p:graphicFrame>
    </p:spTree>
    <p:extLst>
      <p:ext uri="{BB962C8B-B14F-4D97-AF65-F5344CB8AC3E}">
        <p14:creationId xmlns:p14="http://schemas.microsoft.com/office/powerpoint/2010/main" xmlns="" val="1301518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内容占位符 2"/>
          <p:cNvSpPr>
            <a:spLocks noGrp="1"/>
          </p:cNvSpPr>
          <p:nvPr>
            <p:ph idx="1"/>
          </p:nvPr>
        </p:nvSpPr>
        <p:spPr>
          <a:xfrm>
            <a:off x="304800" y="785813"/>
            <a:ext cx="8686800" cy="4525962"/>
          </a:xfrm>
        </p:spPr>
        <p:txBody>
          <a:bodyPr/>
          <a:lstStyle/>
          <a:p>
            <a:pPr eaLnBrk="1" hangingPunct="1">
              <a:buFont typeface="Wingdings" pitchFamily="2" charset="2"/>
              <a:buNone/>
            </a:pPr>
            <a:r>
              <a:rPr lang="zh-CN" altLang="en-US" sz="4800" smtClean="0">
                <a:solidFill>
                  <a:srgbClr val="FF3300"/>
                </a:solidFill>
              </a:rPr>
              <a:t>强制执行</a:t>
            </a:r>
            <a:r>
              <a:rPr lang="en-US" altLang="zh-CN" smtClean="0"/>
              <a:t>——  </a:t>
            </a:r>
            <a:r>
              <a:rPr lang="zh-CN" altLang="en-US" smtClean="0"/>
              <a:t>执行</a:t>
            </a:r>
            <a:endParaRPr lang="en-US" altLang="zh-CN" smtClean="0"/>
          </a:p>
          <a:p>
            <a:pPr eaLnBrk="1" hangingPunct="1">
              <a:buFont typeface="Wingdings" pitchFamily="2" charset="2"/>
              <a:buNone/>
            </a:pPr>
            <a:r>
              <a:rPr lang="en-US" altLang="zh-CN" smtClean="0"/>
              <a:t>		</a:t>
            </a:r>
          </a:p>
          <a:p>
            <a:endParaRPr lang="zh-CN" altLang="en-US" smtClean="0"/>
          </a:p>
        </p:txBody>
      </p:sp>
      <p:sp>
        <p:nvSpPr>
          <p:cNvPr id="34818" name="标题 1"/>
          <p:cNvSpPr>
            <a:spLocks noGrp="1"/>
          </p:cNvSpPr>
          <p:nvPr>
            <p:ph type="title"/>
          </p:nvPr>
        </p:nvSpPr>
        <p:spPr/>
        <p:txBody>
          <a:bodyPr/>
          <a:lstStyle/>
          <a:p>
            <a:r>
              <a:rPr lang="en-US" altLang="zh-CN" smtClean="0"/>
              <a:t>GDB</a:t>
            </a:r>
            <a:r>
              <a:rPr lang="zh-CN" altLang="en-US" smtClean="0"/>
              <a:t>高级命令</a:t>
            </a:r>
          </a:p>
        </p:txBody>
      </p:sp>
      <p:graphicFrame>
        <p:nvGraphicFramePr>
          <p:cNvPr id="6" name="表格 5"/>
          <p:cNvGraphicFramePr>
            <a:graphicFrameLocks noGrp="1"/>
          </p:cNvGraphicFramePr>
          <p:nvPr/>
        </p:nvGraphicFramePr>
        <p:xfrm>
          <a:off x="500063" y="1643063"/>
          <a:ext cx="7786687" cy="4445000"/>
        </p:xfrm>
        <a:graphic>
          <a:graphicData uri="http://schemas.openxmlformats.org/drawingml/2006/table">
            <a:tbl>
              <a:tblPr firstRow="1" bandRow="1">
                <a:tableStyleId>{5C22544A-7EE6-4342-B048-85BDC9FD1C3A}</a:tableStyleId>
              </a:tblPr>
              <a:tblGrid>
                <a:gridCol w="7786687"/>
              </a:tblGrid>
              <a:tr h="643011">
                <a:tc>
                  <a:txBody>
                    <a:bodyPr/>
                    <a:lstStyle/>
                    <a:p>
                      <a:r>
                        <a:rPr lang="zh-CN" altLang="en-US" sz="3200" dirty="0" smtClean="0">
                          <a:solidFill>
                            <a:srgbClr val="7030A0"/>
                          </a:solidFill>
                        </a:rPr>
                        <a:t>强制执行 </a:t>
                      </a:r>
                      <a:r>
                        <a:rPr lang="en-US" altLang="zh-CN" sz="3200" dirty="0" smtClean="0">
                          <a:solidFill>
                            <a:srgbClr val="7030A0"/>
                          </a:solidFill>
                        </a:rPr>
                        <a:t>—— call</a:t>
                      </a:r>
                      <a:r>
                        <a:rPr lang="zh-CN" altLang="en-US" sz="3200" dirty="0" smtClean="0">
                          <a:solidFill>
                            <a:srgbClr val="7030A0"/>
                          </a:solidFill>
                        </a:rPr>
                        <a:t>、</a:t>
                      </a:r>
                      <a:r>
                        <a:rPr lang="en-US" altLang="zh-CN" sz="3200" dirty="0" smtClean="0">
                          <a:solidFill>
                            <a:srgbClr val="7030A0"/>
                          </a:solidFill>
                        </a:rPr>
                        <a:t>return</a:t>
                      </a:r>
                      <a:r>
                        <a:rPr lang="zh-CN" altLang="en-US" sz="3200" dirty="0" smtClean="0">
                          <a:solidFill>
                            <a:srgbClr val="7030A0"/>
                          </a:solidFill>
                        </a:rPr>
                        <a:t>、</a:t>
                      </a:r>
                      <a:r>
                        <a:rPr lang="en-US" altLang="zh-CN" sz="3200" dirty="0" smtClean="0">
                          <a:solidFill>
                            <a:srgbClr val="7030A0"/>
                          </a:solidFill>
                        </a:rPr>
                        <a:t>jump(</a:t>
                      </a:r>
                      <a:r>
                        <a:rPr lang="zh-CN" altLang="en-US" sz="3200" dirty="0" smtClean="0">
                          <a:solidFill>
                            <a:srgbClr val="7030A0"/>
                          </a:solidFill>
                        </a:rPr>
                        <a:t>慎用</a:t>
                      </a:r>
                      <a:r>
                        <a:rPr lang="en-US" altLang="zh-CN" sz="3200" dirty="0" smtClean="0">
                          <a:solidFill>
                            <a:srgbClr val="7030A0"/>
                          </a:solidFill>
                        </a:rPr>
                        <a:t>)</a:t>
                      </a:r>
                      <a:endParaRPr lang="zh-CN" altLang="en-US" sz="3200" dirty="0">
                        <a:solidFill>
                          <a:srgbClr val="7030A0"/>
                        </a:solidFill>
                      </a:endParaRPr>
                    </a:p>
                  </a:txBody>
                  <a:tcPr marL="91439" marR="91439" marT="45725" marB="45725"/>
                </a:tc>
              </a:tr>
              <a:tr h="3801989">
                <a:tc>
                  <a:txBody>
                    <a:bodyPr/>
                    <a:lstStyle/>
                    <a:p>
                      <a:r>
                        <a:rPr lang="zh-CN" altLang="en-US" sz="1800" dirty="0" smtClean="0"/>
                        <a:t>在调试过程中，程序停下来时，需要测试某个函数是否正常，可以强制调用该函数；或者调试某个函数时，需要该函数提前返回：</a:t>
                      </a:r>
                      <a:endParaRPr lang="en-US" altLang="zh-CN" sz="1800" dirty="0" smtClean="0"/>
                    </a:p>
                    <a:p>
                      <a:endParaRPr lang="en-US" altLang="zh-CN" sz="1800" dirty="0" smtClean="0"/>
                    </a:p>
                    <a:p>
                      <a:r>
                        <a:rPr lang="en-US" altLang="zh-CN" sz="1800" dirty="0" smtClean="0"/>
                        <a:t>call  function/expression  (</a:t>
                      </a:r>
                      <a:r>
                        <a:rPr lang="zh-CN" altLang="en-US" sz="1800" dirty="0" smtClean="0"/>
                        <a:t>类似于</a:t>
                      </a:r>
                      <a:r>
                        <a:rPr lang="en-US" altLang="zh-CN" sz="1800" dirty="0" smtClean="0"/>
                        <a:t>print)  —— </a:t>
                      </a:r>
                      <a:r>
                        <a:rPr lang="zh-CN" altLang="en-US" sz="1800" dirty="0" smtClean="0"/>
                        <a:t>强制执行</a:t>
                      </a:r>
                      <a:endParaRPr lang="en-US" altLang="zh-CN" sz="1800" dirty="0" smtClean="0"/>
                    </a:p>
                    <a:p>
                      <a:endParaRPr lang="en-US" altLang="zh-CN" sz="1800" dirty="0" smtClean="0"/>
                    </a:p>
                    <a:p>
                      <a:r>
                        <a:rPr lang="en-US" altLang="zh-CN" sz="1800" dirty="0" smtClean="0"/>
                        <a:t>return</a:t>
                      </a:r>
                      <a:r>
                        <a:rPr lang="en-US" altLang="zh-CN" sz="1800" baseline="0" dirty="0" smtClean="0"/>
                        <a:t>                     —— </a:t>
                      </a:r>
                      <a:r>
                        <a:rPr lang="zh-CN" altLang="en-US" sz="1800" baseline="0" dirty="0" smtClean="0"/>
                        <a:t>强制返回，没有返回值</a:t>
                      </a:r>
                      <a:endParaRPr lang="en-US" altLang="zh-CN" sz="1800" baseline="0" dirty="0" smtClean="0"/>
                    </a:p>
                    <a:p>
                      <a:r>
                        <a:rPr lang="en-US" altLang="zh-CN" sz="1800" baseline="0" dirty="0" smtClean="0"/>
                        <a:t>return expression  ——  </a:t>
                      </a:r>
                      <a:r>
                        <a:rPr lang="zh-CN" altLang="en-US" sz="1800" baseline="0" dirty="0" smtClean="0"/>
                        <a:t>强制返回，返回值为</a:t>
                      </a:r>
                      <a:r>
                        <a:rPr lang="en-US" altLang="zh-CN" sz="1800" baseline="0" dirty="0" smtClean="0"/>
                        <a:t>expression</a:t>
                      </a:r>
                      <a:r>
                        <a:rPr lang="zh-CN" altLang="en-US" sz="1800" baseline="0" dirty="0" smtClean="0"/>
                        <a:t>的值</a:t>
                      </a:r>
                      <a:endParaRPr lang="en-US" altLang="zh-CN" sz="1800" baseline="0" dirty="0" smtClean="0"/>
                    </a:p>
                    <a:p>
                      <a:endParaRPr lang="en-US" altLang="zh-CN" sz="1800" baseline="0" dirty="0" smtClean="0"/>
                    </a:p>
                    <a:p>
                      <a:endParaRPr lang="en-US" altLang="zh-CN" sz="1800" baseline="0" dirty="0" smtClean="0"/>
                    </a:p>
                    <a:p>
                      <a:r>
                        <a:rPr lang="en-US" altLang="zh-CN" sz="1800" baseline="0" dirty="0" smtClean="0"/>
                        <a:t>jump  test1.c:100  —— </a:t>
                      </a:r>
                      <a:r>
                        <a:rPr lang="zh-CN" altLang="en-US" sz="1800" baseline="0" dirty="0" smtClean="0"/>
                        <a:t>强制跳转到</a:t>
                      </a:r>
                      <a:r>
                        <a:rPr lang="en-US" altLang="zh-CN" sz="1800" baseline="0" dirty="0" smtClean="0"/>
                        <a:t>test1.c</a:t>
                      </a:r>
                      <a:r>
                        <a:rPr lang="zh-CN" altLang="en-US" sz="1800" baseline="0" dirty="0" smtClean="0"/>
                        <a:t>的第</a:t>
                      </a:r>
                      <a:r>
                        <a:rPr lang="en-US" altLang="zh-CN" sz="1800" baseline="0" dirty="0" smtClean="0"/>
                        <a:t>100</a:t>
                      </a:r>
                      <a:r>
                        <a:rPr lang="zh-CN" altLang="en-US" sz="1800" baseline="0" dirty="0" smtClean="0"/>
                        <a:t>行</a:t>
                      </a:r>
                      <a:endParaRPr lang="en-US" altLang="zh-CN" sz="1800" baseline="0" dirty="0" smtClean="0"/>
                    </a:p>
                    <a:p>
                      <a:r>
                        <a:rPr lang="en-US" altLang="zh-CN" sz="1800" baseline="0" dirty="0" smtClean="0"/>
                        <a:t>jump  0x2345678  —— </a:t>
                      </a:r>
                      <a:r>
                        <a:rPr lang="zh-CN" altLang="en-US" sz="1800" baseline="0" dirty="0" smtClean="0"/>
                        <a:t>强制跳转到内存的某个地址</a:t>
                      </a:r>
                      <a:endParaRPr lang="zh-CN" altLang="en-US" sz="1800" dirty="0"/>
                    </a:p>
                  </a:txBody>
                  <a:tcPr marL="91439" marR="91439" marT="45725" marB="45725">
                    <a:solidFill>
                      <a:schemeClr val="accent3">
                        <a:lumMod val="95000"/>
                      </a:schemeClr>
                    </a:solidFill>
                  </a:tcPr>
                </a:tc>
              </a:tr>
            </a:tbl>
          </a:graphicData>
        </a:graphic>
      </p:graphicFrame>
    </p:spTree>
    <p:extLst>
      <p:ext uri="{BB962C8B-B14F-4D97-AF65-F5344CB8AC3E}">
        <p14:creationId xmlns:p14="http://schemas.microsoft.com/office/powerpoint/2010/main" xmlns="" val="3995360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1028"/>
          <p:cNvSpPr>
            <a:spLocks noChangeArrowheads="1"/>
          </p:cNvSpPr>
          <p:nvPr/>
        </p:nvSpPr>
        <p:spPr bwMode="auto">
          <a:xfrm>
            <a:off x="381000" y="1066800"/>
            <a:ext cx="8229600" cy="5124480"/>
          </a:xfrm>
          <a:prstGeom prst="rect">
            <a:avLst/>
          </a:prstGeom>
          <a:noFill/>
          <a:ln w="9525">
            <a:noFill/>
            <a:miter lim="800000"/>
            <a:headEnd/>
            <a:tailEnd/>
          </a:ln>
          <a:effectLst/>
        </p:spPr>
        <p:txBody>
          <a:bodyPr>
            <a:spAutoFit/>
          </a:bodyPr>
          <a:lstStyle/>
          <a:p>
            <a:pPr algn="l">
              <a:spcBef>
                <a:spcPct val="50000"/>
              </a:spcBef>
              <a:defRPr/>
            </a:pPr>
            <a:r>
              <a:rPr lang="zh-CN" altLang="en-US" sz="4800" dirty="0">
                <a:solidFill>
                  <a:srgbClr val="FF0000"/>
                </a:solidFill>
                <a:latin typeface="Arial" charset="0"/>
                <a:ea typeface="华文楷体" charset="-122"/>
              </a:rPr>
              <a:t>功能</a:t>
            </a:r>
            <a:r>
              <a:rPr lang="zh-CN" altLang="en-US" sz="4800" dirty="0" smtClean="0">
                <a:solidFill>
                  <a:srgbClr val="FF0000"/>
                </a:solidFill>
                <a:latin typeface="Arial" charset="0"/>
                <a:ea typeface="华文楷体" charset="-122"/>
              </a:rPr>
              <a:t>概述</a:t>
            </a:r>
            <a:endParaRPr lang="en-US" altLang="zh-CN" sz="4800" dirty="0" smtClean="0">
              <a:solidFill>
                <a:srgbClr val="FF0000"/>
              </a:solidFill>
              <a:latin typeface="Arial" charset="0"/>
              <a:ea typeface="华文楷体" charset="-122"/>
            </a:endParaRPr>
          </a:p>
          <a:p>
            <a:pPr marL="685800" lvl="3">
              <a:spcBef>
                <a:spcPct val="50000"/>
              </a:spcBef>
              <a:defRPr/>
            </a:pPr>
            <a:r>
              <a:rPr lang="zh-CN" altLang="en-US" sz="2400" dirty="0" smtClean="0">
                <a:latin typeface="Arial" charset="0"/>
                <a:ea typeface="华文楷体" charset="-122"/>
              </a:rPr>
              <a:t> 编译</a:t>
            </a:r>
            <a:r>
              <a:rPr lang="zh-CN" altLang="en-US" sz="2400" dirty="0">
                <a:latin typeface="Arial" charset="0"/>
                <a:ea typeface="华文楷体" charset="-122"/>
              </a:rPr>
              <a:t>调试程序</a:t>
            </a:r>
          </a:p>
          <a:p>
            <a:pPr lvl="3" indent="-342900">
              <a:spcBef>
                <a:spcPct val="50000"/>
              </a:spcBef>
              <a:buFont typeface="Wingdings" pitchFamily="2" charset="2"/>
              <a:buChar char="Ø"/>
              <a:defRPr/>
            </a:pPr>
            <a:r>
              <a:rPr lang="zh-CN" altLang="en-US" sz="2400" dirty="0">
                <a:latin typeface="Arial" charset="0"/>
                <a:ea typeface="华文楷体" charset="-122"/>
              </a:rPr>
              <a:t> $gcc –g hello.c –o hello</a:t>
            </a:r>
            <a:endParaRPr lang="en-US" altLang="zh-CN" sz="2400" dirty="0">
              <a:latin typeface="Arial" charset="0"/>
              <a:ea typeface="华文楷体" charset="-122"/>
            </a:endParaRPr>
          </a:p>
          <a:p>
            <a:pPr marL="685800" lvl="3">
              <a:spcBef>
                <a:spcPct val="50000"/>
              </a:spcBef>
              <a:defRPr/>
            </a:pPr>
            <a:endParaRPr lang="zh-CN" altLang="en-US" sz="2400" dirty="0">
              <a:latin typeface="Arial" charset="0"/>
              <a:ea typeface="华文楷体" charset="-122"/>
            </a:endParaRPr>
          </a:p>
          <a:p>
            <a:pPr lvl="2" algn="l">
              <a:spcBef>
                <a:spcPct val="50000"/>
              </a:spcBef>
              <a:defRPr/>
            </a:pPr>
            <a:r>
              <a:rPr lang="en-US" altLang="zh-CN" dirty="0" smtClean="0">
                <a:latin typeface="+mj-ea"/>
                <a:ea typeface="+mj-ea"/>
              </a:rPr>
              <a:t>GDB</a:t>
            </a:r>
            <a:r>
              <a:rPr lang="zh-CN" altLang="en-US" dirty="0">
                <a:latin typeface="+mj-ea"/>
                <a:ea typeface="+mj-ea"/>
              </a:rPr>
              <a:t>启动</a:t>
            </a:r>
            <a:endParaRPr lang="en-US" altLang="zh-CN" sz="2400" dirty="0">
              <a:latin typeface="Arial" charset="0"/>
              <a:ea typeface="华文楷体" charset="-122"/>
            </a:endParaRPr>
          </a:p>
          <a:p>
            <a:pPr lvl="3" algn="l">
              <a:spcBef>
                <a:spcPct val="50000"/>
              </a:spcBef>
              <a:buFont typeface="Wingdings" pitchFamily="2" charset="2"/>
              <a:buChar char="Ø"/>
              <a:defRPr/>
            </a:pPr>
            <a:r>
              <a:rPr lang="en-US" altLang="zh-CN" sz="2400" dirty="0">
                <a:latin typeface="Arial" charset="0"/>
                <a:ea typeface="华文楷体" charset="-122"/>
              </a:rPr>
              <a:t>	</a:t>
            </a:r>
            <a:r>
              <a:rPr lang="en-US" altLang="zh-CN" sz="2400" dirty="0" err="1">
                <a:latin typeface="Arial" charset="0"/>
                <a:ea typeface="华文楷体" charset="-122"/>
              </a:rPr>
              <a:t>gdb</a:t>
            </a:r>
            <a:endParaRPr lang="en-US" altLang="zh-CN" sz="2400" dirty="0">
              <a:latin typeface="Arial" charset="0"/>
              <a:ea typeface="华文楷体" charset="-122"/>
            </a:endParaRPr>
          </a:p>
          <a:p>
            <a:pPr lvl="3" algn="l">
              <a:spcBef>
                <a:spcPct val="50000"/>
              </a:spcBef>
              <a:buFont typeface="Wingdings" pitchFamily="2" charset="2"/>
              <a:buChar char="Ø"/>
              <a:defRPr/>
            </a:pPr>
            <a:r>
              <a:rPr lang="en-US" altLang="zh-CN" sz="2400" dirty="0">
                <a:latin typeface="Arial" charset="0"/>
                <a:ea typeface="华文楷体" charset="-122"/>
              </a:rPr>
              <a:t>	</a:t>
            </a:r>
            <a:r>
              <a:rPr lang="en-US" altLang="zh-CN" sz="2400" dirty="0" err="1">
                <a:latin typeface="Arial" charset="0"/>
                <a:ea typeface="华文楷体" charset="-122"/>
              </a:rPr>
              <a:t>gdb</a:t>
            </a:r>
            <a:r>
              <a:rPr lang="en-US" altLang="zh-CN" sz="2400" dirty="0">
                <a:latin typeface="Arial" charset="0"/>
                <a:ea typeface="华文楷体" charset="-122"/>
              </a:rPr>
              <a:t>  [</a:t>
            </a:r>
            <a:r>
              <a:rPr lang="en-US" altLang="zh-CN" sz="2400" i="1" u="sng" dirty="0" err="1">
                <a:latin typeface="Arial" charset="0"/>
                <a:ea typeface="华文楷体" charset="-122"/>
              </a:rPr>
              <a:t>program_name</a:t>
            </a:r>
            <a:r>
              <a:rPr lang="en-US" altLang="zh-CN" sz="2400" dirty="0">
                <a:latin typeface="Arial" charset="0"/>
                <a:ea typeface="华文楷体" charset="-122"/>
              </a:rPr>
              <a:t>]</a:t>
            </a:r>
          </a:p>
          <a:p>
            <a:pPr lvl="3" algn="l">
              <a:spcBef>
                <a:spcPct val="50000"/>
              </a:spcBef>
              <a:buFont typeface="Wingdings" pitchFamily="2" charset="2"/>
              <a:buChar char="Ø"/>
              <a:defRPr/>
            </a:pPr>
            <a:r>
              <a:rPr lang="en-US" altLang="zh-CN" sz="2400" dirty="0">
                <a:latin typeface="Arial" charset="0"/>
                <a:ea typeface="华文楷体" charset="-122"/>
              </a:rPr>
              <a:t>	</a:t>
            </a:r>
            <a:r>
              <a:rPr lang="en-US" altLang="zh-CN" sz="2400" dirty="0" err="1">
                <a:latin typeface="Arial" charset="0"/>
                <a:ea typeface="华文楷体" charset="-122"/>
              </a:rPr>
              <a:t>gdb</a:t>
            </a:r>
            <a:r>
              <a:rPr lang="en-US" altLang="zh-CN" sz="2400" dirty="0">
                <a:latin typeface="Arial" charset="0"/>
                <a:ea typeface="华文楷体" charset="-122"/>
              </a:rPr>
              <a:t>  [</a:t>
            </a:r>
            <a:r>
              <a:rPr lang="en-US" altLang="zh-CN" sz="2400" i="1" u="sng" dirty="0" err="1">
                <a:latin typeface="Arial" charset="0"/>
                <a:ea typeface="华文楷体" charset="-122"/>
              </a:rPr>
              <a:t>pid</a:t>
            </a:r>
            <a:r>
              <a:rPr lang="en-US" altLang="zh-CN" sz="2400" dirty="0">
                <a:latin typeface="Arial" charset="0"/>
                <a:ea typeface="华文楷体" charset="-122"/>
              </a:rPr>
              <a:t>]</a:t>
            </a:r>
          </a:p>
          <a:p>
            <a:pPr lvl="3" algn="l">
              <a:spcBef>
                <a:spcPct val="50000"/>
              </a:spcBef>
              <a:buFont typeface="Wingdings" pitchFamily="2" charset="2"/>
              <a:buChar char="Ø"/>
              <a:defRPr/>
            </a:pPr>
            <a:r>
              <a:rPr lang="en-US" altLang="zh-CN" sz="2400" dirty="0">
                <a:latin typeface="Arial" charset="0"/>
                <a:ea typeface="华文楷体" charset="-122"/>
              </a:rPr>
              <a:t>   </a:t>
            </a:r>
            <a:r>
              <a:rPr lang="en-US" altLang="zh-CN" sz="2400" dirty="0" err="1">
                <a:latin typeface="Arial" charset="0"/>
                <a:ea typeface="华文楷体" charset="-122"/>
              </a:rPr>
              <a:t>gdb</a:t>
            </a:r>
            <a:r>
              <a:rPr lang="en-US" altLang="zh-CN" sz="2400" dirty="0">
                <a:latin typeface="Arial" charset="0"/>
                <a:ea typeface="华文楷体" charset="-122"/>
              </a:rPr>
              <a:t>  -c [</a:t>
            </a:r>
            <a:r>
              <a:rPr lang="en-US" altLang="zh-CN" sz="2400" i="1" u="sng" dirty="0" err="1">
                <a:latin typeface="Arial" charset="0"/>
                <a:ea typeface="华文楷体" charset="-122"/>
              </a:rPr>
              <a:t>core_file_name</a:t>
            </a:r>
            <a:r>
              <a:rPr lang="en-US" altLang="zh-CN" sz="2400" dirty="0" smtClean="0">
                <a:latin typeface="Arial" charset="0"/>
                <a:ea typeface="华文楷体" charset="-122"/>
              </a:rPr>
              <a:t>]</a:t>
            </a:r>
            <a:endParaRPr lang="en-US" altLang="zh-CN" sz="2400" dirty="0">
              <a:latin typeface="Arial" charset="0"/>
              <a:ea typeface="华文楷体" charset="-122"/>
            </a:endParaRPr>
          </a:p>
        </p:txBody>
      </p:sp>
      <p:sp>
        <p:nvSpPr>
          <p:cNvPr id="11267" name="Rectangle 1029"/>
          <p:cNvSpPr>
            <a:spLocks noGrp="1" noChangeArrowheads="1"/>
          </p:cNvSpPr>
          <p:nvPr>
            <p:ph type="title"/>
          </p:nvPr>
        </p:nvSpPr>
        <p:spPr>
          <a:noFill/>
        </p:spPr>
        <p:txBody>
          <a:bodyPr/>
          <a:lstStyle/>
          <a:p>
            <a:pPr eaLnBrk="1" hangingPunct="1"/>
            <a:r>
              <a:rPr lang="en-US" altLang="zh-CN" smtClean="0"/>
              <a:t>GDB</a:t>
            </a:r>
            <a:r>
              <a:rPr lang="zh-CN" altLang="en-US" smtClean="0"/>
              <a:t>概述</a:t>
            </a:r>
          </a:p>
        </p:txBody>
      </p:sp>
    </p:spTree>
    <p:extLst>
      <p:ext uri="{BB962C8B-B14F-4D97-AF65-F5344CB8AC3E}">
        <p14:creationId xmlns:p14="http://schemas.microsoft.com/office/powerpoint/2010/main" xmlns="" val="6492470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内容占位符 2"/>
          <p:cNvSpPr>
            <a:spLocks noGrp="1"/>
          </p:cNvSpPr>
          <p:nvPr>
            <p:ph idx="1"/>
          </p:nvPr>
        </p:nvSpPr>
        <p:spPr>
          <a:xfrm>
            <a:off x="304800" y="714375"/>
            <a:ext cx="8686800" cy="4525963"/>
          </a:xfrm>
        </p:spPr>
        <p:txBody>
          <a:bodyPr/>
          <a:lstStyle/>
          <a:p>
            <a:pPr eaLnBrk="1" hangingPunct="1">
              <a:buFont typeface="Wingdings" pitchFamily="2" charset="2"/>
              <a:buNone/>
            </a:pPr>
            <a:r>
              <a:rPr lang="zh-CN" altLang="en-US" sz="4800" smtClean="0">
                <a:solidFill>
                  <a:srgbClr val="FF3300"/>
                </a:solidFill>
              </a:rPr>
              <a:t>单线程停止</a:t>
            </a:r>
            <a:r>
              <a:rPr lang="en-US" altLang="zh-CN" smtClean="0"/>
              <a:t>——  </a:t>
            </a:r>
            <a:r>
              <a:rPr lang="zh-CN" altLang="en-US" smtClean="0"/>
              <a:t>设置</a:t>
            </a:r>
            <a:endParaRPr lang="en-US" altLang="zh-CN" smtClean="0"/>
          </a:p>
          <a:p>
            <a:pPr eaLnBrk="1" hangingPunct="1">
              <a:buFont typeface="Wingdings" pitchFamily="2" charset="2"/>
              <a:buNone/>
            </a:pPr>
            <a:r>
              <a:rPr lang="en-US" altLang="zh-CN" smtClean="0"/>
              <a:t>		</a:t>
            </a:r>
          </a:p>
          <a:p>
            <a:endParaRPr lang="zh-CN" altLang="en-US" smtClean="0"/>
          </a:p>
        </p:txBody>
      </p:sp>
      <p:sp>
        <p:nvSpPr>
          <p:cNvPr id="35842" name="标题 1"/>
          <p:cNvSpPr>
            <a:spLocks noGrp="1"/>
          </p:cNvSpPr>
          <p:nvPr>
            <p:ph type="title"/>
          </p:nvPr>
        </p:nvSpPr>
        <p:spPr/>
        <p:txBody>
          <a:bodyPr/>
          <a:lstStyle/>
          <a:p>
            <a:r>
              <a:rPr lang="en-US" altLang="zh-CN" smtClean="0"/>
              <a:t>GDB</a:t>
            </a:r>
            <a:r>
              <a:rPr lang="zh-CN" altLang="en-US" smtClean="0"/>
              <a:t>高级命令</a:t>
            </a:r>
          </a:p>
        </p:txBody>
      </p:sp>
      <p:graphicFrame>
        <p:nvGraphicFramePr>
          <p:cNvPr id="6" name="表格 5"/>
          <p:cNvGraphicFramePr>
            <a:graphicFrameLocks noGrp="1"/>
          </p:cNvGraphicFramePr>
          <p:nvPr>
            <p:extLst>
              <p:ext uri="{D42A27DB-BD31-4B8C-83A1-F6EECF244321}">
                <p14:modId xmlns:p14="http://schemas.microsoft.com/office/powerpoint/2010/main" xmlns="" val="166425987"/>
              </p:ext>
            </p:extLst>
          </p:nvPr>
        </p:nvGraphicFramePr>
        <p:xfrm>
          <a:off x="500063" y="1643063"/>
          <a:ext cx="7786687" cy="4445000"/>
        </p:xfrm>
        <a:graphic>
          <a:graphicData uri="http://schemas.openxmlformats.org/drawingml/2006/table">
            <a:tbl>
              <a:tblPr firstRow="1" bandRow="1">
                <a:tableStyleId>{5C22544A-7EE6-4342-B048-85BDC9FD1C3A}</a:tableStyleId>
              </a:tblPr>
              <a:tblGrid>
                <a:gridCol w="7786687"/>
              </a:tblGrid>
              <a:tr h="643011">
                <a:tc>
                  <a:txBody>
                    <a:bodyPr/>
                    <a:lstStyle/>
                    <a:p>
                      <a:r>
                        <a:rPr lang="zh-CN" altLang="en-US" sz="3200" dirty="0" smtClean="0">
                          <a:solidFill>
                            <a:srgbClr val="7030A0"/>
                          </a:solidFill>
                        </a:rPr>
                        <a:t>单线程停止 </a:t>
                      </a:r>
                      <a:r>
                        <a:rPr lang="en-US" altLang="zh-CN" sz="3200" dirty="0" smtClean="0">
                          <a:solidFill>
                            <a:srgbClr val="7030A0"/>
                          </a:solidFill>
                        </a:rPr>
                        <a:t>—— break … thread…</a:t>
                      </a:r>
                      <a:endParaRPr lang="zh-CN" altLang="en-US" sz="3200" dirty="0">
                        <a:solidFill>
                          <a:srgbClr val="7030A0"/>
                        </a:solidFill>
                      </a:endParaRPr>
                    </a:p>
                  </a:txBody>
                  <a:tcPr marL="91439" marR="91439" marT="45725" marB="45725"/>
                </a:tc>
              </a:tr>
              <a:tr h="3801989">
                <a:tc>
                  <a:txBody>
                    <a:bodyPr/>
                    <a:lstStyle/>
                    <a:p>
                      <a:pPr eaLnBrk="1" hangingPunct="1">
                        <a:buFont typeface="Wingdings" pitchFamily="2" charset="2"/>
                        <a:buNone/>
                      </a:pPr>
                      <a:endParaRPr lang="en-US" altLang="zh-CN" sz="1800" dirty="0" smtClean="0"/>
                    </a:p>
                    <a:p>
                      <a:pPr eaLnBrk="1" hangingPunct="1">
                        <a:buFont typeface="Wingdings" pitchFamily="2" charset="2"/>
                        <a:buNone/>
                      </a:pPr>
                      <a:r>
                        <a:rPr lang="en-US" altLang="zh-CN" sz="1800" dirty="0" smtClean="0"/>
                        <a:t>			</a:t>
                      </a:r>
                    </a:p>
                    <a:p>
                      <a:r>
                        <a:rPr lang="en-US" altLang="zh-CN" sz="1800" kern="1200" baseline="0" dirty="0" smtClean="0">
                          <a:solidFill>
                            <a:schemeClr val="dk1"/>
                          </a:solidFill>
                          <a:latin typeface="+mn-lt"/>
                          <a:ea typeface="+mn-ea"/>
                          <a:cs typeface="+mn-cs"/>
                        </a:rPr>
                        <a:t>break  [</a:t>
                      </a:r>
                      <a:r>
                        <a:rPr lang="en-US" altLang="zh-CN" sz="1800" kern="1200" baseline="0" dirty="0" err="1" smtClean="0">
                          <a:solidFill>
                            <a:schemeClr val="dk1"/>
                          </a:solidFill>
                          <a:latin typeface="+mn-lt"/>
                          <a:ea typeface="+mn-ea"/>
                          <a:cs typeface="+mn-cs"/>
                        </a:rPr>
                        <a:t>lineno</a:t>
                      </a:r>
                      <a:r>
                        <a:rPr lang="en-US" altLang="zh-CN" sz="1800" kern="1200" baseline="0" dirty="0" smtClean="0">
                          <a:solidFill>
                            <a:schemeClr val="dk1"/>
                          </a:solidFill>
                          <a:latin typeface="+mn-lt"/>
                          <a:ea typeface="+mn-ea"/>
                          <a:cs typeface="+mn-cs"/>
                        </a:rPr>
                        <a:t>]  thread  [</a:t>
                      </a:r>
                      <a:r>
                        <a:rPr lang="en-US" altLang="zh-CN" sz="1800" kern="1200" baseline="0" dirty="0" err="1" smtClean="0">
                          <a:solidFill>
                            <a:schemeClr val="dk1"/>
                          </a:solidFill>
                          <a:latin typeface="+mn-lt"/>
                          <a:ea typeface="+mn-ea"/>
                          <a:cs typeface="+mn-cs"/>
                        </a:rPr>
                        <a:t>threadno</a:t>
                      </a:r>
                      <a:r>
                        <a:rPr lang="en-US" altLang="zh-CN" sz="1800" kern="1200" baseline="0" dirty="0" smtClean="0">
                          <a:solidFill>
                            <a:schemeClr val="dk1"/>
                          </a:solidFill>
                          <a:latin typeface="+mn-lt"/>
                          <a:ea typeface="+mn-ea"/>
                          <a:cs typeface="+mn-cs"/>
                        </a:rPr>
                        <a:t>]  ——  </a:t>
                      </a:r>
                      <a:r>
                        <a:rPr lang="zh-CN" altLang="en-US" sz="1800" kern="1200" baseline="0" dirty="0" smtClean="0">
                          <a:solidFill>
                            <a:schemeClr val="dk1"/>
                          </a:solidFill>
                          <a:latin typeface="+mn-lt"/>
                          <a:ea typeface="+mn-ea"/>
                          <a:cs typeface="+mn-cs"/>
                        </a:rPr>
                        <a:t>指定线程运行到某行时，该线程停住；</a:t>
                      </a:r>
                      <a:endParaRPr lang="en-US" altLang="zh-CN" sz="1800" kern="1200" baseline="0" dirty="0" smtClean="0">
                        <a:solidFill>
                          <a:schemeClr val="dk1"/>
                        </a:solidFill>
                        <a:latin typeface="+mn-lt"/>
                        <a:ea typeface="+mn-ea"/>
                        <a:cs typeface="+mn-cs"/>
                      </a:endParaRPr>
                    </a:p>
                    <a:p>
                      <a:r>
                        <a:rPr lang="en-US" altLang="zh-CN" sz="1800" kern="1200" baseline="0" dirty="0" smtClean="0">
                          <a:solidFill>
                            <a:schemeClr val="dk1"/>
                          </a:solidFill>
                          <a:latin typeface="+mn-lt"/>
                          <a:ea typeface="+mn-ea"/>
                          <a:cs typeface="+mn-cs"/>
                        </a:rPr>
                        <a:t>break  test.c:20  thread  10  </a:t>
                      </a:r>
                    </a:p>
                    <a:p>
                      <a:endParaRPr lang="en-US" altLang="zh-CN" sz="1800" kern="1200" baseline="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baseline="0" dirty="0" smtClean="0">
                          <a:solidFill>
                            <a:schemeClr val="dk1"/>
                          </a:solidFill>
                          <a:latin typeface="+mn-lt"/>
                          <a:ea typeface="+mn-ea"/>
                          <a:cs typeface="+mn-cs"/>
                        </a:rPr>
                        <a:t>break  [</a:t>
                      </a:r>
                      <a:r>
                        <a:rPr lang="en-US" altLang="zh-CN" sz="1800" kern="1200" baseline="0" dirty="0" err="1" smtClean="0">
                          <a:solidFill>
                            <a:schemeClr val="dk1"/>
                          </a:solidFill>
                          <a:latin typeface="+mn-lt"/>
                          <a:ea typeface="+mn-ea"/>
                          <a:cs typeface="+mn-cs"/>
                        </a:rPr>
                        <a:t>lineno</a:t>
                      </a:r>
                      <a:r>
                        <a:rPr lang="en-US" altLang="zh-CN" sz="1800" kern="1200" baseline="0" dirty="0" smtClean="0">
                          <a:solidFill>
                            <a:schemeClr val="dk1"/>
                          </a:solidFill>
                          <a:latin typeface="+mn-lt"/>
                          <a:ea typeface="+mn-ea"/>
                          <a:cs typeface="+mn-cs"/>
                        </a:rPr>
                        <a:t>]  thread  [</a:t>
                      </a:r>
                      <a:r>
                        <a:rPr lang="en-US" altLang="zh-CN" sz="1800" kern="1200" baseline="0" dirty="0" err="1" smtClean="0">
                          <a:solidFill>
                            <a:schemeClr val="dk1"/>
                          </a:solidFill>
                          <a:latin typeface="+mn-lt"/>
                          <a:ea typeface="+mn-ea"/>
                          <a:cs typeface="+mn-cs"/>
                        </a:rPr>
                        <a:t>threadno</a:t>
                      </a:r>
                      <a:r>
                        <a:rPr lang="en-US" altLang="zh-CN" sz="1800" kern="1200" baseline="0" dirty="0" smtClean="0">
                          <a:solidFill>
                            <a:schemeClr val="dk1"/>
                          </a:solidFill>
                          <a:latin typeface="+mn-lt"/>
                          <a:ea typeface="+mn-ea"/>
                          <a:cs typeface="+mn-cs"/>
                        </a:rPr>
                        <a:t>]   if  [condition]  —— </a:t>
                      </a:r>
                      <a:r>
                        <a:rPr lang="zh-CN" altLang="en-US" sz="1800" kern="1200" baseline="0" dirty="0" smtClean="0">
                          <a:solidFill>
                            <a:schemeClr val="dk1"/>
                          </a:solidFill>
                          <a:latin typeface="+mn-lt"/>
                          <a:ea typeface="+mn-ea"/>
                          <a:cs typeface="+mn-cs"/>
                        </a:rPr>
                        <a:t>满足某个条件时指定线程运行到某行时，该线程停住；</a:t>
                      </a:r>
                      <a:endParaRPr lang="zh-CN" altLang="en-US" sz="1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baseline="0" dirty="0" smtClean="0">
                          <a:solidFill>
                            <a:schemeClr val="dk1"/>
                          </a:solidFill>
                          <a:latin typeface="+mn-lt"/>
                          <a:ea typeface="+mn-ea"/>
                          <a:cs typeface="+mn-cs"/>
                        </a:rPr>
                        <a:t>break  test.c:20  thread  10   if  a &gt; 10</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800" kern="1200" baseline="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baseline="0" dirty="0" smtClean="0">
                          <a:solidFill>
                            <a:schemeClr val="dk1"/>
                          </a:solidFill>
                          <a:latin typeface="+mn-lt"/>
                          <a:ea typeface="+mn-ea"/>
                          <a:cs typeface="+mn-cs"/>
                        </a:rPr>
                        <a:t>Break </a:t>
                      </a:r>
                      <a:r>
                        <a:rPr lang="en-US" altLang="zh-CN" sz="1800" kern="1200" baseline="0" dirty="0" err="1" smtClean="0">
                          <a:solidFill>
                            <a:schemeClr val="dk1"/>
                          </a:solidFill>
                          <a:latin typeface="+mn-lt"/>
                          <a:ea typeface="+mn-ea"/>
                          <a:cs typeface="+mn-cs"/>
                        </a:rPr>
                        <a:t>routine_name</a:t>
                      </a:r>
                      <a:r>
                        <a:rPr lang="en-US" altLang="zh-CN" sz="1800" kern="1200" baseline="0" dirty="0" smtClean="0">
                          <a:solidFill>
                            <a:schemeClr val="dk1"/>
                          </a:solidFill>
                          <a:latin typeface="+mn-lt"/>
                          <a:ea typeface="+mn-ea"/>
                          <a:cs typeface="+mn-cs"/>
                        </a:rPr>
                        <a:t>;      #</a:t>
                      </a:r>
                      <a:r>
                        <a:rPr lang="zh-CN" altLang="en-US" sz="1800" kern="1200" baseline="0" dirty="0" smtClean="0">
                          <a:solidFill>
                            <a:schemeClr val="dk1"/>
                          </a:solidFill>
                          <a:latin typeface="+mn-lt"/>
                          <a:ea typeface="+mn-ea"/>
                          <a:cs typeface="+mn-cs"/>
                        </a:rPr>
                        <a:t>在指定例程的入口处设置断点。</a:t>
                      </a:r>
                      <a:endParaRPr lang="en-US" altLang="zh-CN" sz="1800" kern="1200" baseline="0" dirty="0" smtClean="0">
                        <a:solidFill>
                          <a:schemeClr val="dk1"/>
                        </a:solidFill>
                        <a:latin typeface="+mn-lt"/>
                        <a:ea typeface="+mn-ea"/>
                        <a:cs typeface="+mn-cs"/>
                      </a:endParaRPr>
                    </a:p>
                    <a:p>
                      <a:endParaRPr lang="zh-CN" altLang="en-US" sz="1800" dirty="0"/>
                    </a:p>
                  </a:txBody>
                  <a:tcPr marL="91439" marR="91439" marT="45725" marB="45725">
                    <a:solidFill>
                      <a:schemeClr val="accent3">
                        <a:lumMod val="95000"/>
                      </a:schemeClr>
                    </a:solidFill>
                  </a:tcPr>
                </a:tc>
              </a:tr>
            </a:tbl>
          </a:graphicData>
        </a:graphic>
      </p:graphicFrame>
    </p:spTree>
    <p:extLst>
      <p:ext uri="{BB962C8B-B14F-4D97-AF65-F5344CB8AC3E}">
        <p14:creationId xmlns:p14="http://schemas.microsoft.com/office/powerpoint/2010/main" xmlns="" val="133062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内容占位符 2"/>
          <p:cNvSpPr>
            <a:spLocks noGrp="1"/>
          </p:cNvSpPr>
          <p:nvPr>
            <p:ph idx="1"/>
          </p:nvPr>
        </p:nvSpPr>
        <p:spPr>
          <a:xfrm>
            <a:off x="304800" y="785813"/>
            <a:ext cx="8686800" cy="4525962"/>
          </a:xfrm>
        </p:spPr>
        <p:txBody>
          <a:bodyPr/>
          <a:lstStyle/>
          <a:p>
            <a:pPr eaLnBrk="1" hangingPunct="1">
              <a:buFont typeface="Wingdings" pitchFamily="2" charset="2"/>
              <a:buNone/>
            </a:pPr>
            <a:r>
              <a:rPr lang="zh-CN" altLang="en-US" sz="4800" smtClean="0">
                <a:solidFill>
                  <a:srgbClr val="FF3300"/>
                </a:solidFill>
              </a:rPr>
              <a:t>自定义命令 </a:t>
            </a:r>
            <a:r>
              <a:rPr lang="en-US" altLang="zh-CN" smtClean="0"/>
              <a:t>——  </a:t>
            </a:r>
            <a:r>
              <a:rPr lang="zh-CN" altLang="en-US" smtClean="0"/>
              <a:t>设置</a:t>
            </a:r>
            <a:endParaRPr lang="en-US" altLang="zh-CN" smtClean="0"/>
          </a:p>
          <a:p>
            <a:pPr eaLnBrk="1" hangingPunct="1">
              <a:buFont typeface="Wingdings" pitchFamily="2" charset="2"/>
              <a:buNone/>
            </a:pPr>
            <a:r>
              <a:rPr lang="en-US" altLang="zh-CN" smtClean="0"/>
              <a:t>		</a:t>
            </a:r>
          </a:p>
          <a:p>
            <a:endParaRPr lang="zh-CN" altLang="en-US" smtClean="0"/>
          </a:p>
        </p:txBody>
      </p:sp>
      <p:sp>
        <p:nvSpPr>
          <p:cNvPr id="36866" name="标题 1"/>
          <p:cNvSpPr>
            <a:spLocks noGrp="1"/>
          </p:cNvSpPr>
          <p:nvPr>
            <p:ph type="title"/>
          </p:nvPr>
        </p:nvSpPr>
        <p:spPr/>
        <p:txBody>
          <a:bodyPr/>
          <a:lstStyle/>
          <a:p>
            <a:r>
              <a:rPr lang="en-US" altLang="zh-CN" smtClean="0"/>
              <a:t>GDB</a:t>
            </a:r>
            <a:r>
              <a:rPr lang="zh-CN" altLang="en-US" smtClean="0"/>
              <a:t>高级命令</a:t>
            </a:r>
          </a:p>
        </p:txBody>
      </p:sp>
      <p:graphicFrame>
        <p:nvGraphicFramePr>
          <p:cNvPr id="6" name="表格 5"/>
          <p:cNvGraphicFramePr>
            <a:graphicFrameLocks noGrp="1"/>
          </p:cNvGraphicFramePr>
          <p:nvPr>
            <p:extLst>
              <p:ext uri="{D42A27DB-BD31-4B8C-83A1-F6EECF244321}">
                <p14:modId xmlns:p14="http://schemas.microsoft.com/office/powerpoint/2010/main" xmlns="" val="3945248808"/>
              </p:ext>
            </p:extLst>
          </p:nvPr>
        </p:nvGraphicFramePr>
        <p:xfrm>
          <a:off x="500063" y="1643063"/>
          <a:ext cx="7786687" cy="4574941"/>
        </p:xfrm>
        <a:graphic>
          <a:graphicData uri="http://schemas.openxmlformats.org/drawingml/2006/table">
            <a:tbl>
              <a:tblPr firstRow="1" bandRow="1">
                <a:tableStyleId>{5C22544A-7EE6-4342-B048-85BDC9FD1C3A}</a:tableStyleId>
              </a:tblPr>
              <a:tblGrid>
                <a:gridCol w="7786687"/>
              </a:tblGrid>
              <a:tr h="643011">
                <a:tc>
                  <a:txBody>
                    <a:bodyPr/>
                    <a:lstStyle/>
                    <a:p>
                      <a:r>
                        <a:rPr lang="zh-CN" altLang="en-US" sz="3200" dirty="0" smtClean="0">
                          <a:solidFill>
                            <a:srgbClr val="7030A0"/>
                          </a:solidFill>
                        </a:rPr>
                        <a:t>自定义命令 </a:t>
                      </a:r>
                      <a:r>
                        <a:rPr lang="en-US" altLang="zh-CN" sz="3200" dirty="0" smtClean="0">
                          <a:solidFill>
                            <a:srgbClr val="7030A0"/>
                          </a:solidFill>
                        </a:rPr>
                        <a:t>—— commands</a:t>
                      </a:r>
                      <a:endParaRPr lang="zh-CN" altLang="en-US" sz="3200" dirty="0">
                        <a:solidFill>
                          <a:srgbClr val="7030A0"/>
                        </a:solidFill>
                      </a:endParaRPr>
                    </a:p>
                  </a:txBody>
                  <a:tcPr marL="91439" marR="91439" marT="45725" marB="45725"/>
                </a:tc>
              </a:tr>
              <a:tr h="3801989">
                <a:tc>
                  <a:txBody>
                    <a:bodyPr/>
                    <a:lstStyle/>
                    <a:p>
                      <a:pPr eaLnBrk="1" hangingPunct="1">
                        <a:buFont typeface="Wingdings" pitchFamily="2" charset="2"/>
                        <a:buNone/>
                      </a:pPr>
                      <a:r>
                        <a:rPr lang="zh-CN" altLang="en-US" sz="1800" dirty="0" smtClean="0"/>
                        <a:t>针对某个断点，设置一个自定义的命令，</a:t>
                      </a:r>
                      <a:r>
                        <a:rPr lang="zh-CN" altLang="en-US" sz="1800" b="0" dirty="0" smtClean="0"/>
                        <a:t>该</a:t>
                      </a:r>
                      <a:r>
                        <a:rPr lang="zh-CN" altLang="en-US" sz="1800" dirty="0" smtClean="0"/>
                        <a:t>命令可以是多个</a:t>
                      </a:r>
                      <a:r>
                        <a:rPr lang="zh-CN" altLang="en-US" sz="1800" baseline="0" dirty="0" smtClean="0"/>
                        <a:t>命令的集合，命中断点时，列出将要执行的命令：</a:t>
                      </a:r>
                      <a:endParaRPr lang="en-US" altLang="zh-CN" sz="1800" baseline="0" dirty="0" smtClean="0"/>
                    </a:p>
                    <a:p>
                      <a:pPr eaLnBrk="1" hangingPunct="1">
                        <a:buFont typeface="Wingdings" pitchFamily="2" charset="2"/>
                        <a:buNone/>
                      </a:pPr>
                      <a:endParaRPr lang="en-US" altLang="zh-CN" sz="1800" baseline="0" dirty="0" smtClean="0"/>
                    </a:p>
                    <a:p>
                      <a:pPr eaLnBrk="1" hangingPunct="1">
                        <a:buFont typeface="Wingdings" pitchFamily="2" charset="2"/>
                        <a:buNone/>
                      </a:pPr>
                      <a:r>
                        <a:rPr lang="en-US" altLang="zh-CN" sz="1800" baseline="0" dirty="0" smtClean="0"/>
                        <a:t>commands   [num]   ——  num</a:t>
                      </a:r>
                      <a:r>
                        <a:rPr lang="zh-CN" altLang="en-US" sz="1800" baseline="0" dirty="0" smtClean="0"/>
                        <a:t>为断点号</a:t>
                      </a:r>
                      <a:endParaRPr lang="en-US" altLang="zh-CN" sz="1800" baseline="0" dirty="0" smtClean="0"/>
                    </a:p>
                    <a:p>
                      <a:pPr eaLnBrk="1" hangingPunct="1">
                        <a:buFont typeface="Wingdings" pitchFamily="2" charset="2"/>
                        <a:buNone/>
                      </a:pPr>
                      <a:r>
                        <a:rPr lang="en-US" altLang="zh-CN" sz="1800" baseline="0" dirty="0" smtClean="0"/>
                        <a:t>command1</a:t>
                      </a:r>
                    </a:p>
                    <a:p>
                      <a:pPr eaLnBrk="1" hangingPunct="1">
                        <a:buFont typeface="Wingdings" pitchFamily="2" charset="2"/>
                        <a:buNone/>
                      </a:pPr>
                      <a:r>
                        <a:rPr lang="en-US" altLang="zh-CN" sz="1800" baseline="0" dirty="0" smtClean="0"/>
                        <a:t>command2</a:t>
                      </a:r>
                    </a:p>
                    <a:p>
                      <a:pPr eaLnBrk="1" hangingPunct="1">
                        <a:buFont typeface="Wingdings" pitchFamily="2" charset="2"/>
                        <a:buNone/>
                      </a:pPr>
                      <a:r>
                        <a:rPr lang="en-US" altLang="zh-CN" sz="1800" baseline="0" dirty="0" smtClean="0"/>
                        <a:t>……</a:t>
                      </a:r>
                    </a:p>
                    <a:p>
                      <a:pPr eaLnBrk="1" hangingPunct="1">
                        <a:buFont typeface="Wingdings" pitchFamily="2" charset="2"/>
                        <a:buNone/>
                      </a:pPr>
                      <a:r>
                        <a:rPr lang="en-US" altLang="zh-CN" sz="1800" baseline="0" dirty="0" smtClean="0"/>
                        <a:t>end</a:t>
                      </a:r>
                    </a:p>
                    <a:p>
                      <a:pPr eaLnBrk="1" hangingPunct="1">
                        <a:buFont typeface="Wingdings" pitchFamily="2" charset="2"/>
                        <a:buNone/>
                      </a:pPr>
                      <a:endParaRPr lang="en-US" altLang="zh-CN" sz="1800" baseline="0" dirty="0" smtClean="0"/>
                    </a:p>
                    <a:p>
                      <a:pPr eaLnBrk="1" hangingPunct="1">
                        <a:buFont typeface="Wingdings" pitchFamily="2" charset="2"/>
                        <a:buNone/>
                      </a:pPr>
                      <a:endParaRPr lang="en-US" altLang="zh-CN" sz="1800" baseline="0" dirty="0" smtClean="0"/>
                    </a:p>
                    <a:p>
                      <a:pPr eaLnBrk="1" hangingPunct="1">
                        <a:buFont typeface="Wingdings" pitchFamily="2" charset="2"/>
                        <a:buNone/>
                      </a:pPr>
                      <a:endParaRPr lang="en-US" altLang="zh-CN" sz="1800" baseline="0" dirty="0" smtClean="0"/>
                    </a:p>
                    <a:p>
                      <a:pPr eaLnBrk="1" hangingPunct="1">
                        <a:buFont typeface="Wingdings" pitchFamily="2" charset="2"/>
                        <a:buNone/>
                      </a:pPr>
                      <a:endParaRPr lang="en-US" altLang="zh-CN" sz="1800" dirty="0" smtClean="0"/>
                    </a:p>
                    <a:p>
                      <a:pPr eaLnBrk="1" hangingPunct="1">
                        <a:buFont typeface="Wingdings" pitchFamily="2" charset="2"/>
                        <a:buNone/>
                      </a:pPr>
                      <a:r>
                        <a:rPr lang="en-US" altLang="zh-CN" sz="1800" dirty="0" smtClean="0"/>
                        <a:t>			</a:t>
                      </a:r>
                    </a:p>
                    <a:p>
                      <a:endParaRPr lang="zh-CN" altLang="en-US" sz="1800" dirty="0"/>
                    </a:p>
                  </a:txBody>
                  <a:tcPr marL="91439" marR="91439" marT="45725" marB="45725">
                    <a:solidFill>
                      <a:schemeClr val="accent3">
                        <a:lumMod val="95000"/>
                      </a:schemeClr>
                    </a:solidFill>
                  </a:tcPr>
                </a:tc>
              </a:tr>
            </a:tbl>
          </a:graphicData>
        </a:graphic>
      </p:graphicFrame>
    </p:spTree>
    <p:extLst>
      <p:ext uri="{BB962C8B-B14F-4D97-AF65-F5344CB8AC3E}">
        <p14:creationId xmlns:p14="http://schemas.microsoft.com/office/powerpoint/2010/main" xmlns="" val="38317875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内容占位符 2"/>
          <p:cNvSpPr>
            <a:spLocks noGrp="1"/>
          </p:cNvSpPr>
          <p:nvPr>
            <p:ph idx="1"/>
          </p:nvPr>
        </p:nvSpPr>
        <p:spPr>
          <a:xfrm>
            <a:off x="304800" y="714375"/>
            <a:ext cx="8686800" cy="4525963"/>
          </a:xfrm>
        </p:spPr>
        <p:txBody>
          <a:bodyPr/>
          <a:lstStyle/>
          <a:p>
            <a:pPr eaLnBrk="1" hangingPunct="1">
              <a:buFont typeface="Wingdings" pitchFamily="2" charset="2"/>
              <a:buNone/>
            </a:pPr>
            <a:r>
              <a:rPr lang="zh-CN" altLang="en-US" sz="4800" smtClean="0">
                <a:solidFill>
                  <a:srgbClr val="FF3300"/>
                </a:solidFill>
              </a:rPr>
              <a:t>跟踪点</a:t>
            </a:r>
            <a:r>
              <a:rPr lang="zh-CN" altLang="en-US" smtClean="0"/>
              <a:t> </a:t>
            </a:r>
            <a:r>
              <a:rPr lang="en-US" altLang="zh-CN" smtClean="0"/>
              <a:t>——  </a:t>
            </a:r>
            <a:r>
              <a:rPr lang="zh-CN" altLang="en-US" smtClean="0"/>
              <a:t>设置</a:t>
            </a:r>
            <a:endParaRPr lang="en-US" altLang="zh-CN" smtClean="0"/>
          </a:p>
          <a:p>
            <a:pPr eaLnBrk="1" hangingPunct="1">
              <a:buFont typeface="Wingdings" pitchFamily="2" charset="2"/>
              <a:buNone/>
            </a:pPr>
            <a:r>
              <a:rPr lang="en-US" altLang="zh-CN" smtClean="0"/>
              <a:t>		</a:t>
            </a:r>
          </a:p>
          <a:p>
            <a:endParaRPr lang="zh-CN" altLang="en-US" smtClean="0"/>
          </a:p>
        </p:txBody>
      </p:sp>
      <p:sp>
        <p:nvSpPr>
          <p:cNvPr id="37890" name="标题 1"/>
          <p:cNvSpPr>
            <a:spLocks noGrp="1"/>
          </p:cNvSpPr>
          <p:nvPr>
            <p:ph type="title"/>
          </p:nvPr>
        </p:nvSpPr>
        <p:spPr/>
        <p:txBody>
          <a:bodyPr/>
          <a:lstStyle/>
          <a:p>
            <a:r>
              <a:rPr lang="en-US" altLang="zh-CN" smtClean="0"/>
              <a:t>GDB</a:t>
            </a:r>
            <a:r>
              <a:rPr lang="zh-CN" altLang="en-US" smtClean="0"/>
              <a:t>高级命令</a:t>
            </a:r>
          </a:p>
        </p:txBody>
      </p:sp>
      <p:graphicFrame>
        <p:nvGraphicFramePr>
          <p:cNvPr id="6" name="表格 5"/>
          <p:cNvGraphicFramePr>
            <a:graphicFrameLocks noGrp="1"/>
          </p:cNvGraphicFramePr>
          <p:nvPr/>
        </p:nvGraphicFramePr>
        <p:xfrm>
          <a:off x="500063" y="1571625"/>
          <a:ext cx="7786687" cy="4445000"/>
        </p:xfrm>
        <a:graphic>
          <a:graphicData uri="http://schemas.openxmlformats.org/drawingml/2006/table">
            <a:tbl>
              <a:tblPr firstRow="1" bandRow="1">
                <a:tableStyleId>{5C22544A-7EE6-4342-B048-85BDC9FD1C3A}</a:tableStyleId>
              </a:tblPr>
              <a:tblGrid>
                <a:gridCol w="7786687"/>
              </a:tblGrid>
              <a:tr h="643011">
                <a:tc>
                  <a:txBody>
                    <a:bodyPr/>
                    <a:lstStyle/>
                    <a:p>
                      <a:r>
                        <a:rPr lang="zh-CN" altLang="en-US" sz="3200" dirty="0" smtClean="0">
                          <a:solidFill>
                            <a:srgbClr val="7030A0"/>
                          </a:solidFill>
                        </a:rPr>
                        <a:t>跟踪点 </a:t>
                      </a:r>
                      <a:r>
                        <a:rPr lang="en-US" altLang="zh-CN" sz="3200" dirty="0" smtClean="0">
                          <a:solidFill>
                            <a:srgbClr val="7030A0"/>
                          </a:solidFill>
                        </a:rPr>
                        <a:t>—— trace</a:t>
                      </a:r>
                      <a:endParaRPr lang="zh-CN" altLang="en-US" sz="3200" dirty="0">
                        <a:solidFill>
                          <a:srgbClr val="7030A0"/>
                        </a:solidFill>
                      </a:endParaRPr>
                    </a:p>
                  </a:txBody>
                  <a:tcPr marL="91439" marR="91439" marT="45725" marB="45725"/>
                </a:tc>
              </a:tr>
              <a:tr h="3801989">
                <a:tc>
                  <a:txBody>
                    <a:bodyPr/>
                    <a:lstStyle/>
                    <a:p>
                      <a:pPr eaLnBrk="1" hangingPunct="1">
                        <a:buFont typeface="Wingdings" pitchFamily="2" charset="2"/>
                        <a:buNone/>
                      </a:pPr>
                      <a:r>
                        <a:rPr lang="zh-CN" altLang="en-US" sz="1800" dirty="0" smtClean="0"/>
                        <a:t>与停止点不同之处是，跟踪点不会停止被调试程序，搜集某些变量的值之后继续执行程序。设置跟踪点的方法类似于断点：</a:t>
                      </a:r>
                      <a:endParaRPr lang="en-US" altLang="zh-CN" sz="1800" dirty="0" smtClean="0"/>
                    </a:p>
                    <a:p>
                      <a:pPr eaLnBrk="1" hangingPunct="1">
                        <a:buFont typeface="Wingdings" pitchFamily="2" charset="2"/>
                        <a:buNone/>
                      </a:pPr>
                      <a:r>
                        <a:rPr lang="en-US" altLang="zh-CN" sz="1800" dirty="0" smtClean="0"/>
                        <a:t>trace</a:t>
                      </a:r>
                      <a:r>
                        <a:rPr lang="en-US" altLang="zh-CN" sz="1800" baseline="0" dirty="0" smtClean="0"/>
                        <a:t>  test.c:10</a:t>
                      </a:r>
                      <a:endParaRPr lang="en-US" altLang="zh-CN" sz="1800" dirty="0" smtClean="0"/>
                    </a:p>
                    <a:p>
                      <a:pPr eaLnBrk="1" hangingPunct="1">
                        <a:buFont typeface="Wingdings" pitchFamily="2" charset="2"/>
                        <a:buNone/>
                      </a:pPr>
                      <a:r>
                        <a:rPr lang="en-US" altLang="zh-CN" sz="1800" dirty="0" smtClean="0"/>
                        <a:t>	</a:t>
                      </a:r>
                    </a:p>
                    <a:p>
                      <a:pPr eaLnBrk="1" hangingPunct="1">
                        <a:buFont typeface="Wingdings" pitchFamily="2" charset="2"/>
                        <a:buNone/>
                      </a:pPr>
                      <a:endParaRPr lang="en-US" altLang="zh-CN" sz="1800" dirty="0" smtClean="0"/>
                    </a:p>
                    <a:p>
                      <a:pPr eaLnBrk="1" hangingPunct="1">
                        <a:buFont typeface="Wingdings" pitchFamily="2" charset="2"/>
                        <a:buNone/>
                      </a:pPr>
                      <a:r>
                        <a:rPr lang="en-US" altLang="zh-CN" sz="1800" dirty="0" smtClean="0"/>
                        <a:t>trace</a:t>
                      </a:r>
                      <a:r>
                        <a:rPr lang="en-US" altLang="zh-CN" sz="1800" baseline="0" dirty="0" smtClean="0"/>
                        <a:t> </a:t>
                      </a:r>
                      <a:r>
                        <a:rPr lang="zh-CN" altLang="en-US" sz="1800" baseline="0" dirty="0" smtClean="0"/>
                        <a:t>命令一般与</a:t>
                      </a:r>
                      <a:r>
                        <a:rPr lang="en-US" altLang="zh-CN" sz="1800" baseline="0" dirty="0" smtClean="0"/>
                        <a:t>actions</a:t>
                      </a:r>
                      <a:r>
                        <a:rPr lang="zh-CN" altLang="en-US" sz="1800" baseline="0" dirty="0" smtClean="0"/>
                        <a:t>、</a:t>
                      </a:r>
                      <a:r>
                        <a:rPr lang="en-US" altLang="zh-CN" sz="1800" baseline="0" dirty="0" err="1" smtClean="0"/>
                        <a:t>tstart</a:t>
                      </a:r>
                      <a:r>
                        <a:rPr lang="zh-CN" altLang="en-US" sz="1800" baseline="0" dirty="0" smtClean="0"/>
                        <a:t>、</a:t>
                      </a:r>
                      <a:r>
                        <a:rPr lang="en-US" altLang="zh-CN" sz="1800" baseline="0" dirty="0" err="1" smtClean="0"/>
                        <a:t>tstop</a:t>
                      </a:r>
                      <a:r>
                        <a:rPr lang="zh-CN" altLang="en-US" sz="1800" baseline="0" dirty="0" smtClean="0"/>
                        <a:t>命令结合使用</a:t>
                      </a:r>
                      <a:r>
                        <a:rPr lang="en-US" altLang="zh-CN" sz="1800" dirty="0" smtClean="0"/>
                        <a:t>		</a:t>
                      </a:r>
                    </a:p>
                    <a:p>
                      <a:endParaRPr lang="zh-CN" altLang="en-US" sz="1800" dirty="0"/>
                    </a:p>
                  </a:txBody>
                  <a:tcPr marL="91439" marR="91439" marT="45725" marB="45725">
                    <a:solidFill>
                      <a:schemeClr val="accent3">
                        <a:lumMod val="95000"/>
                      </a:schemeClr>
                    </a:solidFill>
                  </a:tcPr>
                </a:tc>
              </a:tr>
            </a:tbl>
          </a:graphicData>
        </a:graphic>
      </p:graphicFrame>
    </p:spTree>
    <p:extLst>
      <p:ext uri="{BB962C8B-B14F-4D97-AF65-F5344CB8AC3E}">
        <p14:creationId xmlns:p14="http://schemas.microsoft.com/office/powerpoint/2010/main" xmlns="" val="40738631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内容占位符 2"/>
          <p:cNvSpPr>
            <a:spLocks noGrp="1"/>
          </p:cNvSpPr>
          <p:nvPr>
            <p:ph idx="1"/>
          </p:nvPr>
        </p:nvSpPr>
        <p:spPr>
          <a:xfrm>
            <a:off x="304800" y="714375"/>
            <a:ext cx="8686800" cy="4525963"/>
          </a:xfrm>
        </p:spPr>
        <p:txBody>
          <a:bodyPr/>
          <a:lstStyle/>
          <a:p>
            <a:pPr eaLnBrk="1" hangingPunct="1">
              <a:buFont typeface="Wingdings" pitchFamily="2" charset="2"/>
              <a:buNone/>
            </a:pPr>
            <a:r>
              <a:rPr lang="zh-CN" altLang="en-US" sz="4800" dirty="0" smtClean="0">
                <a:solidFill>
                  <a:srgbClr val="FF3300"/>
                </a:solidFill>
              </a:rPr>
              <a:t>源文件搜索</a:t>
            </a:r>
            <a:r>
              <a:rPr lang="en-US" altLang="zh-CN" dirty="0" smtClean="0"/>
              <a:t>——  search</a:t>
            </a:r>
          </a:p>
          <a:p>
            <a:pPr eaLnBrk="1" hangingPunct="1">
              <a:buFont typeface="Wingdings" pitchFamily="2" charset="2"/>
              <a:buNone/>
            </a:pPr>
            <a:r>
              <a:rPr lang="en-US" altLang="zh-CN" dirty="0" smtClean="0"/>
              <a:t>		</a:t>
            </a:r>
          </a:p>
          <a:p>
            <a:endParaRPr lang="zh-CN" altLang="en-US" dirty="0" smtClean="0"/>
          </a:p>
        </p:txBody>
      </p:sp>
      <p:sp>
        <p:nvSpPr>
          <p:cNvPr id="37890" name="标题 1"/>
          <p:cNvSpPr>
            <a:spLocks noGrp="1"/>
          </p:cNvSpPr>
          <p:nvPr>
            <p:ph type="title"/>
          </p:nvPr>
        </p:nvSpPr>
        <p:spPr/>
        <p:txBody>
          <a:bodyPr/>
          <a:lstStyle/>
          <a:p>
            <a:r>
              <a:rPr lang="en-US" altLang="zh-CN" smtClean="0"/>
              <a:t>GDB</a:t>
            </a:r>
            <a:r>
              <a:rPr lang="zh-CN" altLang="en-US" smtClean="0"/>
              <a:t>高级命令</a:t>
            </a:r>
          </a:p>
        </p:txBody>
      </p:sp>
      <p:graphicFrame>
        <p:nvGraphicFramePr>
          <p:cNvPr id="6" name="表格 5"/>
          <p:cNvGraphicFramePr>
            <a:graphicFrameLocks noGrp="1"/>
          </p:cNvGraphicFramePr>
          <p:nvPr>
            <p:extLst>
              <p:ext uri="{D42A27DB-BD31-4B8C-83A1-F6EECF244321}">
                <p14:modId xmlns:p14="http://schemas.microsoft.com/office/powerpoint/2010/main" xmlns="" val="1511973356"/>
              </p:ext>
            </p:extLst>
          </p:nvPr>
        </p:nvGraphicFramePr>
        <p:xfrm>
          <a:off x="500063" y="1571625"/>
          <a:ext cx="7786687" cy="4507236"/>
        </p:xfrm>
        <a:graphic>
          <a:graphicData uri="http://schemas.openxmlformats.org/drawingml/2006/table">
            <a:tbl>
              <a:tblPr firstRow="1" bandRow="1">
                <a:tableStyleId>{5C22544A-7EE6-4342-B048-85BDC9FD1C3A}</a:tableStyleId>
              </a:tblPr>
              <a:tblGrid>
                <a:gridCol w="7786687"/>
              </a:tblGrid>
              <a:tr h="705247">
                <a:tc>
                  <a:txBody>
                    <a:bodyPr/>
                    <a:lstStyle/>
                    <a:p>
                      <a:endParaRPr lang="zh-CN" altLang="en-US" dirty="0"/>
                    </a:p>
                  </a:txBody>
                  <a:tcPr marL="91439" marR="91439" marT="45725" marB="45725"/>
                </a:tc>
              </a:tr>
              <a:tr h="3801989">
                <a:tc>
                  <a:txBody>
                    <a:bodyPr/>
                    <a:lstStyle/>
                    <a:p>
                      <a:r>
                        <a:rPr lang="en-US" altLang="zh-CN" dirty="0" smtClean="0"/>
                        <a:t>Reverse-search</a:t>
                      </a:r>
                      <a:r>
                        <a:rPr lang="en-US" altLang="zh-CN" baseline="0" dirty="0" smtClean="0"/>
                        <a:t>:</a:t>
                      </a:r>
                      <a:r>
                        <a:rPr lang="zh-CN" altLang="en-US" baseline="0" dirty="0" smtClean="0"/>
                        <a:t>在源文件中反向搜索正规表达式</a:t>
                      </a:r>
                      <a:endParaRPr lang="en-US" altLang="zh-CN" baseline="0" dirty="0" smtClean="0"/>
                    </a:p>
                    <a:p>
                      <a:r>
                        <a:rPr lang="en-US" altLang="zh-CN" baseline="0" dirty="0" smtClean="0"/>
                        <a:t>Search:              </a:t>
                      </a:r>
                      <a:r>
                        <a:rPr lang="zh-CN" altLang="en-US" baseline="0" dirty="0" smtClean="0"/>
                        <a:t>在源文件中搜索正规表达式</a:t>
                      </a:r>
                      <a:endParaRPr lang="en-US" altLang="zh-CN" baseline="0" dirty="0" smtClean="0"/>
                    </a:p>
                    <a:p>
                      <a:endParaRPr lang="en-US" altLang="zh-CN" baseline="0" dirty="0" smtClean="0"/>
                    </a:p>
                    <a:p>
                      <a:endParaRPr lang="zh-CN" altLang="en-US" dirty="0"/>
                    </a:p>
                  </a:txBody>
                  <a:tcPr marL="91439" marR="91439" marT="45725" marB="45725">
                    <a:solidFill>
                      <a:schemeClr val="accent3">
                        <a:lumMod val="95000"/>
                      </a:schemeClr>
                    </a:solidFill>
                  </a:tcPr>
                </a:tc>
              </a:tr>
            </a:tbl>
          </a:graphicData>
        </a:graphic>
      </p:graphicFrame>
    </p:spTree>
    <p:extLst>
      <p:ext uri="{BB962C8B-B14F-4D97-AF65-F5344CB8AC3E}">
        <p14:creationId xmlns:p14="http://schemas.microsoft.com/office/powerpoint/2010/main" xmlns="" val="24479886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39752" y="1916832"/>
            <a:ext cx="5400600" cy="3875261"/>
          </a:xfrm>
        </p:spPr>
        <p:txBody>
          <a:bodyPr>
            <a:normAutofit/>
          </a:bodyPr>
          <a:lstStyle/>
          <a:p>
            <a:pPr marL="0" indent="0">
              <a:buNone/>
            </a:pPr>
            <a:r>
              <a:rPr lang="zh-CN" altLang="en-US" dirty="0" smtClean="0"/>
              <a:t>一、</a:t>
            </a:r>
            <a:r>
              <a:rPr lang="zh-CN" altLang="en-US" dirty="0"/>
              <a:t>概述</a:t>
            </a:r>
            <a:endParaRPr lang="en-US" altLang="zh-CN" dirty="0"/>
          </a:p>
          <a:p>
            <a:pPr marL="0" indent="0">
              <a:buNone/>
            </a:pPr>
            <a:r>
              <a:rPr lang="zh-CN" altLang="en-US" dirty="0"/>
              <a:t>二、</a:t>
            </a:r>
            <a:r>
              <a:rPr lang="en-US" altLang="zh-CN" dirty="0" err="1"/>
              <a:t>gdb</a:t>
            </a:r>
            <a:r>
              <a:rPr lang="zh-CN" altLang="en-US" dirty="0"/>
              <a:t>实现原理</a:t>
            </a:r>
            <a:endParaRPr lang="en-US" altLang="zh-CN" dirty="0"/>
          </a:p>
          <a:p>
            <a:pPr marL="0" indent="0">
              <a:buNone/>
            </a:pPr>
            <a:r>
              <a:rPr lang="zh-CN" altLang="en-US" dirty="0"/>
              <a:t>三</a:t>
            </a:r>
            <a:r>
              <a:rPr lang="zh-CN" altLang="en-US" dirty="0" smtClean="0"/>
              <a:t>、</a:t>
            </a:r>
            <a:r>
              <a:rPr lang="en-US" altLang="zh-CN" dirty="0" err="1"/>
              <a:t>gdb</a:t>
            </a:r>
            <a:r>
              <a:rPr lang="zh-CN" altLang="en-US" dirty="0"/>
              <a:t>基本命令</a:t>
            </a:r>
            <a:endParaRPr lang="en-US" altLang="zh-CN" dirty="0"/>
          </a:p>
          <a:p>
            <a:pPr marL="0" indent="0">
              <a:buNone/>
            </a:pPr>
            <a:r>
              <a:rPr lang="zh-CN" altLang="en-US" dirty="0"/>
              <a:t>四</a:t>
            </a:r>
            <a:r>
              <a:rPr lang="zh-CN" altLang="en-US" dirty="0" smtClean="0"/>
              <a:t>、</a:t>
            </a:r>
            <a:r>
              <a:rPr lang="en-US" altLang="zh-CN" dirty="0" err="1" smtClean="0"/>
              <a:t>gdb</a:t>
            </a:r>
            <a:r>
              <a:rPr lang="zh-CN" altLang="en-US" dirty="0" smtClean="0"/>
              <a:t>高级命令</a:t>
            </a:r>
            <a:endParaRPr lang="en-US" altLang="zh-CN" dirty="0" smtClean="0"/>
          </a:p>
          <a:p>
            <a:pPr marL="0" indent="0">
              <a:buNone/>
            </a:pPr>
            <a:r>
              <a:rPr lang="zh-CN" altLang="en-US" dirty="0"/>
              <a:t>五</a:t>
            </a:r>
            <a:r>
              <a:rPr lang="zh-CN" altLang="en-US" dirty="0" smtClean="0"/>
              <a:t>、</a:t>
            </a:r>
            <a:r>
              <a:rPr lang="en-US" altLang="zh-CN" dirty="0" err="1">
                <a:solidFill>
                  <a:srgbClr val="FF0000"/>
                </a:solidFill>
              </a:rPr>
              <a:t>Coredump</a:t>
            </a:r>
            <a:r>
              <a:rPr lang="zh-CN" altLang="en-US" dirty="0">
                <a:solidFill>
                  <a:srgbClr val="FF0000"/>
                </a:solidFill>
              </a:rPr>
              <a:t>分析</a:t>
            </a:r>
            <a:endParaRPr lang="en-US" altLang="zh-CN" dirty="0">
              <a:solidFill>
                <a:srgbClr val="FF0000"/>
              </a:solidFill>
            </a:endParaRPr>
          </a:p>
          <a:p>
            <a:pPr marL="0" indent="0">
              <a:buNone/>
            </a:pPr>
            <a:r>
              <a:rPr lang="zh-CN" altLang="en-US" dirty="0"/>
              <a:t>六</a:t>
            </a:r>
            <a:r>
              <a:rPr lang="zh-CN" altLang="en-US" dirty="0" smtClean="0"/>
              <a:t>、</a:t>
            </a:r>
            <a:r>
              <a:rPr lang="en-US" altLang="zh-CN" dirty="0" err="1" smtClean="0"/>
              <a:t>gdb</a:t>
            </a:r>
            <a:r>
              <a:rPr lang="zh-CN" altLang="en-US" dirty="0" smtClean="0"/>
              <a:t>使用技巧</a:t>
            </a:r>
            <a:endParaRPr lang="en-US" altLang="zh-CN" dirty="0" smtClean="0"/>
          </a:p>
          <a:p>
            <a:pPr marL="0" indent="0">
              <a:buNone/>
            </a:pPr>
            <a:r>
              <a:rPr lang="zh-CN" altLang="en-US" dirty="0"/>
              <a:t>七</a:t>
            </a:r>
            <a:r>
              <a:rPr lang="zh-CN" altLang="en-US" dirty="0" smtClean="0"/>
              <a:t>、常见问题</a:t>
            </a:r>
            <a:endParaRPr lang="en-US" altLang="zh-CN" dirty="0" smtClean="0"/>
          </a:p>
          <a:p>
            <a:endParaRPr lang="zh-CN" altLang="en-US" dirty="0"/>
          </a:p>
        </p:txBody>
      </p:sp>
      <p:sp>
        <p:nvSpPr>
          <p:cNvPr id="2" name="标题 1"/>
          <p:cNvSpPr>
            <a:spLocks noGrp="1"/>
          </p:cNvSpPr>
          <p:nvPr>
            <p:ph type="title"/>
          </p:nvPr>
        </p:nvSpPr>
        <p:spPr/>
        <p:txBody>
          <a:bodyPr/>
          <a:lstStyle/>
          <a:p>
            <a:pPr algn="ctr"/>
            <a:r>
              <a:rPr lang="zh-CN" altLang="en-US" dirty="0" smtClean="0"/>
              <a:t>培训大纲</a:t>
            </a:r>
            <a:endParaRPr lang="zh-CN" altLang="en-US" dirty="0"/>
          </a:p>
        </p:txBody>
      </p:sp>
    </p:spTree>
    <p:extLst>
      <p:ext uri="{BB962C8B-B14F-4D97-AF65-F5344CB8AC3E}">
        <p14:creationId xmlns:p14="http://schemas.microsoft.com/office/powerpoint/2010/main" xmlns="" val="7571835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内容占位符 2"/>
          <p:cNvSpPr>
            <a:spLocks noGrp="1"/>
          </p:cNvSpPr>
          <p:nvPr>
            <p:ph idx="1"/>
          </p:nvPr>
        </p:nvSpPr>
        <p:spPr>
          <a:xfrm>
            <a:off x="304800" y="990600"/>
            <a:ext cx="8686800" cy="5367338"/>
          </a:xfrm>
        </p:spPr>
        <p:txBody>
          <a:bodyPr/>
          <a:lstStyle/>
          <a:p>
            <a:pPr eaLnBrk="1" hangingPunct="1">
              <a:buFont typeface="Wingdings" pitchFamily="2" charset="2"/>
              <a:buNone/>
            </a:pPr>
            <a:r>
              <a:rPr lang="zh-CN" altLang="en-US" sz="4800" smtClean="0">
                <a:solidFill>
                  <a:srgbClr val="FF3300"/>
                </a:solidFill>
              </a:rPr>
              <a:t>认识</a:t>
            </a:r>
            <a:r>
              <a:rPr lang="en-US" altLang="zh-CN" sz="4800" smtClean="0">
                <a:solidFill>
                  <a:srgbClr val="FF3300"/>
                </a:solidFill>
              </a:rPr>
              <a:t>Core</a:t>
            </a:r>
            <a:r>
              <a:rPr lang="zh-CN" altLang="en-US" sz="4800" smtClean="0">
                <a:solidFill>
                  <a:srgbClr val="FF3300"/>
                </a:solidFill>
              </a:rPr>
              <a:t>文件</a:t>
            </a:r>
            <a:endParaRPr lang="en-US" altLang="zh-CN" sz="4800" smtClean="0">
              <a:solidFill>
                <a:srgbClr val="FF3300"/>
              </a:solidFill>
            </a:endParaRPr>
          </a:p>
          <a:p>
            <a:pPr eaLnBrk="1" hangingPunct="1">
              <a:buFont typeface="Wingdings" pitchFamily="2" charset="2"/>
              <a:buNone/>
            </a:pPr>
            <a:endParaRPr lang="en-US" altLang="zh-CN" smtClean="0"/>
          </a:p>
          <a:p>
            <a:pPr eaLnBrk="1" hangingPunct="1">
              <a:buFont typeface="Wingdings" pitchFamily="2" charset="2"/>
              <a:buNone/>
            </a:pPr>
            <a:r>
              <a:rPr lang="en-US" altLang="zh-CN" smtClean="0"/>
              <a:t>	Core</a:t>
            </a:r>
            <a:r>
              <a:rPr lang="zh-CN" altLang="en-US" smtClean="0"/>
              <a:t>文件是程序异常时系统将该程序最后的内存栈信息的一个镜像。通过</a:t>
            </a:r>
            <a:r>
              <a:rPr lang="en-US" altLang="zh-CN" smtClean="0"/>
              <a:t>gdb</a:t>
            </a:r>
            <a:r>
              <a:rPr lang="zh-CN" altLang="en-US" smtClean="0"/>
              <a:t>命令可以查询每块内存的内容以定位程序异常的原因。</a:t>
            </a:r>
            <a:endParaRPr lang="en-US" altLang="zh-CN" smtClean="0"/>
          </a:p>
          <a:p>
            <a:pPr eaLnBrk="1" hangingPunct="1">
              <a:buFont typeface="Wingdings" pitchFamily="2" charset="2"/>
              <a:buNone/>
            </a:pPr>
            <a:r>
              <a:rPr lang="en-US" altLang="zh-CN" smtClean="0"/>
              <a:t>	core</a:t>
            </a:r>
            <a:r>
              <a:rPr lang="zh-CN" altLang="en-US" smtClean="0"/>
              <a:t>文件为程序运行时的线程生产栈信息，每个栈根据函数调用关系分为从低向上的分层帧，每个帧反映一个函数调用。</a:t>
            </a:r>
          </a:p>
        </p:txBody>
      </p:sp>
      <p:sp>
        <p:nvSpPr>
          <p:cNvPr id="40962" name="标题 1"/>
          <p:cNvSpPr>
            <a:spLocks noGrp="1"/>
          </p:cNvSpPr>
          <p:nvPr>
            <p:ph type="title"/>
          </p:nvPr>
        </p:nvSpPr>
        <p:spPr/>
        <p:txBody>
          <a:bodyPr/>
          <a:lstStyle/>
          <a:p>
            <a:r>
              <a:rPr lang="en-US" altLang="zh-CN" smtClean="0"/>
              <a:t>Coredump</a:t>
            </a:r>
            <a:r>
              <a:rPr lang="zh-CN" altLang="en-US" smtClean="0"/>
              <a:t>分析</a:t>
            </a:r>
          </a:p>
        </p:txBody>
      </p:sp>
    </p:spTree>
    <p:extLst>
      <p:ext uri="{BB962C8B-B14F-4D97-AF65-F5344CB8AC3E}">
        <p14:creationId xmlns:p14="http://schemas.microsoft.com/office/powerpoint/2010/main" xmlns="" val="36236825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内容占位符 2"/>
          <p:cNvSpPr>
            <a:spLocks noGrp="1"/>
          </p:cNvSpPr>
          <p:nvPr>
            <p:ph idx="1"/>
          </p:nvPr>
        </p:nvSpPr>
        <p:spPr>
          <a:xfrm>
            <a:off x="304800" y="990600"/>
            <a:ext cx="8686800" cy="5367338"/>
          </a:xfrm>
        </p:spPr>
        <p:txBody>
          <a:bodyPr>
            <a:normAutofit/>
          </a:bodyPr>
          <a:lstStyle/>
          <a:p>
            <a:pPr eaLnBrk="1" hangingPunct="1">
              <a:buFont typeface="Wingdings" pitchFamily="2" charset="2"/>
              <a:buNone/>
            </a:pPr>
            <a:r>
              <a:rPr lang="zh-CN" altLang="en-US" sz="4800" dirty="0" smtClean="0">
                <a:solidFill>
                  <a:srgbClr val="FF3300"/>
                </a:solidFill>
              </a:rPr>
              <a:t>分析</a:t>
            </a:r>
            <a:r>
              <a:rPr lang="en-US" altLang="zh-CN" sz="4800" dirty="0" smtClean="0">
                <a:solidFill>
                  <a:srgbClr val="FF3300"/>
                </a:solidFill>
              </a:rPr>
              <a:t>Core</a:t>
            </a:r>
            <a:r>
              <a:rPr lang="zh-CN" altLang="en-US" sz="4800" dirty="0" smtClean="0">
                <a:solidFill>
                  <a:srgbClr val="FF3300"/>
                </a:solidFill>
              </a:rPr>
              <a:t>文件</a:t>
            </a:r>
            <a:endParaRPr lang="en-US" altLang="zh-CN" sz="4800" dirty="0" smtClean="0">
              <a:solidFill>
                <a:srgbClr val="FF3300"/>
              </a:solidFill>
            </a:endParaRPr>
          </a:p>
          <a:p>
            <a:pPr eaLnBrk="1" hangingPunct="1">
              <a:buFont typeface="Wingdings" pitchFamily="2" charset="2"/>
              <a:buNone/>
            </a:pPr>
            <a:endParaRPr lang="en-US" altLang="zh-CN" dirty="0" smtClean="0"/>
          </a:p>
          <a:p>
            <a:pPr eaLnBrk="1" hangingPunct="1">
              <a:buFont typeface="Wingdings" pitchFamily="2" charset="2"/>
              <a:buNone/>
            </a:pPr>
            <a:r>
              <a:rPr lang="en-US" altLang="zh-CN" dirty="0" smtClean="0"/>
              <a:t>info  threads  </a:t>
            </a:r>
            <a:r>
              <a:rPr lang="zh-CN" altLang="en-US" dirty="0"/>
              <a:t> </a:t>
            </a:r>
            <a:r>
              <a:rPr lang="zh-CN" altLang="en-US" dirty="0" smtClean="0"/>
              <a:t>             </a:t>
            </a:r>
            <a:r>
              <a:rPr lang="en-US" altLang="zh-CN" dirty="0" smtClean="0"/>
              <a:t>#</a:t>
            </a:r>
            <a:r>
              <a:rPr lang="zh-CN" altLang="en-US" dirty="0" smtClean="0"/>
              <a:t>显示所有的线程</a:t>
            </a:r>
            <a:endParaRPr lang="en-US" altLang="zh-CN" dirty="0" smtClean="0"/>
          </a:p>
          <a:p>
            <a:pPr eaLnBrk="1" hangingPunct="1">
              <a:buFont typeface="Wingdings" pitchFamily="2" charset="2"/>
              <a:buNone/>
            </a:pPr>
            <a:r>
              <a:rPr lang="en-US" altLang="zh-CN" dirty="0" smtClean="0"/>
              <a:t>thread  1        </a:t>
            </a:r>
            <a:r>
              <a:rPr lang="zh-CN" altLang="en-US" dirty="0"/>
              <a:t> </a:t>
            </a:r>
            <a:r>
              <a:rPr lang="zh-CN" altLang="en-US" dirty="0" smtClean="0"/>
              <a:t>             </a:t>
            </a:r>
            <a:r>
              <a:rPr lang="en-US" altLang="zh-CN" dirty="0" smtClean="0"/>
              <a:t>#</a:t>
            </a:r>
            <a:r>
              <a:rPr lang="zh-CN" altLang="en-US" dirty="0" smtClean="0"/>
              <a:t>切换到</a:t>
            </a:r>
            <a:r>
              <a:rPr lang="en-US" altLang="zh-CN" dirty="0" smtClean="0"/>
              <a:t>1</a:t>
            </a:r>
            <a:r>
              <a:rPr lang="zh-CN" altLang="en-US" dirty="0" smtClean="0"/>
              <a:t>号线程</a:t>
            </a:r>
            <a:endParaRPr lang="en-US" altLang="zh-CN" dirty="0" smtClean="0"/>
          </a:p>
          <a:p>
            <a:pPr eaLnBrk="1" hangingPunct="1">
              <a:buFont typeface="Wingdings" pitchFamily="2" charset="2"/>
              <a:buNone/>
            </a:pPr>
            <a:r>
              <a:rPr lang="en-US" altLang="zh-CN" dirty="0" err="1" smtClean="0"/>
              <a:t>Backtrace</a:t>
            </a:r>
            <a:r>
              <a:rPr lang="en-US" altLang="zh-CN" dirty="0" smtClean="0"/>
              <a:t>/</a:t>
            </a:r>
            <a:r>
              <a:rPr lang="en-US" altLang="zh-CN" dirty="0" err="1" smtClean="0"/>
              <a:t>bt</a:t>
            </a:r>
            <a:r>
              <a:rPr lang="en-US" altLang="zh-CN" dirty="0" smtClean="0"/>
              <a:t>  n  </a:t>
            </a:r>
            <a:r>
              <a:rPr lang="zh-CN" altLang="en-US" dirty="0" smtClean="0"/>
              <a:t>         </a:t>
            </a:r>
            <a:r>
              <a:rPr lang="en-US" altLang="zh-CN" dirty="0" smtClean="0"/>
              <a:t>#</a:t>
            </a:r>
            <a:r>
              <a:rPr lang="zh-CN" altLang="en-US" dirty="0" smtClean="0"/>
              <a:t>打印栈顶</a:t>
            </a:r>
            <a:r>
              <a:rPr lang="en-US" altLang="zh-CN" dirty="0" smtClean="0"/>
              <a:t>n</a:t>
            </a:r>
            <a:r>
              <a:rPr lang="zh-CN" altLang="en-US" dirty="0" smtClean="0"/>
              <a:t>层栈</a:t>
            </a:r>
            <a:endParaRPr lang="en-US" altLang="zh-CN" dirty="0" smtClean="0"/>
          </a:p>
          <a:p>
            <a:pPr eaLnBrk="1" hangingPunct="1">
              <a:buFont typeface="Wingdings" pitchFamily="2" charset="2"/>
              <a:buNone/>
            </a:pPr>
            <a:r>
              <a:rPr lang="en-US" altLang="zh-CN" dirty="0" err="1" smtClean="0"/>
              <a:t>Backtrace</a:t>
            </a:r>
            <a:r>
              <a:rPr lang="en-US" altLang="zh-CN" dirty="0" smtClean="0"/>
              <a:t>/</a:t>
            </a:r>
            <a:r>
              <a:rPr lang="en-US" altLang="zh-CN" dirty="0" err="1" smtClean="0"/>
              <a:t>bt</a:t>
            </a:r>
            <a:r>
              <a:rPr lang="en-US" altLang="zh-CN" dirty="0" smtClean="0"/>
              <a:t> –n          #</a:t>
            </a:r>
            <a:r>
              <a:rPr lang="zh-CN" altLang="en-US" dirty="0" smtClean="0"/>
              <a:t>打印栈底</a:t>
            </a:r>
            <a:r>
              <a:rPr lang="en-US" altLang="zh-CN" dirty="0" smtClean="0"/>
              <a:t>n</a:t>
            </a:r>
            <a:r>
              <a:rPr lang="zh-CN" altLang="en-US" dirty="0" smtClean="0"/>
              <a:t>层栈</a:t>
            </a:r>
            <a:endParaRPr lang="en-US" altLang="zh-CN" dirty="0" smtClean="0"/>
          </a:p>
        </p:txBody>
      </p:sp>
      <p:sp>
        <p:nvSpPr>
          <p:cNvPr id="41986" name="标题 1"/>
          <p:cNvSpPr>
            <a:spLocks noGrp="1"/>
          </p:cNvSpPr>
          <p:nvPr>
            <p:ph type="title"/>
          </p:nvPr>
        </p:nvSpPr>
        <p:spPr/>
        <p:txBody>
          <a:bodyPr/>
          <a:lstStyle/>
          <a:p>
            <a:r>
              <a:rPr lang="en-US" altLang="zh-CN" smtClean="0"/>
              <a:t>Coredump</a:t>
            </a:r>
            <a:r>
              <a:rPr lang="zh-CN" altLang="en-US" smtClean="0"/>
              <a:t>分析</a:t>
            </a:r>
          </a:p>
        </p:txBody>
      </p:sp>
    </p:spTree>
    <p:extLst>
      <p:ext uri="{BB962C8B-B14F-4D97-AF65-F5344CB8AC3E}">
        <p14:creationId xmlns:p14="http://schemas.microsoft.com/office/powerpoint/2010/main" xmlns="" val="26236538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内容占位符 2"/>
          <p:cNvSpPr>
            <a:spLocks noGrp="1"/>
          </p:cNvSpPr>
          <p:nvPr>
            <p:ph idx="1"/>
          </p:nvPr>
        </p:nvSpPr>
        <p:spPr>
          <a:xfrm>
            <a:off x="304800" y="990600"/>
            <a:ext cx="8686800" cy="5367338"/>
          </a:xfrm>
        </p:spPr>
        <p:txBody>
          <a:bodyPr>
            <a:normAutofit/>
          </a:bodyPr>
          <a:lstStyle/>
          <a:p>
            <a:pPr eaLnBrk="1" hangingPunct="1">
              <a:buFont typeface="Wingdings" pitchFamily="2" charset="2"/>
              <a:buNone/>
            </a:pPr>
            <a:r>
              <a:rPr lang="zh-CN" altLang="en-US" sz="4800" dirty="0" smtClean="0">
                <a:solidFill>
                  <a:srgbClr val="FF3300"/>
                </a:solidFill>
              </a:rPr>
              <a:t>分析</a:t>
            </a:r>
            <a:r>
              <a:rPr lang="en-US" altLang="zh-CN" sz="4800" dirty="0" smtClean="0">
                <a:solidFill>
                  <a:srgbClr val="FF3300"/>
                </a:solidFill>
              </a:rPr>
              <a:t>Core</a:t>
            </a:r>
            <a:r>
              <a:rPr lang="zh-CN" altLang="en-US" sz="4800" dirty="0" smtClean="0">
                <a:solidFill>
                  <a:srgbClr val="FF3300"/>
                </a:solidFill>
              </a:rPr>
              <a:t>文件</a:t>
            </a:r>
            <a:endParaRPr lang="en-US" altLang="zh-CN" sz="4800" dirty="0" smtClean="0">
              <a:solidFill>
                <a:srgbClr val="FF3300"/>
              </a:solidFill>
            </a:endParaRPr>
          </a:p>
          <a:p>
            <a:pPr eaLnBrk="1" hangingPunct="1">
              <a:buFont typeface="Wingdings" pitchFamily="2" charset="2"/>
              <a:buNone/>
            </a:pPr>
            <a:r>
              <a:rPr lang="en-US" altLang="zh-CN" dirty="0" smtClean="0"/>
              <a:t>up        &lt;n&gt;             #</a:t>
            </a:r>
            <a:r>
              <a:rPr lang="zh-CN" altLang="en-US" dirty="0" smtClean="0"/>
              <a:t>向栈上面移动</a:t>
            </a:r>
            <a:r>
              <a:rPr lang="en-US" altLang="zh-CN" dirty="0" smtClean="0"/>
              <a:t>n</a:t>
            </a:r>
            <a:r>
              <a:rPr lang="zh-CN" altLang="en-US" dirty="0" smtClean="0"/>
              <a:t>层，上移栈桢，使另一个函数成为当前函数。</a:t>
            </a:r>
            <a:endParaRPr lang="en-US" altLang="zh-CN" dirty="0" smtClean="0"/>
          </a:p>
          <a:p>
            <a:pPr eaLnBrk="1" hangingPunct="1">
              <a:buFont typeface="Wingdings" pitchFamily="2" charset="2"/>
              <a:buNone/>
            </a:pPr>
            <a:r>
              <a:rPr lang="en-US" altLang="zh-CN" dirty="0" smtClean="0"/>
              <a:t>down    &lt;n&gt;            #</a:t>
            </a:r>
            <a:r>
              <a:rPr lang="zh-CN" altLang="en-US" dirty="0" smtClean="0"/>
              <a:t>向栈下面移动</a:t>
            </a:r>
            <a:r>
              <a:rPr lang="en-US" altLang="zh-CN" dirty="0" smtClean="0"/>
              <a:t>n</a:t>
            </a:r>
            <a:r>
              <a:rPr lang="zh-CN" altLang="en-US" dirty="0" smtClean="0"/>
              <a:t>层，下移栈桢，使得另一个函数成为当前函数。</a:t>
            </a:r>
            <a:endParaRPr lang="en-US" altLang="zh-CN" dirty="0" smtClean="0"/>
          </a:p>
          <a:p>
            <a:pPr eaLnBrk="1" hangingPunct="1">
              <a:buFont typeface="Wingdings" pitchFamily="2" charset="2"/>
              <a:buNone/>
            </a:pPr>
            <a:r>
              <a:rPr lang="en-US" altLang="zh-CN" dirty="0" smtClean="0"/>
              <a:t>where            </a:t>
            </a:r>
            <a:r>
              <a:rPr lang="zh-CN" altLang="en-US" dirty="0"/>
              <a:t> </a:t>
            </a:r>
            <a:r>
              <a:rPr lang="zh-CN" altLang="en-US" dirty="0" smtClean="0"/>
              <a:t>        </a:t>
            </a:r>
            <a:r>
              <a:rPr lang="en-US" altLang="zh-CN" dirty="0" smtClean="0"/>
              <a:t>#</a:t>
            </a:r>
            <a:r>
              <a:rPr lang="zh-CN" altLang="en-US" dirty="0" smtClean="0"/>
              <a:t>显示当前线程所有栈信息</a:t>
            </a:r>
            <a:endParaRPr lang="en-US" altLang="zh-CN" dirty="0" smtClean="0"/>
          </a:p>
          <a:p>
            <a:pPr eaLnBrk="1" hangingPunct="1">
              <a:buFont typeface="Wingdings" pitchFamily="2" charset="2"/>
              <a:buNone/>
            </a:pPr>
            <a:r>
              <a:rPr lang="en-US" altLang="zh-CN" dirty="0" smtClean="0"/>
              <a:t>Frame/</a:t>
            </a:r>
            <a:r>
              <a:rPr lang="en-US" altLang="zh-CN" dirty="0"/>
              <a:t>f</a:t>
            </a:r>
            <a:r>
              <a:rPr lang="en-US" altLang="zh-CN" dirty="0" smtClean="0"/>
              <a:t>  4         </a:t>
            </a:r>
            <a:r>
              <a:rPr lang="zh-CN" altLang="en-US" dirty="0"/>
              <a:t> </a:t>
            </a:r>
            <a:r>
              <a:rPr lang="zh-CN" altLang="en-US" dirty="0" smtClean="0"/>
              <a:t>    </a:t>
            </a:r>
            <a:r>
              <a:rPr lang="en-US" altLang="zh-CN" dirty="0" smtClean="0"/>
              <a:t>#</a:t>
            </a:r>
            <a:r>
              <a:rPr lang="zh-CN" altLang="en-US" dirty="0" smtClean="0"/>
              <a:t>显示当前栈第</a:t>
            </a:r>
            <a:r>
              <a:rPr lang="en-US" altLang="zh-CN" dirty="0" smtClean="0"/>
              <a:t>4</a:t>
            </a:r>
            <a:r>
              <a:rPr lang="zh-CN" altLang="en-US" dirty="0" smtClean="0"/>
              <a:t>帧的信息</a:t>
            </a:r>
            <a:endParaRPr lang="en-US" altLang="zh-CN" dirty="0" smtClean="0"/>
          </a:p>
          <a:p>
            <a:pPr eaLnBrk="1" hangingPunct="1">
              <a:buFont typeface="Wingdings" pitchFamily="2" charset="2"/>
              <a:buNone/>
            </a:pPr>
            <a:r>
              <a:rPr lang="en-US" altLang="zh-CN" dirty="0" smtClean="0"/>
              <a:t>Frame                     #</a:t>
            </a:r>
            <a:r>
              <a:rPr lang="zh-CN" altLang="en-US" dirty="0" smtClean="0"/>
              <a:t>显示下一条</a:t>
            </a:r>
            <a:r>
              <a:rPr lang="en-US" altLang="zh-CN" dirty="0" smtClean="0"/>
              <a:t>continue</a:t>
            </a:r>
            <a:r>
              <a:rPr lang="zh-CN" altLang="en-US" dirty="0" smtClean="0"/>
              <a:t>命令的桢</a:t>
            </a:r>
            <a:endParaRPr lang="en-US" altLang="zh-CN" dirty="0" smtClean="0"/>
          </a:p>
          <a:p>
            <a:pPr eaLnBrk="1" hangingPunct="1">
              <a:buFont typeface="Wingdings" pitchFamily="2" charset="2"/>
              <a:buNone/>
            </a:pPr>
            <a:r>
              <a:rPr lang="en-US" altLang="zh-CN" dirty="0" smtClean="0"/>
              <a:t>info frame 4   </a:t>
            </a:r>
            <a:r>
              <a:rPr lang="en-US" altLang="zh-CN" dirty="0"/>
              <a:t> </a:t>
            </a:r>
            <a:r>
              <a:rPr lang="en-US" altLang="zh-CN" dirty="0" smtClean="0"/>
              <a:t>       #</a:t>
            </a:r>
            <a:r>
              <a:rPr lang="zh-CN" altLang="en-US" dirty="0" smtClean="0"/>
              <a:t>显示更为详细的栈信息，</a:t>
            </a:r>
            <a:endParaRPr lang="en-US" altLang="zh-CN" dirty="0" smtClean="0"/>
          </a:p>
          <a:p>
            <a:pPr eaLnBrk="1" hangingPunct="1">
              <a:buFont typeface="Wingdings" pitchFamily="2" charset="2"/>
              <a:buNone/>
            </a:pPr>
            <a:r>
              <a:rPr lang="zh-CN" altLang="en-US" dirty="0"/>
              <a:t> </a:t>
            </a:r>
            <a:r>
              <a:rPr lang="zh-CN" altLang="en-US" dirty="0" smtClean="0"/>
              <a:t>                                  显示当前栈的第</a:t>
            </a:r>
            <a:r>
              <a:rPr lang="en-US" altLang="zh-CN" dirty="0" smtClean="0"/>
              <a:t>4</a:t>
            </a:r>
            <a:r>
              <a:rPr lang="zh-CN" altLang="en-US" dirty="0" smtClean="0"/>
              <a:t>层的内存信息</a:t>
            </a:r>
            <a:endParaRPr lang="en-US" altLang="zh-CN" dirty="0" smtClean="0"/>
          </a:p>
          <a:p>
            <a:pPr eaLnBrk="1" hangingPunct="1">
              <a:buFont typeface="Wingdings" pitchFamily="2" charset="2"/>
              <a:buNone/>
            </a:pPr>
            <a:endParaRPr lang="en-US" altLang="zh-CN" dirty="0" smtClean="0"/>
          </a:p>
          <a:p>
            <a:pPr eaLnBrk="1" hangingPunct="1">
              <a:buFont typeface="Wingdings" pitchFamily="2" charset="2"/>
              <a:buNone/>
            </a:pPr>
            <a:endParaRPr lang="zh-CN" altLang="en-US" dirty="0" smtClean="0"/>
          </a:p>
        </p:txBody>
      </p:sp>
      <p:sp>
        <p:nvSpPr>
          <p:cNvPr id="41986" name="标题 1"/>
          <p:cNvSpPr>
            <a:spLocks noGrp="1"/>
          </p:cNvSpPr>
          <p:nvPr>
            <p:ph type="title"/>
          </p:nvPr>
        </p:nvSpPr>
        <p:spPr/>
        <p:txBody>
          <a:bodyPr/>
          <a:lstStyle/>
          <a:p>
            <a:r>
              <a:rPr lang="en-US" altLang="zh-CN" smtClean="0"/>
              <a:t>Coredump</a:t>
            </a:r>
            <a:r>
              <a:rPr lang="zh-CN" altLang="en-US" smtClean="0"/>
              <a:t>分析</a:t>
            </a:r>
          </a:p>
        </p:txBody>
      </p:sp>
    </p:spTree>
    <p:extLst>
      <p:ext uri="{BB962C8B-B14F-4D97-AF65-F5344CB8AC3E}">
        <p14:creationId xmlns:p14="http://schemas.microsoft.com/office/powerpoint/2010/main" xmlns="" val="29067404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39752" y="1916832"/>
            <a:ext cx="5400600" cy="3875261"/>
          </a:xfrm>
        </p:spPr>
        <p:txBody>
          <a:bodyPr>
            <a:normAutofit/>
          </a:bodyPr>
          <a:lstStyle/>
          <a:p>
            <a:pPr marL="0" indent="0">
              <a:buNone/>
            </a:pPr>
            <a:r>
              <a:rPr lang="zh-CN" altLang="en-US" dirty="0" smtClean="0"/>
              <a:t>一、</a:t>
            </a:r>
            <a:r>
              <a:rPr lang="zh-CN" altLang="en-US" dirty="0"/>
              <a:t>概述</a:t>
            </a:r>
            <a:endParaRPr lang="en-US" altLang="zh-CN" dirty="0"/>
          </a:p>
          <a:p>
            <a:pPr marL="0" indent="0">
              <a:buNone/>
            </a:pPr>
            <a:r>
              <a:rPr lang="zh-CN" altLang="en-US" dirty="0"/>
              <a:t>二、</a:t>
            </a:r>
            <a:r>
              <a:rPr lang="en-US" altLang="zh-CN" dirty="0" err="1"/>
              <a:t>gdb</a:t>
            </a:r>
            <a:r>
              <a:rPr lang="zh-CN" altLang="en-US" dirty="0"/>
              <a:t>实现原理</a:t>
            </a:r>
            <a:endParaRPr lang="en-US" altLang="zh-CN" dirty="0"/>
          </a:p>
          <a:p>
            <a:pPr marL="0" indent="0">
              <a:buNone/>
            </a:pPr>
            <a:r>
              <a:rPr lang="zh-CN" altLang="en-US" dirty="0"/>
              <a:t>三</a:t>
            </a:r>
            <a:r>
              <a:rPr lang="zh-CN" altLang="en-US" dirty="0" smtClean="0"/>
              <a:t>、</a:t>
            </a:r>
            <a:r>
              <a:rPr lang="en-US" altLang="zh-CN" dirty="0" err="1"/>
              <a:t>gdb</a:t>
            </a:r>
            <a:r>
              <a:rPr lang="zh-CN" altLang="en-US" dirty="0"/>
              <a:t>基本命令</a:t>
            </a:r>
            <a:endParaRPr lang="en-US" altLang="zh-CN" dirty="0"/>
          </a:p>
          <a:p>
            <a:pPr marL="0" indent="0">
              <a:buNone/>
            </a:pPr>
            <a:r>
              <a:rPr lang="zh-CN" altLang="en-US" dirty="0"/>
              <a:t>四</a:t>
            </a:r>
            <a:r>
              <a:rPr lang="zh-CN" altLang="en-US" dirty="0" smtClean="0"/>
              <a:t>、</a:t>
            </a:r>
            <a:r>
              <a:rPr lang="en-US" altLang="zh-CN" dirty="0" err="1" smtClean="0"/>
              <a:t>gdb</a:t>
            </a:r>
            <a:r>
              <a:rPr lang="zh-CN" altLang="en-US" dirty="0" smtClean="0"/>
              <a:t>高级命令</a:t>
            </a:r>
            <a:endParaRPr lang="en-US" altLang="zh-CN" dirty="0" smtClean="0"/>
          </a:p>
          <a:p>
            <a:pPr marL="0" indent="0">
              <a:buNone/>
            </a:pPr>
            <a:r>
              <a:rPr lang="zh-CN" altLang="en-US" dirty="0"/>
              <a:t>五</a:t>
            </a:r>
            <a:r>
              <a:rPr lang="zh-CN" altLang="en-US" dirty="0" smtClean="0"/>
              <a:t>、</a:t>
            </a:r>
            <a:r>
              <a:rPr lang="en-US" altLang="zh-CN" dirty="0" err="1"/>
              <a:t>Coredump</a:t>
            </a:r>
            <a:r>
              <a:rPr lang="zh-CN" altLang="en-US" dirty="0"/>
              <a:t>分析</a:t>
            </a:r>
            <a:endParaRPr lang="en-US" altLang="zh-CN" dirty="0"/>
          </a:p>
          <a:p>
            <a:pPr marL="0" indent="0">
              <a:buNone/>
            </a:pPr>
            <a:r>
              <a:rPr lang="zh-CN" altLang="en-US" dirty="0"/>
              <a:t>六</a:t>
            </a:r>
            <a:r>
              <a:rPr lang="zh-CN" altLang="en-US" dirty="0" smtClean="0"/>
              <a:t>、</a:t>
            </a:r>
            <a:r>
              <a:rPr lang="en-US" altLang="zh-CN" dirty="0" err="1">
                <a:solidFill>
                  <a:srgbClr val="FF0000"/>
                </a:solidFill>
              </a:rPr>
              <a:t>gdb</a:t>
            </a:r>
            <a:r>
              <a:rPr lang="zh-CN" altLang="en-US" dirty="0">
                <a:solidFill>
                  <a:srgbClr val="FF0000"/>
                </a:solidFill>
              </a:rPr>
              <a:t>使用技巧</a:t>
            </a:r>
            <a:endParaRPr lang="en-US" altLang="zh-CN" dirty="0">
              <a:solidFill>
                <a:srgbClr val="FF0000"/>
              </a:solidFill>
            </a:endParaRPr>
          </a:p>
          <a:p>
            <a:pPr marL="0" indent="0">
              <a:buNone/>
            </a:pPr>
            <a:r>
              <a:rPr lang="zh-CN" altLang="en-US" dirty="0"/>
              <a:t>七</a:t>
            </a:r>
            <a:r>
              <a:rPr lang="zh-CN" altLang="en-US" dirty="0" smtClean="0"/>
              <a:t>、常见问题</a:t>
            </a:r>
            <a:endParaRPr lang="en-US" altLang="zh-CN" dirty="0" smtClean="0"/>
          </a:p>
          <a:p>
            <a:endParaRPr lang="zh-CN" altLang="en-US" dirty="0"/>
          </a:p>
        </p:txBody>
      </p:sp>
      <p:sp>
        <p:nvSpPr>
          <p:cNvPr id="4" name="标题 3"/>
          <p:cNvSpPr>
            <a:spLocks noGrp="1"/>
          </p:cNvSpPr>
          <p:nvPr>
            <p:ph type="title"/>
          </p:nvPr>
        </p:nvSpPr>
        <p:spPr/>
        <p:txBody>
          <a:bodyPr/>
          <a:lstStyle/>
          <a:p>
            <a:endParaRPr lang="zh-CN" altLang="en-US"/>
          </a:p>
        </p:txBody>
      </p:sp>
    </p:spTree>
    <p:extLst>
      <p:ext uri="{BB962C8B-B14F-4D97-AF65-F5344CB8AC3E}">
        <p14:creationId xmlns:p14="http://schemas.microsoft.com/office/powerpoint/2010/main" xmlns="" val="30422734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8"/>
          <p:cNvSpPr>
            <a:spLocks noChangeArrowheads="1"/>
          </p:cNvSpPr>
          <p:nvPr/>
        </p:nvSpPr>
        <p:spPr bwMode="auto">
          <a:xfrm>
            <a:off x="381000" y="1066800"/>
            <a:ext cx="8229600" cy="3786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lvl="1" algn="l">
              <a:spcBef>
                <a:spcPct val="50000"/>
              </a:spcBef>
            </a:pPr>
            <a:endParaRPr lang="en-US" altLang="zh-CN" sz="2400">
              <a:ea typeface="华文楷体" pitchFamily="2" charset="-122"/>
            </a:endParaRPr>
          </a:p>
          <a:p>
            <a:pPr lvl="1" algn="l">
              <a:spcBef>
                <a:spcPct val="50000"/>
              </a:spcBef>
              <a:buFont typeface="Wingdings" pitchFamily="2" charset="2"/>
              <a:buChar char="ü"/>
            </a:pPr>
            <a:r>
              <a:rPr lang="en-US" altLang="zh-CN" sz="2400">
                <a:ea typeface="华文楷体" pitchFamily="2" charset="-122"/>
              </a:rPr>
              <a:t>	</a:t>
            </a:r>
            <a:r>
              <a:rPr lang="zh-CN" altLang="en-US" sz="2400">
                <a:ea typeface="华文楷体" pitchFamily="2" charset="-122"/>
              </a:rPr>
              <a:t>命令的简化、别名和自动补齐</a:t>
            </a:r>
            <a:endParaRPr lang="en-US" altLang="zh-CN" sz="2400">
              <a:ea typeface="华文楷体" pitchFamily="2" charset="-122"/>
            </a:endParaRPr>
          </a:p>
          <a:p>
            <a:pPr lvl="1" algn="l">
              <a:spcBef>
                <a:spcPct val="50000"/>
              </a:spcBef>
              <a:buFont typeface="Wingdings" pitchFamily="2" charset="2"/>
              <a:buChar char="ü"/>
            </a:pPr>
            <a:r>
              <a:rPr lang="en-US" altLang="zh-CN" sz="2400">
                <a:ea typeface="华文楷体" pitchFamily="2" charset="-122"/>
              </a:rPr>
              <a:t>	tab</a:t>
            </a:r>
            <a:r>
              <a:rPr lang="zh-CN" altLang="en-US" sz="2400">
                <a:ea typeface="华文楷体" pitchFamily="2" charset="-122"/>
              </a:rPr>
              <a:t>键的使用、重复历史命令</a:t>
            </a:r>
            <a:endParaRPr lang="en-US" altLang="zh-CN" sz="2400">
              <a:ea typeface="华文楷体" pitchFamily="2" charset="-122"/>
            </a:endParaRPr>
          </a:p>
          <a:p>
            <a:pPr lvl="1" algn="l">
              <a:spcBef>
                <a:spcPct val="50000"/>
              </a:spcBef>
              <a:buFont typeface="Wingdings" pitchFamily="2" charset="2"/>
              <a:buChar char="ü"/>
            </a:pPr>
            <a:r>
              <a:rPr lang="en-US" altLang="zh-CN" sz="2400">
                <a:ea typeface="华文楷体" pitchFamily="2" charset="-122"/>
              </a:rPr>
              <a:t>	Shell</a:t>
            </a:r>
            <a:r>
              <a:rPr lang="zh-CN" altLang="en-US" sz="2400">
                <a:ea typeface="华文楷体" pitchFamily="2" charset="-122"/>
              </a:rPr>
              <a:t>命令的使用</a:t>
            </a:r>
            <a:endParaRPr lang="en-US" altLang="zh-CN" sz="2400">
              <a:ea typeface="华文楷体" pitchFamily="2" charset="-122"/>
            </a:endParaRPr>
          </a:p>
          <a:p>
            <a:pPr lvl="1" algn="l">
              <a:spcBef>
                <a:spcPct val="50000"/>
              </a:spcBef>
              <a:buFont typeface="Wingdings" pitchFamily="2" charset="2"/>
              <a:buChar char="ü"/>
            </a:pPr>
            <a:r>
              <a:rPr lang="en-US" altLang="zh-CN" sz="2400">
                <a:ea typeface="华文楷体" pitchFamily="2" charset="-122"/>
              </a:rPr>
              <a:t>   .gdbinit</a:t>
            </a:r>
          </a:p>
          <a:p>
            <a:pPr algn="l">
              <a:spcBef>
                <a:spcPct val="50000"/>
              </a:spcBef>
              <a:buFont typeface="Wingdings" pitchFamily="2" charset="2"/>
              <a:buNone/>
            </a:pPr>
            <a:endParaRPr lang="zh-CN" altLang="en-US" sz="2400">
              <a:ea typeface="华文楷体" pitchFamily="2" charset="-122"/>
            </a:endParaRPr>
          </a:p>
          <a:p>
            <a:pPr algn="l">
              <a:spcBef>
                <a:spcPct val="50000"/>
              </a:spcBef>
              <a:buFont typeface="Wingdings" pitchFamily="2" charset="2"/>
              <a:buChar char="v"/>
            </a:pPr>
            <a:endParaRPr lang="en-US" altLang="zh-CN" sz="2400">
              <a:ea typeface="华文楷体" pitchFamily="2" charset="-122"/>
            </a:endParaRPr>
          </a:p>
        </p:txBody>
      </p:sp>
      <p:sp>
        <p:nvSpPr>
          <p:cNvPr id="44035" name="Rectangle 1029"/>
          <p:cNvSpPr>
            <a:spLocks noGrp="1" noChangeArrowheads="1"/>
          </p:cNvSpPr>
          <p:nvPr>
            <p:ph type="title"/>
          </p:nvPr>
        </p:nvSpPr>
        <p:spPr>
          <a:noFill/>
        </p:spPr>
        <p:txBody>
          <a:bodyPr/>
          <a:lstStyle/>
          <a:p>
            <a:pPr eaLnBrk="1" hangingPunct="1"/>
            <a:r>
              <a:rPr lang="en-US" altLang="zh-CN" smtClean="0"/>
              <a:t>GDB</a:t>
            </a:r>
            <a:r>
              <a:rPr lang="zh-CN" altLang="en-US" smtClean="0"/>
              <a:t>使用技巧</a:t>
            </a:r>
          </a:p>
        </p:txBody>
      </p:sp>
    </p:spTree>
    <p:extLst>
      <p:ext uri="{BB962C8B-B14F-4D97-AF65-F5344CB8AC3E}">
        <p14:creationId xmlns:p14="http://schemas.microsoft.com/office/powerpoint/2010/main" xmlns="" val="1835014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1028"/>
          <p:cNvSpPr>
            <a:spLocks noChangeArrowheads="1"/>
          </p:cNvSpPr>
          <p:nvPr/>
        </p:nvSpPr>
        <p:spPr bwMode="auto">
          <a:xfrm>
            <a:off x="381000" y="1066800"/>
            <a:ext cx="8229600" cy="5908675"/>
          </a:xfrm>
          <a:prstGeom prst="rect">
            <a:avLst/>
          </a:prstGeom>
          <a:noFill/>
          <a:ln w="9525">
            <a:noFill/>
            <a:miter lim="800000"/>
            <a:headEnd/>
            <a:tailEnd/>
          </a:ln>
          <a:effectLst/>
        </p:spPr>
        <p:txBody>
          <a:bodyPr>
            <a:spAutoFit/>
          </a:bodyPr>
          <a:lstStyle/>
          <a:p>
            <a:pPr algn="l">
              <a:spcBef>
                <a:spcPct val="50000"/>
              </a:spcBef>
              <a:defRPr/>
            </a:pPr>
            <a:r>
              <a:rPr lang="zh-CN" altLang="en-US" sz="4800" dirty="0">
                <a:solidFill>
                  <a:srgbClr val="FF0000"/>
                </a:solidFill>
                <a:latin typeface="Arial" charset="0"/>
                <a:ea typeface="华文楷体" charset="-122"/>
              </a:rPr>
              <a:t>功能概述</a:t>
            </a:r>
            <a:endParaRPr lang="en-US" altLang="zh-CN" sz="4800" dirty="0">
              <a:solidFill>
                <a:srgbClr val="FF0000"/>
              </a:solidFill>
              <a:latin typeface="Arial" charset="0"/>
              <a:ea typeface="华文楷体" charset="-122"/>
            </a:endParaRPr>
          </a:p>
          <a:p>
            <a:pPr lvl="1" algn="l">
              <a:spcBef>
                <a:spcPct val="50000"/>
              </a:spcBef>
              <a:defRPr/>
            </a:pPr>
            <a:r>
              <a:rPr lang="en-US" altLang="zh-CN" sz="2400" dirty="0">
                <a:latin typeface="Arial" charset="0"/>
                <a:ea typeface="华文楷体" charset="-122"/>
              </a:rPr>
              <a:t>	</a:t>
            </a:r>
            <a:r>
              <a:rPr lang="zh-CN" altLang="en-US" dirty="0">
                <a:latin typeface="+mj-ea"/>
                <a:ea typeface="+mj-ea"/>
              </a:rPr>
              <a:t>停住调试程序</a:t>
            </a:r>
            <a:endParaRPr lang="en-US" altLang="zh-CN" sz="2400" dirty="0">
              <a:latin typeface="Arial" charset="0"/>
              <a:ea typeface="华文楷体" charset="-122"/>
            </a:endParaRPr>
          </a:p>
          <a:p>
            <a:pPr lvl="3" algn="l">
              <a:spcBef>
                <a:spcPct val="50000"/>
              </a:spcBef>
              <a:buFont typeface="Wingdings" pitchFamily="2" charset="2"/>
              <a:buChar char="Ø"/>
              <a:defRPr/>
            </a:pPr>
            <a:r>
              <a:rPr lang="en-US" altLang="zh-CN" sz="2400" dirty="0">
                <a:latin typeface="Arial" charset="0"/>
                <a:ea typeface="华文楷体" charset="-122"/>
              </a:rPr>
              <a:t>	Breakpoint </a:t>
            </a:r>
            <a:r>
              <a:rPr lang="zh-CN" altLang="en-US" sz="2400" dirty="0" smtClean="0">
                <a:latin typeface="Arial" charset="0"/>
                <a:ea typeface="华文楷体" charset="-122"/>
              </a:rPr>
              <a:t>：   代码</a:t>
            </a:r>
            <a:r>
              <a:rPr lang="zh-CN" altLang="en-US" sz="2400" dirty="0">
                <a:latin typeface="Arial" charset="0"/>
                <a:ea typeface="华文楷体" charset="-122"/>
              </a:rPr>
              <a:t>段某个地址</a:t>
            </a:r>
            <a:endParaRPr lang="en-US" altLang="zh-CN" sz="2400" dirty="0">
              <a:latin typeface="Arial" charset="0"/>
              <a:ea typeface="华文楷体" charset="-122"/>
            </a:endParaRPr>
          </a:p>
          <a:p>
            <a:pPr lvl="3" algn="l">
              <a:spcBef>
                <a:spcPct val="50000"/>
              </a:spcBef>
              <a:buFont typeface="Wingdings" pitchFamily="2" charset="2"/>
              <a:buChar char="Ø"/>
              <a:defRPr/>
            </a:pPr>
            <a:r>
              <a:rPr lang="en-US" altLang="zh-CN" sz="2400" dirty="0">
                <a:latin typeface="Arial" charset="0"/>
                <a:ea typeface="华文楷体" charset="-122"/>
              </a:rPr>
              <a:t>	</a:t>
            </a:r>
            <a:r>
              <a:rPr lang="en-US" altLang="zh-CN" sz="2400" dirty="0" err="1">
                <a:latin typeface="Arial" charset="0"/>
                <a:ea typeface="华文楷体" charset="-122"/>
              </a:rPr>
              <a:t>WatchPoint</a:t>
            </a:r>
            <a:r>
              <a:rPr lang="zh-CN" altLang="en-US" sz="2400" dirty="0" smtClean="0">
                <a:latin typeface="Arial" charset="0"/>
                <a:ea typeface="华文楷体" charset="-122"/>
              </a:rPr>
              <a:t>：   数据段</a:t>
            </a:r>
            <a:r>
              <a:rPr lang="zh-CN" altLang="en-US" sz="2400" dirty="0">
                <a:latin typeface="Arial" charset="0"/>
                <a:ea typeface="华文楷体" charset="-122"/>
              </a:rPr>
              <a:t>的变量</a:t>
            </a:r>
            <a:endParaRPr lang="en-US" altLang="zh-CN" sz="2400" dirty="0">
              <a:latin typeface="Arial" charset="0"/>
              <a:ea typeface="华文楷体" charset="-122"/>
            </a:endParaRPr>
          </a:p>
          <a:p>
            <a:pPr lvl="3" algn="l">
              <a:spcBef>
                <a:spcPct val="50000"/>
              </a:spcBef>
              <a:buFont typeface="Wingdings" pitchFamily="2" charset="2"/>
              <a:buChar char="Ø"/>
              <a:defRPr/>
            </a:pPr>
            <a:r>
              <a:rPr lang="en-US" altLang="zh-CN" sz="2400" dirty="0">
                <a:latin typeface="Arial" charset="0"/>
                <a:ea typeface="华文楷体" charset="-122"/>
              </a:rPr>
              <a:t>	</a:t>
            </a:r>
            <a:r>
              <a:rPr lang="en-US" altLang="zh-CN" sz="2400" dirty="0" err="1">
                <a:latin typeface="Arial" charset="0"/>
                <a:ea typeface="华文楷体" charset="-122"/>
              </a:rPr>
              <a:t>Catchpoint</a:t>
            </a:r>
            <a:r>
              <a:rPr lang="zh-CN" altLang="en-US" sz="2400" dirty="0" smtClean="0">
                <a:latin typeface="Arial" charset="0"/>
                <a:ea typeface="华文楷体" charset="-122"/>
              </a:rPr>
              <a:t>：    某个</a:t>
            </a:r>
            <a:r>
              <a:rPr lang="zh-CN" altLang="en-US" sz="2400" dirty="0">
                <a:latin typeface="Arial" charset="0"/>
                <a:ea typeface="华文楷体" charset="-122"/>
              </a:rPr>
              <a:t>事件</a:t>
            </a:r>
            <a:endParaRPr lang="en-US" altLang="zh-CN" sz="2400" dirty="0">
              <a:latin typeface="Arial" charset="0"/>
              <a:ea typeface="华文楷体" charset="-122"/>
            </a:endParaRPr>
          </a:p>
          <a:p>
            <a:pPr lvl="3" algn="l">
              <a:spcBef>
                <a:spcPct val="50000"/>
              </a:spcBef>
              <a:buFont typeface="Wingdings" pitchFamily="2" charset="2"/>
              <a:buChar char="Ø"/>
              <a:defRPr/>
            </a:pPr>
            <a:r>
              <a:rPr lang="en-US" altLang="zh-CN" sz="2400" dirty="0">
                <a:latin typeface="Arial" charset="0"/>
                <a:ea typeface="华文楷体" charset="-122"/>
              </a:rPr>
              <a:t>   Signal </a:t>
            </a:r>
            <a:r>
              <a:rPr lang="zh-CN" altLang="en-US" sz="2400" dirty="0" smtClean="0">
                <a:latin typeface="Arial" charset="0"/>
                <a:ea typeface="华文楷体" charset="-122"/>
              </a:rPr>
              <a:t>：           信号</a:t>
            </a:r>
            <a:endParaRPr lang="en-US" altLang="zh-CN" sz="2400" dirty="0">
              <a:latin typeface="Arial" charset="0"/>
              <a:ea typeface="华文楷体" charset="-122"/>
            </a:endParaRPr>
          </a:p>
          <a:p>
            <a:pPr lvl="3" algn="l">
              <a:spcBef>
                <a:spcPct val="50000"/>
              </a:spcBef>
              <a:buFont typeface="Wingdings" pitchFamily="2" charset="2"/>
              <a:buChar char="Ø"/>
              <a:defRPr/>
            </a:pPr>
            <a:r>
              <a:rPr lang="en-US" altLang="zh-CN" sz="2400" dirty="0">
                <a:latin typeface="Arial" charset="0"/>
                <a:ea typeface="华文楷体" charset="-122"/>
              </a:rPr>
              <a:t>   Break thread </a:t>
            </a:r>
            <a:r>
              <a:rPr lang="zh-CN" altLang="en-US" sz="2400" dirty="0">
                <a:latin typeface="Arial" charset="0"/>
                <a:ea typeface="华文楷体" charset="-122"/>
              </a:rPr>
              <a:t>：单个线程</a:t>
            </a:r>
            <a:endParaRPr lang="en-US" altLang="zh-CN" sz="2400" dirty="0">
              <a:latin typeface="Arial" charset="0"/>
              <a:ea typeface="华文楷体" charset="-122"/>
            </a:endParaRPr>
          </a:p>
          <a:p>
            <a:pPr lvl="1" algn="l">
              <a:spcBef>
                <a:spcPct val="50000"/>
              </a:spcBef>
              <a:defRPr/>
            </a:pPr>
            <a:r>
              <a:rPr lang="en-US" altLang="zh-CN" sz="2400" dirty="0">
                <a:latin typeface="Arial" charset="0"/>
                <a:ea typeface="华文楷体" charset="-122"/>
              </a:rPr>
              <a:t>	</a:t>
            </a:r>
          </a:p>
          <a:p>
            <a:pPr algn="l">
              <a:spcBef>
                <a:spcPct val="50000"/>
              </a:spcBef>
              <a:buFont typeface="Wingdings" pitchFamily="2" charset="2"/>
              <a:buNone/>
              <a:defRPr/>
            </a:pPr>
            <a:endParaRPr lang="zh-CN" altLang="en-US" sz="2400" dirty="0">
              <a:latin typeface="Arial" charset="0"/>
              <a:ea typeface="华文楷体" charset="-122"/>
            </a:endParaRPr>
          </a:p>
          <a:p>
            <a:pPr algn="l">
              <a:spcBef>
                <a:spcPct val="50000"/>
              </a:spcBef>
              <a:buFont typeface="Wingdings" pitchFamily="2" charset="2"/>
              <a:buChar char="v"/>
              <a:defRPr/>
            </a:pPr>
            <a:endParaRPr lang="en-US" altLang="zh-CN" sz="2400" dirty="0">
              <a:latin typeface="Arial" charset="0"/>
              <a:ea typeface="华文楷体" charset="-122"/>
            </a:endParaRPr>
          </a:p>
        </p:txBody>
      </p:sp>
      <p:sp>
        <p:nvSpPr>
          <p:cNvPr id="13315" name="Rectangle 1029"/>
          <p:cNvSpPr>
            <a:spLocks noGrp="1" noChangeArrowheads="1"/>
          </p:cNvSpPr>
          <p:nvPr>
            <p:ph type="title"/>
          </p:nvPr>
        </p:nvSpPr>
        <p:spPr>
          <a:noFill/>
        </p:spPr>
        <p:txBody>
          <a:bodyPr/>
          <a:lstStyle/>
          <a:p>
            <a:pPr eaLnBrk="1" hangingPunct="1"/>
            <a:r>
              <a:rPr lang="en-US" altLang="zh-CN" smtClean="0"/>
              <a:t>GDB</a:t>
            </a:r>
            <a:r>
              <a:rPr lang="zh-CN" altLang="en-US" smtClean="0"/>
              <a:t>概述</a:t>
            </a:r>
          </a:p>
        </p:txBody>
      </p:sp>
    </p:spTree>
    <p:extLst>
      <p:ext uri="{BB962C8B-B14F-4D97-AF65-F5344CB8AC3E}">
        <p14:creationId xmlns:p14="http://schemas.microsoft.com/office/powerpoint/2010/main" xmlns="" val="29790711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8"/>
          <p:cNvSpPr>
            <a:spLocks noChangeArrowheads="1"/>
          </p:cNvSpPr>
          <p:nvPr/>
        </p:nvSpPr>
        <p:spPr bwMode="auto">
          <a:xfrm>
            <a:off x="381000" y="1066800"/>
            <a:ext cx="8229600" cy="50167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lvl="1" algn="l">
              <a:spcBef>
                <a:spcPct val="50000"/>
              </a:spcBef>
            </a:pPr>
            <a:endParaRPr lang="en-US" altLang="zh-CN" sz="2400" dirty="0">
              <a:ea typeface="华文楷体" pitchFamily="2" charset="-122"/>
            </a:endParaRPr>
          </a:p>
          <a:p>
            <a:pPr algn="l">
              <a:spcBef>
                <a:spcPct val="50000"/>
              </a:spcBef>
              <a:buFont typeface="Wingdings" pitchFamily="2" charset="2"/>
              <a:buNone/>
            </a:pPr>
            <a:r>
              <a:rPr lang="zh-CN" altLang="en-US" sz="2000" dirty="0" smtClean="0">
                <a:ea typeface="华文楷体" pitchFamily="2" charset="-122"/>
              </a:rPr>
              <a:t>原理</a:t>
            </a:r>
            <a:r>
              <a:rPr lang="en-US" altLang="zh-CN" sz="2000" dirty="0" smtClean="0">
                <a:ea typeface="华文楷体" pitchFamily="2" charset="-122"/>
              </a:rPr>
              <a:t>:</a:t>
            </a:r>
            <a:r>
              <a:rPr lang="zh-CN" altLang="en-US" sz="2000" dirty="0" smtClean="0">
                <a:ea typeface="华文楷体" pitchFamily="2" charset="-122"/>
              </a:rPr>
              <a:t>利用</a:t>
            </a:r>
            <a:r>
              <a:rPr lang="en-US" altLang="zh-CN" sz="2000" dirty="0" smtClean="0">
                <a:ea typeface="华文楷体" pitchFamily="2" charset="-122"/>
              </a:rPr>
              <a:t>LINUX</a:t>
            </a:r>
            <a:r>
              <a:rPr lang="zh-CN" altLang="en-US" sz="2000" dirty="0" smtClean="0">
                <a:ea typeface="华文楷体" pitchFamily="2" charset="-122"/>
              </a:rPr>
              <a:t>提供的</a:t>
            </a:r>
            <a:r>
              <a:rPr lang="en-US" altLang="zh-CN" sz="2000" dirty="0" smtClean="0">
                <a:ea typeface="华文楷体" pitchFamily="2" charset="-122"/>
              </a:rPr>
              <a:t>CORE DUMP</a:t>
            </a:r>
            <a:r>
              <a:rPr lang="zh-CN" altLang="en-US" sz="2000" dirty="0" smtClean="0">
                <a:ea typeface="华文楷体" pitchFamily="2" charset="-122"/>
              </a:rPr>
              <a:t>机制</a:t>
            </a:r>
            <a:r>
              <a:rPr lang="en-US" altLang="zh-CN" sz="2000" dirty="0" smtClean="0">
                <a:ea typeface="华文楷体" pitchFamily="2" charset="-122"/>
              </a:rPr>
              <a:t>,</a:t>
            </a:r>
            <a:r>
              <a:rPr lang="zh-CN" altLang="en-US" sz="2000" dirty="0" smtClean="0">
                <a:ea typeface="华文楷体" pitchFamily="2" charset="-122"/>
              </a:rPr>
              <a:t>当程序中出现内存错误时</a:t>
            </a:r>
            <a:r>
              <a:rPr lang="en-US" altLang="zh-CN" sz="2000" dirty="0" smtClean="0">
                <a:ea typeface="华文楷体" pitchFamily="2" charset="-122"/>
              </a:rPr>
              <a:t>,</a:t>
            </a:r>
            <a:r>
              <a:rPr lang="zh-CN" altLang="en-US" sz="2000" dirty="0" smtClean="0">
                <a:ea typeface="华文楷体" pitchFamily="2" charset="-122"/>
              </a:rPr>
              <a:t>会发生崩溃并产生核心文件</a:t>
            </a:r>
            <a:r>
              <a:rPr lang="en-US" altLang="zh-CN" sz="2000" dirty="0" smtClean="0">
                <a:ea typeface="华文楷体" pitchFamily="2" charset="-122"/>
              </a:rPr>
              <a:t>(core</a:t>
            </a:r>
            <a:r>
              <a:rPr lang="zh-CN" altLang="en-US" sz="2000" dirty="0" smtClean="0">
                <a:ea typeface="华文楷体" pitchFamily="2" charset="-122"/>
              </a:rPr>
              <a:t>文件</a:t>
            </a:r>
            <a:r>
              <a:rPr lang="en-US" altLang="zh-CN" sz="2000" dirty="0" smtClean="0">
                <a:ea typeface="华文楷体" pitchFamily="2" charset="-122"/>
              </a:rPr>
              <a:t>)</a:t>
            </a:r>
            <a:r>
              <a:rPr lang="zh-CN" altLang="en-US" sz="2000" dirty="0" smtClean="0">
                <a:ea typeface="华文楷体" pitchFamily="2" charset="-122"/>
              </a:rPr>
              <a:t>。使用</a:t>
            </a:r>
            <a:r>
              <a:rPr lang="en-US" altLang="zh-CN" sz="2000" dirty="0" err="1" smtClean="0">
                <a:ea typeface="华文楷体" pitchFamily="2" charset="-122"/>
              </a:rPr>
              <a:t>gdb</a:t>
            </a:r>
            <a:r>
              <a:rPr lang="zh-CN" altLang="en-US" sz="2000" dirty="0" smtClean="0">
                <a:ea typeface="华文楷体" pitchFamily="2" charset="-122"/>
              </a:rPr>
              <a:t>可以对产生的核心文件进行分析，找出程序是在什么时候崩溃的和在崩溃之前程序都做了什么。</a:t>
            </a:r>
            <a:endParaRPr lang="en-US" altLang="zh-CN" sz="2000" dirty="0" smtClean="0">
              <a:ea typeface="华文楷体" pitchFamily="2" charset="-122"/>
            </a:endParaRPr>
          </a:p>
          <a:p>
            <a:pPr algn="l">
              <a:spcBef>
                <a:spcPct val="50000"/>
              </a:spcBef>
              <a:buFont typeface="Wingdings" pitchFamily="2" charset="2"/>
              <a:buNone/>
            </a:pPr>
            <a:r>
              <a:rPr lang="zh-CN" altLang="en-US" sz="2000" dirty="0" smtClean="0">
                <a:ea typeface="华文楷体" pitchFamily="2" charset="-122"/>
              </a:rPr>
              <a:t>操作步骤：</a:t>
            </a:r>
            <a:endParaRPr lang="en-US" altLang="zh-CN" sz="2000" dirty="0" smtClean="0">
              <a:ea typeface="华文楷体" pitchFamily="2" charset="-122"/>
            </a:endParaRPr>
          </a:p>
          <a:p>
            <a:pPr algn="l">
              <a:spcBef>
                <a:spcPct val="50000"/>
              </a:spcBef>
              <a:buFont typeface="Wingdings" pitchFamily="2" charset="2"/>
              <a:buNone/>
            </a:pPr>
            <a:r>
              <a:rPr lang="en-US" altLang="zh-CN" sz="2000" dirty="0" smtClean="0">
                <a:ea typeface="华文楷体" pitchFamily="2" charset="-122"/>
              </a:rPr>
              <a:t>1</a:t>
            </a:r>
            <a:r>
              <a:rPr lang="zh-CN" altLang="en-US" sz="2000" dirty="0" smtClean="0">
                <a:ea typeface="华文楷体" pitchFamily="2" charset="-122"/>
              </a:rPr>
              <a:t>）编译程序的时候带上</a:t>
            </a:r>
            <a:r>
              <a:rPr lang="en-US" altLang="zh-CN" sz="2000" dirty="0" smtClean="0">
                <a:ea typeface="华文楷体" pitchFamily="2" charset="-122"/>
              </a:rPr>
              <a:t>-g</a:t>
            </a:r>
            <a:r>
              <a:rPr lang="zh-CN" altLang="en-US" sz="2000" dirty="0" smtClean="0">
                <a:ea typeface="华文楷体" pitchFamily="2" charset="-122"/>
              </a:rPr>
              <a:t>调试选项，去出</a:t>
            </a:r>
            <a:r>
              <a:rPr lang="en-US" altLang="zh-CN" sz="2000" dirty="0" smtClean="0">
                <a:ea typeface="华文楷体" pitchFamily="2" charset="-122"/>
              </a:rPr>
              <a:t>-O</a:t>
            </a:r>
            <a:r>
              <a:rPr lang="zh-CN" altLang="en-US" sz="2000" dirty="0" smtClean="0">
                <a:ea typeface="华文楷体" pitchFamily="2" charset="-122"/>
              </a:rPr>
              <a:t>优化选项</a:t>
            </a:r>
            <a:endParaRPr lang="en-US" altLang="zh-CN" sz="2000" dirty="0" smtClean="0">
              <a:ea typeface="华文楷体" pitchFamily="2" charset="-122"/>
            </a:endParaRPr>
          </a:p>
          <a:p>
            <a:pPr algn="l">
              <a:spcBef>
                <a:spcPct val="50000"/>
              </a:spcBef>
              <a:buFont typeface="Wingdings" pitchFamily="2" charset="2"/>
              <a:buNone/>
            </a:pPr>
            <a:r>
              <a:rPr lang="en-US" altLang="zh-CN" sz="2000" dirty="0" smtClean="0">
                <a:ea typeface="华文楷体" pitchFamily="2" charset="-122"/>
              </a:rPr>
              <a:t>2</a:t>
            </a:r>
            <a:r>
              <a:rPr lang="zh-CN" altLang="en-US" sz="2000" dirty="0" smtClean="0">
                <a:ea typeface="华文楷体" pitchFamily="2" charset="-122"/>
              </a:rPr>
              <a:t>）生成</a:t>
            </a:r>
            <a:r>
              <a:rPr lang="en-US" altLang="zh-CN" sz="2000" dirty="0" smtClean="0">
                <a:ea typeface="华文楷体" pitchFamily="2" charset="-122"/>
              </a:rPr>
              <a:t>core</a:t>
            </a:r>
            <a:r>
              <a:rPr lang="zh-CN" altLang="en-US" sz="2000" dirty="0" smtClean="0">
                <a:ea typeface="华文楷体" pitchFamily="2" charset="-122"/>
              </a:rPr>
              <a:t>文件。一般来说，在默认情况下，在程序崩溃时，</a:t>
            </a:r>
            <a:r>
              <a:rPr lang="en-US" altLang="zh-CN" sz="2000" dirty="0" err="1" smtClean="0">
                <a:ea typeface="华文楷体" pitchFamily="2" charset="-122"/>
              </a:rPr>
              <a:t>coer</a:t>
            </a:r>
            <a:r>
              <a:rPr lang="zh-CN" altLang="en-US" sz="2000" dirty="0" smtClean="0">
                <a:ea typeface="华文楷体" pitchFamily="2" charset="-122"/>
              </a:rPr>
              <a:t>文件是不生成的（很多</a:t>
            </a:r>
            <a:r>
              <a:rPr lang="en-US" altLang="zh-CN" sz="2000" dirty="0" smtClean="0">
                <a:ea typeface="华文楷体" pitchFamily="2" charset="-122"/>
              </a:rPr>
              <a:t>Linux</a:t>
            </a:r>
            <a:r>
              <a:rPr lang="zh-CN" altLang="en-US" sz="2000" dirty="0" smtClean="0">
                <a:ea typeface="华文楷体" pitchFamily="2" charset="-122"/>
              </a:rPr>
              <a:t>发行版在默认时禁止生成核心文件）。所以，你必须修改这个默认选项，在命令行执行：</a:t>
            </a:r>
            <a:endParaRPr lang="en-US" altLang="zh-CN" sz="2000" dirty="0" smtClean="0">
              <a:ea typeface="华文楷体" pitchFamily="2" charset="-122"/>
            </a:endParaRPr>
          </a:p>
          <a:p>
            <a:pPr algn="l">
              <a:spcBef>
                <a:spcPct val="50000"/>
              </a:spcBef>
              <a:buFont typeface="Wingdings" pitchFamily="2" charset="2"/>
              <a:buNone/>
            </a:pPr>
            <a:r>
              <a:rPr lang="zh-CN" altLang="en-US" sz="2000" dirty="0">
                <a:ea typeface="华文楷体" pitchFamily="2" charset="-122"/>
              </a:rPr>
              <a:t> </a:t>
            </a:r>
            <a:r>
              <a:rPr lang="zh-CN" altLang="en-US" sz="2000" dirty="0" smtClean="0">
                <a:ea typeface="华文楷体" pitchFamily="2" charset="-122"/>
              </a:rPr>
              <a:t>      </a:t>
            </a:r>
            <a:r>
              <a:rPr lang="en-US" altLang="zh-CN" sz="2000" dirty="0" err="1" smtClean="0">
                <a:ea typeface="华文楷体" pitchFamily="2" charset="-122"/>
              </a:rPr>
              <a:t>ulimit</a:t>
            </a:r>
            <a:r>
              <a:rPr lang="en-US" altLang="zh-CN" sz="2000" dirty="0" smtClean="0">
                <a:ea typeface="华文楷体" pitchFamily="2" charset="-122"/>
              </a:rPr>
              <a:t> –c unlimited</a:t>
            </a:r>
          </a:p>
          <a:p>
            <a:pPr algn="l">
              <a:spcBef>
                <a:spcPct val="50000"/>
              </a:spcBef>
              <a:buFont typeface="Wingdings" pitchFamily="2" charset="2"/>
              <a:buNone/>
            </a:pPr>
            <a:r>
              <a:rPr lang="zh-CN" altLang="en-US" sz="2000" dirty="0" smtClean="0">
                <a:ea typeface="华文楷体" pitchFamily="2" charset="-122"/>
              </a:rPr>
              <a:t>表示不限制生成</a:t>
            </a:r>
            <a:r>
              <a:rPr lang="en-US" altLang="zh-CN" sz="2000" dirty="0" smtClean="0">
                <a:ea typeface="华文楷体" pitchFamily="2" charset="-122"/>
              </a:rPr>
              <a:t>core</a:t>
            </a:r>
            <a:r>
              <a:rPr lang="zh-CN" altLang="en-US" sz="2000" dirty="0" smtClean="0">
                <a:ea typeface="华文楷体" pitchFamily="2" charset="-122"/>
              </a:rPr>
              <a:t>文件的大小。</a:t>
            </a:r>
            <a:endParaRPr lang="zh-CN" altLang="en-US" sz="2000" dirty="0">
              <a:ea typeface="华文楷体" pitchFamily="2" charset="-122"/>
            </a:endParaRPr>
          </a:p>
          <a:p>
            <a:pPr algn="l">
              <a:spcBef>
                <a:spcPct val="50000"/>
              </a:spcBef>
              <a:buFont typeface="Wingdings" pitchFamily="2" charset="2"/>
              <a:buChar char="v"/>
            </a:pPr>
            <a:endParaRPr lang="en-US" altLang="zh-CN" sz="2400" dirty="0">
              <a:ea typeface="华文楷体" pitchFamily="2" charset="-122"/>
            </a:endParaRPr>
          </a:p>
        </p:txBody>
      </p:sp>
      <p:sp>
        <p:nvSpPr>
          <p:cNvPr id="44035" name="Rectangle 1029"/>
          <p:cNvSpPr>
            <a:spLocks noGrp="1" noChangeArrowheads="1"/>
          </p:cNvSpPr>
          <p:nvPr>
            <p:ph type="title"/>
          </p:nvPr>
        </p:nvSpPr>
        <p:spPr>
          <a:noFill/>
        </p:spPr>
        <p:txBody>
          <a:bodyPr/>
          <a:lstStyle/>
          <a:p>
            <a:pPr eaLnBrk="1" hangingPunct="1"/>
            <a:r>
              <a:rPr lang="zh-CN" altLang="en-US" dirty="0" smtClean="0"/>
              <a:t>调试</a:t>
            </a:r>
            <a:r>
              <a:rPr lang="en-US" altLang="zh-CN" dirty="0" smtClean="0"/>
              <a:t>SEGMENTATION FAULT</a:t>
            </a:r>
            <a:endParaRPr lang="zh-CN" altLang="en-US" dirty="0" smtClean="0"/>
          </a:p>
        </p:txBody>
      </p:sp>
    </p:spTree>
    <p:extLst>
      <p:ext uri="{BB962C8B-B14F-4D97-AF65-F5344CB8AC3E}">
        <p14:creationId xmlns:p14="http://schemas.microsoft.com/office/powerpoint/2010/main" xmlns="" val="254778418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8"/>
          <p:cNvSpPr>
            <a:spLocks noChangeArrowheads="1"/>
          </p:cNvSpPr>
          <p:nvPr/>
        </p:nvSpPr>
        <p:spPr bwMode="auto">
          <a:xfrm>
            <a:off x="381000" y="1066800"/>
            <a:ext cx="8229600" cy="56323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lvl="1" algn="l">
              <a:spcBef>
                <a:spcPct val="50000"/>
              </a:spcBef>
            </a:pPr>
            <a:endParaRPr lang="en-US" altLang="zh-CN" sz="2000" dirty="0">
              <a:ea typeface="华文楷体" pitchFamily="2" charset="-122"/>
            </a:endParaRPr>
          </a:p>
          <a:p>
            <a:pPr algn="l">
              <a:spcBef>
                <a:spcPct val="50000"/>
              </a:spcBef>
              <a:buFont typeface="Wingdings" pitchFamily="2" charset="2"/>
              <a:buChar char="v"/>
            </a:pPr>
            <a:r>
              <a:rPr lang="en-US" altLang="zh-CN" sz="2000" dirty="0" smtClean="0">
                <a:ea typeface="华文楷体" pitchFamily="2" charset="-122"/>
              </a:rPr>
              <a:t>3</a:t>
            </a:r>
            <a:r>
              <a:rPr lang="zh-CN" altLang="en-US" sz="2000" dirty="0" smtClean="0">
                <a:ea typeface="华文楷体" pitchFamily="2" charset="-122"/>
              </a:rPr>
              <a:t>）运行你的程序，不管用什么方法，使之重现</a:t>
            </a:r>
            <a:r>
              <a:rPr lang="en-US" altLang="zh-CN" sz="2000" dirty="0" smtClean="0">
                <a:ea typeface="华文楷体" pitchFamily="2" charset="-122"/>
              </a:rPr>
              <a:t>Segmentation Fault</a:t>
            </a:r>
            <a:r>
              <a:rPr lang="zh-CN" altLang="en-US" sz="2000" dirty="0" smtClean="0">
                <a:ea typeface="华文楷体" pitchFamily="2" charset="-122"/>
              </a:rPr>
              <a:t>错误。</a:t>
            </a:r>
            <a:endParaRPr lang="en-US" altLang="zh-CN" sz="2000" dirty="0" smtClean="0">
              <a:ea typeface="华文楷体" pitchFamily="2" charset="-122"/>
            </a:endParaRPr>
          </a:p>
          <a:p>
            <a:pPr algn="l">
              <a:spcBef>
                <a:spcPct val="50000"/>
              </a:spcBef>
              <a:buFont typeface="Wingdings" pitchFamily="2" charset="2"/>
              <a:buChar char="v"/>
            </a:pPr>
            <a:r>
              <a:rPr lang="en-US" altLang="zh-CN" sz="2000" dirty="0" smtClean="0">
                <a:ea typeface="华文楷体" pitchFamily="2" charset="-122"/>
              </a:rPr>
              <a:t>4</a:t>
            </a:r>
            <a:r>
              <a:rPr lang="zh-CN" altLang="en-US" sz="2000" dirty="0" smtClean="0">
                <a:ea typeface="华文楷体" pitchFamily="2" charset="-122"/>
              </a:rPr>
              <a:t>）这时，你会发现在你程序同一目录下，生成了一个文件名为</a:t>
            </a:r>
            <a:r>
              <a:rPr lang="en-US" altLang="zh-CN" sz="2000" dirty="0" smtClean="0">
                <a:ea typeface="华文楷体" pitchFamily="2" charset="-122"/>
              </a:rPr>
              <a:t>core.***</a:t>
            </a:r>
            <a:r>
              <a:rPr lang="zh-CN" altLang="en-US" sz="2000" dirty="0" smtClean="0">
                <a:ea typeface="华文楷体" pitchFamily="2" charset="-122"/>
              </a:rPr>
              <a:t>的文件，即核心文件。例如，</a:t>
            </a:r>
            <a:r>
              <a:rPr lang="en-US" altLang="zh-CN" sz="2000" dirty="0" smtClean="0">
                <a:ea typeface="华文楷体" pitchFamily="2" charset="-122"/>
              </a:rPr>
              <a:t>”core.98345”</a:t>
            </a:r>
            <a:r>
              <a:rPr lang="zh-CN" altLang="en-US" sz="2000" dirty="0" smtClean="0">
                <a:ea typeface="华文楷体" pitchFamily="2" charset="-122"/>
              </a:rPr>
              <a:t>这样的文件。</a:t>
            </a:r>
            <a:endParaRPr lang="en-US" altLang="zh-CN" sz="2000" dirty="0" smtClean="0">
              <a:ea typeface="华文楷体" pitchFamily="2" charset="-122"/>
            </a:endParaRPr>
          </a:p>
          <a:p>
            <a:pPr algn="l">
              <a:spcBef>
                <a:spcPct val="50000"/>
              </a:spcBef>
              <a:buFont typeface="Wingdings" pitchFamily="2" charset="2"/>
              <a:buChar char="v"/>
            </a:pPr>
            <a:r>
              <a:rPr lang="en-US" altLang="zh-CN" sz="2000" dirty="0" smtClean="0">
                <a:ea typeface="华文楷体" pitchFamily="2" charset="-122"/>
              </a:rPr>
              <a:t>5</a:t>
            </a:r>
            <a:r>
              <a:rPr lang="zh-CN" altLang="en-US" sz="2000" dirty="0" smtClean="0">
                <a:ea typeface="华文楷体" pitchFamily="2" charset="-122"/>
              </a:rPr>
              <a:t>）用</a:t>
            </a:r>
            <a:r>
              <a:rPr lang="en-US" altLang="zh-CN" sz="2000" dirty="0" err="1" smtClean="0">
                <a:ea typeface="华文楷体" pitchFamily="2" charset="-122"/>
              </a:rPr>
              <a:t>gdb</a:t>
            </a:r>
            <a:r>
              <a:rPr lang="zh-CN" altLang="en-US" sz="2000" dirty="0" smtClean="0">
                <a:ea typeface="华文楷体" pitchFamily="2" charset="-122"/>
              </a:rPr>
              <a:t>调试它。假设你的可执行程序名为</a:t>
            </a:r>
            <a:r>
              <a:rPr lang="en-US" altLang="zh-CN" sz="2000" dirty="0" smtClean="0">
                <a:ea typeface="华文楷体" pitchFamily="2" charset="-122"/>
              </a:rPr>
              <a:t>hello,</a:t>
            </a:r>
            <a:r>
              <a:rPr lang="zh-CN" altLang="en-US" sz="2000" dirty="0" smtClean="0">
                <a:ea typeface="华文楷体" pitchFamily="2" charset="-122"/>
              </a:rPr>
              <a:t>则在命令行执行：</a:t>
            </a:r>
            <a:endParaRPr lang="en-US" altLang="zh-CN" sz="2000" dirty="0" smtClean="0">
              <a:ea typeface="华文楷体" pitchFamily="2" charset="-122"/>
            </a:endParaRPr>
          </a:p>
          <a:p>
            <a:pPr algn="l">
              <a:spcBef>
                <a:spcPct val="50000"/>
              </a:spcBef>
            </a:pPr>
            <a:r>
              <a:rPr lang="en-US" altLang="zh-CN" sz="2000" dirty="0">
                <a:ea typeface="华文楷体" pitchFamily="2" charset="-122"/>
              </a:rPr>
              <a:t> </a:t>
            </a:r>
            <a:r>
              <a:rPr lang="en-US" altLang="zh-CN" sz="2000" dirty="0" smtClean="0">
                <a:ea typeface="华文楷体" pitchFamily="2" charset="-122"/>
              </a:rPr>
              <a:t>         </a:t>
            </a:r>
            <a:r>
              <a:rPr lang="en-US" altLang="zh-CN" sz="2000" dirty="0" err="1" smtClean="0">
                <a:ea typeface="华文楷体" pitchFamily="2" charset="-122"/>
              </a:rPr>
              <a:t>gdb</a:t>
            </a:r>
            <a:r>
              <a:rPr lang="en-US" altLang="zh-CN" sz="2000" dirty="0" smtClean="0">
                <a:ea typeface="华文楷体" pitchFamily="2" charset="-122"/>
              </a:rPr>
              <a:t> hello core.98345</a:t>
            </a:r>
          </a:p>
          <a:p>
            <a:pPr algn="l">
              <a:spcBef>
                <a:spcPct val="50000"/>
              </a:spcBef>
            </a:pPr>
            <a:r>
              <a:rPr lang="zh-CN" altLang="en-US" sz="1000" dirty="0" smtClean="0">
                <a:ea typeface="华文楷体" pitchFamily="2" charset="-122"/>
              </a:rPr>
              <a:t>然后可能会出现一队信息：</a:t>
            </a:r>
            <a:endParaRPr lang="en-US" altLang="zh-CN" sz="1000" dirty="0" smtClean="0">
              <a:ea typeface="华文楷体" pitchFamily="2" charset="-122"/>
            </a:endParaRPr>
          </a:p>
          <a:p>
            <a:pPr>
              <a:spcBef>
                <a:spcPct val="50000"/>
              </a:spcBef>
            </a:pPr>
            <a:r>
              <a:rPr lang="en-US" altLang="zh-CN" sz="1000" dirty="0">
                <a:ea typeface="华文楷体" pitchFamily="2" charset="-122"/>
              </a:rPr>
              <a:t>[oracle@yf1 mygrep0620]$ </a:t>
            </a:r>
            <a:r>
              <a:rPr lang="en-US" altLang="zh-CN" sz="1000" dirty="0" err="1">
                <a:ea typeface="华文楷体" pitchFamily="2" charset="-122"/>
              </a:rPr>
              <a:t>gdb</a:t>
            </a:r>
            <a:r>
              <a:rPr lang="en-US" altLang="zh-CN" sz="1000" dirty="0">
                <a:ea typeface="华文楷体" pitchFamily="2" charset="-122"/>
              </a:rPr>
              <a:t> </a:t>
            </a:r>
            <a:r>
              <a:rPr lang="en-US" altLang="zh-CN" sz="1000" dirty="0" err="1">
                <a:ea typeface="华文楷体" pitchFamily="2" charset="-122"/>
              </a:rPr>
              <a:t>mygrep_server</a:t>
            </a:r>
            <a:r>
              <a:rPr lang="en-US" altLang="zh-CN" sz="1000" dirty="0">
                <a:ea typeface="华文楷体" pitchFamily="2" charset="-122"/>
              </a:rPr>
              <a:t> core.14040</a:t>
            </a:r>
          </a:p>
          <a:p>
            <a:pPr>
              <a:spcBef>
                <a:spcPct val="50000"/>
              </a:spcBef>
            </a:pPr>
            <a:r>
              <a:rPr lang="en-US" altLang="zh-CN" sz="1000" dirty="0">
                <a:ea typeface="华文楷体" pitchFamily="2" charset="-122"/>
              </a:rPr>
              <a:t>GNU </a:t>
            </a:r>
            <a:r>
              <a:rPr lang="en-US" altLang="zh-CN" sz="1000" dirty="0" err="1">
                <a:ea typeface="华文楷体" pitchFamily="2" charset="-122"/>
              </a:rPr>
              <a:t>gdb</a:t>
            </a:r>
            <a:r>
              <a:rPr lang="en-US" altLang="zh-CN" sz="1000" dirty="0">
                <a:ea typeface="华文楷体" pitchFamily="2" charset="-122"/>
              </a:rPr>
              <a:t> (GDB) Red Hat Enterprise Linux (7.0.1-42.el5)</a:t>
            </a:r>
          </a:p>
          <a:p>
            <a:pPr>
              <a:spcBef>
                <a:spcPct val="50000"/>
              </a:spcBef>
            </a:pPr>
            <a:r>
              <a:rPr lang="zh-CN" altLang="en-US" sz="1000" dirty="0" smtClean="0">
                <a:ea typeface="华文楷体" pitchFamily="2" charset="-122"/>
              </a:rPr>
              <a:t>********************省略代码行***************************************</a:t>
            </a:r>
            <a:endParaRPr lang="en-US" altLang="zh-CN" sz="1000" dirty="0" smtClean="0">
              <a:ea typeface="华文楷体" pitchFamily="2" charset="-122"/>
            </a:endParaRPr>
          </a:p>
          <a:p>
            <a:pPr>
              <a:spcBef>
                <a:spcPct val="50000"/>
              </a:spcBef>
            </a:pPr>
            <a:r>
              <a:rPr lang="en-US" altLang="zh-CN" sz="1000" dirty="0" smtClean="0">
                <a:ea typeface="华文楷体" pitchFamily="2" charset="-122"/>
              </a:rPr>
              <a:t>Reading </a:t>
            </a:r>
            <a:r>
              <a:rPr lang="en-US" altLang="zh-CN" sz="1000" dirty="0">
                <a:ea typeface="华文楷体" pitchFamily="2" charset="-122"/>
              </a:rPr>
              <a:t>symbols from /lib64/ld-linux-x86-64.so.2...(no debugging symbols found)...done.</a:t>
            </a:r>
          </a:p>
          <a:p>
            <a:pPr>
              <a:spcBef>
                <a:spcPct val="50000"/>
              </a:spcBef>
            </a:pPr>
            <a:r>
              <a:rPr lang="en-US" altLang="zh-CN" sz="1000" dirty="0">
                <a:ea typeface="华文楷体" pitchFamily="2" charset="-122"/>
              </a:rPr>
              <a:t>Loaded symbols for /lib64/ld-linux-x86-64.so.2</a:t>
            </a:r>
          </a:p>
          <a:p>
            <a:pPr>
              <a:spcBef>
                <a:spcPct val="50000"/>
              </a:spcBef>
            </a:pPr>
            <a:endParaRPr lang="en-US" altLang="zh-CN" sz="1000" dirty="0">
              <a:ea typeface="华文楷体" pitchFamily="2" charset="-122"/>
            </a:endParaRPr>
          </a:p>
          <a:p>
            <a:pPr>
              <a:spcBef>
                <a:spcPct val="50000"/>
              </a:spcBef>
            </a:pPr>
            <a:r>
              <a:rPr lang="en-US" altLang="zh-CN" sz="1000" dirty="0">
                <a:ea typeface="华文楷体" pitchFamily="2" charset="-122"/>
              </a:rPr>
              <a:t>warning: no loadable sections found in added symbol-file system-supplied DSO at 0x7fff457f7000</a:t>
            </a:r>
          </a:p>
          <a:p>
            <a:pPr>
              <a:spcBef>
                <a:spcPct val="50000"/>
              </a:spcBef>
            </a:pPr>
            <a:r>
              <a:rPr lang="en-US" altLang="zh-CN" sz="1000" dirty="0">
                <a:ea typeface="华文楷体" pitchFamily="2" charset="-122"/>
              </a:rPr>
              <a:t>Core was generated by `./</a:t>
            </a:r>
            <a:r>
              <a:rPr lang="en-US" altLang="zh-CN" sz="1000" dirty="0" err="1">
                <a:ea typeface="华文楷体" pitchFamily="2" charset="-122"/>
              </a:rPr>
              <a:t>mygrep_server</a:t>
            </a:r>
            <a:r>
              <a:rPr lang="en-US" altLang="zh-CN" sz="1000" dirty="0">
                <a:ea typeface="华文楷体" pitchFamily="2" charset="-122"/>
              </a:rPr>
              <a:t>'.</a:t>
            </a:r>
          </a:p>
          <a:p>
            <a:pPr>
              <a:spcBef>
                <a:spcPct val="50000"/>
              </a:spcBef>
            </a:pPr>
            <a:r>
              <a:rPr lang="en-US" altLang="zh-CN" sz="1000" dirty="0">
                <a:ea typeface="华文楷体" pitchFamily="2" charset="-122"/>
              </a:rPr>
              <a:t>Program terminated with signal 11, Segmentation fault.</a:t>
            </a:r>
          </a:p>
          <a:p>
            <a:pPr>
              <a:spcBef>
                <a:spcPct val="50000"/>
              </a:spcBef>
            </a:pPr>
            <a:r>
              <a:rPr lang="en-US" altLang="zh-CN" sz="1000" dirty="0">
                <a:ea typeface="华文楷体" pitchFamily="2" charset="-122"/>
              </a:rPr>
              <a:t>#0  0x0000003a56660d87 in ?? </a:t>
            </a:r>
            <a:r>
              <a:rPr lang="en-US" altLang="zh-CN" sz="1000" dirty="0" smtClean="0">
                <a:ea typeface="华文楷体" pitchFamily="2" charset="-122"/>
              </a:rPr>
              <a:t>()</a:t>
            </a:r>
          </a:p>
          <a:p>
            <a:pPr>
              <a:spcBef>
                <a:spcPct val="50000"/>
              </a:spcBef>
            </a:pPr>
            <a:r>
              <a:rPr lang="en-US" altLang="zh-CN" sz="1000" dirty="0" smtClean="0">
                <a:ea typeface="华文楷体" pitchFamily="2" charset="-122"/>
              </a:rPr>
              <a:t>(</a:t>
            </a:r>
            <a:r>
              <a:rPr lang="en-US" altLang="zh-CN" sz="1000" dirty="0" err="1" smtClean="0">
                <a:ea typeface="华文楷体" pitchFamily="2" charset="-122"/>
              </a:rPr>
              <a:t>gdb</a:t>
            </a:r>
            <a:r>
              <a:rPr lang="en-US" altLang="zh-CN" sz="1000" dirty="0" smtClean="0">
                <a:ea typeface="华文楷体" pitchFamily="2" charset="-122"/>
              </a:rPr>
              <a:t>)</a:t>
            </a:r>
            <a:endParaRPr lang="en-US" altLang="zh-CN" sz="1000" dirty="0">
              <a:ea typeface="华文楷体" pitchFamily="2" charset="-122"/>
            </a:endParaRPr>
          </a:p>
        </p:txBody>
      </p:sp>
      <p:sp>
        <p:nvSpPr>
          <p:cNvPr id="44035" name="Rectangle 1029"/>
          <p:cNvSpPr>
            <a:spLocks noGrp="1" noChangeArrowheads="1"/>
          </p:cNvSpPr>
          <p:nvPr>
            <p:ph type="title"/>
          </p:nvPr>
        </p:nvSpPr>
        <p:spPr>
          <a:noFill/>
        </p:spPr>
        <p:txBody>
          <a:bodyPr/>
          <a:lstStyle/>
          <a:p>
            <a:pPr eaLnBrk="1" hangingPunct="1"/>
            <a:r>
              <a:rPr lang="zh-CN" altLang="en-US" dirty="0" smtClean="0"/>
              <a:t>调试</a:t>
            </a:r>
            <a:r>
              <a:rPr lang="en-US" altLang="zh-CN" dirty="0" smtClean="0"/>
              <a:t>SEGMENTATION FAULT</a:t>
            </a:r>
            <a:endParaRPr lang="zh-CN" altLang="en-US" dirty="0" smtClean="0"/>
          </a:p>
        </p:txBody>
      </p:sp>
    </p:spTree>
    <p:extLst>
      <p:ext uri="{BB962C8B-B14F-4D97-AF65-F5344CB8AC3E}">
        <p14:creationId xmlns:p14="http://schemas.microsoft.com/office/powerpoint/2010/main" xmlns="" val="33116473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8"/>
          <p:cNvSpPr>
            <a:spLocks noChangeArrowheads="1"/>
          </p:cNvSpPr>
          <p:nvPr/>
        </p:nvSpPr>
        <p:spPr bwMode="auto">
          <a:xfrm>
            <a:off x="415526" y="1268759"/>
            <a:ext cx="8229600" cy="41703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lvl="1" algn="l">
              <a:spcBef>
                <a:spcPct val="50000"/>
              </a:spcBef>
            </a:pPr>
            <a:r>
              <a:rPr lang="en-US" altLang="zh-CN" sz="2000" dirty="0" smtClean="0">
                <a:ea typeface="华文楷体" pitchFamily="2" charset="-122"/>
              </a:rPr>
              <a:t>4)</a:t>
            </a:r>
            <a:r>
              <a:rPr lang="zh-CN" altLang="en-US" sz="2000" dirty="0" smtClean="0">
                <a:ea typeface="华文楷体" pitchFamily="2" charset="-122"/>
              </a:rPr>
              <a:t>然后我输入命令</a:t>
            </a:r>
            <a:r>
              <a:rPr lang="en-US" altLang="zh-CN" sz="2000" dirty="0" err="1" smtClean="0">
                <a:ea typeface="华文楷体" pitchFamily="2" charset="-122"/>
              </a:rPr>
              <a:t>bt</a:t>
            </a:r>
            <a:r>
              <a:rPr lang="zh-CN" altLang="en-US" sz="2000" dirty="0" smtClean="0">
                <a:ea typeface="华文楷体" pitchFamily="2" charset="-122"/>
              </a:rPr>
              <a:t>并执行</a:t>
            </a:r>
            <a:endParaRPr lang="en-US" altLang="zh-CN" sz="2000" dirty="0" smtClean="0">
              <a:ea typeface="华文楷体" pitchFamily="2" charset="-122"/>
            </a:endParaRPr>
          </a:p>
          <a:p>
            <a:pPr lvl="1" algn="l">
              <a:spcBef>
                <a:spcPct val="50000"/>
              </a:spcBef>
            </a:pPr>
            <a:r>
              <a:rPr lang="en-US" altLang="zh-CN" sz="2000" dirty="0">
                <a:ea typeface="华文楷体" pitchFamily="2" charset="-122"/>
              </a:rPr>
              <a:t> </a:t>
            </a:r>
            <a:r>
              <a:rPr lang="en-US" altLang="zh-CN" sz="2000" dirty="0" smtClean="0">
                <a:ea typeface="华文楷体" pitchFamily="2" charset="-122"/>
              </a:rPr>
              <a:t>  (</a:t>
            </a:r>
            <a:r>
              <a:rPr lang="en-US" altLang="zh-CN" sz="2000" dirty="0" err="1" smtClean="0">
                <a:ea typeface="华文楷体" pitchFamily="2" charset="-122"/>
              </a:rPr>
              <a:t>gdb</a:t>
            </a:r>
            <a:r>
              <a:rPr lang="en-US" altLang="zh-CN" sz="2000" dirty="0" smtClean="0">
                <a:ea typeface="华文楷体" pitchFamily="2" charset="-122"/>
              </a:rPr>
              <a:t>)</a:t>
            </a:r>
            <a:r>
              <a:rPr lang="en-US" altLang="zh-CN" sz="2000" dirty="0" err="1" smtClean="0">
                <a:ea typeface="华文楷体" pitchFamily="2" charset="-122"/>
              </a:rPr>
              <a:t>bt</a:t>
            </a:r>
            <a:endParaRPr lang="en-US" altLang="zh-CN" sz="2000" dirty="0" smtClean="0">
              <a:ea typeface="华文楷体" pitchFamily="2" charset="-122"/>
            </a:endParaRPr>
          </a:p>
          <a:p>
            <a:pPr lvl="1" algn="l">
              <a:spcBef>
                <a:spcPct val="50000"/>
              </a:spcBef>
            </a:pPr>
            <a:r>
              <a:rPr lang="zh-CN" altLang="en-US" sz="2000" dirty="0">
                <a:ea typeface="华文楷体" pitchFamily="2" charset="-122"/>
              </a:rPr>
              <a:t>就会</a:t>
            </a:r>
            <a:r>
              <a:rPr lang="zh-CN" altLang="en-US" sz="2000" dirty="0" smtClean="0">
                <a:ea typeface="华文楷体" pitchFamily="2" charset="-122"/>
              </a:rPr>
              <a:t>得到类似下面的信息：</a:t>
            </a:r>
            <a:endParaRPr lang="en-US" altLang="zh-CN" sz="2000" dirty="0" smtClean="0">
              <a:ea typeface="华文楷体" pitchFamily="2" charset="-122"/>
            </a:endParaRPr>
          </a:p>
          <a:p>
            <a:pPr lvl="1">
              <a:spcBef>
                <a:spcPct val="50000"/>
              </a:spcBef>
            </a:pPr>
            <a:r>
              <a:rPr lang="en-US" altLang="zh-CN" sz="2000" dirty="0">
                <a:ea typeface="华文楷体" pitchFamily="2" charset="-122"/>
              </a:rPr>
              <a:t>#0  0x0804c760 in thread _handler () at </a:t>
            </a:r>
            <a:r>
              <a:rPr lang="en-US" altLang="zh-CN" sz="2000" dirty="0" smtClean="0">
                <a:ea typeface="华文楷体" pitchFamily="2" charset="-122"/>
              </a:rPr>
              <a:t>hello.c:707 </a:t>
            </a:r>
            <a:endParaRPr lang="en-US" altLang="zh-CN" sz="2000" dirty="0">
              <a:ea typeface="华文楷体" pitchFamily="2" charset="-122"/>
            </a:endParaRPr>
          </a:p>
          <a:p>
            <a:pPr lvl="1">
              <a:spcBef>
                <a:spcPct val="50000"/>
              </a:spcBef>
            </a:pPr>
            <a:r>
              <a:rPr lang="en-US" altLang="zh-CN" sz="2000" dirty="0">
                <a:ea typeface="华文楷体" pitchFamily="2" charset="-122"/>
              </a:rPr>
              <a:t>#1  0x006b149b in </a:t>
            </a:r>
            <a:r>
              <a:rPr lang="en-US" altLang="zh-CN" sz="2000" dirty="0" err="1">
                <a:ea typeface="华文楷体" pitchFamily="2" charset="-122"/>
              </a:rPr>
              <a:t>start_thread</a:t>
            </a:r>
            <a:r>
              <a:rPr lang="en-US" altLang="zh-CN" sz="2000" dirty="0">
                <a:ea typeface="华文楷体" pitchFamily="2" charset="-122"/>
              </a:rPr>
              <a:t> () from /</a:t>
            </a:r>
            <a:r>
              <a:rPr lang="en-US" altLang="zh-CN" sz="2000" dirty="0" smtClean="0">
                <a:ea typeface="华文楷体" pitchFamily="2" charset="-122"/>
              </a:rPr>
              <a:t>lib/libpthread.so.0 </a:t>
            </a:r>
            <a:endParaRPr lang="en-US" altLang="zh-CN" sz="2000" dirty="0">
              <a:ea typeface="华文楷体" pitchFamily="2" charset="-122"/>
            </a:endParaRPr>
          </a:p>
          <a:p>
            <a:pPr lvl="1">
              <a:spcBef>
                <a:spcPct val="50000"/>
              </a:spcBef>
            </a:pPr>
            <a:r>
              <a:rPr lang="en-US" altLang="zh-CN" sz="2000" dirty="0">
                <a:ea typeface="华文楷体" pitchFamily="2" charset="-122"/>
              </a:rPr>
              <a:t>#2  0x0060842e in clone () from /</a:t>
            </a:r>
            <a:r>
              <a:rPr lang="en-US" altLang="zh-CN" sz="2000" dirty="0" smtClean="0">
                <a:ea typeface="华文楷体" pitchFamily="2" charset="-122"/>
              </a:rPr>
              <a:t>lib/libc.so.6</a:t>
            </a:r>
          </a:p>
          <a:p>
            <a:pPr lvl="1">
              <a:spcBef>
                <a:spcPct val="50000"/>
              </a:spcBef>
            </a:pPr>
            <a:endParaRPr lang="en-US" altLang="zh-CN" sz="2000" dirty="0">
              <a:ea typeface="华文楷体" pitchFamily="2" charset="-122"/>
            </a:endParaRPr>
          </a:p>
          <a:p>
            <a:pPr lvl="1">
              <a:spcBef>
                <a:spcPct val="50000"/>
              </a:spcBef>
            </a:pPr>
            <a:r>
              <a:rPr lang="zh-CN" altLang="en-US" sz="2000" dirty="0" smtClean="0">
                <a:ea typeface="华文楷体" pitchFamily="2" charset="-122"/>
              </a:rPr>
              <a:t>于是，我们就能够一眼可以看出来在</a:t>
            </a:r>
            <a:r>
              <a:rPr lang="en-US" altLang="zh-CN" sz="2000" dirty="0" err="1" smtClean="0">
                <a:ea typeface="华文楷体" pitchFamily="2" charset="-122"/>
              </a:rPr>
              <a:t>hello.c</a:t>
            </a:r>
            <a:r>
              <a:rPr lang="zh-CN" altLang="en-US" sz="2000" dirty="0" smtClean="0">
                <a:ea typeface="华文楷体" pitchFamily="2" charset="-122"/>
              </a:rPr>
              <a:t>源代码文件的</a:t>
            </a:r>
            <a:r>
              <a:rPr lang="en-US" altLang="zh-CN" sz="2000" dirty="0" smtClean="0">
                <a:ea typeface="华文楷体" pitchFamily="2" charset="-122"/>
              </a:rPr>
              <a:t>707</a:t>
            </a:r>
            <a:r>
              <a:rPr lang="zh-CN" altLang="en-US" sz="2000" dirty="0" smtClean="0">
                <a:ea typeface="华文楷体" pitchFamily="2" charset="-122"/>
              </a:rPr>
              <a:t>行存在错误，一般都跟指针有关。</a:t>
            </a:r>
            <a:endParaRPr lang="en-US" altLang="zh-CN" sz="2000" dirty="0" smtClean="0">
              <a:ea typeface="华文楷体" pitchFamily="2" charset="-122"/>
            </a:endParaRPr>
          </a:p>
          <a:p>
            <a:pPr lvl="1">
              <a:spcBef>
                <a:spcPct val="50000"/>
              </a:spcBef>
            </a:pPr>
            <a:endParaRPr lang="en-US" altLang="zh-CN" sz="1000" dirty="0">
              <a:ea typeface="华文楷体" pitchFamily="2" charset="-122"/>
            </a:endParaRPr>
          </a:p>
        </p:txBody>
      </p:sp>
      <p:sp>
        <p:nvSpPr>
          <p:cNvPr id="44035" name="Rectangle 1029"/>
          <p:cNvSpPr>
            <a:spLocks noGrp="1" noChangeArrowheads="1"/>
          </p:cNvSpPr>
          <p:nvPr>
            <p:ph type="title"/>
          </p:nvPr>
        </p:nvSpPr>
        <p:spPr>
          <a:noFill/>
        </p:spPr>
        <p:txBody>
          <a:bodyPr/>
          <a:lstStyle/>
          <a:p>
            <a:pPr eaLnBrk="1" hangingPunct="1"/>
            <a:r>
              <a:rPr lang="zh-CN" altLang="en-US" dirty="0" smtClean="0"/>
              <a:t>调试</a:t>
            </a:r>
            <a:r>
              <a:rPr lang="en-US" altLang="zh-CN" dirty="0" smtClean="0"/>
              <a:t>SEGMENTATION FAULT</a:t>
            </a:r>
            <a:endParaRPr lang="zh-CN" altLang="en-US" dirty="0" smtClean="0"/>
          </a:p>
        </p:txBody>
      </p:sp>
    </p:spTree>
    <p:extLst>
      <p:ext uri="{BB962C8B-B14F-4D97-AF65-F5344CB8AC3E}">
        <p14:creationId xmlns:p14="http://schemas.microsoft.com/office/powerpoint/2010/main" xmlns="" val="21560602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en-US" altLang="zh-CN" sz="2400" dirty="0"/>
              <a:t>Proc2 </a:t>
            </a:r>
            <a:r>
              <a:rPr lang="zh-CN" altLang="en-US" sz="2400" dirty="0"/>
              <a:t>是 </a:t>
            </a:r>
            <a:r>
              <a:rPr lang="en-US" altLang="zh-CN" sz="2400" dirty="0"/>
              <a:t>Proc1 </a:t>
            </a:r>
            <a:r>
              <a:rPr lang="zh-CN" altLang="en-US" sz="2400" dirty="0"/>
              <a:t>的子进程，</a:t>
            </a:r>
            <a:r>
              <a:rPr lang="en-US" altLang="zh-CN" sz="2400" dirty="0"/>
              <a:t>Proc3 </a:t>
            </a:r>
            <a:r>
              <a:rPr lang="zh-CN" altLang="en-US" sz="2400" dirty="0"/>
              <a:t>又是 </a:t>
            </a:r>
            <a:r>
              <a:rPr lang="en-US" altLang="zh-CN" sz="2400" dirty="0"/>
              <a:t>Proc2 </a:t>
            </a:r>
            <a:r>
              <a:rPr lang="zh-CN" altLang="en-US" sz="2400" dirty="0"/>
              <a:t>的子进程。如何使用 </a:t>
            </a:r>
            <a:r>
              <a:rPr lang="en-US" altLang="zh-CN" sz="2400" dirty="0"/>
              <a:t>GDB </a:t>
            </a:r>
            <a:r>
              <a:rPr lang="zh-CN" altLang="en-US" sz="2400" dirty="0"/>
              <a:t>调试 </a:t>
            </a:r>
            <a:r>
              <a:rPr lang="en-US" altLang="zh-CN" sz="2400" dirty="0"/>
              <a:t>proc2 </a:t>
            </a:r>
            <a:r>
              <a:rPr lang="zh-CN" altLang="en-US" sz="2400" dirty="0"/>
              <a:t>或者 </a:t>
            </a:r>
            <a:r>
              <a:rPr lang="en-US" altLang="zh-CN" sz="2400" dirty="0"/>
              <a:t>proc3 </a:t>
            </a:r>
            <a:r>
              <a:rPr lang="zh-CN" altLang="en-US" sz="2400" dirty="0"/>
              <a:t>呢</a:t>
            </a:r>
            <a:r>
              <a:rPr lang="zh-CN" altLang="en-US" sz="2400" dirty="0" smtClean="0"/>
              <a:t>？</a:t>
            </a:r>
            <a:endParaRPr lang="en-US" altLang="zh-CN" sz="2400" dirty="0" smtClean="0"/>
          </a:p>
          <a:p>
            <a:endParaRPr lang="en-US" altLang="zh-CN" sz="2400" dirty="0"/>
          </a:p>
          <a:p>
            <a:endParaRPr lang="zh-CN" altLang="en-US" sz="2400" dirty="0"/>
          </a:p>
          <a:p>
            <a:endParaRPr lang="zh-CN" altLang="en-US" sz="2400" dirty="0"/>
          </a:p>
          <a:p>
            <a:r>
              <a:rPr lang="zh-CN" altLang="en-US" sz="2400" dirty="0"/>
              <a:t>实际上，</a:t>
            </a:r>
            <a:r>
              <a:rPr lang="en-US" altLang="zh-CN" sz="2400" dirty="0"/>
              <a:t>GDB </a:t>
            </a:r>
            <a:r>
              <a:rPr lang="zh-CN" altLang="en-US" sz="2400" dirty="0"/>
              <a:t>没有对多进程程序调试提供直接支持。例如，使用</a:t>
            </a:r>
            <a:r>
              <a:rPr lang="en-US" altLang="zh-CN" sz="2400" dirty="0"/>
              <a:t>GDB</a:t>
            </a:r>
            <a:r>
              <a:rPr lang="zh-CN" altLang="en-US" sz="2400" dirty="0"/>
              <a:t>调试某个进程，如果该进程</a:t>
            </a:r>
            <a:r>
              <a:rPr lang="en-US" altLang="zh-CN" sz="2400" dirty="0"/>
              <a:t>fork</a:t>
            </a:r>
            <a:r>
              <a:rPr lang="zh-CN" altLang="en-US" sz="2400" dirty="0"/>
              <a:t>了子进程，</a:t>
            </a:r>
            <a:r>
              <a:rPr lang="en-US" altLang="zh-CN" sz="2400" dirty="0"/>
              <a:t>GDB</a:t>
            </a:r>
            <a:r>
              <a:rPr lang="zh-CN" altLang="en-US" sz="2400" dirty="0"/>
              <a:t>会继续调试该进程，子进程会不受干扰地运行下去。如果你事先在子进程代码里设定了断点，子进程会收到</a:t>
            </a:r>
            <a:r>
              <a:rPr lang="en-US" altLang="zh-CN" sz="2400" dirty="0"/>
              <a:t>SIGTRAP</a:t>
            </a:r>
            <a:r>
              <a:rPr lang="zh-CN" altLang="en-US" sz="2400" dirty="0"/>
              <a:t>信号并终止。那么该如何调试子进程呢？其实我们可以利用</a:t>
            </a:r>
            <a:r>
              <a:rPr lang="en-US" altLang="zh-CN" sz="2400" dirty="0"/>
              <a:t>GDB</a:t>
            </a:r>
            <a:r>
              <a:rPr lang="zh-CN" altLang="en-US" sz="2400" dirty="0"/>
              <a:t>的特点或者其他一些辅助手段来达到目的。此外，</a:t>
            </a:r>
            <a:r>
              <a:rPr lang="en-US" altLang="zh-CN" sz="2400" dirty="0"/>
              <a:t>GDB </a:t>
            </a:r>
            <a:r>
              <a:rPr lang="zh-CN" altLang="en-US" sz="2400" dirty="0"/>
              <a:t>也在较新内核上加入一些多进程调试支持。</a:t>
            </a:r>
          </a:p>
          <a:p>
            <a:endParaRPr lang="zh-CN" altLang="en-US" dirty="0"/>
          </a:p>
        </p:txBody>
      </p:sp>
      <p:sp>
        <p:nvSpPr>
          <p:cNvPr id="2" name="标题 1"/>
          <p:cNvSpPr>
            <a:spLocks noGrp="1"/>
          </p:cNvSpPr>
          <p:nvPr>
            <p:ph type="title"/>
          </p:nvPr>
        </p:nvSpPr>
        <p:spPr/>
        <p:txBody>
          <a:bodyPr/>
          <a:lstStyle/>
          <a:p>
            <a:r>
              <a:rPr lang="zh-CN" altLang="en-US" dirty="0" smtClean="0"/>
              <a:t>子进程调试</a:t>
            </a:r>
            <a:endParaRPr lang="zh-CN" alt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51720" y="2348880"/>
            <a:ext cx="4800600" cy="9155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322839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r>
              <a:rPr lang="en-US" altLang="zh-CN" dirty="0"/>
              <a:t>follow-fork-mode </a:t>
            </a:r>
          </a:p>
          <a:p>
            <a:endParaRPr lang="en-US" altLang="zh-CN" dirty="0"/>
          </a:p>
          <a:p>
            <a:pPr marL="0" indent="0">
              <a:buNone/>
            </a:pPr>
            <a:r>
              <a:rPr lang="zh-CN" altLang="en-US" dirty="0"/>
              <a:t>在</a:t>
            </a:r>
            <a:r>
              <a:rPr lang="en-US" altLang="zh-CN" dirty="0"/>
              <a:t>2.5.60</a:t>
            </a:r>
            <a:r>
              <a:rPr lang="zh-CN" altLang="en-US" dirty="0"/>
              <a:t>版</a:t>
            </a:r>
            <a:r>
              <a:rPr lang="en-US" altLang="zh-CN" dirty="0"/>
              <a:t>Linux</a:t>
            </a:r>
            <a:r>
              <a:rPr lang="zh-CN" altLang="en-US" dirty="0"/>
              <a:t>内核及以后，</a:t>
            </a:r>
            <a:r>
              <a:rPr lang="en-US" altLang="zh-CN" dirty="0"/>
              <a:t>GDB</a:t>
            </a:r>
            <a:r>
              <a:rPr lang="zh-CN" altLang="en-US" dirty="0"/>
              <a:t>对使用</a:t>
            </a:r>
            <a:r>
              <a:rPr lang="en-US" altLang="zh-CN" dirty="0"/>
              <a:t>fork/</a:t>
            </a:r>
            <a:r>
              <a:rPr lang="en-US" altLang="zh-CN" dirty="0" err="1"/>
              <a:t>vfork</a:t>
            </a:r>
            <a:r>
              <a:rPr lang="zh-CN" altLang="en-US" dirty="0"/>
              <a:t>创建子进程的程序提供了</a:t>
            </a:r>
            <a:r>
              <a:rPr lang="en-US" altLang="zh-CN" dirty="0"/>
              <a:t>follow-fork-mode</a:t>
            </a:r>
            <a:r>
              <a:rPr lang="zh-CN" altLang="en-US" dirty="0"/>
              <a:t>选项来支持多进程调试。</a:t>
            </a:r>
          </a:p>
          <a:p>
            <a:pPr marL="0" indent="0">
              <a:buNone/>
            </a:pPr>
            <a:endParaRPr lang="zh-CN" altLang="en-US" dirty="0"/>
          </a:p>
          <a:p>
            <a:pPr marL="0" indent="0">
              <a:buNone/>
            </a:pPr>
            <a:r>
              <a:rPr lang="en-US" altLang="zh-CN" dirty="0"/>
              <a:t>follow-fork-mode</a:t>
            </a:r>
            <a:r>
              <a:rPr lang="zh-CN" altLang="en-US" dirty="0"/>
              <a:t>的用法为：</a:t>
            </a:r>
          </a:p>
          <a:p>
            <a:pPr marL="0" indent="0">
              <a:buNone/>
            </a:pPr>
            <a:endParaRPr lang="zh-CN" altLang="en-US" dirty="0"/>
          </a:p>
          <a:p>
            <a:pPr marL="0" indent="0">
              <a:buNone/>
            </a:pPr>
            <a:r>
              <a:rPr lang="en-US" altLang="zh-CN" dirty="0"/>
              <a:t>set follow-fork-mode [</a:t>
            </a:r>
            <a:r>
              <a:rPr lang="en-US" altLang="zh-CN" dirty="0" err="1"/>
              <a:t>parent|child</a:t>
            </a:r>
            <a:r>
              <a:rPr lang="en-US" altLang="zh-CN" dirty="0"/>
              <a:t>] </a:t>
            </a:r>
          </a:p>
          <a:p>
            <a:pPr marL="0" indent="0">
              <a:buNone/>
            </a:pPr>
            <a:endParaRPr lang="en-US" altLang="zh-CN" dirty="0"/>
          </a:p>
          <a:p>
            <a:pPr marL="0" indent="0">
              <a:buNone/>
            </a:pPr>
            <a:r>
              <a:rPr lang="en-US" altLang="zh-CN" dirty="0"/>
              <a:t>•parent: fork</a:t>
            </a:r>
            <a:r>
              <a:rPr lang="zh-CN" altLang="en-US" dirty="0"/>
              <a:t>之后继续调试父进程，子进程不受影响。</a:t>
            </a:r>
          </a:p>
          <a:p>
            <a:pPr marL="0" indent="0">
              <a:buNone/>
            </a:pPr>
            <a:r>
              <a:rPr lang="en-US" altLang="zh-CN" dirty="0"/>
              <a:t>•child: fork</a:t>
            </a:r>
            <a:r>
              <a:rPr lang="zh-CN" altLang="en-US" dirty="0"/>
              <a:t>之后调试子进程，父进程不受影响。</a:t>
            </a:r>
          </a:p>
          <a:p>
            <a:pPr marL="0" indent="0">
              <a:buNone/>
            </a:pPr>
            <a:r>
              <a:rPr lang="zh-CN" altLang="en-US" dirty="0"/>
              <a:t>因此如果需要调试子进程，在启动</a:t>
            </a:r>
            <a:r>
              <a:rPr lang="en-US" altLang="zh-CN" dirty="0" err="1"/>
              <a:t>gdb</a:t>
            </a:r>
            <a:r>
              <a:rPr lang="zh-CN" altLang="en-US" dirty="0"/>
              <a:t>后</a:t>
            </a:r>
            <a:r>
              <a:rPr lang="zh-CN" altLang="en-US" dirty="0" smtClean="0"/>
              <a:t>：</a:t>
            </a:r>
            <a:endParaRPr lang="zh-CN" altLang="en-US" dirty="0"/>
          </a:p>
        </p:txBody>
      </p:sp>
      <p:sp>
        <p:nvSpPr>
          <p:cNvPr id="2" name="标题 1"/>
          <p:cNvSpPr>
            <a:spLocks noGrp="1"/>
          </p:cNvSpPr>
          <p:nvPr>
            <p:ph type="title"/>
          </p:nvPr>
        </p:nvSpPr>
        <p:spPr/>
        <p:txBody>
          <a:bodyPr>
            <a:normAutofit fontScale="90000"/>
          </a:bodyPr>
          <a:lstStyle/>
          <a:p>
            <a:r>
              <a:rPr lang="zh-CN" altLang="en-US" dirty="0" smtClean="0"/>
              <a:t>子进程调试</a:t>
            </a:r>
            <a:r>
              <a:rPr lang="en-US" altLang="zh-CN" dirty="0" smtClean="0"/>
              <a:t>(FOLLOW-FORK-MODE)</a:t>
            </a:r>
            <a:endParaRPr lang="zh-CN" altLang="en-US" dirty="0"/>
          </a:p>
        </p:txBody>
      </p:sp>
    </p:spTree>
    <p:extLst>
      <p:ext uri="{BB962C8B-B14F-4D97-AF65-F5344CB8AC3E}">
        <p14:creationId xmlns:p14="http://schemas.microsoft.com/office/powerpoint/2010/main" xmlns="" val="42044455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40000" lnSpcReduction="20000"/>
          </a:bodyPr>
          <a:lstStyle/>
          <a:p>
            <a:pPr marL="0" indent="0">
              <a:buNone/>
            </a:pPr>
            <a:r>
              <a:rPr lang="en-US" altLang="zh-CN" sz="4200" dirty="0" smtClean="0"/>
              <a:t>(</a:t>
            </a:r>
            <a:r>
              <a:rPr lang="en-US" altLang="zh-CN" sz="4200" dirty="0" err="1"/>
              <a:t>gdb</a:t>
            </a:r>
            <a:r>
              <a:rPr lang="en-US" altLang="zh-CN" sz="4200" dirty="0"/>
              <a:t>) set follow-fork-mode child </a:t>
            </a:r>
          </a:p>
          <a:p>
            <a:pPr marL="0" indent="0">
              <a:buNone/>
            </a:pPr>
            <a:endParaRPr lang="en-US" altLang="zh-CN" sz="4200" dirty="0"/>
          </a:p>
          <a:p>
            <a:pPr marL="0" indent="0">
              <a:buNone/>
            </a:pPr>
            <a:r>
              <a:rPr lang="zh-CN" altLang="en-US" sz="4200" dirty="0"/>
              <a:t>并在子进程代码设置断点</a:t>
            </a:r>
            <a:r>
              <a:rPr lang="zh-CN" altLang="en-US" sz="4200" dirty="0" smtClean="0"/>
              <a:t>。</a:t>
            </a:r>
            <a:endParaRPr lang="zh-CN" altLang="en-US" sz="4200" dirty="0"/>
          </a:p>
          <a:p>
            <a:pPr marL="0" indent="0">
              <a:buNone/>
            </a:pPr>
            <a:r>
              <a:rPr lang="zh-CN" altLang="en-US" sz="4200" dirty="0"/>
              <a:t>此外还有</a:t>
            </a:r>
            <a:r>
              <a:rPr lang="en-US" altLang="zh-CN" sz="4200" dirty="0"/>
              <a:t>detach-on-fork</a:t>
            </a:r>
            <a:r>
              <a:rPr lang="zh-CN" altLang="en-US" sz="4200" dirty="0"/>
              <a:t>参数，指示</a:t>
            </a:r>
            <a:r>
              <a:rPr lang="en-US" altLang="zh-CN" sz="4200" dirty="0"/>
              <a:t>GDB</a:t>
            </a:r>
            <a:r>
              <a:rPr lang="zh-CN" altLang="en-US" sz="4200" dirty="0"/>
              <a:t>在</a:t>
            </a:r>
            <a:r>
              <a:rPr lang="en-US" altLang="zh-CN" sz="4200" dirty="0"/>
              <a:t>fork</a:t>
            </a:r>
            <a:r>
              <a:rPr lang="zh-CN" altLang="en-US" sz="4200" dirty="0"/>
              <a:t>之后是否断开（</a:t>
            </a:r>
            <a:r>
              <a:rPr lang="en-US" altLang="zh-CN" sz="4200" dirty="0"/>
              <a:t>detach</a:t>
            </a:r>
            <a:r>
              <a:rPr lang="zh-CN" altLang="en-US" sz="4200" dirty="0"/>
              <a:t>）某个进程的调试，或者都交由</a:t>
            </a:r>
            <a:r>
              <a:rPr lang="en-US" altLang="zh-CN" sz="4200" dirty="0"/>
              <a:t>GDB</a:t>
            </a:r>
            <a:r>
              <a:rPr lang="zh-CN" altLang="en-US" sz="4200" dirty="0"/>
              <a:t>控制：</a:t>
            </a:r>
          </a:p>
          <a:p>
            <a:pPr marL="0" indent="0">
              <a:buNone/>
            </a:pPr>
            <a:endParaRPr lang="zh-CN" altLang="en-US" sz="4200" dirty="0"/>
          </a:p>
          <a:p>
            <a:pPr marL="0" indent="0">
              <a:buNone/>
            </a:pPr>
            <a:r>
              <a:rPr lang="en-US" altLang="zh-CN" sz="4200" dirty="0"/>
              <a:t>set detach-on-fork [</a:t>
            </a:r>
            <a:r>
              <a:rPr lang="en-US" altLang="zh-CN" sz="4200" dirty="0" err="1"/>
              <a:t>on|off</a:t>
            </a:r>
            <a:r>
              <a:rPr lang="en-US" altLang="zh-CN" sz="4200" dirty="0"/>
              <a:t>] </a:t>
            </a:r>
          </a:p>
          <a:p>
            <a:pPr marL="0" indent="0">
              <a:buNone/>
            </a:pPr>
            <a:endParaRPr lang="en-US" altLang="zh-CN" sz="4200" dirty="0"/>
          </a:p>
          <a:p>
            <a:pPr marL="0" indent="0">
              <a:buNone/>
            </a:pPr>
            <a:r>
              <a:rPr lang="en-US" altLang="zh-CN" sz="4200" dirty="0"/>
              <a:t>•on: </a:t>
            </a:r>
            <a:r>
              <a:rPr lang="zh-CN" altLang="en-US" sz="4200" dirty="0"/>
              <a:t>断开调试</a:t>
            </a:r>
            <a:r>
              <a:rPr lang="en-US" altLang="zh-CN" sz="4200" dirty="0"/>
              <a:t>follow-fork-mode</a:t>
            </a:r>
            <a:r>
              <a:rPr lang="zh-CN" altLang="en-US" sz="4200" dirty="0"/>
              <a:t>指定的进程。</a:t>
            </a:r>
          </a:p>
          <a:p>
            <a:pPr marL="0" indent="0">
              <a:buNone/>
            </a:pPr>
            <a:r>
              <a:rPr lang="en-US" altLang="zh-CN" sz="4200" dirty="0"/>
              <a:t>•off: </a:t>
            </a:r>
            <a:r>
              <a:rPr lang="en-US" altLang="zh-CN" sz="4200" dirty="0" err="1"/>
              <a:t>gdb</a:t>
            </a:r>
            <a:r>
              <a:rPr lang="zh-CN" altLang="en-US" sz="4200" dirty="0"/>
              <a:t>将控制父进程和子进程。</a:t>
            </a:r>
            <a:r>
              <a:rPr lang="en-US" altLang="zh-CN" sz="4200" dirty="0"/>
              <a:t>follow-fork-mode</a:t>
            </a:r>
            <a:r>
              <a:rPr lang="zh-CN" altLang="en-US" sz="4200" dirty="0"/>
              <a:t>指定的进程将被调试，另一个进程置于暂停（</a:t>
            </a:r>
            <a:r>
              <a:rPr lang="en-US" altLang="zh-CN" sz="4200" dirty="0"/>
              <a:t>suspended</a:t>
            </a:r>
            <a:r>
              <a:rPr lang="zh-CN" altLang="en-US" sz="4200" dirty="0"/>
              <a:t>）状态。</a:t>
            </a:r>
          </a:p>
          <a:p>
            <a:pPr marL="0" indent="0">
              <a:buNone/>
            </a:pPr>
            <a:r>
              <a:rPr lang="zh-CN" altLang="en-US" sz="4200" dirty="0"/>
              <a:t>注意，最好使用</a:t>
            </a:r>
            <a:r>
              <a:rPr lang="en-US" altLang="zh-CN" sz="4200" dirty="0"/>
              <a:t>GDB 6.6</a:t>
            </a:r>
            <a:r>
              <a:rPr lang="zh-CN" altLang="en-US" sz="4200" dirty="0"/>
              <a:t>或以上版本，如果你使用的是</a:t>
            </a:r>
            <a:r>
              <a:rPr lang="en-US" altLang="zh-CN" sz="4200" dirty="0"/>
              <a:t>GDB6.4</a:t>
            </a:r>
            <a:r>
              <a:rPr lang="zh-CN" altLang="en-US" sz="4200" dirty="0"/>
              <a:t>，就只有</a:t>
            </a:r>
            <a:r>
              <a:rPr lang="en-US" altLang="zh-CN" sz="4200" dirty="0"/>
              <a:t>follow-fork-mode</a:t>
            </a:r>
            <a:r>
              <a:rPr lang="zh-CN" altLang="en-US" sz="4200" dirty="0"/>
              <a:t>模式。</a:t>
            </a:r>
          </a:p>
          <a:p>
            <a:pPr marL="0" indent="0">
              <a:buNone/>
            </a:pPr>
            <a:endParaRPr lang="zh-CN" altLang="en-US" sz="4200" dirty="0"/>
          </a:p>
          <a:p>
            <a:pPr marL="0" indent="0">
              <a:buNone/>
            </a:pPr>
            <a:r>
              <a:rPr lang="en-US" altLang="zh-CN" sz="4200" dirty="0"/>
              <a:t>follow-fork-mode/detach-on-fork</a:t>
            </a:r>
            <a:r>
              <a:rPr lang="zh-CN" altLang="en-US" sz="4200" dirty="0"/>
              <a:t>的使用还是比较简单的，但由于其系统内核</a:t>
            </a:r>
            <a:r>
              <a:rPr lang="en-US" altLang="zh-CN" sz="4200" dirty="0"/>
              <a:t>/</a:t>
            </a:r>
            <a:r>
              <a:rPr lang="en-US" altLang="zh-CN" sz="4200" dirty="0" err="1"/>
              <a:t>gdb</a:t>
            </a:r>
            <a:r>
              <a:rPr lang="zh-CN" altLang="en-US" sz="4200" dirty="0"/>
              <a:t>版本限制，我们只能在符合要求的系统上才能使用。而且，由于</a:t>
            </a:r>
            <a:r>
              <a:rPr lang="en-US" altLang="zh-CN" sz="4200" dirty="0"/>
              <a:t>follow-fork-mode</a:t>
            </a:r>
            <a:r>
              <a:rPr lang="zh-CN" altLang="en-US" sz="4200" dirty="0"/>
              <a:t>的调试必然是从父进程开始的，对于</a:t>
            </a:r>
            <a:r>
              <a:rPr lang="en-US" altLang="zh-CN" sz="4200" dirty="0"/>
              <a:t>fork</a:t>
            </a:r>
            <a:r>
              <a:rPr lang="zh-CN" altLang="en-US" sz="4200" dirty="0"/>
              <a:t>多次，以至于出现孙进程或曾孙进程的系统，例如上图</a:t>
            </a:r>
            <a:r>
              <a:rPr lang="en-US" altLang="zh-CN" sz="4200" dirty="0"/>
              <a:t>3</a:t>
            </a:r>
            <a:r>
              <a:rPr lang="zh-CN" altLang="en-US" sz="4200" dirty="0"/>
              <a:t>进程系统，调试起来并不方便。</a:t>
            </a:r>
          </a:p>
          <a:p>
            <a:endParaRPr lang="zh-CN" altLang="en-US" dirty="0"/>
          </a:p>
        </p:txBody>
      </p:sp>
      <p:sp>
        <p:nvSpPr>
          <p:cNvPr id="2" name="标题 1"/>
          <p:cNvSpPr>
            <a:spLocks noGrp="1"/>
          </p:cNvSpPr>
          <p:nvPr>
            <p:ph type="title"/>
          </p:nvPr>
        </p:nvSpPr>
        <p:spPr/>
        <p:txBody>
          <a:bodyPr>
            <a:normAutofit fontScale="90000"/>
          </a:bodyPr>
          <a:lstStyle/>
          <a:p>
            <a:r>
              <a:rPr lang="zh-CN" altLang="en-US" dirty="0" smtClean="0"/>
              <a:t>子进程调试</a:t>
            </a:r>
            <a:r>
              <a:rPr lang="en-US" altLang="zh-CN" dirty="0" smtClean="0"/>
              <a:t>(FOLLOW-FORK-MODE)</a:t>
            </a:r>
            <a:endParaRPr lang="zh-CN" altLang="en-US" dirty="0"/>
          </a:p>
        </p:txBody>
      </p:sp>
    </p:spTree>
    <p:extLst>
      <p:ext uri="{BB962C8B-B14F-4D97-AF65-F5344CB8AC3E}">
        <p14:creationId xmlns:p14="http://schemas.microsoft.com/office/powerpoint/2010/main" xmlns="" val="10282730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pPr marL="0" indent="0">
              <a:buNone/>
            </a:pPr>
            <a:r>
              <a:rPr lang="zh-CN" altLang="en-US" dirty="0"/>
              <a:t>众所周知，</a:t>
            </a:r>
            <a:r>
              <a:rPr lang="en-US" altLang="zh-CN" dirty="0"/>
              <a:t>GDB</a:t>
            </a:r>
            <a:r>
              <a:rPr lang="zh-CN" altLang="en-US" dirty="0"/>
              <a:t>有附着（</a:t>
            </a:r>
            <a:r>
              <a:rPr lang="en-US" altLang="zh-CN" dirty="0"/>
              <a:t>attach</a:t>
            </a:r>
            <a:r>
              <a:rPr lang="zh-CN" altLang="en-US" dirty="0"/>
              <a:t>）到正在运行的进程的功能，即</a:t>
            </a:r>
            <a:r>
              <a:rPr lang="en-US" altLang="zh-CN" dirty="0"/>
              <a:t>attach &lt;</a:t>
            </a:r>
            <a:r>
              <a:rPr lang="en-US" altLang="zh-CN" dirty="0" err="1"/>
              <a:t>pid</a:t>
            </a:r>
            <a:r>
              <a:rPr lang="en-US" altLang="zh-CN" dirty="0"/>
              <a:t>&gt;</a:t>
            </a:r>
            <a:r>
              <a:rPr lang="zh-CN" altLang="en-US" dirty="0"/>
              <a:t>命令。因此我们可以利用该命令</a:t>
            </a:r>
            <a:r>
              <a:rPr lang="en-US" altLang="zh-CN" dirty="0"/>
              <a:t>attach</a:t>
            </a:r>
            <a:r>
              <a:rPr lang="zh-CN" altLang="en-US" dirty="0"/>
              <a:t>到子进程然后进行调试。</a:t>
            </a:r>
          </a:p>
          <a:p>
            <a:pPr marL="0" indent="0">
              <a:buNone/>
            </a:pPr>
            <a:endParaRPr lang="zh-CN" altLang="en-US" dirty="0"/>
          </a:p>
          <a:p>
            <a:pPr marL="0" indent="0">
              <a:buNone/>
            </a:pPr>
            <a:r>
              <a:rPr lang="zh-CN" altLang="en-US" dirty="0"/>
              <a:t>例如我们要调试某个进程</a:t>
            </a:r>
            <a:r>
              <a:rPr lang="en-US" altLang="zh-CN" dirty="0"/>
              <a:t>RIM_Oracle_Agent.9i</a:t>
            </a:r>
            <a:r>
              <a:rPr lang="zh-CN" altLang="en-US" dirty="0"/>
              <a:t>，首先得到该进程的</a:t>
            </a:r>
            <a:r>
              <a:rPr lang="en-US" altLang="zh-CN" dirty="0" err="1"/>
              <a:t>pid</a:t>
            </a:r>
            <a:endParaRPr lang="en-US" altLang="zh-CN" dirty="0"/>
          </a:p>
          <a:p>
            <a:pPr marL="0" indent="0">
              <a:buNone/>
            </a:pPr>
            <a:endParaRPr lang="en-US" altLang="zh-CN" dirty="0"/>
          </a:p>
          <a:p>
            <a:pPr marL="0" indent="0">
              <a:buNone/>
            </a:pPr>
            <a:r>
              <a:rPr lang="en-US" altLang="zh-CN" dirty="0"/>
              <a:t>[root@tivf09 </a:t>
            </a:r>
            <a:r>
              <a:rPr lang="en-US" altLang="zh-CN" dirty="0" err="1"/>
              <a:t>tianq</a:t>
            </a:r>
            <a:r>
              <a:rPr lang="en-US" altLang="zh-CN" dirty="0"/>
              <a:t>]# </a:t>
            </a:r>
            <a:r>
              <a:rPr lang="en-US" altLang="zh-CN" dirty="0" err="1"/>
              <a:t>ps</a:t>
            </a:r>
            <a:r>
              <a:rPr lang="en-US" altLang="zh-CN" dirty="0"/>
              <a:t> -</a:t>
            </a:r>
            <a:r>
              <a:rPr lang="en-US" altLang="zh-CN" dirty="0" err="1"/>
              <a:t>ef|grep</a:t>
            </a:r>
            <a:r>
              <a:rPr lang="en-US" altLang="zh-CN" dirty="0"/>
              <a:t> RIM_Oracle_Agent.9i</a:t>
            </a:r>
          </a:p>
          <a:p>
            <a:pPr marL="0" indent="0">
              <a:buNone/>
            </a:pPr>
            <a:r>
              <a:rPr lang="en-US" altLang="zh-CN" dirty="0"/>
              <a:t>nobody    6722  6721  0 05:57 ?        00:00:00 RIM_Oracle_Agent.9i</a:t>
            </a:r>
          </a:p>
          <a:p>
            <a:pPr marL="0" indent="0">
              <a:buNone/>
            </a:pPr>
            <a:r>
              <a:rPr lang="en-US" altLang="zh-CN" dirty="0"/>
              <a:t>root      7541 27816  0 06:10 </a:t>
            </a:r>
            <a:r>
              <a:rPr lang="en-US" altLang="zh-CN" dirty="0" err="1"/>
              <a:t>pts</a:t>
            </a:r>
            <a:r>
              <a:rPr lang="en-US" altLang="zh-CN" dirty="0"/>
              <a:t>/3    00:00:00 </a:t>
            </a:r>
            <a:r>
              <a:rPr lang="en-US" altLang="zh-CN" dirty="0" err="1"/>
              <a:t>grep</a:t>
            </a:r>
            <a:r>
              <a:rPr lang="en-US" altLang="zh-CN" dirty="0"/>
              <a:t> -</a:t>
            </a:r>
            <a:r>
              <a:rPr lang="en-US" altLang="zh-CN" dirty="0" err="1"/>
              <a:t>i</a:t>
            </a:r>
            <a:r>
              <a:rPr lang="en-US" altLang="zh-CN" dirty="0"/>
              <a:t> rim_oracle_agent.9i </a:t>
            </a:r>
          </a:p>
          <a:p>
            <a:pPr marL="0" indent="0">
              <a:buNone/>
            </a:pPr>
            <a:endParaRPr lang="en-US" altLang="zh-CN" dirty="0"/>
          </a:p>
          <a:p>
            <a:pPr marL="0" indent="0">
              <a:buNone/>
            </a:pPr>
            <a:endParaRPr lang="en-US" altLang="zh-CN" dirty="0"/>
          </a:p>
          <a:p>
            <a:pPr marL="0" indent="0">
              <a:buNone/>
            </a:pPr>
            <a:r>
              <a:rPr lang="zh-CN" altLang="en-US" dirty="0"/>
              <a:t>通过</a:t>
            </a:r>
            <a:r>
              <a:rPr lang="en-US" altLang="zh-CN" dirty="0" err="1"/>
              <a:t>pstree</a:t>
            </a:r>
            <a:r>
              <a:rPr lang="zh-CN" altLang="en-US" dirty="0"/>
              <a:t>可以看到，这是一个三进程系统，</a:t>
            </a:r>
            <a:r>
              <a:rPr lang="en-US" altLang="zh-CN" dirty="0" err="1"/>
              <a:t>oserv</a:t>
            </a:r>
            <a:r>
              <a:rPr lang="zh-CN" altLang="en-US" dirty="0"/>
              <a:t>是</a:t>
            </a:r>
            <a:r>
              <a:rPr lang="en-US" altLang="zh-CN" dirty="0" err="1"/>
              <a:t>RIM_Oracle_prog</a:t>
            </a:r>
            <a:r>
              <a:rPr lang="zh-CN" altLang="en-US" dirty="0"/>
              <a:t>的父进程，</a:t>
            </a:r>
            <a:r>
              <a:rPr lang="en-US" altLang="zh-CN" dirty="0" err="1"/>
              <a:t>RIM_Oracle_prog</a:t>
            </a:r>
            <a:r>
              <a:rPr lang="zh-CN" altLang="en-US" dirty="0"/>
              <a:t>又是</a:t>
            </a:r>
            <a:r>
              <a:rPr lang="en-US" altLang="zh-CN" dirty="0"/>
              <a:t>RIM_Oracle_Agent.9i</a:t>
            </a:r>
            <a:r>
              <a:rPr lang="zh-CN" altLang="en-US" dirty="0"/>
              <a:t>的父进程。</a:t>
            </a:r>
          </a:p>
          <a:p>
            <a:pPr marL="0" indent="0">
              <a:buNone/>
            </a:pPr>
            <a:endParaRPr lang="zh-CN" altLang="en-US" dirty="0"/>
          </a:p>
          <a:p>
            <a:pPr marL="0" indent="0">
              <a:buNone/>
            </a:pPr>
            <a:r>
              <a:rPr lang="en-US" altLang="zh-CN" dirty="0"/>
              <a:t>[root@tivf09 root]# </a:t>
            </a:r>
            <a:r>
              <a:rPr lang="en-US" altLang="zh-CN" dirty="0" err="1"/>
              <a:t>pstree</a:t>
            </a:r>
            <a:r>
              <a:rPr lang="en-US" altLang="zh-CN" dirty="0"/>
              <a:t> -H 6722 </a:t>
            </a:r>
          </a:p>
          <a:p>
            <a:endParaRPr lang="en-US" altLang="zh-CN" dirty="0"/>
          </a:p>
          <a:p>
            <a:endParaRPr lang="zh-CN" altLang="en-US" dirty="0"/>
          </a:p>
        </p:txBody>
      </p:sp>
      <p:sp>
        <p:nvSpPr>
          <p:cNvPr id="2" name="标题 1"/>
          <p:cNvSpPr>
            <a:spLocks noGrp="1"/>
          </p:cNvSpPr>
          <p:nvPr>
            <p:ph type="title"/>
          </p:nvPr>
        </p:nvSpPr>
        <p:spPr/>
        <p:txBody>
          <a:bodyPr/>
          <a:lstStyle/>
          <a:p>
            <a:r>
              <a:rPr lang="zh-CN" altLang="en-US" dirty="0"/>
              <a:t>子进程</a:t>
            </a:r>
            <a:r>
              <a:rPr lang="zh-CN" altLang="en-US" dirty="0" smtClean="0"/>
              <a:t>调试</a:t>
            </a:r>
            <a:r>
              <a:rPr lang="en-US" altLang="zh-CN" dirty="0" smtClean="0"/>
              <a:t>(ATTACH)</a:t>
            </a:r>
            <a:endParaRPr lang="zh-CN" altLang="en-US" dirty="0"/>
          </a:p>
        </p:txBody>
      </p:sp>
    </p:spTree>
    <p:extLst>
      <p:ext uri="{BB962C8B-B14F-4D97-AF65-F5344CB8AC3E}">
        <p14:creationId xmlns:p14="http://schemas.microsoft.com/office/powerpoint/2010/main" xmlns="" val="6360322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pPr marL="0" indent="0">
              <a:buNone/>
            </a:pPr>
            <a:r>
              <a:rPr lang="en-US" altLang="zh-CN" dirty="0" smtClean="0"/>
              <a:t>(</a:t>
            </a:r>
            <a:r>
              <a:rPr lang="en-US" altLang="zh-CN" dirty="0" err="1" smtClean="0"/>
              <a:t>gdb</a:t>
            </a:r>
            <a:r>
              <a:rPr lang="en-US" altLang="zh-CN" dirty="0" smtClean="0"/>
              <a:t>)attach 8003</a:t>
            </a:r>
          </a:p>
          <a:p>
            <a:pPr marL="0" indent="0">
              <a:buNone/>
            </a:pPr>
            <a:r>
              <a:rPr lang="zh-CN" altLang="en-US" dirty="0"/>
              <a:t>现在就可以调试了。一个新的问题是，子进程一直在运行，</a:t>
            </a:r>
            <a:r>
              <a:rPr lang="en-US" altLang="zh-CN" dirty="0"/>
              <a:t>attach</a:t>
            </a:r>
            <a:r>
              <a:rPr lang="zh-CN" altLang="en-US" dirty="0"/>
              <a:t>上去后都不知道运行到哪里了。有没有办法解决呢？</a:t>
            </a:r>
          </a:p>
          <a:p>
            <a:pPr marL="0" indent="0">
              <a:buNone/>
            </a:pPr>
            <a:endParaRPr lang="zh-CN" altLang="en-US" dirty="0"/>
          </a:p>
          <a:p>
            <a:pPr marL="0" indent="0">
              <a:buNone/>
            </a:pPr>
            <a:r>
              <a:rPr lang="zh-CN" altLang="en-US" dirty="0"/>
              <a:t>一个办法是，在要调试的子进程初始代码中，比如</a:t>
            </a:r>
            <a:r>
              <a:rPr lang="en-US" altLang="zh-CN" dirty="0"/>
              <a:t>main</a:t>
            </a:r>
            <a:r>
              <a:rPr lang="zh-CN" altLang="en-US" dirty="0"/>
              <a:t>函数开始处，加入一段特殊代码，使子进程在某个条件成立时便循环睡眠等待，</a:t>
            </a:r>
            <a:r>
              <a:rPr lang="en-US" altLang="zh-CN" dirty="0"/>
              <a:t>attach</a:t>
            </a:r>
            <a:r>
              <a:rPr lang="zh-CN" altLang="en-US" dirty="0"/>
              <a:t>到进程后在该代码段后设上断点，再把成立的条件取消，使代码可以继续执行下去。</a:t>
            </a:r>
          </a:p>
          <a:p>
            <a:pPr marL="0" indent="0">
              <a:buNone/>
            </a:pPr>
            <a:endParaRPr lang="zh-CN" altLang="en-US" dirty="0"/>
          </a:p>
          <a:p>
            <a:pPr marL="0" indent="0">
              <a:buNone/>
            </a:pPr>
            <a:r>
              <a:rPr lang="zh-CN" altLang="en-US" dirty="0"/>
              <a:t>至于这段代码所采用的条件，看你的偏好了。比如我们可以检查一个指定的环境变量的值，或者检查一个特定的文件存不存在。</a:t>
            </a:r>
          </a:p>
          <a:p>
            <a:endParaRPr lang="en-US" altLang="zh-CN" dirty="0"/>
          </a:p>
          <a:p>
            <a:endParaRPr lang="zh-CN" altLang="en-US" dirty="0"/>
          </a:p>
        </p:txBody>
      </p:sp>
      <p:sp>
        <p:nvSpPr>
          <p:cNvPr id="2" name="标题 1"/>
          <p:cNvSpPr>
            <a:spLocks noGrp="1"/>
          </p:cNvSpPr>
          <p:nvPr>
            <p:ph type="title"/>
          </p:nvPr>
        </p:nvSpPr>
        <p:spPr/>
        <p:txBody>
          <a:bodyPr/>
          <a:lstStyle/>
          <a:p>
            <a:r>
              <a:rPr lang="zh-CN" altLang="en-US" dirty="0"/>
              <a:t>子进程</a:t>
            </a:r>
            <a:r>
              <a:rPr lang="zh-CN" altLang="en-US" dirty="0" smtClean="0"/>
              <a:t>调试</a:t>
            </a:r>
            <a:r>
              <a:rPr lang="en-US" altLang="zh-CN" dirty="0" smtClean="0"/>
              <a:t>(ATTACH)</a:t>
            </a:r>
            <a:endParaRPr lang="zh-CN" altLang="en-US" dirty="0"/>
          </a:p>
        </p:txBody>
      </p:sp>
    </p:spTree>
    <p:extLst>
      <p:ext uri="{BB962C8B-B14F-4D97-AF65-F5344CB8AC3E}">
        <p14:creationId xmlns:p14="http://schemas.microsoft.com/office/powerpoint/2010/main" xmlns="" val="26855450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40000" lnSpcReduction="20000"/>
          </a:bodyPr>
          <a:lstStyle/>
          <a:p>
            <a:r>
              <a:rPr lang="zh-CN" altLang="en-US" sz="4200" dirty="0" smtClean="0">
                <a:solidFill>
                  <a:srgbClr val="FF0000"/>
                </a:solidFill>
              </a:rPr>
              <a:t>基本命令</a:t>
            </a:r>
            <a:r>
              <a:rPr lang="zh-CN" altLang="en-US" sz="4200" dirty="0" smtClean="0"/>
              <a:t>：</a:t>
            </a:r>
            <a:endParaRPr lang="en-US" altLang="zh-CN" sz="4200" dirty="0" smtClean="0"/>
          </a:p>
          <a:p>
            <a:pPr marL="0" indent="0">
              <a:buNone/>
            </a:pPr>
            <a:r>
              <a:rPr lang="en-US" altLang="zh-CN" sz="4200" dirty="0" smtClean="0"/>
              <a:t>info </a:t>
            </a:r>
            <a:r>
              <a:rPr lang="en-US" altLang="zh-CN" sz="4200" dirty="0"/>
              <a:t>threads </a:t>
            </a:r>
            <a:r>
              <a:rPr lang="zh-CN" altLang="en-US" sz="4200" dirty="0"/>
              <a:t>显示当前可调试的所有线程，每个线程会有一个</a:t>
            </a:r>
            <a:r>
              <a:rPr lang="en-US" altLang="zh-CN" sz="4200" dirty="0"/>
              <a:t>GDB</a:t>
            </a:r>
            <a:r>
              <a:rPr lang="zh-CN" altLang="en-US" sz="4200" dirty="0"/>
              <a:t>为其分配的</a:t>
            </a:r>
            <a:r>
              <a:rPr lang="en-US" altLang="zh-CN" sz="4200" dirty="0"/>
              <a:t>ID</a:t>
            </a:r>
            <a:r>
              <a:rPr lang="zh-CN" altLang="en-US" sz="4200" dirty="0"/>
              <a:t>，后面操作线程的时候会用到这个</a:t>
            </a:r>
            <a:r>
              <a:rPr lang="en-US" altLang="zh-CN" sz="4200" dirty="0"/>
              <a:t>ID</a:t>
            </a:r>
            <a:r>
              <a:rPr lang="zh-CN" altLang="en-US" sz="4200" dirty="0"/>
              <a:t>。 前面有*的是当前调试的线程。 </a:t>
            </a:r>
          </a:p>
          <a:p>
            <a:pPr marL="0" indent="0">
              <a:buNone/>
            </a:pPr>
            <a:endParaRPr lang="zh-CN" altLang="en-US" sz="4200" dirty="0"/>
          </a:p>
          <a:p>
            <a:pPr marL="0" indent="0">
              <a:buNone/>
            </a:pPr>
            <a:r>
              <a:rPr lang="en-US" altLang="zh-CN" sz="4200" dirty="0"/>
              <a:t>thread ID </a:t>
            </a:r>
            <a:r>
              <a:rPr lang="zh-CN" altLang="en-US" sz="4200" dirty="0"/>
              <a:t>切换当前调试的线程为指定</a:t>
            </a:r>
            <a:r>
              <a:rPr lang="en-US" altLang="zh-CN" sz="4200" dirty="0"/>
              <a:t>ID</a:t>
            </a:r>
            <a:r>
              <a:rPr lang="zh-CN" altLang="en-US" sz="4200" dirty="0"/>
              <a:t>的线程。 </a:t>
            </a:r>
          </a:p>
          <a:p>
            <a:pPr marL="0" indent="0">
              <a:buNone/>
            </a:pPr>
            <a:endParaRPr lang="zh-CN" altLang="en-US" sz="4200" dirty="0"/>
          </a:p>
          <a:p>
            <a:pPr marL="0" indent="0">
              <a:buNone/>
            </a:pPr>
            <a:r>
              <a:rPr lang="en-US" altLang="zh-CN" sz="4200" dirty="0"/>
              <a:t>break thread_test.c:123 thread all </a:t>
            </a:r>
            <a:r>
              <a:rPr lang="zh-CN" altLang="en-US" sz="4200" dirty="0"/>
              <a:t>在所有线程中相应的行上设置断点</a:t>
            </a:r>
          </a:p>
          <a:p>
            <a:pPr marL="0" indent="0">
              <a:buNone/>
            </a:pPr>
            <a:endParaRPr lang="zh-CN" altLang="en-US" sz="4200" dirty="0"/>
          </a:p>
          <a:p>
            <a:pPr marL="0" indent="0">
              <a:buNone/>
            </a:pPr>
            <a:r>
              <a:rPr lang="en-US" altLang="zh-CN" sz="4200" dirty="0"/>
              <a:t>thread apply ID1 ID2 command </a:t>
            </a:r>
            <a:r>
              <a:rPr lang="zh-CN" altLang="en-US" sz="4200" dirty="0"/>
              <a:t>让一个或者多个线程执行</a:t>
            </a:r>
            <a:r>
              <a:rPr lang="en-US" altLang="zh-CN" sz="4200" dirty="0"/>
              <a:t>GDB</a:t>
            </a:r>
            <a:r>
              <a:rPr lang="zh-CN" altLang="en-US" sz="4200" dirty="0"/>
              <a:t>命令</a:t>
            </a:r>
            <a:r>
              <a:rPr lang="en-US" altLang="zh-CN" sz="4200" dirty="0"/>
              <a:t>command</a:t>
            </a:r>
            <a:r>
              <a:rPr lang="zh-CN" altLang="en-US" sz="4200" dirty="0"/>
              <a:t>。 </a:t>
            </a:r>
          </a:p>
          <a:p>
            <a:pPr marL="0" indent="0">
              <a:buNone/>
            </a:pPr>
            <a:endParaRPr lang="zh-CN" altLang="en-US" sz="4200" dirty="0"/>
          </a:p>
          <a:p>
            <a:pPr marL="0" indent="0">
              <a:buNone/>
            </a:pPr>
            <a:r>
              <a:rPr lang="en-US" altLang="zh-CN" sz="4200" dirty="0"/>
              <a:t>thread apply all command </a:t>
            </a:r>
            <a:r>
              <a:rPr lang="zh-CN" altLang="en-US" sz="4200" dirty="0"/>
              <a:t>让所有被调试线程执行</a:t>
            </a:r>
            <a:r>
              <a:rPr lang="en-US" altLang="zh-CN" sz="4200" dirty="0"/>
              <a:t>GDB</a:t>
            </a:r>
            <a:r>
              <a:rPr lang="zh-CN" altLang="en-US" sz="4200" dirty="0"/>
              <a:t>命令</a:t>
            </a:r>
            <a:r>
              <a:rPr lang="en-US" altLang="zh-CN" sz="4200" dirty="0"/>
              <a:t>command</a:t>
            </a:r>
            <a:r>
              <a:rPr lang="zh-CN" altLang="en-US" sz="4200" dirty="0"/>
              <a:t>。 </a:t>
            </a:r>
          </a:p>
          <a:p>
            <a:pPr marL="0" indent="0">
              <a:buNone/>
            </a:pPr>
            <a:endParaRPr lang="zh-CN" altLang="en-US" sz="4200" dirty="0"/>
          </a:p>
          <a:p>
            <a:pPr marL="0" indent="0">
              <a:buNone/>
            </a:pPr>
            <a:r>
              <a:rPr lang="en-US" altLang="zh-CN" sz="4200" dirty="0"/>
              <a:t>set scheduler-locking </a:t>
            </a:r>
            <a:r>
              <a:rPr lang="en-US" altLang="zh-CN" sz="4200" dirty="0" err="1"/>
              <a:t>off|on|step</a:t>
            </a:r>
            <a:r>
              <a:rPr lang="en-US" altLang="zh-CN" sz="4200" dirty="0"/>
              <a:t> </a:t>
            </a:r>
            <a:r>
              <a:rPr lang="zh-CN" altLang="en-US" sz="4200" dirty="0"/>
              <a:t>估计是实际使用过多线程调试的人都可以发现，在使用</a:t>
            </a:r>
            <a:r>
              <a:rPr lang="en-US" altLang="zh-CN" sz="4200" dirty="0"/>
              <a:t>step</a:t>
            </a:r>
            <a:r>
              <a:rPr lang="zh-CN" altLang="en-US" sz="4200" dirty="0"/>
              <a:t>或者</a:t>
            </a:r>
            <a:r>
              <a:rPr lang="en-US" altLang="zh-CN" sz="4200" dirty="0"/>
              <a:t>continue</a:t>
            </a:r>
            <a:r>
              <a:rPr lang="zh-CN" altLang="en-US" sz="4200" dirty="0"/>
              <a:t>命令调试当前被调试线程的时候，其他线程也是同时执行的，怎么只让被调试程序执行呢？通过这个命令就可以实现这个需求。</a:t>
            </a:r>
            <a:r>
              <a:rPr lang="en-US" altLang="zh-CN" sz="4200" dirty="0"/>
              <a:t>off </a:t>
            </a:r>
            <a:r>
              <a:rPr lang="zh-CN" altLang="en-US" sz="4200" dirty="0"/>
              <a:t>不锁定任何线程，也就是所有线程都执行，这是默认值。 </a:t>
            </a:r>
            <a:r>
              <a:rPr lang="en-US" altLang="zh-CN" sz="4200" dirty="0"/>
              <a:t>on </a:t>
            </a:r>
            <a:r>
              <a:rPr lang="zh-CN" altLang="en-US" sz="4200" dirty="0"/>
              <a:t>只有当前被调试程序会执行。 </a:t>
            </a:r>
            <a:r>
              <a:rPr lang="en-US" altLang="zh-CN" sz="4200" dirty="0"/>
              <a:t>step </a:t>
            </a:r>
            <a:r>
              <a:rPr lang="zh-CN" altLang="en-US" sz="4200" dirty="0"/>
              <a:t>在单步的时候，除了</a:t>
            </a:r>
            <a:r>
              <a:rPr lang="en-US" altLang="zh-CN" sz="4200" dirty="0"/>
              <a:t>next</a:t>
            </a:r>
            <a:r>
              <a:rPr lang="zh-CN" altLang="en-US" sz="4200" dirty="0"/>
              <a:t>过一个函数的情况</a:t>
            </a:r>
            <a:r>
              <a:rPr lang="en-US" altLang="zh-CN" sz="4200" dirty="0"/>
              <a:t>(</a:t>
            </a:r>
            <a:r>
              <a:rPr lang="zh-CN" altLang="en-US" sz="4200" dirty="0"/>
              <a:t>熟悉情况的人可能知道，这其实是一个设置断点然后</a:t>
            </a:r>
            <a:r>
              <a:rPr lang="en-US" altLang="zh-CN" sz="4200" dirty="0"/>
              <a:t>continue</a:t>
            </a:r>
            <a:r>
              <a:rPr lang="zh-CN" altLang="en-US" sz="4200" dirty="0"/>
              <a:t>的行为</a:t>
            </a:r>
            <a:r>
              <a:rPr lang="en-US" altLang="zh-CN" sz="4200" dirty="0"/>
              <a:t>)</a:t>
            </a:r>
            <a:r>
              <a:rPr lang="zh-CN" altLang="en-US" sz="4200" dirty="0"/>
              <a:t>以外，只有当前线程会执行。</a:t>
            </a:r>
          </a:p>
          <a:p>
            <a:endParaRPr lang="zh-CN" altLang="en-US" dirty="0"/>
          </a:p>
        </p:txBody>
      </p:sp>
      <p:sp>
        <p:nvSpPr>
          <p:cNvPr id="2" name="标题 1"/>
          <p:cNvSpPr>
            <a:spLocks noGrp="1"/>
          </p:cNvSpPr>
          <p:nvPr>
            <p:ph type="title"/>
          </p:nvPr>
        </p:nvSpPr>
        <p:spPr/>
        <p:txBody>
          <a:bodyPr/>
          <a:lstStyle/>
          <a:p>
            <a:r>
              <a:rPr lang="zh-CN" altLang="en-US" dirty="0" smtClean="0"/>
              <a:t>多线程调试</a:t>
            </a:r>
            <a:endParaRPr lang="zh-CN" altLang="en-US" dirty="0"/>
          </a:p>
        </p:txBody>
      </p:sp>
    </p:spTree>
    <p:extLst>
      <p:ext uri="{BB962C8B-B14F-4D97-AF65-F5344CB8AC3E}">
        <p14:creationId xmlns:p14="http://schemas.microsoft.com/office/powerpoint/2010/main" xmlns="" val="25831257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1124744"/>
            <a:ext cx="8686800" cy="4955381"/>
          </a:xfrm>
        </p:spPr>
        <p:txBody>
          <a:bodyPr>
            <a:noAutofit/>
          </a:bodyPr>
          <a:lstStyle/>
          <a:p>
            <a:r>
              <a:rPr lang="en-US" altLang="zh-CN" sz="2000" dirty="0" err="1"/>
              <a:t>gdb</a:t>
            </a:r>
            <a:r>
              <a:rPr lang="zh-CN" altLang="en-US" sz="2000" dirty="0"/>
              <a:t>对于多线程程序的调试有如下的支持</a:t>
            </a:r>
            <a:r>
              <a:rPr lang="zh-CN" altLang="en-US" sz="2000" dirty="0" smtClean="0"/>
              <a:t>：</a:t>
            </a:r>
            <a:endParaRPr lang="zh-CN" altLang="en-US" sz="2000" dirty="0"/>
          </a:p>
          <a:p>
            <a:pPr marL="0" indent="0">
              <a:buNone/>
            </a:pPr>
            <a:r>
              <a:rPr lang="en-US" altLang="zh-CN" sz="2000" dirty="0"/>
              <a:t>•</a:t>
            </a:r>
            <a:r>
              <a:rPr lang="zh-CN" altLang="en-US" sz="2000" dirty="0"/>
              <a:t>线程产生通知：在产生新的线程时</a:t>
            </a:r>
            <a:r>
              <a:rPr lang="en-US" altLang="zh-CN" sz="2000" dirty="0"/>
              <a:t>, </a:t>
            </a:r>
            <a:r>
              <a:rPr lang="en-US" altLang="zh-CN" sz="2000" dirty="0" err="1"/>
              <a:t>gdb</a:t>
            </a:r>
            <a:r>
              <a:rPr lang="zh-CN" altLang="en-US" sz="2000" dirty="0"/>
              <a:t>会给出提示信息 </a:t>
            </a:r>
          </a:p>
          <a:p>
            <a:pPr marL="0" indent="0">
              <a:buNone/>
            </a:pPr>
            <a:r>
              <a:rPr lang="en-US" altLang="zh-CN" sz="2000" dirty="0"/>
              <a:t>(</a:t>
            </a:r>
            <a:r>
              <a:rPr lang="en-US" altLang="zh-CN" sz="2000" dirty="0" err="1"/>
              <a:t>gdb</a:t>
            </a:r>
            <a:r>
              <a:rPr lang="en-US" altLang="zh-CN" sz="2000" dirty="0"/>
              <a:t>) r</a:t>
            </a:r>
          </a:p>
          <a:p>
            <a:pPr marL="0" indent="0">
              <a:buNone/>
            </a:pPr>
            <a:r>
              <a:rPr lang="en-US" altLang="zh-CN" sz="1600" dirty="0"/>
              <a:t>Starting program: /root/thread </a:t>
            </a:r>
          </a:p>
          <a:p>
            <a:pPr marL="0" indent="0">
              <a:buNone/>
            </a:pPr>
            <a:r>
              <a:rPr lang="en-US" altLang="zh-CN" sz="1600" dirty="0"/>
              <a:t>[New Thread 1073951360 (LWP 12900)] </a:t>
            </a:r>
          </a:p>
          <a:p>
            <a:pPr marL="0" indent="0">
              <a:buNone/>
            </a:pPr>
            <a:r>
              <a:rPr lang="en-US" altLang="zh-CN" sz="1600" dirty="0"/>
              <a:t>[New Thread 1082342592 (LWP 12907)]---</a:t>
            </a:r>
            <a:r>
              <a:rPr lang="zh-CN" altLang="en-US" sz="1600" dirty="0"/>
              <a:t>以下三个为新产生的线程</a:t>
            </a:r>
          </a:p>
          <a:p>
            <a:pPr marL="0" indent="0">
              <a:buNone/>
            </a:pPr>
            <a:r>
              <a:rPr lang="en-US" altLang="zh-CN" sz="1600" dirty="0"/>
              <a:t>[New Thread 1090731072 (LWP 12908)]</a:t>
            </a:r>
          </a:p>
          <a:p>
            <a:pPr marL="0" indent="0">
              <a:buNone/>
            </a:pPr>
            <a:r>
              <a:rPr lang="en-US" altLang="zh-CN" sz="1600" dirty="0"/>
              <a:t>[New Thread 1099119552 (LWP 12909</a:t>
            </a:r>
            <a:r>
              <a:rPr lang="en-US" altLang="zh-CN" sz="1600" dirty="0" smtClean="0"/>
              <a:t>)]</a:t>
            </a:r>
          </a:p>
          <a:p>
            <a:pPr marL="0" indent="0">
              <a:buNone/>
            </a:pPr>
            <a:endParaRPr lang="en-US" altLang="zh-CN" sz="2000" dirty="0"/>
          </a:p>
          <a:p>
            <a:pPr marL="0" indent="0">
              <a:buNone/>
            </a:pPr>
            <a:r>
              <a:rPr lang="en-US" altLang="zh-CN" sz="2000" dirty="0"/>
              <a:t>•</a:t>
            </a:r>
            <a:r>
              <a:rPr lang="zh-CN" altLang="en-US" sz="2000" dirty="0"/>
              <a:t>查看线程：使用</a:t>
            </a:r>
            <a:r>
              <a:rPr lang="en-US" altLang="zh-CN" sz="2000" dirty="0"/>
              <a:t>info threads</a:t>
            </a:r>
            <a:r>
              <a:rPr lang="zh-CN" altLang="en-US" sz="2000" dirty="0"/>
              <a:t>可以查看运行的线程。 </a:t>
            </a:r>
          </a:p>
          <a:p>
            <a:pPr marL="0" indent="0">
              <a:buNone/>
            </a:pPr>
            <a:r>
              <a:rPr lang="en-US" altLang="zh-CN" sz="2000" dirty="0"/>
              <a:t>(</a:t>
            </a:r>
            <a:r>
              <a:rPr lang="en-US" altLang="zh-CN" sz="2000" dirty="0" err="1"/>
              <a:t>gdb</a:t>
            </a:r>
            <a:r>
              <a:rPr lang="en-US" altLang="zh-CN" sz="2000" dirty="0"/>
              <a:t>) info threads</a:t>
            </a:r>
          </a:p>
          <a:p>
            <a:pPr marL="0" indent="0">
              <a:buNone/>
            </a:pPr>
            <a:r>
              <a:rPr lang="en-US" altLang="zh-CN" sz="1600" dirty="0"/>
              <a:t>  4 Thread 1099119552 (LWP 12940)   0xffffe002 in ?? ()</a:t>
            </a:r>
          </a:p>
          <a:p>
            <a:pPr marL="0" indent="0">
              <a:buNone/>
            </a:pPr>
            <a:r>
              <a:rPr lang="en-US" altLang="zh-CN" sz="1600" dirty="0"/>
              <a:t>  3 Thread 1090731072 (LWP 12939)   0xffffe002 in ?? ()</a:t>
            </a:r>
          </a:p>
          <a:p>
            <a:pPr marL="0" indent="0">
              <a:buNone/>
            </a:pPr>
            <a:r>
              <a:rPr lang="en-US" altLang="zh-CN" sz="1600" dirty="0"/>
              <a:t>  2 Thread 1082342592 (LWP 12938)   0xffffe002 in ?? ()</a:t>
            </a:r>
          </a:p>
          <a:p>
            <a:pPr marL="0" indent="0">
              <a:buNone/>
            </a:pPr>
            <a:r>
              <a:rPr lang="en-US" altLang="zh-CN" sz="1600" dirty="0"/>
              <a:t>* 1 Thread 1073951360 (LWP 12931)   main (</a:t>
            </a:r>
            <a:r>
              <a:rPr lang="en-US" altLang="zh-CN" sz="1600" dirty="0" err="1"/>
              <a:t>argc</a:t>
            </a:r>
            <a:r>
              <a:rPr lang="en-US" altLang="zh-CN" sz="1600" dirty="0"/>
              <a:t>=1, </a:t>
            </a:r>
            <a:r>
              <a:rPr lang="en-US" altLang="zh-CN" sz="1600" dirty="0" err="1"/>
              <a:t>argv</a:t>
            </a:r>
            <a:r>
              <a:rPr lang="en-US" altLang="zh-CN" sz="1600" dirty="0"/>
              <a:t>=0xbfffda04) at thread.c:21</a:t>
            </a:r>
          </a:p>
          <a:p>
            <a:pPr marL="0" indent="0">
              <a:buNone/>
            </a:pPr>
            <a:r>
              <a:rPr lang="en-US" altLang="zh-CN" sz="1600" dirty="0"/>
              <a:t>(</a:t>
            </a:r>
            <a:r>
              <a:rPr lang="en-US" altLang="zh-CN" sz="1600" dirty="0" err="1"/>
              <a:t>gdb</a:t>
            </a:r>
            <a:r>
              <a:rPr lang="en-US" altLang="zh-CN" sz="1600" dirty="0" smtClean="0"/>
              <a:t>)</a:t>
            </a:r>
            <a:endParaRPr lang="zh-CN" altLang="en-US" sz="1600" dirty="0"/>
          </a:p>
        </p:txBody>
      </p:sp>
      <p:sp>
        <p:nvSpPr>
          <p:cNvPr id="2" name="标题 1"/>
          <p:cNvSpPr>
            <a:spLocks noGrp="1"/>
          </p:cNvSpPr>
          <p:nvPr>
            <p:ph type="title"/>
          </p:nvPr>
        </p:nvSpPr>
        <p:spPr/>
        <p:txBody>
          <a:bodyPr/>
          <a:lstStyle/>
          <a:p>
            <a:r>
              <a:rPr lang="zh-CN" altLang="en-US" dirty="0" smtClean="0"/>
              <a:t>多线程调试</a:t>
            </a:r>
            <a:endParaRPr lang="zh-CN" altLang="en-US" dirty="0"/>
          </a:p>
        </p:txBody>
      </p:sp>
    </p:spTree>
    <p:extLst>
      <p:ext uri="{BB962C8B-B14F-4D97-AF65-F5344CB8AC3E}">
        <p14:creationId xmlns:p14="http://schemas.microsoft.com/office/powerpoint/2010/main" xmlns="" val="204138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1028"/>
          <p:cNvSpPr>
            <a:spLocks noChangeArrowheads="1"/>
          </p:cNvSpPr>
          <p:nvPr/>
        </p:nvSpPr>
        <p:spPr bwMode="auto">
          <a:xfrm>
            <a:off x="381000" y="1066800"/>
            <a:ext cx="8229600" cy="4246563"/>
          </a:xfrm>
          <a:prstGeom prst="rect">
            <a:avLst/>
          </a:prstGeom>
          <a:noFill/>
          <a:ln w="9525">
            <a:noFill/>
            <a:miter lim="800000"/>
            <a:headEnd/>
            <a:tailEnd/>
          </a:ln>
          <a:effectLst/>
        </p:spPr>
        <p:txBody>
          <a:bodyPr>
            <a:spAutoFit/>
          </a:bodyPr>
          <a:lstStyle/>
          <a:p>
            <a:pPr algn="l">
              <a:spcBef>
                <a:spcPct val="50000"/>
              </a:spcBef>
              <a:defRPr/>
            </a:pPr>
            <a:r>
              <a:rPr lang="zh-CN" altLang="en-US" sz="4800" dirty="0">
                <a:solidFill>
                  <a:srgbClr val="FF3300"/>
                </a:solidFill>
                <a:latin typeface="Arial" charset="0"/>
                <a:ea typeface="华文楷体" charset="-122"/>
              </a:rPr>
              <a:t>功能概述</a:t>
            </a:r>
            <a:endParaRPr lang="en-US" altLang="zh-CN" sz="4800" dirty="0">
              <a:solidFill>
                <a:srgbClr val="FF3300"/>
              </a:solidFill>
              <a:latin typeface="Arial" charset="0"/>
              <a:ea typeface="华文楷体" charset="-122"/>
            </a:endParaRPr>
          </a:p>
          <a:p>
            <a:pPr lvl="1" algn="l">
              <a:spcBef>
                <a:spcPct val="50000"/>
              </a:spcBef>
              <a:defRPr/>
            </a:pPr>
            <a:r>
              <a:rPr lang="en-US" altLang="zh-CN" sz="2400" dirty="0">
                <a:latin typeface="Arial" charset="0"/>
                <a:ea typeface="华文楷体" charset="-122"/>
              </a:rPr>
              <a:t>	</a:t>
            </a:r>
            <a:r>
              <a:rPr lang="zh-CN" altLang="en-US" dirty="0">
                <a:latin typeface="+mj-ea"/>
                <a:ea typeface="+mj-ea"/>
              </a:rPr>
              <a:t>检查调试程序环境</a:t>
            </a:r>
            <a:endParaRPr lang="en-US" altLang="zh-CN" sz="2400" dirty="0">
              <a:latin typeface="Arial" charset="0"/>
              <a:ea typeface="华文楷体" charset="-122"/>
            </a:endParaRPr>
          </a:p>
          <a:p>
            <a:pPr lvl="3" algn="l">
              <a:spcBef>
                <a:spcPct val="50000"/>
              </a:spcBef>
              <a:buFont typeface="Wingdings" pitchFamily="2" charset="2"/>
              <a:buChar char="Ø"/>
              <a:defRPr/>
            </a:pPr>
            <a:r>
              <a:rPr lang="en-US" altLang="zh-CN" sz="2400" dirty="0">
                <a:latin typeface="Arial" charset="0"/>
                <a:ea typeface="华文楷体" charset="-122"/>
              </a:rPr>
              <a:t>	</a:t>
            </a:r>
            <a:r>
              <a:rPr lang="zh-CN" altLang="en-US" sz="2400" dirty="0">
                <a:latin typeface="Arial" charset="0"/>
                <a:ea typeface="华文楷体" charset="-122"/>
              </a:rPr>
              <a:t>查看源代码信息</a:t>
            </a:r>
            <a:endParaRPr lang="en-US" altLang="zh-CN" sz="2400" dirty="0">
              <a:latin typeface="Arial" charset="0"/>
              <a:ea typeface="华文楷体" charset="-122"/>
            </a:endParaRPr>
          </a:p>
          <a:p>
            <a:pPr lvl="3" algn="l">
              <a:spcBef>
                <a:spcPct val="50000"/>
              </a:spcBef>
              <a:buFont typeface="Wingdings" pitchFamily="2" charset="2"/>
              <a:buChar char="Ø"/>
              <a:defRPr/>
            </a:pPr>
            <a:r>
              <a:rPr lang="en-US" altLang="zh-CN" sz="2400" dirty="0">
                <a:latin typeface="Arial" charset="0"/>
                <a:ea typeface="华文楷体" charset="-122"/>
              </a:rPr>
              <a:t>	</a:t>
            </a:r>
            <a:r>
              <a:rPr lang="zh-CN" altLang="en-US" sz="2400" dirty="0">
                <a:latin typeface="Arial" charset="0"/>
                <a:ea typeface="华文楷体" charset="-122"/>
              </a:rPr>
              <a:t>查看内存信息</a:t>
            </a:r>
            <a:endParaRPr lang="en-US" altLang="zh-CN" sz="2400" dirty="0">
              <a:latin typeface="Arial" charset="0"/>
              <a:ea typeface="华文楷体" charset="-122"/>
            </a:endParaRPr>
          </a:p>
          <a:p>
            <a:pPr lvl="3" algn="l">
              <a:spcBef>
                <a:spcPct val="50000"/>
              </a:spcBef>
              <a:buFont typeface="Wingdings" pitchFamily="2" charset="2"/>
              <a:buChar char="Ø"/>
              <a:defRPr/>
            </a:pPr>
            <a:r>
              <a:rPr lang="en-US" altLang="zh-CN" sz="2400" dirty="0">
                <a:latin typeface="Arial" charset="0"/>
                <a:ea typeface="华文楷体" charset="-122"/>
              </a:rPr>
              <a:t>	</a:t>
            </a:r>
            <a:r>
              <a:rPr lang="zh-CN" altLang="en-US" sz="2400" dirty="0">
                <a:latin typeface="Arial" charset="0"/>
                <a:ea typeface="华文楷体" charset="-122"/>
              </a:rPr>
              <a:t>查看环境变量</a:t>
            </a:r>
            <a:endParaRPr lang="en-US" altLang="zh-CN" sz="2400" dirty="0">
              <a:latin typeface="Arial" charset="0"/>
              <a:ea typeface="华文楷体" charset="-122"/>
            </a:endParaRPr>
          </a:p>
          <a:p>
            <a:pPr algn="l">
              <a:spcBef>
                <a:spcPct val="50000"/>
              </a:spcBef>
              <a:buFont typeface="Wingdings" pitchFamily="2" charset="2"/>
              <a:buNone/>
              <a:defRPr/>
            </a:pPr>
            <a:endParaRPr lang="zh-CN" altLang="en-US" sz="2400" dirty="0">
              <a:latin typeface="Arial" charset="0"/>
              <a:ea typeface="华文楷体" charset="-122"/>
            </a:endParaRPr>
          </a:p>
          <a:p>
            <a:pPr algn="l">
              <a:spcBef>
                <a:spcPct val="50000"/>
              </a:spcBef>
              <a:buFont typeface="Wingdings" pitchFamily="2" charset="2"/>
              <a:buChar char="v"/>
              <a:defRPr/>
            </a:pPr>
            <a:endParaRPr lang="en-US" altLang="zh-CN" sz="2400" dirty="0">
              <a:latin typeface="Arial" charset="0"/>
              <a:ea typeface="华文楷体" charset="-122"/>
            </a:endParaRPr>
          </a:p>
        </p:txBody>
      </p:sp>
      <p:sp>
        <p:nvSpPr>
          <p:cNvPr id="14339" name="Rectangle 1029"/>
          <p:cNvSpPr>
            <a:spLocks noGrp="1" noChangeArrowheads="1"/>
          </p:cNvSpPr>
          <p:nvPr>
            <p:ph type="title"/>
          </p:nvPr>
        </p:nvSpPr>
        <p:spPr>
          <a:noFill/>
        </p:spPr>
        <p:txBody>
          <a:bodyPr/>
          <a:lstStyle/>
          <a:p>
            <a:pPr eaLnBrk="1" hangingPunct="1"/>
            <a:r>
              <a:rPr lang="en-US" altLang="zh-CN" smtClean="0"/>
              <a:t>GDB</a:t>
            </a:r>
            <a:r>
              <a:rPr lang="zh-CN" altLang="en-US" smtClean="0"/>
              <a:t>概述</a:t>
            </a:r>
          </a:p>
        </p:txBody>
      </p:sp>
    </p:spTree>
    <p:extLst>
      <p:ext uri="{BB962C8B-B14F-4D97-AF65-F5344CB8AC3E}">
        <p14:creationId xmlns:p14="http://schemas.microsoft.com/office/powerpoint/2010/main" xmlns="" val="69661865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1268760"/>
            <a:ext cx="8686800" cy="5544616"/>
          </a:xfrm>
        </p:spPr>
        <p:txBody>
          <a:bodyPr>
            <a:normAutofit fontScale="25000" lnSpcReduction="20000"/>
          </a:bodyPr>
          <a:lstStyle/>
          <a:p>
            <a:pPr marL="0" indent="0">
              <a:buNone/>
            </a:pPr>
            <a:r>
              <a:rPr lang="zh-CN" altLang="en-US" sz="6200" dirty="0" smtClean="0"/>
              <a:t>注意</a:t>
            </a:r>
            <a:r>
              <a:rPr lang="zh-CN" altLang="en-US" sz="6200" dirty="0"/>
              <a:t>，行首的蓝色文字为</a:t>
            </a:r>
            <a:r>
              <a:rPr lang="en-US" altLang="zh-CN" sz="6200" dirty="0" err="1"/>
              <a:t>gdb</a:t>
            </a:r>
            <a:r>
              <a:rPr lang="zh-CN" altLang="en-US" sz="6200" dirty="0"/>
              <a:t>分配的线程号，对线程进行切换时，使用该该号码，而不是上文标出的绿色数字。</a:t>
            </a:r>
          </a:p>
          <a:p>
            <a:pPr marL="0" indent="0">
              <a:buNone/>
            </a:pPr>
            <a:endParaRPr lang="zh-CN" altLang="en-US" sz="6200" dirty="0"/>
          </a:p>
          <a:p>
            <a:pPr marL="0" indent="0">
              <a:buNone/>
            </a:pPr>
            <a:r>
              <a:rPr lang="zh-CN" altLang="en-US" sz="6200" dirty="0"/>
              <a:t>另外，行首的红色星号标识了当前活动的</a:t>
            </a:r>
            <a:r>
              <a:rPr lang="zh-CN" altLang="en-US" sz="6200" dirty="0" smtClean="0"/>
              <a:t>线程</a:t>
            </a:r>
            <a:endParaRPr lang="zh-CN" altLang="en-US" sz="6200" dirty="0"/>
          </a:p>
          <a:p>
            <a:pPr marL="0" indent="0">
              <a:buNone/>
            </a:pPr>
            <a:r>
              <a:rPr lang="en-US" altLang="zh-CN" sz="6200" dirty="0"/>
              <a:t>•</a:t>
            </a:r>
            <a:r>
              <a:rPr lang="zh-CN" altLang="en-US" sz="6200" dirty="0"/>
              <a:t>切换线程：使用 </a:t>
            </a:r>
            <a:r>
              <a:rPr lang="en-US" altLang="zh-CN" sz="6200" dirty="0"/>
              <a:t>thread THREADNUMBER </a:t>
            </a:r>
            <a:r>
              <a:rPr lang="zh-CN" altLang="en-US" sz="6200" dirty="0"/>
              <a:t>进行切换，</a:t>
            </a:r>
            <a:r>
              <a:rPr lang="en-US" altLang="zh-CN" sz="6200" dirty="0"/>
              <a:t>THREADNUMBER </a:t>
            </a:r>
            <a:r>
              <a:rPr lang="zh-CN" altLang="en-US" sz="6200" dirty="0"/>
              <a:t>为上文提到的线程号。下例显示将活动线程从 </a:t>
            </a:r>
            <a:r>
              <a:rPr lang="en-US" altLang="zh-CN" sz="6200" dirty="0"/>
              <a:t>1 </a:t>
            </a:r>
            <a:r>
              <a:rPr lang="zh-CN" altLang="en-US" sz="6200" dirty="0"/>
              <a:t>切换至 </a:t>
            </a:r>
            <a:r>
              <a:rPr lang="en-US" altLang="zh-CN" sz="6200" dirty="0"/>
              <a:t>4</a:t>
            </a:r>
            <a:r>
              <a:rPr lang="zh-CN" altLang="en-US" sz="6200" dirty="0"/>
              <a:t>。 </a:t>
            </a:r>
          </a:p>
          <a:p>
            <a:pPr marL="0" indent="0">
              <a:buNone/>
            </a:pPr>
            <a:r>
              <a:rPr lang="en-US" altLang="zh-CN" sz="6200" dirty="0"/>
              <a:t>(</a:t>
            </a:r>
            <a:r>
              <a:rPr lang="en-US" altLang="zh-CN" sz="6200" dirty="0" err="1"/>
              <a:t>gdb</a:t>
            </a:r>
            <a:r>
              <a:rPr lang="en-US" altLang="zh-CN" sz="6200" dirty="0"/>
              <a:t>) info threads</a:t>
            </a:r>
          </a:p>
          <a:p>
            <a:pPr marL="0" indent="0">
              <a:buNone/>
            </a:pPr>
            <a:r>
              <a:rPr lang="en-US" altLang="zh-CN" sz="6200" dirty="0"/>
              <a:t>   4 Thread 1099119552 (LWP 12940)   0xffffe002 in ?? ()</a:t>
            </a:r>
          </a:p>
          <a:p>
            <a:pPr marL="0" indent="0">
              <a:buNone/>
            </a:pPr>
            <a:r>
              <a:rPr lang="en-US" altLang="zh-CN" sz="6200" dirty="0"/>
              <a:t>   3 Thread 1090731072 (LWP 12939)   0xffffe002 in ?? ()</a:t>
            </a:r>
          </a:p>
          <a:p>
            <a:pPr marL="0" indent="0">
              <a:buNone/>
            </a:pPr>
            <a:r>
              <a:rPr lang="en-US" altLang="zh-CN" sz="6200" dirty="0"/>
              <a:t>   2 Thread 1082342592 (LWP 12938)   0xffffe002 in ?? ()</a:t>
            </a:r>
          </a:p>
          <a:p>
            <a:pPr marL="0" indent="0">
              <a:buNone/>
            </a:pPr>
            <a:r>
              <a:rPr lang="en-US" altLang="zh-CN" sz="6200" dirty="0"/>
              <a:t>* 1 Thread 1073951360 (LWP 12931)   main (</a:t>
            </a:r>
            <a:r>
              <a:rPr lang="en-US" altLang="zh-CN" sz="6200" dirty="0" err="1"/>
              <a:t>argc</a:t>
            </a:r>
            <a:r>
              <a:rPr lang="en-US" altLang="zh-CN" sz="6200" dirty="0"/>
              <a:t>=1, </a:t>
            </a:r>
            <a:r>
              <a:rPr lang="en-US" altLang="zh-CN" sz="6200" dirty="0" err="1"/>
              <a:t>argv</a:t>
            </a:r>
            <a:r>
              <a:rPr lang="en-US" altLang="zh-CN" sz="6200" dirty="0"/>
              <a:t>=0xbfffda04) at thread.c:21</a:t>
            </a:r>
          </a:p>
          <a:p>
            <a:pPr marL="0" indent="0">
              <a:buNone/>
            </a:pPr>
            <a:r>
              <a:rPr lang="en-US" altLang="zh-CN" sz="6200" dirty="0"/>
              <a:t>(</a:t>
            </a:r>
            <a:r>
              <a:rPr lang="en-US" altLang="zh-CN" sz="6200" dirty="0" err="1"/>
              <a:t>gdb</a:t>
            </a:r>
            <a:r>
              <a:rPr lang="en-US" altLang="zh-CN" sz="6200" dirty="0"/>
              <a:t>) thread 4</a:t>
            </a:r>
          </a:p>
          <a:p>
            <a:pPr marL="0" indent="0">
              <a:buNone/>
            </a:pPr>
            <a:r>
              <a:rPr lang="en-US" altLang="zh-CN" sz="6200" dirty="0"/>
              <a:t>[Switching to thread 4 (Thread 1099119552 (LWP 12940))]#0   0xffffe002 in ?? ()</a:t>
            </a:r>
          </a:p>
          <a:p>
            <a:pPr marL="0" indent="0">
              <a:buNone/>
            </a:pPr>
            <a:r>
              <a:rPr lang="en-US" altLang="zh-CN" sz="6200" dirty="0"/>
              <a:t>(</a:t>
            </a:r>
            <a:r>
              <a:rPr lang="en-US" altLang="zh-CN" sz="6200" dirty="0" err="1"/>
              <a:t>gdb</a:t>
            </a:r>
            <a:r>
              <a:rPr lang="en-US" altLang="zh-CN" sz="6200" dirty="0"/>
              <a:t>) info threads</a:t>
            </a:r>
          </a:p>
          <a:p>
            <a:pPr marL="0" indent="0">
              <a:buNone/>
            </a:pPr>
            <a:r>
              <a:rPr lang="en-US" altLang="zh-CN" sz="6200" dirty="0"/>
              <a:t>* 4 Thread 1099119552 (LWP 12940)   0xffffe002 in ?? ()</a:t>
            </a:r>
          </a:p>
          <a:p>
            <a:pPr marL="0" indent="0">
              <a:buNone/>
            </a:pPr>
            <a:r>
              <a:rPr lang="en-US" altLang="zh-CN" sz="6200" dirty="0"/>
              <a:t>   3 Thread 1090731072 (LWP 12939)   0xffffe002 in ?? ()</a:t>
            </a:r>
          </a:p>
          <a:p>
            <a:pPr marL="0" indent="0">
              <a:buNone/>
            </a:pPr>
            <a:r>
              <a:rPr lang="en-US" altLang="zh-CN" sz="6200" dirty="0"/>
              <a:t>   2 Thread 1082342592 (LWP 12938)   0xffffe002 in ?? ()</a:t>
            </a:r>
          </a:p>
          <a:p>
            <a:pPr marL="0" indent="0">
              <a:buNone/>
            </a:pPr>
            <a:r>
              <a:rPr lang="en-US" altLang="zh-CN" sz="6200" dirty="0"/>
              <a:t>   1 Thread 1073951360 (LWP 12931)   main (</a:t>
            </a:r>
            <a:r>
              <a:rPr lang="en-US" altLang="zh-CN" sz="6200" dirty="0" err="1"/>
              <a:t>argc</a:t>
            </a:r>
            <a:r>
              <a:rPr lang="en-US" altLang="zh-CN" sz="6200" dirty="0"/>
              <a:t>=1, </a:t>
            </a:r>
            <a:r>
              <a:rPr lang="en-US" altLang="zh-CN" sz="6200" dirty="0" err="1"/>
              <a:t>argv</a:t>
            </a:r>
            <a:r>
              <a:rPr lang="en-US" altLang="zh-CN" sz="6200" dirty="0"/>
              <a:t>=0xbfffda04) at thread.c:21</a:t>
            </a:r>
          </a:p>
          <a:p>
            <a:pPr marL="0" indent="0">
              <a:buNone/>
            </a:pPr>
            <a:r>
              <a:rPr lang="en-US" altLang="zh-CN" sz="6200" dirty="0"/>
              <a:t>(</a:t>
            </a:r>
            <a:r>
              <a:rPr lang="en-US" altLang="zh-CN" sz="6200" dirty="0" err="1"/>
              <a:t>gdb</a:t>
            </a:r>
            <a:r>
              <a:rPr lang="en-US" altLang="zh-CN" sz="6200" dirty="0" smtClean="0"/>
              <a:t>)</a:t>
            </a:r>
          </a:p>
          <a:p>
            <a:pPr marL="0" indent="0">
              <a:buNone/>
            </a:pPr>
            <a:endParaRPr lang="en-US" altLang="zh-CN" sz="6200" dirty="0"/>
          </a:p>
          <a:p>
            <a:pPr marL="0" indent="0">
              <a:buNone/>
            </a:pPr>
            <a:r>
              <a:rPr lang="zh-CN" altLang="en-US" sz="6200" dirty="0"/>
              <a:t>后面就是直接在你的线程函数里面设置断点</a:t>
            </a:r>
            <a:r>
              <a:rPr lang="en-US" altLang="zh-CN" sz="6200" dirty="0"/>
              <a:t>,</a:t>
            </a:r>
            <a:r>
              <a:rPr lang="zh-CN" altLang="en-US" sz="6200" dirty="0"/>
              <a:t>然后</a:t>
            </a:r>
            <a:r>
              <a:rPr lang="en-US" altLang="zh-CN" sz="6200" dirty="0"/>
              <a:t>continue</a:t>
            </a:r>
            <a:r>
              <a:rPr lang="zh-CN" altLang="en-US" sz="6200" dirty="0"/>
              <a:t>到那个断点</a:t>
            </a:r>
            <a:r>
              <a:rPr lang="en-US" altLang="zh-CN" sz="6200" dirty="0"/>
              <a:t>,</a:t>
            </a:r>
            <a:r>
              <a:rPr lang="zh-CN" altLang="en-US" sz="6200" dirty="0"/>
              <a:t>一般情况下多线程的时候</a:t>
            </a:r>
            <a:r>
              <a:rPr lang="en-US" altLang="zh-CN" sz="6200" dirty="0"/>
              <a:t>,</a:t>
            </a:r>
            <a:r>
              <a:rPr lang="zh-CN" altLang="en-US" sz="6200" dirty="0"/>
              <a:t>由于是同时运行的</a:t>
            </a:r>
            <a:r>
              <a:rPr lang="en-US" altLang="zh-CN" sz="6200" dirty="0"/>
              <a:t>,</a:t>
            </a:r>
            <a:r>
              <a:rPr lang="zh-CN" altLang="en-US" sz="6200" dirty="0"/>
              <a:t>最好设置 </a:t>
            </a:r>
            <a:r>
              <a:rPr lang="en-US" altLang="zh-CN" sz="6200" dirty="0"/>
              <a:t>set scheduler-locking </a:t>
            </a:r>
            <a:r>
              <a:rPr lang="en-US" altLang="zh-CN" sz="6200" dirty="0" smtClean="0"/>
              <a:t>on</a:t>
            </a:r>
            <a:r>
              <a:rPr lang="zh-CN" altLang="en-US" sz="6200" dirty="0" smtClean="0"/>
              <a:t>  这样</a:t>
            </a:r>
            <a:r>
              <a:rPr lang="zh-CN" altLang="en-US" sz="6200" dirty="0"/>
              <a:t>的话</a:t>
            </a:r>
            <a:r>
              <a:rPr lang="en-US" altLang="zh-CN" sz="6200" dirty="0"/>
              <a:t>,</a:t>
            </a:r>
            <a:r>
              <a:rPr lang="zh-CN" altLang="en-US" sz="6200" dirty="0"/>
              <a:t>只调试当前线程 </a:t>
            </a:r>
          </a:p>
          <a:p>
            <a:endParaRPr lang="zh-CN" altLang="en-US" dirty="0"/>
          </a:p>
        </p:txBody>
      </p:sp>
      <p:sp>
        <p:nvSpPr>
          <p:cNvPr id="2" name="标题 1"/>
          <p:cNvSpPr>
            <a:spLocks noGrp="1"/>
          </p:cNvSpPr>
          <p:nvPr>
            <p:ph type="title"/>
          </p:nvPr>
        </p:nvSpPr>
        <p:spPr/>
        <p:txBody>
          <a:bodyPr/>
          <a:lstStyle/>
          <a:p>
            <a:r>
              <a:rPr lang="zh-CN" altLang="en-US" dirty="0" smtClean="0"/>
              <a:t>多线程调试</a:t>
            </a:r>
            <a:endParaRPr lang="zh-CN" altLang="en-US" dirty="0"/>
          </a:p>
        </p:txBody>
      </p:sp>
    </p:spTree>
    <p:extLst>
      <p:ext uri="{BB962C8B-B14F-4D97-AF65-F5344CB8AC3E}">
        <p14:creationId xmlns:p14="http://schemas.microsoft.com/office/powerpoint/2010/main" xmlns="" val="1902230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39752" y="1916832"/>
            <a:ext cx="5400600" cy="3875261"/>
          </a:xfrm>
        </p:spPr>
        <p:txBody>
          <a:bodyPr>
            <a:normAutofit lnSpcReduction="10000"/>
          </a:bodyPr>
          <a:lstStyle/>
          <a:p>
            <a:pPr marL="0" indent="0">
              <a:buNone/>
            </a:pPr>
            <a:r>
              <a:rPr lang="zh-CN" altLang="en-US" dirty="0" smtClean="0"/>
              <a:t>一、</a:t>
            </a:r>
            <a:r>
              <a:rPr lang="zh-CN" altLang="en-US" dirty="0"/>
              <a:t>概述</a:t>
            </a:r>
            <a:endParaRPr lang="en-US" altLang="zh-CN" dirty="0"/>
          </a:p>
          <a:p>
            <a:pPr marL="0" indent="0">
              <a:buNone/>
            </a:pPr>
            <a:r>
              <a:rPr lang="zh-CN" altLang="en-US" dirty="0"/>
              <a:t>二、</a:t>
            </a:r>
            <a:r>
              <a:rPr lang="en-US" altLang="zh-CN" dirty="0" err="1"/>
              <a:t>gdb</a:t>
            </a:r>
            <a:r>
              <a:rPr lang="zh-CN" altLang="en-US" dirty="0"/>
              <a:t>实现原理</a:t>
            </a:r>
            <a:endParaRPr lang="en-US" altLang="zh-CN" dirty="0"/>
          </a:p>
          <a:p>
            <a:pPr marL="0" indent="0">
              <a:buNone/>
            </a:pPr>
            <a:r>
              <a:rPr lang="zh-CN" altLang="en-US" dirty="0"/>
              <a:t>三</a:t>
            </a:r>
            <a:r>
              <a:rPr lang="zh-CN" altLang="en-US" dirty="0" smtClean="0"/>
              <a:t>、</a:t>
            </a:r>
            <a:r>
              <a:rPr lang="en-US" altLang="zh-CN" dirty="0" err="1"/>
              <a:t>gdb</a:t>
            </a:r>
            <a:r>
              <a:rPr lang="zh-CN" altLang="en-US" dirty="0"/>
              <a:t>基本命令</a:t>
            </a:r>
            <a:endParaRPr lang="en-US" altLang="zh-CN" dirty="0"/>
          </a:p>
          <a:p>
            <a:pPr marL="0" indent="0">
              <a:buNone/>
            </a:pPr>
            <a:r>
              <a:rPr lang="zh-CN" altLang="en-US" dirty="0"/>
              <a:t>四</a:t>
            </a:r>
            <a:r>
              <a:rPr lang="zh-CN" altLang="en-US" dirty="0" smtClean="0"/>
              <a:t>、</a:t>
            </a:r>
            <a:r>
              <a:rPr lang="en-US" altLang="zh-CN" dirty="0" err="1" smtClean="0"/>
              <a:t>gdb</a:t>
            </a:r>
            <a:r>
              <a:rPr lang="zh-CN" altLang="en-US" dirty="0" smtClean="0"/>
              <a:t>高级命令</a:t>
            </a:r>
            <a:endParaRPr lang="en-US" altLang="zh-CN" dirty="0" smtClean="0"/>
          </a:p>
          <a:p>
            <a:pPr marL="0" indent="0">
              <a:buNone/>
            </a:pPr>
            <a:r>
              <a:rPr lang="zh-CN" altLang="en-US" dirty="0"/>
              <a:t>五</a:t>
            </a:r>
            <a:r>
              <a:rPr lang="zh-CN" altLang="en-US" dirty="0" smtClean="0"/>
              <a:t>、</a:t>
            </a:r>
            <a:r>
              <a:rPr lang="en-US" altLang="zh-CN" dirty="0" err="1"/>
              <a:t>Coredump</a:t>
            </a:r>
            <a:r>
              <a:rPr lang="zh-CN" altLang="en-US" dirty="0"/>
              <a:t>分析</a:t>
            </a:r>
            <a:endParaRPr lang="en-US" altLang="zh-CN" dirty="0"/>
          </a:p>
          <a:p>
            <a:pPr marL="0" indent="0">
              <a:buNone/>
            </a:pPr>
            <a:r>
              <a:rPr lang="zh-CN" altLang="en-US" dirty="0"/>
              <a:t>六</a:t>
            </a:r>
            <a:r>
              <a:rPr lang="zh-CN" altLang="en-US" dirty="0" smtClean="0"/>
              <a:t>、</a:t>
            </a:r>
            <a:r>
              <a:rPr lang="en-US" altLang="zh-CN" dirty="0" err="1"/>
              <a:t>gdb</a:t>
            </a:r>
            <a:r>
              <a:rPr lang="zh-CN" altLang="en-US" dirty="0"/>
              <a:t>使用技巧</a:t>
            </a:r>
            <a:endParaRPr lang="en-US" altLang="zh-CN" dirty="0"/>
          </a:p>
          <a:p>
            <a:pPr marL="0" indent="0">
              <a:buNone/>
            </a:pPr>
            <a:r>
              <a:rPr lang="zh-CN" altLang="en-US" dirty="0"/>
              <a:t>七</a:t>
            </a:r>
            <a:r>
              <a:rPr lang="zh-CN" altLang="en-US" dirty="0" smtClean="0"/>
              <a:t>、</a:t>
            </a:r>
            <a:r>
              <a:rPr lang="zh-CN" altLang="en-US" dirty="0">
                <a:solidFill>
                  <a:srgbClr val="FF0000"/>
                </a:solidFill>
              </a:rPr>
              <a:t>常见问题</a:t>
            </a:r>
            <a:endParaRPr lang="en-US" altLang="zh-CN" dirty="0">
              <a:solidFill>
                <a:srgbClr val="FF0000"/>
              </a:solidFill>
            </a:endParaRPr>
          </a:p>
          <a:p>
            <a:endParaRPr lang="zh-CN" altLang="en-US" dirty="0"/>
          </a:p>
        </p:txBody>
      </p:sp>
      <p:sp>
        <p:nvSpPr>
          <p:cNvPr id="2" name="标题 1"/>
          <p:cNvSpPr>
            <a:spLocks noGrp="1"/>
          </p:cNvSpPr>
          <p:nvPr>
            <p:ph type="title"/>
          </p:nvPr>
        </p:nvSpPr>
        <p:spPr/>
        <p:txBody>
          <a:bodyPr/>
          <a:lstStyle/>
          <a:p>
            <a:pPr algn="ctr"/>
            <a:r>
              <a:rPr lang="zh-CN" altLang="en-US" dirty="0" smtClean="0"/>
              <a:t>培训大纲</a:t>
            </a:r>
            <a:endParaRPr lang="zh-CN" altLang="en-US" dirty="0"/>
          </a:p>
        </p:txBody>
      </p:sp>
    </p:spTree>
    <p:extLst>
      <p:ext uri="{BB962C8B-B14F-4D97-AF65-F5344CB8AC3E}">
        <p14:creationId xmlns:p14="http://schemas.microsoft.com/office/powerpoint/2010/main" xmlns="" val="409082444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8"/>
          <p:cNvSpPr>
            <a:spLocks noChangeArrowheads="1"/>
          </p:cNvSpPr>
          <p:nvPr/>
        </p:nvSpPr>
        <p:spPr bwMode="auto">
          <a:xfrm>
            <a:off x="142875" y="785813"/>
            <a:ext cx="8429625" cy="6802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lvl="1" algn="l">
              <a:spcBef>
                <a:spcPct val="50000"/>
              </a:spcBef>
            </a:pPr>
            <a:r>
              <a:rPr lang="en-US" altLang="zh-CN" sz="2400">
                <a:ea typeface="华文楷体" pitchFamily="2" charset="-122"/>
              </a:rPr>
              <a:t>                                  </a:t>
            </a:r>
            <a:r>
              <a:rPr lang="en-US" altLang="zh-CN" sz="4800" b="1">
                <a:latin typeface="MS Gothic" pitchFamily="49" charset="-128"/>
                <a:ea typeface="MS Gothic" pitchFamily="49" charset="-128"/>
              </a:rPr>
              <a:t>FQA</a:t>
            </a:r>
          </a:p>
          <a:p>
            <a:pPr lvl="1" algn="l">
              <a:spcBef>
                <a:spcPct val="50000"/>
              </a:spcBef>
              <a:buFont typeface="Wingdings" pitchFamily="2" charset="2"/>
              <a:buChar char="ü"/>
            </a:pPr>
            <a:r>
              <a:rPr lang="en-US" altLang="zh-CN" sz="2400">
                <a:ea typeface="华文楷体" pitchFamily="2" charset="-122"/>
              </a:rPr>
              <a:t>	</a:t>
            </a:r>
            <a:r>
              <a:rPr lang="zh-CN" altLang="en-US" sz="2000">
                <a:ea typeface="华文楷体" pitchFamily="2" charset="-122"/>
              </a:rPr>
              <a:t>找不到</a:t>
            </a:r>
            <a:r>
              <a:rPr lang="en-US" altLang="zh-CN" sz="2000">
                <a:ea typeface="华文楷体" pitchFamily="2" charset="-122"/>
              </a:rPr>
              <a:t>core</a:t>
            </a:r>
            <a:r>
              <a:rPr lang="zh-CN" altLang="en-US" sz="2000">
                <a:ea typeface="华文楷体" pitchFamily="2" charset="-122"/>
              </a:rPr>
              <a:t>文件</a:t>
            </a:r>
            <a:endParaRPr lang="en-US" altLang="zh-CN" sz="2000">
              <a:ea typeface="华文楷体" pitchFamily="2" charset="-122"/>
            </a:endParaRPr>
          </a:p>
          <a:p>
            <a:pPr lvl="2" algn="l">
              <a:spcBef>
                <a:spcPct val="50000"/>
              </a:spcBef>
              <a:buFont typeface="Wingdings" pitchFamily="2" charset="2"/>
              <a:buChar char="u"/>
            </a:pPr>
            <a:r>
              <a:rPr lang="zh-CN" altLang="en-US" sz="2000">
                <a:ea typeface="华文楷体" pitchFamily="2" charset="-122"/>
              </a:rPr>
              <a:t>默认是程序运行的当前路径，如果程序中有</a:t>
            </a:r>
            <a:r>
              <a:rPr lang="en-US" altLang="zh-CN" sz="2000">
                <a:ea typeface="华文楷体" pitchFamily="2" charset="-122"/>
              </a:rPr>
              <a:t>chdir</a:t>
            </a:r>
            <a:r>
              <a:rPr lang="zh-CN" altLang="en-US" sz="2000">
                <a:ea typeface="华文楷体" pitchFamily="2" charset="-122"/>
              </a:rPr>
              <a:t>之类的操作改变当前路径导致</a:t>
            </a:r>
            <a:r>
              <a:rPr lang="en-US" altLang="zh-CN" sz="2000">
                <a:ea typeface="华文楷体" pitchFamily="2" charset="-122"/>
              </a:rPr>
              <a:t>core</a:t>
            </a:r>
            <a:r>
              <a:rPr lang="zh-CN" altLang="en-US" sz="2000">
                <a:ea typeface="华文楷体" pitchFamily="2" charset="-122"/>
              </a:rPr>
              <a:t>文件产生在改变后的当前路径下。可通过命令设置</a:t>
            </a:r>
            <a:r>
              <a:rPr lang="en-US" altLang="zh-CN" sz="2000">
                <a:ea typeface="华文楷体" pitchFamily="2" charset="-122"/>
              </a:rPr>
              <a:t>core</a:t>
            </a:r>
            <a:r>
              <a:rPr lang="zh-CN" altLang="en-US" sz="2000">
                <a:ea typeface="华文楷体" pitchFamily="2" charset="-122"/>
              </a:rPr>
              <a:t>文件的路径</a:t>
            </a:r>
            <a:endParaRPr lang="en-US" altLang="zh-CN" sz="2000">
              <a:ea typeface="华文楷体" pitchFamily="2" charset="-122"/>
            </a:endParaRPr>
          </a:p>
          <a:p>
            <a:pPr lvl="2" algn="l">
              <a:spcBef>
                <a:spcPct val="50000"/>
              </a:spcBef>
              <a:buFont typeface="Wingdings" pitchFamily="2" charset="2"/>
              <a:buChar char="u"/>
            </a:pPr>
            <a:r>
              <a:rPr lang="en-US" altLang="zh-CN" sz="2000">
                <a:ea typeface="华文楷体" pitchFamily="2" charset="-122"/>
              </a:rPr>
              <a:t>ulimit –c </a:t>
            </a:r>
            <a:r>
              <a:rPr lang="zh-CN" altLang="en-US" sz="2000">
                <a:ea typeface="华文楷体" pitchFamily="2" charset="-122"/>
              </a:rPr>
              <a:t>为</a:t>
            </a:r>
            <a:r>
              <a:rPr lang="en-US" altLang="zh-CN" sz="2000">
                <a:ea typeface="华文楷体" pitchFamily="2" charset="-122"/>
              </a:rPr>
              <a:t>0</a:t>
            </a:r>
          </a:p>
          <a:p>
            <a:pPr lvl="1" algn="l">
              <a:spcBef>
                <a:spcPct val="50000"/>
              </a:spcBef>
              <a:buFont typeface="Wingdings" pitchFamily="2" charset="2"/>
              <a:buChar char="ü"/>
            </a:pPr>
            <a:r>
              <a:rPr lang="en-US" altLang="zh-CN" sz="2000">
                <a:ea typeface="华文楷体" pitchFamily="2" charset="-122"/>
              </a:rPr>
              <a:t>	</a:t>
            </a:r>
            <a:r>
              <a:rPr lang="zh-CN" altLang="en-US" sz="2000">
                <a:ea typeface="华文楷体" pitchFamily="2" charset="-122"/>
              </a:rPr>
              <a:t>栈信息都是问号</a:t>
            </a:r>
            <a:r>
              <a:rPr lang="en-US" altLang="zh-CN" sz="2000">
                <a:ea typeface="华文楷体" pitchFamily="2" charset="-122"/>
              </a:rPr>
              <a:t>\</a:t>
            </a:r>
            <a:r>
              <a:rPr lang="en-US" altLang="zh-CN" sz="2000"/>
              <a:t>no   debugging   symbols   found</a:t>
            </a:r>
            <a:endParaRPr lang="en-US" altLang="zh-CN" sz="2000">
              <a:ea typeface="华文楷体" pitchFamily="2" charset="-122"/>
            </a:endParaRPr>
          </a:p>
          <a:p>
            <a:pPr lvl="2" algn="l">
              <a:spcBef>
                <a:spcPct val="50000"/>
              </a:spcBef>
              <a:buFont typeface="Wingdings" pitchFamily="2" charset="2"/>
              <a:buChar char="u"/>
            </a:pPr>
            <a:r>
              <a:rPr lang="zh-CN" altLang="en-US" sz="2000">
                <a:ea typeface="华文楷体" pitchFamily="2" charset="-122"/>
              </a:rPr>
              <a:t>编译参数带 </a:t>
            </a:r>
            <a:r>
              <a:rPr lang="en-US" altLang="zh-CN" sz="2000">
                <a:ea typeface="华文楷体" pitchFamily="2" charset="-122"/>
              </a:rPr>
              <a:t>-g </a:t>
            </a:r>
            <a:r>
              <a:rPr lang="zh-CN" altLang="en-US" sz="2000">
                <a:ea typeface="华文楷体" pitchFamily="2" charset="-122"/>
              </a:rPr>
              <a:t>去 </a:t>
            </a:r>
            <a:r>
              <a:rPr lang="en-US" altLang="zh-CN" sz="2000">
                <a:ea typeface="华文楷体" pitchFamily="2" charset="-122"/>
              </a:rPr>
              <a:t>-O</a:t>
            </a:r>
          </a:p>
          <a:p>
            <a:pPr lvl="1" algn="l">
              <a:spcBef>
                <a:spcPct val="50000"/>
              </a:spcBef>
              <a:buFont typeface="Wingdings" pitchFamily="2" charset="2"/>
              <a:buChar char="ü"/>
            </a:pPr>
            <a:r>
              <a:rPr lang="en-US" altLang="zh-CN" sz="2000">
                <a:ea typeface="华文楷体" pitchFamily="2" charset="-122"/>
              </a:rPr>
              <a:t>	</a:t>
            </a:r>
            <a:r>
              <a:rPr lang="zh-CN" altLang="en-US" sz="2000">
                <a:ea typeface="华文楷体" pitchFamily="2" charset="-122"/>
              </a:rPr>
              <a:t>栈信息与源代码对不上</a:t>
            </a:r>
            <a:endParaRPr lang="en-US" altLang="zh-CN" sz="2000">
              <a:ea typeface="华文楷体" pitchFamily="2" charset="-122"/>
            </a:endParaRPr>
          </a:p>
          <a:p>
            <a:pPr lvl="2" algn="l">
              <a:spcBef>
                <a:spcPct val="50000"/>
              </a:spcBef>
              <a:buFont typeface="Wingdings" pitchFamily="2" charset="2"/>
              <a:buChar char="u"/>
            </a:pPr>
            <a:r>
              <a:rPr lang="zh-CN" altLang="en-US" sz="2000">
                <a:ea typeface="华文楷体" pitchFamily="2" charset="-122"/>
              </a:rPr>
              <a:t>产生</a:t>
            </a:r>
            <a:r>
              <a:rPr lang="en-US" altLang="zh-CN" sz="2000">
                <a:ea typeface="华文楷体" pitchFamily="2" charset="-122"/>
              </a:rPr>
              <a:t>core</a:t>
            </a:r>
            <a:r>
              <a:rPr lang="zh-CN" altLang="en-US" sz="2000">
                <a:ea typeface="华文楷体" pitchFamily="2" charset="-122"/>
              </a:rPr>
              <a:t>文件的程序的版本和源代码版本不匹配</a:t>
            </a:r>
            <a:endParaRPr lang="en-US" altLang="zh-CN" sz="2000">
              <a:ea typeface="华文楷体" pitchFamily="2" charset="-122"/>
            </a:endParaRPr>
          </a:p>
          <a:p>
            <a:pPr lvl="1" algn="l">
              <a:spcBef>
                <a:spcPct val="50000"/>
              </a:spcBef>
              <a:buFont typeface="Wingdings" pitchFamily="2" charset="2"/>
              <a:buChar char="ü"/>
            </a:pPr>
            <a:r>
              <a:rPr lang="en-US" altLang="zh-CN" sz="2000">
                <a:ea typeface="华文楷体" pitchFamily="2" charset="-122"/>
              </a:rPr>
              <a:t>   no stack</a:t>
            </a:r>
          </a:p>
          <a:p>
            <a:pPr lvl="2" algn="l">
              <a:spcBef>
                <a:spcPct val="50000"/>
              </a:spcBef>
              <a:buFont typeface="Wingdings" pitchFamily="2" charset="2"/>
              <a:buChar char="u"/>
            </a:pPr>
            <a:r>
              <a:rPr lang="zh-CN" altLang="en-US" sz="2000">
                <a:ea typeface="华文楷体" pitchFamily="2" charset="-122"/>
              </a:rPr>
              <a:t>一般发生在程序退出时，释放资源时，某些线程还没完全退出；</a:t>
            </a:r>
            <a:endParaRPr lang="en-US" altLang="zh-CN" sz="2000">
              <a:ea typeface="华文楷体" pitchFamily="2" charset="-122"/>
            </a:endParaRPr>
          </a:p>
          <a:p>
            <a:pPr algn="l">
              <a:spcBef>
                <a:spcPct val="50000"/>
              </a:spcBef>
              <a:buFont typeface="Wingdings" pitchFamily="2" charset="2"/>
              <a:buNone/>
            </a:pPr>
            <a:endParaRPr lang="zh-CN" altLang="en-US" sz="2400">
              <a:ea typeface="华文楷体" pitchFamily="2" charset="-122"/>
            </a:endParaRPr>
          </a:p>
          <a:p>
            <a:pPr algn="l">
              <a:spcBef>
                <a:spcPct val="50000"/>
              </a:spcBef>
              <a:buFont typeface="Wingdings" pitchFamily="2" charset="2"/>
              <a:buChar char="v"/>
            </a:pPr>
            <a:endParaRPr lang="en-US" altLang="zh-CN" sz="2400">
              <a:ea typeface="华文楷体" pitchFamily="2" charset="-122"/>
            </a:endParaRPr>
          </a:p>
        </p:txBody>
      </p:sp>
      <p:sp>
        <p:nvSpPr>
          <p:cNvPr id="46083" name="Rectangle 1029"/>
          <p:cNvSpPr>
            <a:spLocks noGrp="1" noChangeArrowheads="1"/>
          </p:cNvSpPr>
          <p:nvPr>
            <p:ph type="title"/>
          </p:nvPr>
        </p:nvSpPr>
        <p:spPr>
          <a:noFill/>
        </p:spPr>
        <p:txBody>
          <a:bodyPr/>
          <a:lstStyle/>
          <a:p>
            <a:pPr eaLnBrk="1" hangingPunct="1"/>
            <a:r>
              <a:rPr lang="zh-CN" altLang="en-US" smtClean="0"/>
              <a:t>常见问题</a:t>
            </a:r>
          </a:p>
        </p:txBody>
      </p:sp>
    </p:spTree>
    <p:extLst>
      <p:ext uri="{BB962C8B-B14F-4D97-AF65-F5344CB8AC3E}">
        <p14:creationId xmlns:p14="http://schemas.microsoft.com/office/powerpoint/2010/main" xmlns="" val="176358205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17680" y="2967335"/>
            <a:ext cx="2308645"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Thanks</a:t>
            </a:r>
            <a:endParaRPr lang="zh-CN" alt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xmlns="" val="35248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1028"/>
          <p:cNvSpPr>
            <a:spLocks noChangeArrowheads="1"/>
          </p:cNvSpPr>
          <p:nvPr/>
        </p:nvSpPr>
        <p:spPr bwMode="auto">
          <a:xfrm>
            <a:off x="381000" y="1066800"/>
            <a:ext cx="8229600" cy="5354638"/>
          </a:xfrm>
          <a:prstGeom prst="rect">
            <a:avLst/>
          </a:prstGeom>
          <a:noFill/>
          <a:ln w="9525">
            <a:noFill/>
            <a:miter lim="800000"/>
            <a:headEnd/>
            <a:tailEnd/>
          </a:ln>
          <a:effectLst/>
        </p:spPr>
        <p:txBody>
          <a:bodyPr>
            <a:spAutoFit/>
          </a:bodyPr>
          <a:lstStyle/>
          <a:p>
            <a:pPr algn="l">
              <a:spcBef>
                <a:spcPct val="50000"/>
              </a:spcBef>
              <a:defRPr/>
            </a:pPr>
            <a:r>
              <a:rPr lang="zh-CN" altLang="en-US" sz="4800" dirty="0">
                <a:solidFill>
                  <a:srgbClr val="FF3300"/>
                </a:solidFill>
                <a:latin typeface="Arial" charset="0"/>
                <a:ea typeface="华文楷体" charset="-122"/>
              </a:rPr>
              <a:t>功能概述</a:t>
            </a:r>
            <a:endParaRPr lang="en-US" altLang="zh-CN" sz="4800" dirty="0">
              <a:solidFill>
                <a:srgbClr val="FF3300"/>
              </a:solidFill>
              <a:latin typeface="Arial" charset="0"/>
              <a:ea typeface="华文楷体" charset="-122"/>
            </a:endParaRPr>
          </a:p>
          <a:p>
            <a:pPr lvl="1" algn="l">
              <a:spcBef>
                <a:spcPct val="50000"/>
              </a:spcBef>
              <a:defRPr/>
            </a:pPr>
            <a:r>
              <a:rPr lang="en-US" altLang="zh-CN" dirty="0">
                <a:latin typeface="+mj-ea"/>
                <a:ea typeface="+mj-ea"/>
              </a:rPr>
              <a:t>	</a:t>
            </a:r>
            <a:r>
              <a:rPr lang="zh-CN" altLang="en-US" dirty="0">
                <a:latin typeface="+mj-ea"/>
                <a:ea typeface="+mj-ea"/>
              </a:rPr>
              <a:t>动态控制调试程序的执行</a:t>
            </a:r>
            <a:endParaRPr lang="en-US" altLang="zh-CN" sz="2400" dirty="0">
              <a:latin typeface="Arial" charset="0"/>
              <a:ea typeface="华文楷体" charset="-122"/>
            </a:endParaRPr>
          </a:p>
          <a:p>
            <a:pPr lvl="3" algn="l">
              <a:spcBef>
                <a:spcPct val="50000"/>
              </a:spcBef>
              <a:buFont typeface="Wingdings" pitchFamily="2" charset="2"/>
              <a:buChar char="Ø"/>
              <a:defRPr/>
            </a:pPr>
            <a:r>
              <a:rPr lang="en-US" altLang="zh-CN" sz="2400" dirty="0">
                <a:latin typeface="Arial" charset="0"/>
                <a:ea typeface="华文楷体" charset="-122"/>
              </a:rPr>
              <a:t>	</a:t>
            </a:r>
            <a:r>
              <a:rPr lang="zh-CN" altLang="en-US" sz="2400" dirty="0">
                <a:latin typeface="Arial" charset="0"/>
                <a:ea typeface="华文楷体" charset="-122"/>
              </a:rPr>
              <a:t>修改变量值</a:t>
            </a:r>
            <a:endParaRPr lang="en-US" altLang="zh-CN" sz="2400" dirty="0">
              <a:latin typeface="Arial" charset="0"/>
              <a:ea typeface="华文楷体" charset="-122"/>
            </a:endParaRPr>
          </a:p>
          <a:p>
            <a:pPr lvl="3" algn="l">
              <a:spcBef>
                <a:spcPct val="50000"/>
              </a:spcBef>
              <a:buFont typeface="Wingdings" pitchFamily="2" charset="2"/>
              <a:buChar char="Ø"/>
              <a:defRPr/>
            </a:pPr>
            <a:r>
              <a:rPr lang="en-US" altLang="zh-CN" sz="2400" dirty="0">
                <a:latin typeface="Arial" charset="0"/>
                <a:ea typeface="华文楷体" charset="-122"/>
              </a:rPr>
              <a:t>	</a:t>
            </a:r>
            <a:r>
              <a:rPr lang="zh-CN" altLang="en-US" sz="2400" dirty="0">
                <a:latin typeface="Arial" charset="0"/>
                <a:ea typeface="华文楷体" charset="-122"/>
              </a:rPr>
              <a:t>跳转执行</a:t>
            </a:r>
            <a:endParaRPr lang="en-US" altLang="zh-CN" sz="2400" dirty="0">
              <a:latin typeface="Arial" charset="0"/>
              <a:ea typeface="华文楷体" charset="-122"/>
            </a:endParaRPr>
          </a:p>
          <a:p>
            <a:pPr lvl="3" algn="l">
              <a:spcBef>
                <a:spcPct val="50000"/>
              </a:spcBef>
              <a:buFont typeface="Wingdings" pitchFamily="2" charset="2"/>
              <a:buChar char="Ø"/>
              <a:defRPr/>
            </a:pPr>
            <a:r>
              <a:rPr lang="en-US" altLang="zh-CN" sz="2400" dirty="0">
                <a:latin typeface="Arial" charset="0"/>
                <a:ea typeface="华文楷体" charset="-122"/>
              </a:rPr>
              <a:t>	</a:t>
            </a:r>
            <a:r>
              <a:rPr lang="zh-CN" altLang="en-US" sz="2400" dirty="0">
                <a:latin typeface="Arial" charset="0"/>
                <a:ea typeface="华文楷体" charset="-122"/>
              </a:rPr>
              <a:t>触发信号</a:t>
            </a:r>
            <a:endParaRPr lang="en-US" altLang="zh-CN" sz="2400" dirty="0">
              <a:latin typeface="Arial" charset="0"/>
              <a:ea typeface="华文楷体" charset="-122"/>
            </a:endParaRPr>
          </a:p>
          <a:p>
            <a:pPr lvl="3" algn="l">
              <a:spcBef>
                <a:spcPct val="50000"/>
              </a:spcBef>
              <a:buFont typeface="Wingdings" pitchFamily="2" charset="2"/>
              <a:buChar char="Ø"/>
              <a:defRPr/>
            </a:pPr>
            <a:r>
              <a:rPr lang="en-US" altLang="zh-CN" sz="2400" dirty="0">
                <a:latin typeface="Arial" charset="0"/>
                <a:ea typeface="华文楷体" charset="-122"/>
              </a:rPr>
              <a:t>   </a:t>
            </a:r>
            <a:r>
              <a:rPr lang="zh-CN" altLang="en-US" sz="2400" dirty="0">
                <a:latin typeface="Arial" charset="0"/>
                <a:ea typeface="华文楷体" charset="-122"/>
              </a:rPr>
              <a:t>强制函数调用</a:t>
            </a:r>
            <a:endParaRPr lang="en-US" altLang="zh-CN" sz="2400" dirty="0">
              <a:latin typeface="Arial" charset="0"/>
              <a:ea typeface="华文楷体" charset="-122"/>
            </a:endParaRPr>
          </a:p>
          <a:p>
            <a:pPr lvl="3" algn="l">
              <a:spcBef>
                <a:spcPct val="50000"/>
              </a:spcBef>
              <a:buFont typeface="Wingdings" pitchFamily="2" charset="2"/>
              <a:buChar char="Ø"/>
              <a:defRPr/>
            </a:pPr>
            <a:r>
              <a:rPr lang="en-US" altLang="zh-CN" sz="2400" dirty="0">
                <a:latin typeface="Arial" charset="0"/>
                <a:ea typeface="华文楷体" charset="-122"/>
              </a:rPr>
              <a:t>   </a:t>
            </a:r>
            <a:r>
              <a:rPr lang="zh-CN" altLang="en-US" sz="2400" dirty="0">
                <a:latin typeface="Arial" charset="0"/>
                <a:ea typeface="华文楷体" charset="-122"/>
              </a:rPr>
              <a:t>强制函数返回</a:t>
            </a:r>
            <a:endParaRPr lang="en-US" altLang="zh-CN" sz="2400" dirty="0">
              <a:latin typeface="Arial" charset="0"/>
              <a:ea typeface="华文楷体" charset="-122"/>
            </a:endParaRPr>
          </a:p>
          <a:p>
            <a:pPr algn="l">
              <a:spcBef>
                <a:spcPct val="50000"/>
              </a:spcBef>
              <a:buFont typeface="Wingdings" pitchFamily="2" charset="2"/>
              <a:buNone/>
              <a:defRPr/>
            </a:pPr>
            <a:endParaRPr lang="zh-CN" altLang="en-US" sz="2400" dirty="0">
              <a:latin typeface="Arial" charset="0"/>
              <a:ea typeface="华文楷体" charset="-122"/>
            </a:endParaRPr>
          </a:p>
          <a:p>
            <a:pPr algn="l">
              <a:spcBef>
                <a:spcPct val="50000"/>
              </a:spcBef>
              <a:buFont typeface="Wingdings" pitchFamily="2" charset="2"/>
              <a:buChar char="v"/>
              <a:defRPr/>
            </a:pPr>
            <a:endParaRPr lang="en-US" altLang="zh-CN" sz="2400" dirty="0">
              <a:latin typeface="Arial" charset="0"/>
              <a:ea typeface="华文楷体" charset="-122"/>
            </a:endParaRPr>
          </a:p>
        </p:txBody>
      </p:sp>
      <p:sp>
        <p:nvSpPr>
          <p:cNvPr id="15363" name="Rectangle 1029"/>
          <p:cNvSpPr>
            <a:spLocks noGrp="1" noChangeArrowheads="1"/>
          </p:cNvSpPr>
          <p:nvPr>
            <p:ph type="title"/>
          </p:nvPr>
        </p:nvSpPr>
        <p:spPr>
          <a:noFill/>
        </p:spPr>
        <p:txBody>
          <a:bodyPr/>
          <a:lstStyle/>
          <a:p>
            <a:pPr eaLnBrk="1" hangingPunct="1"/>
            <a:r>
              <a:rPr lang="en-US" altLang="zh-CN" smtClean="0"/>
              <a:t>GDB</a:t>
            </a:r>
            <a:r>
              <a:rPr lang="zh-CN" altLang="en-US" smtClean="0"/>
              <a:t>概述</a:t>
            </a:r>
          </a:p>
        </p:txBody>
      </p:sp>
    </p:spTree>
    <p:extLst>
      <p:ext uri="{BB962C8B-B14F-4D97-AF65-F5344CB8AC3E}">
        <p14:creationId xmlns:p14="http://schemas.microsoft.com/office/powerpoint/2010/main" xmlns="" val="42948232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1028"/>
          <p:cNvSpPr>
            <a:spLocks noChangeArrowheads="1"/>
          </p:cNvSpPr>
          <p:nvPr/>
        </p:nvSpPr>
        <p:spPr bwMode="auto">
          <a:xfrm>
            <a:off x="381000" y="1066800"/>
            <a:ext cx="8229600" cy="4800600"/>
          </a:xfrm>
          <a:prstGeom prst="rect">
            <a:avLst/>
          </a:prstGeom>
          <a:noFill/>
          <a:ln w="9525">
            <a:noFill/>
            <a:miter lim="800000"/>
            <a:headEnd/>
            <a:tailEnd/>
          </a:ln>
          <a:effectLst/>
        </p:spPr>
        <p:txBody>
          <a:bodyPr>
            <a:spAutoFit/>
          </a:bodyPr>
          <a:lstStyle/>
          <a:p>
            <a:pPr algn="l">
              <a:spcBef>
                <a:spcPct val="50000"/>
              </a:spcBef>
              <a:defRPr/>
            </a:pPr>
            <a:r>
              <a:rPr lang="zh-CN" altLang="en-US" sz="4800" dirty="0">
                <a:solidFill>
                  <a:srgbClr val="FF3300"/>
                </a:solidFill>
                <a:latin typeface="Arial" charset="0"/>
                <a:ea typeface="华文楷体" charset="-122"/>
              </a:rPr>
              <a:t>功能概述</a:t>
            </a:r>
            <a:endParaRPr lang="en-US" altLang="zh-CN" sz="4800" dirty="0">
              <a:solidFill>
                <a:srgbClr val="FF3300"/>
              </a:solidFill>
              <a:latin typeface="Arial" charset="0"/>
              <a:ea typeface="华文楷体" charset="-122"/>
            </a:endParaRPr>
          </a:p>
          <a:p>
            <a:pPr lvl="1" algn="l">
              <a:spcBef>
                <a:spcPct val="50000"/>
              </a:spcBef>
              <a:defRPr/>
            </a:pPr>
            <a:r>
              <a:rPr lang="en-US" altLang="zh-CN" sz="2400" dirty="0">
                <a:latin typeface="Arial" charset="0"/>
                <a:ea typeface="华文楷体" charset="-122"/>
              </a:rPr>
              <a:t>	</a:t>
            </a:r>
            <a:r>
              <a:rPr lang="zh-CN" altLang="en-US" dirty="0">
                <a:latin typeface="+mj-ea"/>
                <a:ea typeface="+mj-ea"/>
              </a:rPr>
              <a:t>分析</a:t>
            </a:r>
            <a:r>
              <a:rPr lang="en-US" altLang="zh-CN" dirty="0">
                <a:latin typeface="+mj-ea"/>
                <a:ea typeface="+mj-ea"/>
              </a:rPr>
              <a:t>Core</a:t>
            </a:r>
          </a:p>
          <a:p>
            <a:pPr lvl="1" algn="l">
              <a:spcBef>
                <a:spcPct val="50000"/>
              </a:spcBef>
              <a:defRPr/>
            </a:pPr>
            <a:endParaRPr lang="en-US" altLang="zh-CN" sz="2400" dirty="0">
              <a:latin typeface="Arial" charset="0"/>
              <a:ea typeface="华文楷体" charset="-122"/>
            </a:endParaRPr>
          </a:p>
          <a:p>
            <a:pPr lvl="3" algn="l">
              <a:spcBef>
                <a:spcPct val="50000"/>
              </a:spcBef>
              <a:buFont typeface="Wingdings" pitchFamily="2" charset="2"/>
              <a:buChar char="Ø"/>
              <a:defRPr/>
            </a:pPr>
            <a:r>
              <a:rPr lang="en-US" altLang="zh-CN" sz="2400" dirty="0">
                <a:latin typeface="Arial" charset="0"/>
                <a:ea typeface="华文楷体" charset="-122"/>
              </a:rPr>
              <a:t>	Core</a:t>
            </a:r>
            <a:r>
              <a:rPr lang="zh-CN" altLang="en-US" sz="2400" dirty="0">
                <a:latin typeface="Arial" charset="0"/>
                <a:ea typeface="华文楷体" charset="-122"/>
              </a:rPr>
              <a:t>文件内容</a:t>
            </a:r>
            <a:endParaRPr lang="en-US" altLang="zh-CN" sz="2400" dirty="0">
              <a:latin typeface="Arial" charset="0"/>
              <a:ea typeface="华文楷体" charset="-122"/>
            </a:endParaRPr>
          </a:p>
          <a:p>
            <a:pPr lvl="3" algn="l">
              <a:spcBef>
                <a:spcPct val="50000"/>
              </a:spcBef>
              <a:buFont typeface="Wingdings" pitchFamily="2" charset="2"/>
              <a:buChar char="Ø"/>
              <a:defRPr/>
            </a:pPr>
            <a:r>
              <a:rPr lang="en-US" altLang="zh-CN" sz="2400" dirty="0">
                <a:latin typeface="Arial" charset="0"/>
                <a:ea typeface="华文楷体" charset="-122"/>
              </a:rPr>
              <a:t>   Core</a:t>
            </a:r>
            <a:r>
              <a:rPr lang="zh-CN" altLang="en-US" sz="2400" dirty="0">
                <a:latin typeface="Arial" charset="0"/>
                <a:ea typeface="华文楷体" charset="-122"/>
              </a:rPr>
              <a:t>文件的产生</a:t>
            </a:r>
            <a:endParaRPr lang="en-US" altLang="zh-CN" sz="2400" dirty="0">
              <a:latin typeface="Arial" charset="0"/>
              <a:ea typeface="华文楷体" charset="-122"/>
            </a:endParaRPr>
          </a:p>
          <a:p>
            <a:pPr lvl="3" algn="l">
              <a:spcBef>
                <a:spcPct val="50000"/>
              </a:spcBef>
              <a:buFont typeface="Wingdings" pitchFamily="2" charset="2"/>
              <a:buChar char="Ø"/>
              <a:defRPr/>
            </a:pPr>
            <a:r>
              <a:rPr lang="en-US" altLang="zh-CN" sz="2400" dirty="0">
                <a:latin typeface="Arial" charset="0"/>
                <a:ea typeface="华文楷体" charset="-122"/>
              </a:rPr>
              <a:t>	</a:t>
            </a:r>
            <a:r>
              <a:rPr lang="zh-CN" altLang="en-US" sz="2400" dirty="0">
                <a:latin typeface="Arial" charset="0"/>
                <a:ea typeface="华文楷体" charset="-122"/>
              </a:rPr>
              <a:t>产生</a:t>
            </a:r>
            <a:r>
              <a:rPr lang="en-US" altLang="zh-CN" sz="2400" dirty="0">
                <a:latin typeface="Arial" charset="0"/>
                <a:ea typeface="华文楷体" charset="-122"/>
              </a:rPr>
              <a:t>Core</a:t>
            </a:r>
            <a:r>
              <a:rPr lang="zh-CN" altLang="en-US" sz="2400" dirty="0">
                <a:latin typeface="Arial" charset="0"/>
                <a:ea typeface="华文楷体" charset="-122"/>
              </a:rPr>
              <a:t>文件的相关设置</a:t>
            </a:r>
            <a:endParaRPr lang="en-US" altLang="zh-CN" sz="2400" dirty="0">
              <a:latin typeface="Arial" charset="0"/>
              <a:ea typeface="华文楷体" charset="-122"/>
            </a:endParaRPr>
          </a:p>
          <a:p>
            <a:pPr lvl="3" algn="l">
              <a:spcBef>
                <a:spcPct val="50000"/>
              </a:spcBef>
              <a:defRPr/>
            </a:pPr>
            <a:r>
              <a:rPr lang="en-US" altLang="zh-CN" sz="2400" dirty="0">
                <a:latin typeface="Arial" charset="0"/>
                <a:ea typeface="华文楷体" charset="-122"/>
              </a:rPr>
              <a:t> </a:t>
            </a:r>
            <a:endParaRPr lang="zh-CN" altLang="en-US" sz="2400" dirty="0">
              <a:latin typeface="Arial" charset="0"/>
              <a:ea typeface="华文楷体" charset="-122"/>
            </a:endParaRPr>
          </a:p>
          <a:p>
            <a:pPr algn="l">
              <a:spcBef>
                <a:spcPct val="50000"/>
              </a:spcBef>
              <a:buFont typeface="Wingdings" pitchFamily="2" charset="2"/>
              <a:buChar char="v"/>
              <a:defRPr/>
            </a:pPr>
            <a:endParaRPr lang="en-US" altLang="zh-CN" sz="2400" dirty="0">
              <a:latin typeface="Arial" charset="0"/>
              <a:ea typeface="华文楷体" charset="-122"/>
            </a:endParaRPr>
          </a:p>
        </p:txBody>
      </p:sp>
      <p:sp>
        <p:nvSpPr>
          <p:cNvPr id="16387" name="Rectangle 1029"/>
          <p:cNvSpPr>
            <a:spLocks noGrp="1" noChangeArrowheads="1"/>
          </p:cNvSpPr>
          <p:nvPr>
            <p:ph type="title"/>
          </p:nvPr>
        </p:nvSpPr>
        <p:spPr>
          <a:noFill/>
        </p:spPr>
        <p:txBody>
          <a:bodyPr/>
          <a:lstStyle/>
          <a:p>
            <a:pPr eaLnBrk="1" hangingPunct="1"/>
            <a:r>
              <a:rPr lang="en-US" altLang="zh-CN" smtClean="0"/>
              <a:t>GDB</a:t>
            </a:r>
            <a:r>
              <a:rPr lang="zh-CN" altLang="en-US" smtClean="0"/>
              <a:t>概述</a:t>
            </a:r>
          </a:p>
        </p:txBody>
      </p:sp>
    </p:spTree>
    <p:extLst>
      <p:ext uri="{BB962C8B-B14F-4D97-AF65-F5344CB8AC3E}">
        <p14:creationId xmlns:p14="http://schemas.microsoft.com/office/powerpoint/2010/main" xmlns="" val="6966620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2087</TotalTime>
  <Words>5967</Words>
  <Application>Microsoft Office PowerPoint</Application>
  <PresentationFormat>全屏显示(4:3)</PresentationFormat>
  <Paragraphs>691</Paragraphs>
  <Slides>73</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73</vt:i4>
      </vt:variant>
    </vt:vector>
  </HeadingPairs>
  <TitlesOfParts>
    <vt:vector size="75" baseType="lpstr">
      <vt:lpstr>聚合</vt:lpstr>
      <vt:lpstr>Visio</vt:lpstr>
      <vt:lpstr>幻灯片 1</vt:lpstr>
      <vt:lpstr>培训大纲</vt:lpstr>
      <vt:lpstr>GDB概述</vt:lpstr>
      <vt:lpstr>GDB概述</vt:lpstr>
      <vt:lpstr>GDB概述</vt:lpstr>
      <vt:lpstr>GDB概述</vt:lpstr>
      <vt:lpstr>GDB概述</vt:lpstr>
      <vt:lpstr>GDB概述</vt:lpstr>
      <vt:lpstr>GDB概述</vt:lpstr>
      <vt:lpstr>GDB简介</vt:lpstr>
      <vt:lpstr>培训大纲</vt:lpstr>
      <vt:lpstr>gdb调试的工具 – ptrace系统调用 </vt:lpstr>
      <vt:lpstr>gdb调试的工具 – ptrace系统调用 </vt:lpstr>
      <vt:lpstr>gdb的二种调试方式 （1）</vt:lpstr>
      <vt:lpstr>gdb的二种调试方式 （2）</vt:lpstr>
      <vt:lpstr>gdb的二种调试方式 （3）</vt:lpstr>
      <vt:lpstr>gdb的二种调试方式 （4）</vt:lpstr>
      <vt:lpstr>gdb调试的基础 – 信号 （1）</vt:lpstr>
      <vt:lpstr>gdb调试的基础 – 信号 （2）</vt:lpstr>
      <vt:lpstr>gdb指令级单步的实现 （1）</vt:lpstr>
      <vt:lpstr>gdb指令级单步的实现 （2）</vt:lpstr>
      <vt:lpstr>gdb next命令的实现 （1）</vt:lpstr>
      <vt:lpstr>gdb next命令的实现 （2）</vt:lpstr>
      <vt:lpstr>gdb next命令的实现 （3）</vt:lpstr>
      <vt:lpstr>gdb step、nexti、stepi命令的实现</vt:lpstr>
      <vt:lpstr>gdb finish命令的实现</vt:lpstr>
      <vt:lpstr>gdb until命令的实现</vt:lpstr>
      <vt:lpstr>gdb对断点的处理 （1）</vt:lpstr>
      <vt:lpstr>gdb对断点的处理 （2）</vt:lpstr>
      <vt:lpstr>gdb对断点的处理 （3）</vt:lpstr>
      <vt:lpstr>gdb对断点的处理 （4）</vt:lpstr>
      <vt:lpstr>gdb对随机信号的处理</vt:lpstr>
      <vt:lpstr>培训大纲</vt:lpstr>
      <vt:lpstr>GDB基本命令</vt:lpstr>
      <vt:lpstr>GDB基本命令</vt:lpstr>
      <vt:lpstr>GDB基本命令</vt:lpstr>
      <vt:lpstr>GDB基本命令</vt:lpstr>
      <vt:lpstr>GDB基本命令</vt:lpstr>
      <vt:lpstr>GDB基本命令</vt:lpstr>
      <vt:lpstr>GDB基本命令</vt:lpstr>
      <vt:lpstr>GDB基本命令</vt:lpstr>
      <vt:lpstr>GDB基本命令</vt:lpstr>
      <vt:lpstr>GDB基本命令</vt:lpstr>
      <vt:lpstr>GDB基本命令</vt:lpstr>
      <vt:lpstr>GDB基本命令</vt:lpstr>
      <vt:lpstr>培训大纲</vt:lpstr>
      <vt:lpstr>GDB高级命令</vt:lpstr>
      <vt:lpstr>GDB高级命令</vt:lpstr>
      <vt:lpstr>GDB高级命令</vt:lpstr>
      <vt:lpstr>GDB高级命令</vt:lpstr>
      <vt:lpstr>GDB高级命令</vt:lpstr>
      <vt:lpstr>GDB高级命令</vt:lpstr>
      <vt:lpstr>GDB高级命令</vt:lpstr>
      <vt:lpstr>培训大纲</vt:lpstr>
      <vt:lpstr>Coredump分析</vt:lpstr>
      <vt:lpstr>Coredump分析</vt:lpstr>
      <vt:lpstr>Coredump分析</vt:lpstr>
      <vt:lpstr>幻灯片 58</vt:lpstr>
      <vt:lpstr>GDB使用技巧</vt:lpstr>
      <vt:lpstr>调试SEGMENTATION FAULT</vt:lpstr>
      <vt:lpstr>调试SEGMENTATION FAULT</vt:lpstr>
      <vt:lpstr>调试SEGMENTATION FAULT</vt:lpstr>
      <vt:lpstr>子进程调试</vt:lpstr>
      <vt:lpstr>子进程调试(FOLLOW-FORK-MODE)</vt:lpstr>
      <vt:lpstr>子进程调试(FOLLOW-FORK-MODE)</vt:lpstr>
      <vt:lpstr>子进程调试(ATTACH)</vt:lpstr>
      <vt:lpstr>子进程调试(ATTACH)</vt:lpstr>
      <vt:lpstr>多线程调试</vt:lpstr>
      <vt:lpstr>多线程调试</vt:lpstr>
      <vt:lpstr>多线程调试</vt:lpstr>
      <vt:lpstr>培训大纲</vt:lpstr>
      <vt:lpstr>常见问题</vt:lpstr>
      <vt:lpstr>幻灯片 73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GDB调试技巧与实战</dc:title>
  <dc:creator>Administrator</dc:creator>
  <cp:lastModifiedBy>微软用户</cp:lastModifiedBy>
  <cp:revision>122</cp:revision>
  <dcterms:created xsi:type="dcterms:W3CDTF">2013-08-02T05:19:46Z</dcterms:created>
  <dcterms:modified xsi:type="dcterms:W3CDTF">2015-10-20T00:32:24Z</dcterms:modified>
</cp:coreProperties>
</file>