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75" r:id="rId4"/>
    <p:sldId id="610" r:id="rId5"/>
    <p:sldId id="611" r:id="rId6"/>
    <p:sldId id="612" r:id="rId7"/>
    <p:sldId id="613" r:id="rId8"/>
    <p:sldId id="614" r:id="rId9"/>
    <p:sldId id="615" r:id="rId10"/>
    <p:sldId id="616" r:id="rId11"/>
    <p:sldId id="28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FFFFFF"/>
    <a:srgbClr val="0E2C4E"/>
    <a:srgbClr val="102446"/>
    <a:srgbClr val="20FAF8"/>
    <a:srgbClr val="DCDCDC"/>
    <a:srgbClr val="F0F0F0"/>
    <a:srgbClr val="E6E6E6"/>
    <a:srgbClr val="C8C8C8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0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71" y="-24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9EC38-B535-43F1-803E-4678C2A4FD0B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409D8-5DB8-4A98-B740-A954047F4F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220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1FA41F9B-4DA9-4D90-BF5A-054DE05E634F}" type="datetime1">
              <a:rPr lang="zh-CN" altLang="en-US" smtClean="0"/>
              <a:t>2022/3/11</a:t>
            </a:fld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zh-CN" altLang="en-US" dirty="0"/>
              <a:t>深圳信息职业技术学院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ADC77FFB-0369-4F96-BCCE-D1A04A639931}" type="datetime1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5584084C-6774-44B2-9302-0247AC2DFED9}" type="datetime1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C408B-1C10-47C4-8249-2336787C3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189964F8-A0BD-4272-A31A-79C5B9B16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CF1E-E832-4EDE-811D-40575550742F}" type="datetime1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0EDBE17A-8086-402D-B5C9-F150AECCE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34DB73DE-D1B0-4EC8-9B5C-DB1179BF1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6708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BA0F23B1-9787-45D8-85EF-45FAA174EA5B}" type="datetime1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EACAF3C0-AF14-42AA-AD80-4031FB10ED36}" type="datetime1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2400E1B-309A-46AA-9854-6F1E8F8D0B31}" type="datetime1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592A18B6-F142-4D7D-8582-D65A4B14FD23}" type="datetime1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38372D28-2557-422C-9BD1-8A9CE6664CD4}" type="datetime1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5893E5A-1880-4FEC-8007-B9A836632683}" type="datetime1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883A713-A2BD-41D5-AB23-F146AF6672D8}" type="datetime1">
              <a:rPr lang="zh-CN" altLang="en-US" smtClean="0"/>
              <a:t>2022/3/11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4036BE15-8C16-48AD-ACF5-5A296DFB87A4}" type="datetime1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2801E78C-65D4-44F5-8558-ECD54B37C020}" type="datetime1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深圳信息职业技术学院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370205" y="254000"/>
            <a:ext cx="2379345" cy="598170"/>
            <a:chOff x="891" y="418"/>
            <a:chExt cx="3747" cy="942"/>
          </a:xfrm>
        </p:grpSpPr>
        <p:sp>
          <p:nvSpPr>
            <p:cNvPr id="13" name="文本框 12"/>
            <p:cNvSpPr txBox="1"/>
            <p:nvPr/>
          </p:nvSpPr>
          <p:spPr>
            <a:xfrm>
              <a:off x="891" y="418"/>
              <a:ext cx="3747" cy="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10000"/>
                </a:lnSpc>
              </a:pPr>
              <a:endParaRPr lang="en-US" altLang="zh-CN" cap="all" dirty="0">
                <a:solidFill>
                  <a:schemeClr val="bg1"/>
                </a:solidFill>
                <a:uFillTx/>
                <a:latin typeface="思源黑体 CN Heavy" panose="020B0A00000000000000" charset="-122"/>
                <a:ea typeface="思源黑体 CN Heavy" panose="020B0A00000000000000" charset="-122"/>
              </a:endParaRPr>
            </a:p>
            <a:p>
              <a:pPr algn="l">
                <a:lnSpc>
                  <a:spcPct val="110000"/>
                </a:lnSpc>
              </a:pPr>
              <a:endParaRPr lang="en-US" altLang="zh-CN" sz="1200" cap="all" dirty="0">
                <a:solidFill>
                  <a:schemeClr val="bg1"/>
                </a:solidFill>
                <a:uFillTx/>
                <a:latin typeface="思源黑体 CN Heavy" panose="020B0A00000000000000" charset="-122"/>
                <a:ea typeface="思源黑体 CN Heavy" panose="020B0A00000000000000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025" y="1262"/>
              <a:ext cx="1304" cy="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250190" y="1695959"/>
            <a:ext cx="7611857" cy="94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54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 Heavy" panose="020B0A00000000000000" charset="-122"/>
                <a:ea typeface="思源黑体 CN Heavy" panose="020B0A00000000000000" charset="-122"/>
              </a:rPr>
              <a:t>嵌入式</a:t>
            </a:r>
            <a:r>
              <a:rPr lang="en-US" altLang="zh-CN" sz="54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 Heavy" panose="020B0A00000000000000" charset="-122"/>
                <a:ea typeface="思源黑体 CN Heavy" panose="020B0A00000000000000" charset="-122"/>
              </a:rPr>
              <a:t>Linux</a:t>
            </a:r>
            <a:r>
              <a:rPr lang="zh-CN" altLang="en-US" sz="54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 Heavy" panose="020B0A00000000000000" charset="-122"/>
                <a:ea typeface="思源黑体 CN Heavy" panose="020B0A00000000000000" charset="-122"/>
              </a:rPr>
              <a:t>操作系统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085429" y="3475512"/>
            <a:ext cx="6675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cap="all" dirty="0">
                <a:solidFill>
                  <a:srgbClr val="FF0000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人工智能技术应用教研室</a:t>
            </a:r>
            <a:endParaRPr lang="en-US" altLang="zh-CN" sz="2400" cap="all" dirty="0">
              <a:solidFill>
                <a:srgbClr val="FF0000"/>
              </a:solidFill>
              <a:uFillTx/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-683895" y="3868420"/>
            <a:ext cx="7915275" cy="303530"/>
            <a:chOff x="-284" y="5940"/>
            <a:chExt cx="10800" cy="478"/>
          </a:xfrm>
        </p:grpSpPr>
        <p:pic>
          <p:nvPicPr>
            <p:cNvPr id="24" name="图片 23" descr="放飞纸飞机"/>
            <p:cNvPicPr>
              <a:picLocks noChangeAspect="1"/>
            </p:cNvPicPr>
            <p:nvPr/>
          </p:nvPicPr>
          <p:blipFill>
            <a:blip r:embed="rId3"/>
            <a:srcRect t="55477" b="32404"/>
            <a:stretch>
              <a:fillRect/>
            </a:stretch>
          </p:blipFill>
          <p:spPr>
            <a:xfrm>
              <a:off x="-284" y="5940"/>
              <a:ext cx="10800" cy="478"/>
            </a:xfrm>
            <a:prstGeom prst="rect">
              <a:avLst/>
            </a:prstGeom>
          </p:spPr>
        </p:pic>
        <p:pic>
          <p:nvPicPr>
            <p:cNvPr id="25" name="图片 24" descr="放飞纸飞机"/>
            <p:cNvPicPr>
              <a:picLocks noChangeAspect="1"/>
            </p:cNvPicPr>
            <p:nvPr/>
          </p:nvPicPr>
          <p:blipFill>
            <a:blip r:embed="rId4"/>
            <a:srcRect l="37755" t="35657" r="41439" b="50880"/>
            <a:stretch>
              <a:fillRect/>
            </a:stretch>
          </p:blipFill>
          <p:spPr>
            <a:xfrm>
              <a:off x="1025" y="6061"/>
              <a:ext cx="6668" cy="288"/>
            </a:xfrm>
            <a:prstGeom prst="rect">
              <a:avLst/>
            </a:prstGeom>
          </p:spPr>
        </p:pic>
      </p:grpSp>
      <p:sp>
        <p:nvSpPr>
          <p:cNvPr id="4" name="等腰三角形 3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6E623B0-7BA7-4B0E-BB0A-93EE139D6B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" y="11561"/>
            <a:ext cx="5954229" cy="84060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43CBEA3-0579-4582-A756-3190CE6EC9EA}"/>
              </a:ext>
            </a:extLst>
          </p:cNvPr>
          <p:cNvSpPr txBox="1"/>
          <p:nvPr/>
        </p:nvSpPr>
        <p:spPr>
          <a:xfrm>
            <a:off x="2069563" y="4679523"/>
            <a:ext cx="222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盛建强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6DE085A-F629-49FA-95F7-1A0DC327FF30}"/>
              </a:ext>
            </a:extLst>
          </p:cNvPr>
          <p:cNvSpPr txBox="1"/>
          <p:nvPr/>
        </p:nvSpPr>
        <p:spPr>
          <a:xfrm>
            <a:off x="2539253" y="3258184"/>
            <a:ext cx="644114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zh-CN" altLang="en-US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1996-2015</a:t>
            </a:r>
            <a:r>
              <a:rPr lang="zh-CN" altLang="en-US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年人口数据特征间的关系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C80A2D8-71C5-478F-BAAD-B435CA4FCF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2155" y="965835"/>
            <a:ext cx="5179655" cy="685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-382905" y="5290820"/>
            <a:ext cx="8939867" cy="2531110"/>
          </a:xfrm>
          <a:custGeom>
            <a:avLst/>
            <a:gdLst>
              <a:gd name="adj" fmla="val 22698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14079" h="3986">
                <a:moveTo>
                  <a:pt x="0" y="3986"/>
                </a:moveTo>
                <a:lnTo>
                  <a:pt x="555" y="3501"/>
                </a:lnTo>
                <a:lnTo>
                  <a:pt x="555" y="3986"/>
                </a:lnTo>
                <a:lnTo>
                  <a:pt x="0" y="3986"/>
                </a:lnTo>
                <a:close/>
                <a:moveTo>
                  <a:pt x="1770" y="2440"/>
                </a:moveTo>
                <a:lnTo>
                  <a:pt x="4564" y="0"/>
                </a:lnTo>
                <a:lnTo>
                  <a:pt x="14079" y="2440"/>
                </a:lnTo>
                <a:lnTo>
                  <a:pt x="1770" y="2440"/>
                </a:lnTo>
                <a:close/>
              </a:path>
            </a:pathLst>
          </a:custGeom>
          <a:solidFill>
            <a:srgbClr val="20FAF8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06B1F0-FFDA-4F2F-A173-8679A8B49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DC9C3FA9-7154-4487-84A0-6B5B4728F786}"/>
              </a:ext>
            </a:extLst>
          </p:cNvPr>
          <p:cNvSpPr/>
          <p:nvPr/>
        </p:nvSpPr>
        <p:spPr>
          <a:xfrm flipV="1">
            <a:off x="1661795" y="0"/>
            <a:ext cx="5377815" cy="2573655"/>
          </a:xfrm>
          <a:prstGeom prst="triangle">
            <a:avLst>
              <a:gd name="adj" fmla="val 32631"/>
            </a:avLst>
          </a:prstGeom>
          <a:solidFill>
            <a:srgbClr val="20FAF8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ED728D3E-E640-4867-99DB-E888C54697AC}"/>
              </a:ext>
            </a:extLst>
          </p:cNvPr>
          <p:cNvSpPr/>
          <p:nvPr/>
        </p:nvSpPr>
        <p:spPr>
          <a:xfrm flipV="1">
            <a:off x="1814195" y="152400"/>
            <a:ext cx="5377815" cy="2573655"/>
          </a:xfrm>
          <a:prstGeom prst="triangle">
            <a:avLst>
              <a:gd name="adj" fmla="val 32631"/>
            </a:avLst>
          </a:prstGeom>
          <a:solidFill>
            <a:srgbClr val="20FAF8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461D14B5-43F4-48E4-A3DE-D712F60CE9B9}"/>
              </a:ext>
            </a:extLst>
          </p:cNvPr>
          <p:cNvSpPr/>
          <p:nvPr/>
        </p:nvSpPr>
        <p:spPr>
          <a:xfrm flipV="1">
            <a:off x="1966595" y="304800"/>
            <a:ext cx="5377815" cy="2573655"/>
          </a:xfrm>
          <a:prstGeom prst="triangle">
            <a:avLst>
              <a:gd name="adj" fmla="val 32631"/>
            </a:avLst>
          </a:prstGeom>
          <a:solidFill>
            <a:srgbClr val="20FAF8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B125CE5-7AF6-425C-BDBF-A7832381C849}"/>
              </a:ext>
            </a:extLst>
          </p:cNvPr>
          <p:cNvSpPr txBox="1"/>
          <p:nvPr/>
        </p:nvSpPr>
        <p:spPr>
          <a:xfrm>
            <a:off x="439271" y="1655413"/>
            <a:ext cx="4618486" cy="3366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变更权限的指令 </a:t>
            </a:r>
            <a:r>
              <a:rPr lang="en-US" altLang="zh-CN" dirty="0" err="1"/>
              <a:t>chmod</a:t>
            </a:r>
            <a:r>
              <a:rPr lang="en-US" altLang="zh-CN" dirty="0"/>
              <a:t> </a:t>
            </a:r>
            <a:r>
              <a:rPr lang="zh-CN" altLang="en-US" dirty="0"/>
              <a:t>的语法是这样的：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 </a:t>
            </a:r>
            <a:r>
              <a:rPr lang="en-US" altLang="zh-CN" dirty="0" err="1">
                <a:solidFill>
                  <a:srgbClr val="00B0F0"/>
                </a:solidFill>
              </a:rPr>
              <a:t>chmod</a:t>
            </a:r>
            <a:r>
              <a:rPr lang="en-US" altLang="zh-CN" dirty="0">
                <a:solidFill>
                  <a:srgbClr val="00B0F0"/>
                </a:solidFill>
              </a:rPr>
              <a:t> [-R] </a:t>
            </a:r>
            <a:r>
              <a:rPr lang="en-US" altLang="zh-CN" dirty="0" err="1">
                <a:solidFill>
                  <a:srgbClr val="00B0F0"/>
                </a:solidFill>
              </a:rPr>
              <a:t>xyz</a:t>
            </a:r>
            <a:r>
              <a:rPr lang="en-US" altLang="zh-CN" dirty="0">
                <a:solidFill>
                  <a:srgbClr val="00B0F0"/>
                </a:solidFill>
              </a:rPr>
              <a:t> </a:t>
            </a:r>
            <a:r>
              <a:rPr lang="zh-CN" altLang="en-US" dirty="0">
                <a:solidFill>
                  <a:srgbClr val="00B0F0"/>
                </a:solidFill>
              </a:rPr>
              <a:t>文件或目录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选项与参数：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 err="1"/>
              <a:t>xyz</a:t>
            </a:r>
            <a:r>
              <a:rPr lang="en-US" altLang="zh-CN" dirty="0"/>
              <a:t> : </a:t>
            </a:r>
            <a:r>
              <a:rPr lang="zh-CN" altLang="en-US" dirty="0"/>
              <a:t>就是刚刚提到的数字类型的权限属性，为 </a:t>
            </a:r>
            <a:r>
              <a:rPr lang="en-US" altLang="zh-CN" dirty="0" err="1"/>
              <a:t>rwx</a:t>
            </a:r>
            <a:r>
              <a:rPr lang="en-US" altLang="zh-CN" dirty="0"/>
              <a:t> </a:t>
            </a:r>
            <a:r>
              <a:rPr lang="zh-CN" altLang="en-US" dirty="0"/>
              <a:t>属性数值的相加。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/>
              <a:t>-R : </a:t>
            </a:r>
            <a:r>
              <a:rPr lang="zh-CN" altLang="en-US" dirty="0"/>
              <a:t>进行递归</a:t>
            </a:r>
            <a:r>
              <a:rPr lang="en-US" altLang="zh-CN" dirty="0"/>
              <a:t>(recursive)</a:t>
            </a:r>
            <a:r>
              <a:rPr lang="zh-CN" altLang="en-US" dirty="0"/>
              <a:t>的持续变更，以及连同次目录下的所有文件都会变更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FEF8042-DB99-4327-8443-B44BB5A01F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0157" y="1717040"/>
            <a:ext cx="6664119" cy="302528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6487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-382905" y="5290820"/>
            <a:ext cx="8939867" cy="2531110"/>
          </a:xfrm>
          <a:custGeom>
            <a:avLst/>
            <a:gdLst>
              <a:gd name="adj" fmla="val 22698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14079" h="3986">
                <a:moveTo>
                  <a:pt x="0" y="3986"/>
                </a:moveTo>
                <a:lnTo>
                  <a:pt x="555" y="3501"/>
                </a:lnTo>
                <a:lnTo>
                  <a:pt x="555" y="3986"/>
                </a:lnTo>
                <a:lnTo>
                  <a:pt x="0" y="3986"/>
                </a:lnTo>
                <a:close/>
                <a:moveTo>
                  <a:pt x="1770" y="2440"/>
                </a:moveTo>
                <a:lnTo>
                  <a:pt x="4564" y="0"/>
                </a:lnTo>
                <a:lnTo>
                  <a:pt x="14079" y="2440"/>
                </a:lnTo>
                <a:lnTo>
                  <a:pt x="1770" y="2440"/>
                </a:lnTo>
                <a:close/>
              </a:path>
            </a:pathLst>
          </a:custGeom>
          <a:solidFill>
            <a:srgbClr val="20FAF8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5295" y="789940"/>
            <a:ext cx="828040" cy="17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47713" y="2196680"/>
            <a:ext cx="5342890" cy="103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10000"/>
              </a:lnSpc>
            </a:pPr>
            <a:r>
              <a:rPr lang="zh-CN" altLang="en-US" sz="6000" dirty="0">
                <a:solidFill>
                  <a:srgbClr val="20FAF8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 Heavy" panose="020B0A00000000000000" charset="-122"/>
                <a:ea typeface="思源黑体 CN Heavy" panose="020B0A00000000000000" charset="-122"/>
              </a:rPr>
              <a:t>谢谢</a:t>
            </a:r>
            <a:r>
              <a:rPr lang="zh-CN" altLang="en-US" sz="6000" dirty="0">
                <a:solidFill>
                  <a:srgbClr val="20FAF8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思源黑体 CN Heavy" panose="020B0A00000000000000" charset="-122"/>
              </a:rPr>
              <a:t>您的观看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-683895" y="3868420"/>
            <a:ext cx="7915275" cy="303530"/>
            <a:chOff x="-284" y="5940"/>
            <a:chExt cx="10800" cy="478"/>
          </a:xfrm>
        </p:grpSpPr>
        <p:pic>
          <p:nvPicPr>
            <p:cNvPr id="24" name="图片 23" descr="放飞纸飞机"/>
            <p:cNvPicPr>
              <a:picLocks noChangeAspect="1"/>
            </p:cNvPicPr>
            <p:nvPr/>
          </p:nvPicPr>
          <p:blipFill>
            <a:blip r:embed="rId3"/>
            <a:srcRect t="55477" b="32404"/>
            <a:stretch>
              <a:fillRect/>
            </a:stretch>
          </p:blipFill>
          <p:spPr>
            <a:xfrm>
              <a:off x="-284" y="5940"/>
              <a:ext cx="10800" cy="478"/>
            </a:xfrm>
            <a:prstGeom prst="rect">
              <a:avLst/>
            </a:prstGeom>
          </p:spPr>
        </p:pic>
        <p:pic>
          <p:nvPicPr>
            <p:cNvPr id="25" name="图片 24" descr="放飞纸飞机"/>
            <p:cNvPicPr>
              <a:picLocks noChangeAspect="1"/>
            </p:cNvPicPr>
            <p:nvPr/>
          </p:nvPicPr>
          <p:blipFill>
            <a:blip r:embed="rId4"/>
            <a:srcRect l="37755" t="35657" r="41439" b="50880"/>
            <a:stretch>
              <a:fillRect/>
            </a:stretch>
          </p:blipFill>
          <p:spPr>
            <a:xfrm>
              <a:off x="1025" y="6061"/>
              <a:ext cx="6668" cy="288"/>
            </a:xfrm>
            <a:prstGeom prst="rect">
              <a:avLst/>
            </a:prstGeom>
          </p:spPr>
        </p:pic>
      </p:grpSp>
      <p:sp>
        <p:nvSpPr>
          <p:cNvPr id="31" name="等腰三角形 30"/>
          <p:cNvSpPr/>
          <p:nvPr/>
        </p:nvSpPr>
        <p:spPr>
          <a:xfrm flipV="1">
            <a:off x="1661795" y="0"/>
            <a:ext cx="5377815" cy="2573655"/>
          </a:xfrm>
          <a:prstGeom prst="triangle">
            <a:avLst>
              <a:gd name="adj" fmla="val 32631"/>
            </a:avLst>
          </a:prstGeom>
          <a:solidFill>
            <a:srgbClr val="20FAF8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684EBE-1EF3-4606-A975-F79CED6D44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85" y="-3912"/>
            <a:ext cx="6515361" cy="123666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C257481-0118-4094-BD37-9C6C4B30BC10}"/>
              </a:ext>
            </a:extLst>
          </p:cNvPr>
          <p:cNvSpPr txBox="1"/>
          <p:nvPr/>
        </p:nvSpPr>
        <p:spPr>
          <a:xfrm>
            <a:off x="2261683" y="4644726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B0F0"/>
                </a:solidFill>
              </a:rPr>
              <a:t>盛建强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795A4EB-29BE-494F-AE27-079073D2FE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1014" y="1232750"/>
            <a:ext cx="5179655" cy="685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-382905" y="5290820"/>
            <a:ext cx="8939867" cy="2531110"/>
          </a:xfrm>
          <a:custGeom>
            <a:avLst/>
            <a:gdLst>
              <a:gd name="adj" fmla="val 22698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14079" h="3986">
                <a:moveTo>
                  <a:pt x="0" y="3986"/>
                </a:moveTo>
                <a:lnTo>
                  <a:pt x="555" y="3501"/>
                </a:lnTo>
                <a:lnTo>
                  <a:pt x="555" y="3986"/>
                </a:lnTo>
                <a:lnTo>
                  <a:pt x="0" y="3986"/>
                </a:lnTo>
                <a:close/>
                <a:moveTo>
                  <a:pt x="1770" y="2440"/>
                </a:moveTo>
                <a:lnTo>
                  <a:pt x="4564" y="0"/>
                </a:lnTo>
                <a:lnTo>
                  <a:pt x="14079" y="2440"/>
                </a:lnTo>
                <a:lnTo>
                  <a:pt x="1770" y="2440"/>
                </a:lnTo>
                <a:close/>
              </a:path>
            </a:pathLst>
          </a:custGeom>
          <a:solidFill>
            <a:srgbClr val="20FAF8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1" name="等腰三角形 30"/>
          <p:cNvSpPr/>
          <p:nvPr/>
        </p:nvSpPr>
        <p:spPr>
          <a:xfrm flipV="1">
            <a:off x="1661795" y="0"/>
            <a:ext cx="5377815" cy="2573655"/>
          </a:xfrm>
          <a:prstGeom prst="triangle">
            <a:avLst>
              <a:gd name="adj" fmla="val 32631"/>
            </a:avLst>
          </a:prstGeom>
          <a:solidFill>
            <a:srgbClr val="20FAF8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34010" y="2468880"/>
            <a:ext cx="4963494" cy="1938655"/>
            <a:chOff x="5034" y="3970"/>
            <a:chExt cx="6006" cy="3053"/>
          </a:xfrm>
        </p:grpSpPr>
        <p:sp>
          <p:nvSpPr>
            <p:cNvPr id="14" name="矩形 13"/>
            <p:cNvSpPr/>
            <p:nvPr/>
          </p:nvSpPr>
          <p:spPr>
            <a:xfrm>
              <a:off x="6880" y="3970"/>
              <a:ext cx="3450" cy="1309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4800" kern="2500" dirty="0">
                  <a:solidFill>
                    <a:srgbClr val="FF0000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庞门正道标题体" panose="02010600030101010101" charset="-122"/>
                </a:rPr>
                <a:t>任务</a:t>
              </a:r>
              <a:r>
                <a:rPr lang="en-US" altLang="zh-CN" sz="4800" kern="2500" dirty="0">
                  <a:solidFill>
                    <a:srgbClr val="FF0000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庞门正道标题体" panose="02010600030101010101" charset="-122"/>
                </a:rPr>
                <a:t>5</a:t>
              </a:r>
              <a:r>
                <a:rPr lang="zh-CN" altLang="en-US" sz="4800" kern="2500" dirty="0">
                  <a:solidFill>
                    <a:srgbClr val="FF0000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庞门正道标题体" panose="02010600030101010101" charset="-122"/>
                </a:rPr>
                <a:t>：</a:t>
              </a:r>
              <a:endParaRPr lang="en-US" altLang="zh-CN" sz="4800" kern="2500" dirty="0">
                <a:ln>
                  <a:noFill/>
                </a:ln>
                <a:solidFill>
                  <a:srgbClr val="FF0000"/>
                </a:solidFill>
                <a:effectLst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034" y="5307"/>
              <a:ext cx="6006" cy="17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endPara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1" hangingPunct="1">
                <a:lnSpc>
                  <a:spcPct val="90000"/>
                </a:lnSpc>
              </a:pPr>
              <a:r>
                <a:rPr lang="en-US" altLang="zh-CN" sz="36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Linux </a:t>
              </a:r>
              <a:r>
                <a:rPr lang="zh-CN" altLang="en-US" sz="36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文件基本属性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441E97F-0206-445C-B7E4-48BDF690A7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7DA7914-D737-4701-B08A-060261DE61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5184" y="1147483"/>
            <a:ext cx="5179655" cy="685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-382905" y="5290820"/>
            <a:ext cx="8939867" cy="2531110"/>
          </a:xfrm>
          <a:custGeom>
            <a:avLst/>
            <a:gdLst>
              <a:gd name="adj" fmla="val 22698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14079" h="3986">
                <a:moveTo>
                  <a:pt x="0" y="3986"/>
                </a:moveTo>
                <a:lnTo>
                  <a:pt x="555" y="3501"/>
                </a:lnTo>
                <a:lnTo>
                  <a:pt x="555" y="3986"/>
                </a:lnTo>
                <a:lnTo>
                  <a:pt x="0" y="3986"/>
                </a:lnTo>
                <a:close/>
                <a:moveTo>
                  <a:pt x="1770" y="2440"/>
                </a:moveTo>
                <a:lnTo>
                  <a:pt x="4564" y="0"/>
                </a:lnTo>
                <a:lnTo>
                  <a:pt x="14079" y="2440"/>
                </a:lnTo>
                <a:lnTo>
                  <a:pt x="1770" y="2440"/>
                </a:lnTo>
                <a:close/>
              </a:path>
            </a:pathLst>
          </a:custGeom>
          <a:solidFill>
            <a:srgbClr val="20FAF8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06B1F0-FFDA-4F2F-A173-8679A8B49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DC9C3FA9-7154-4487-84A0-6B5B4728F786}"/>
              </a:ext>
            </a:extLst>
          </p:cNvPr>
          <p:cNvSpPr/>
          <p:nvPr/>
        </p:nvSpPr>
        <p:spPr>
          <a:xfrm flipV="1">
            <a:off x="1661795" y="0"/>
            <a:ext cx="5377815" cy="2573655"/>
          </a:xfrm>
          <a:prstGeom prst="triangle">
            <a:avLst>
              <a:gd name="adj" fmla="val 32631"/>
            </a:avLst>
          </a:prstGeom>
          <a:solidFill>
            <a:srgbClr val="20FAF8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ED728D3E-E640-4867-99DB-E888C54697AC}"/>
              </a:ext>
            </a:extLst>
          </p:cNvPr>
          <p:cNvSpPr/>
          <p:nvPr/>
        </p:nvSpPr>
        <p:spPr>
          <a:xfrm flipV="1">
            <a:off x="1814195" y="152400"/>
            <a:ext cx="5377815" cy="2573655"/>
          </a:xfrm>
          <a:prstGeom prst="triangle">
            <a:avLst>
              <a:gd name="adj" fmla="val 32631"/>
            </a:avLst>
          </a:prstGeom>
          <a:solidFill>
            <a:srgbClr val="20FAF8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461D14B5-43F4-48E4-A3DE-D712F60CE9B9}"/>
              </a:ext>
            </a:extLst>
          </p:cNvPr>
          <p:cNvSpPr/>
          <p:nvPr/>
        </p:nvSpPr>
        <p:spPr>
          <a:xfrm flipV="1">
            <a:off x="1966595" y="304800"/>
            <a:ext cx="5377815" cy="2573655"/>
          </a:xfrm>
          <a:prstGeom prst="triangle">
            <a:avLst>
              <a:gd name="adj" fmla="val 32631"/>
            </a:avLst>
          </a:prstGeom>
          <a:solidFill>
            <a:srgbClr val="20FAF8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AA10757-C042-44D8-9B3A-121D2839DC68}"/>
              </a:ext>
            </a:extLst>
          </p:cNvPr>
          <p:cNvSpPr txBox="1"/>
          <p:nvPr/>
        </p:nvSpPr>
        <p:spPr>
          <a:xfrm>
            <a:off x="466166" y="1230193"/>
            <a:ext cx="62932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Linux </a:t>
            </a:r>
            <a:r>
              <a:rPr lang="zh-CN" altLang="en-US" sz="2000" dirty="0">
                <a:solidFill>
                  <a:srgbClr val="FF0000"/>
                </a:solidFill>
              </a:rPr>
              <a:t>文件基本属性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F478C00-F591-44CB-95D1-423493B02B59}"/>
              </a:ext>
            </a:extLst>
          </p:cNvPr>
          <p:cNvSpPr txBox="1"/>
          <p:nvPr/>
        </p:nvSpPr>
        <p:spPr>
          <a:xfrm>
            <a:off x="466166" y="1986029"/>
            <a:ext cx="6293222" cy="3366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/>
              <a:t>Linux </a:t>
            </a:r>
            <a:r>
              <a:rPr lang="zh-CN" altLang="en-US" dirty="0"/>
              <a:t>系统是一种典型的多用户系统，不同的用户处于不同的地位，拥有不同的权限。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为了保护系统的安全性，</a:t>
            </a:r>
            <a:r>
              <a:rPr lang="en-US" altLang="zh-CN" dirty="0"/>
              <a:t>Linux </a:t>
            </a:r>
            <a:r>
              <a:rPr lang="zh-CN" altLang="en-US" dirty="0"/>
              <a:t>系统对不同的用户访问同一文件（包括目录文件）的权限做了不同的规定。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在 </a:t>
            </a:r>
            <a:r>
              <a:rPr lang="en-US" altLang="zh-CN" dirty="0"/>
              <a:t>Linux </a:t>
            </a:r>
            <a:r>
              <a:rPr lang="zh-CN" altLang="en-US" dirty="0"/>
              <a:t>中我们通常使用以下两个命令来修改文件或目录的所属用户与权限：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 err="1"/>
              <a:t>chown</a:t>
            </a:r>
            <a:r>
              <a:rPr lang="en-US" altLang="zh-CN" dirty="0"/>
              <a:t> (change owner) </a:t>
            </a:r>
            <a:r>
              <a:rPr lang="zh-CN" altLang="en-US" dirty="0"/>
              <a:t>： 修改所属用户与组。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 err="1"/>
              <a:t>chmod</a:t>
            </a:r>
            <a:r>
              <a:rPr lang="en-US" altLang="zh-CN" dirty="0"/>
              <a:t> (change mode) </a:t>
            </a:r>
            <a:r>
              <a:rPr lang="zh-CN" altLang="en-US" dirty="0"/>
              <a:t>： 修改用户的权限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1B7A99-EB28-42C9-B5FD-94488FB29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8524" y="762000"/>
            <a:ext cx="4000500" cy="5334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-382905" y="5290820"/>
            <a:ext cx="8939867" cy="2531110"/>
          </a:xfrm>
          <a:custGeom>
            <a:avLst/>
            <a:gdLst>
              <a:gd name="adj" fmla="val 22698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14079" h="3986">
                <a:moveTo>
                  <a:pt x="0" y="3986"/>
                </a:moveTo>
                <a:lnTo>
                  <a:pt x="555" y="3501"/>
                </a:lnTo>
                <a:lnTo>
                  <a:pt x="555" y="3986"/>
                </a:lnTo>
                <a:lnTo>
                  <a:pt x="0" y="3986"/>
                </a:lnTo>
                <a:close/>
                <a:moveTo>
                  <a:pt x="1770" y="2440"/>
                </a:moveTo>
                <a:lnTo>
                  <a:pt x="4564" y="0"/>
                </a:lnTo>
                <a:lnTo>
                  <a:pt x="14079" y="2440"/>
                </a:lnTo>
                <a:lnTo>
                  <a:pt x="1770" y="2440"/>
                </a:lnTo>
                <a:close/>
              </a:path>
            </a:pathLst>
          </a:custGeom>
          <a:solidFill>
            <a:srgbClr val="20FAF8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06B1F0-FFDA-4F2F-A173-8679A8B49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DC9C3FA9-7154-4487-84A0-6B5B4728F786}"/>
              </a:ext>
            </a:extLst>
          </p:cNvPr>
          <p:cNvSpPr/>
          <p:nvPr/>
        </p:nvSpPr>
        <p:spPr>
          <a:xfrm flipV="1">
            <a:off x="1661795" y="0"/>
            <a:ext cx="5377815" cy="2573655"/>
          </a:xfrm>
          <a:prstGeom prst="triangle">
            <a:avLst>
              <a:gd name="adj" fmla="val 32631"/>
            </a:avLst>
          </a:prstGeom>
          <a:solidFill>
            <a:srgbClr val="20FAF8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ED728D3E-E640-4867-99DB-E888C54697AC}"/>
              </a:ext>
            </a:extLst>
          </p:cNvPr>
          <p:cNvSpPr/>
          <p:nvPr/>
        </p:nvSpPr>
        <p:spPr>
          <a:xfrm flipV="1">
            <a:off x="1814195" y="152400"/>
            <a:ext cx="5377815" cy="2573655"/>
          </a:xfrm>
          <a:prstGeom prst="triangle">
            <a:avLst>
              <a:gd name="adj" fmla="val 32631"/>
            </a:avLst>
          </a:prstGeom>
          <a:solidFill>
            <a:srgbClr val="20FAF8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461D14B5-43F4-48E4-A3DE-D712F60CE9B9}"/>
              </a:ext>
            </a:extLst>
          </p:cNvPr>
          <p:cNvSpPr/>
          <p:nvPr/>
        </p:nvSpPr>
        <p:spPr>
          <a:xfrm flipV="1">
            <a:off x="1966595" y="304800"/>
            <a:ext cx="5377815" cy="2573655"/>
          </a:xfrm>
          <a:prstGeom prst="triangle">
            <a:avLst>
              <a:gd name="adj" fmla="val 32631"/>
            </a:avLst>
          </a:prstGeom>
          <a:solidFill>
            <a:srgbClr val="20FAF8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5AE6FFF-0B90-4599-B266-0138A3710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8798" y="100647"/>
            <a:ext cx="6438900" cy="314325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2B48B59-2953-4519-B4A5-17811FF614C9}"/>
              </a:ext>
            </a:extLst>
          </p:cNvPr>
          <p:cNvSpPr txBox="1"/>
          <p:nvPr/>
        </p:nvSpPr>
        <p:spPr>
          <a:xfrm>
            <a:off x="323636" y="1172569"/>
            <a:ext cx="4554238" cy="4197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在 </a:t>
            </a:r>
            <a:r>
              <a:rPr lang="en-US" altLang="zh-CN" dirty="0"/>
              <a:t>Linux </a:t>
            </a:r>
            <a:r>
              <a:rPr lang="zh-CN" altLang="en-US" dirty="0"/>
              <a:t>中第一个字符代表这个文件是目录、文件或链接文件等等。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当为 </a:t>
            </a:r>
            <a:r>
              <a:rPr lang="en-US" altLang="zh-CN" dirty="0"/>
              <a:t>d </a:t>
            </a:r>
            <a:r>
              <a:rPr lang="zh-CN" altLang="en-US" dirty="0"/>
              <a:t>则是目录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当为 </a:t>
            </a:r>
            <a:r>
              <a:rPr lang="en-US" altLang="zh-CN" dirty="0"/>
              <a:t>- </a:t>
            </a:r>
            <a:r>
              <a:rPr lang="zh-CN" altLang="en-US" dirty="0"/>
              <a:t>则是文件；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若是 </a:t>
            </a:r>
            <a:r>
              <a:rPr lang="en-US" altLang="zh-CN" dirty="0"/>
              <a:t>l </a:t>
            </a:r>
            <a:r>
              <a:rPr lang="zh-CN" altLang="en-US" dirty="0"/>
              <a:t>则表示为链接文档</a:t>
            </a:r>
            <a:r>
              <a:rPr lang="en-US" altLang="zh-CN" dirty="0"/>
              <a:t>(link file)</a:t>
            </a:r>
            <a:r>
              <a:rPr lang="zh-CN" altLang="en-US" dirty="0"/>
              <a:t>；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若是 </a:t>
            </a:r>
            <a:r>
              <a:rPr lang="en-US" altLang="zh-CN" dirty="0"/>
              <a:t>b </a:t>
            </a:r>
            <a:r>
              <a:rPr lang="zh-CN" altLang="en-US" dirty="0"/>
              <a:t>则表示为装置文件里面的可供储存的接口设备</a:t>
            </a:r>
            <a:r>
              <a:rPr lang="en-US" altLang="zh-CN" dirty="0"/>
              <a:t>(</a:t>
            </a:r>
            <a:r>
              <a:rPr lang="zh-CN" altLang="en-US" dirty="0"/>
              <a:t>可随机存取装置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若是 </a:t>
            </a:r>
            <a:r>
              <a:rPr lang="en-US" altLang="zh-CN" dirty="0"/>
              <a:t>c </a:t>
            </a:r>
            <a:r>
              <a:rPr lang="zh-CN" altLang="en-US" dirty="0"/>
              <a:t>则表示为装置文件里面的串行端口设备，例如键盘、鼠标</a:t>
            </a:r>
            <a:r>
              <a:rPr lang="en-US" altLang="zh-CN" dirty="0"/>
              <a:t>(</a:t>
            </a:r>
            <a:r>
              <a:rPr lang="zh-CN" altLang="en-US" dirty="0"/>
              <a:t>一次性读取装置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76EB570-0A9F-4D9C-9A63-5694D3A135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8798" y="3375025"/>
            <a:ext cx="6438900" cy="33305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61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06B1F0-FFDA-4F2F-A173-8679A8B49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DC9C3FA9-7154-4487-84A0-6B5B4728F786}"/>
              </a:ext>
            </a:extLst>
          </p:cNvPr>
          <p:cNvSpPr/>
          <p:nvPr/>
        </p:nvSpPr>
        <p:spPr>
          <a:xfrm flipV="1">
            <a:off x="1661795" y="0"/>
            <a:ext cx="5377815" cy="2573655"/>
          </a:xfrm>
          <a:prstGeom prst="triangle">
            <a:avLst>
              <a:gd name="adj" fmla="val 32631"/>
            </a:avLst>
          </a:prstGeom>
          <a:solidFill>
            <a:srgbClr val="20FAF8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ED728D3E-E640-4867-99DB-E888C54697AC}"/>
              </a:ext>
            </a:extLst>
          </p:cNvPr>
          <p:cNvSpPr/>
          <p:nvPr/>
        </p:nvSpPr>
        <p:spPr>
          <a:xfrm flipV="1">
            <a:off x="1814195" y="152400"/>
            <a:ext cx="5377815" cy="2573655"/>
          </a:xfrm>
          <a:prstGeom prst="triangle">
            <a:avLst>
              <a:gd name="adj" fmla="val 32631"/>
            </a:avLst>
          </a:prstGeom>
          <a:solidFill>
            <a:srgbClr val="20FAF8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461D14B5-43F4-48E4-A3DE-D712F60CE9B9}"/>
              </a:ext>
            </a:extLst>
          </p:cNvPr>
          <p:cNvSpPr/>
          <p:nvPr/>
        </p:nvSpPr>
        <p:spPr>
          <a:xfrm flipV="1">
            <a:off x="1966595" y="304800"/>
            <a:ext cx="5377815" cy="2573655"/>
          </a:xfrm>
          <a:prstGeom prst="triangle">
            <a:avLst>
              <a:gd name="adj" fmla="val 32631"/>
            </a:avLst>
          </a:prstGeom>
          <a:solidFill>
            <a:srgbClr val="20FAF8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16D455D-1151-4560-A5D5-81ACC203F974}"/>
              </a:ext>
            </a:extLst>
          </p:cNvPr>
          <p:cNvSpPr txBox="1"/>
          <p:nvPr/>
        </p:nvSpPr>
        <p:spPr>
          <a:xfrm>
            <a:off x="554672" y="1789127"/>
            <a:ext cx="4159624" cy="2951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接下来的字符中，以三个为一组，且均为 </a:t>
            </a:r>
            <a:r>
              <a:rPr lang="en-US" altLang="zh-CN" dirty="0" err="1"/>
              <a:t>rwx</a:t>
            </a:r>
            <a:r>
              <a:rPr lang="en-US" altLang="zh-CN" dirty="0"/>
              <a:t> </a:t>
            </a:r>
            <a:r>
              <a:rPr lang="zh-CN" altLang="en-US" dirty="0"/>
              <a:t>的三个参数的组合。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其中， </a:t>
            </a:r>
            <a:r>
              <a:rPr lang="en-US" altLang="zh-CN" dirty="0"/>
              <a:t>r </a:t>
            </a:r>
            <a:r>
              <a:rPr lang="zh-CN" altLang="en-US" dirty="0"/>
              <a:t>代表可读</a:t>
            </a:r>
            <a:r>
              <a:rPr lang="en-US" altLang="zh-CN" dirty="0"/>
              <a:t>(read)</a:t>
            </a:r>
            <a:r>
              <a:rPr lang="zh-CN" altLang="en-US" dirty="0"/>
              <a:t>、 </a:t>
            </a:r>
            <a:r>
              <a:rPr lang="en-US" altLang="zh-CN" dirty="0"/>
              <a:t>w </a:t>
            </a:r>
            <a:r>
              <a:rPr lang="zh-CN" altLang="en-US" dirty="0"/>
              <a:t>代表可写</a:t>
            </a:r>
            <a:r>
              <a:rPr lang="en-US" altLang="zh-CN" dirty="0"/>
              <a:t>(write)</a:t>
            </a:r>
            <a:r>
              <a:rPr lang="zh-CN" altLang="en-US" dirty="0"/>
              <a:t>、 </a:t>
            </a:r>
            <a:r>
              <a:rPr lang="en-US" altLang="zh-CN" dirty="0"/>
              <a:t>x </a:t>
            </a:r>
            <a:r>
              <a:rPr lang="zh-CN" altLang="en-US" dirty="0"/>
              <a:t>代表可执行</a:t>
            </a:r>
            <a:r>
              <a:rPr lang="en-US" altLang="zh-CN" dirty="0"/>
              <a:t>(execute)</a:t>
            </a:r>
            <a:r>
              <a:rPr lang="zh-CN" altLang="en-US" dirty="0"/>
              <a:t>。 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要注意的是，这三个权限的位置不会改变，如果没有权限，就会出现减号 </a:t>
            </a:r>
            <a:r>
              <a:rPr lang="en-US" altLang="zh-CN" dirty="0"/>
              <a:t>- </a:t>
            </a:r>
            <a:r>
              <a:rPr lang="zh-CN" altLang="en-US" dirty="0"/>
              <a:t>而已。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578D9C5-1041-4B39-B436-743399095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7082" y="892492"/>
            <a:ext cx="6404891" cy="48538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3669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-382905" y="5290820"/>
            <a:ext cx="8939867" cy="2531110"/>
          </a:xfrm>
          <a:custGeom>
            <a:avLst/>
            <a:gdLst>
              <a:gd name="adj" fmla="val 22698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14079" h="3986">
                <a:moveTo>
                  <a:pt x="0" y="3986"/>
                </a:moveTo>
                <a:lnTo>
                  <a:pt x="555" y="3501"/>
                </a:lnTo>
                <a:lnTo>
                  <a:pt x="555" y="3986"/>
                </a:lnTo>
                <a:lnTo>
                  <a:pt x="0" y="3986"/>
                </a:lnTo>
                <a:close/>
                <a:moveTo>
                  <a:pt x="1770" y="2440"/>
                </a:moveTo>
                <a:lnTo>
                  <a:pt x="4564" y="0"/>
                </a:lnTo>
                <a:lnTo>
                  <a:pt x="14079" y="2440"/>
                </a:lnTo>
                <a:lnTo>
                  <a:pt x="1770" y="2440"/>
                </a:lnTo>
                <a:close/>
              </a:path>
            </a:pathLst>
          </a:custGeom>
          <a:solidFill>
            <a:srgbClr val="20FAF8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06B1F0-FFDA-4F2F-A173-8679A8B49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DC9C3FA9-7154-4487-84A0-6B5B4728F786}"/>
              </a:ext>
            </a:extLst>
          </p:cNvPr>
          <p:cNvSpPr/>
          <p:nvPr/>
        </p:nvSpPr>
        <p:spPr>
          <a:xfrm flipV="1">
            <a:off x="1661795" y="0"/>
            <a:ext cx="5377815" cy="2573655"/>
          </a:xfrm>
          <a:prstGeom prst="triangle">
            <a:avLst>
              <a:gd name="adj" fmla="val 32631"/>
            </a:avLst>
          </a:prstGeom>
          <a:solidFill>
            <a:srgbClr val="20FAF8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ED728D3E-E640-4867-99DB-E888C54697AC}"/>
              </a:ext>
            </a:extLst>
          </p:cNvPr>
          <p:cNvSpPr/>
          <p:nvPr/>
        </p:nvSpPr>
        <p:spPr>
          <a:xfrm flipV="1">
            <a:off x="1814195" y="152400"/>
            <a:ext cx="5377815" cy="2573655"/>
          </a:xfrm>
          <a:prstGeom prst="triangle">
            <a:avLst>
              <a:gd name="adj" fmla="val 32631"/>
            </a:avLst>
          </a:prstGeom>
          <a:solidFill>
            <a:srgbClr val="20FAF8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461D14B5-43F4-48E4-A3DE-D712F60CE9B9}"/>
              </a:ext>
            </a:extLst>
          </p:cNvPr>
          <p:cNvSpPr/>
          <p:nvPr/>
        </p:nvSpPr>
        <p:spPr>
          <a:xfrm flipV="1">
            <a:off x="1966595" y="304800"/>
            <a:ext cx="5377815" cy="2573655"/>
          </a:xfrm>
          <a:prstGeom prst="triangle">
            <a:avLst>
              <a:gd name="adj" fmla="val 32631"/>
            </a:avLst>
          </a:prstGeom>
          <a:solidFill>
            <a:srgbClr val="20FAF8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C53A3BD-C096-423F-BE5A-734394007E22}"/>
              </a:ext>
            </a:extLst>
          </p:cNvPr>
          <p:cNvSpPr txBox="1"/>
          <p:nvPr/>
        </p:nvSpPr>
        <p:spPr>
          <a:xfrm>
            <a:off x="403740" y="1172651"/>
            <a:ext cx="6033246" cy="128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每个文件的属性由左边第一部分的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10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个字符来确定（如右图）。</a:t>
            </a:r>
            <a:r>
              <a:rPr lang="zh-CN" altLang="en-US" dirty="0"/>
              <a:t>从左至右用 </a:t>
            </a:r>
            <a:r>
              <a:rPr lang="en-US" altLang="zh-CN" dirty="0"/>
              <a:t>0-9 </a:t>
            </a:r>
            <a:r>
              <a:rPr lang="zh-CN" altLang="en-US" dirty="0"/>
              <a:t>这些数字来表示。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BDE9F67-10B2-42CA-8CB4-BD4C13F9BC5C}"/>
              </a:ext>
            </a:extLst>
          </p:cNvPr>
          <p:cNvSpPr txBox="1"/>
          <p:nvPr/>
        </p:nvSpPr>
        <p:spPr>
          <a:xfrm>
            <a:off x="403740" y="1742074"/>
            <a:ext cx="6293222" cy="4474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第 </a:t>
            </a:r>
            <a:r>
              <a:rPr lang="en-US" altLang="zh-CN" dirty="0"/>
              <a:t>0 </a:t>
            </a:r>
            <a:r>
              <a:rPr lang="zh-CN" altLang="en-US" dirty="0"/>
              <a:t>位确定文件类型，第 </a:t>
            </a:r>
            <a:r>
              <a:rPr lang="en-US" altLang="zh-CN" dirty="0"/>
              <a:t>1-3 </a:t>
            </a:r>
            <a:r>
              <a:rPr lang="zh-CN" altLang="en-US" dirty="0"/>
              <a:t>位确定</a:t>
            </a:r>
            <a:r>
              <a:rPr lang="zh-CN" altLang="en-US" dirty="0">
                <a:solidFill>
                  <a:srgbClr val="FF0000"/>
                </a:solidFill>
              </a:rPr>
              <a:t>属主</a:t>
            </a:r>
            <a:r>
              <a:rPr lang="zh-CN" altLang="en-US" dirty="0"/>
              <a:t>（该文件的所有者）拥有该文件的权限。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第</a:t>
            </a:r>
            <a:r>
              <a:rPr lang="en-US" altLang="zh-CN" dirty="0"/>
              <a:t>4-6</a:t>
            </a:r>
            <a:r>
              <a:rPr lang="zh-CN" altLang="en-US" dirty="0"/>
              <a:t>位确定</a:t>
            </a:r>
            <a:r>
              <a:rPr lang="zh-CN" altLang="en-US" dirty="0">
                <a:solidFill>
                  <a:srgbClr val="FF0000"/>
                </a:solidFill>
              </a:rPr>
              <a:t>属组</a:t>
            </a:r>
            <a:r>
              <a:rPr lang="zh-CN" altLang="en-US" dirty="0"/>
              <a:t>（所有者的同组用户）拥有该文件的权限，第</a:t>
            </a:r>
            <a:r>
              <a:rPr lang="en-US" altLang="zh-CN" dirty="0"/>
              <a:t>7-9</a:t>
            </a:r>
            <a:r>
              <a:rPr lang="zh-CN" altLang="en-US" dirty="0"/>
              <a:t>位确定</a:t>
            </a:r>
            <a:r>
              <a:rPr lang="zh-CN" altLang="en-US" dirty="0">
                <a:solidFill>
                  <a:srgbClr val="FF0000"/>
                </a:solidFill>
              </a:rPr>
              <a:t>其他用户</a:t>
            </a:r>
            <a:r>
              <a:rPr lang="zh-CN" altLang="en-US" dirty="0"/>
              <a:t>拥有该文件的权限。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其中，第 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7 </a:t>
            </a:r>
            <a:r>
              <a:rPr lang="zh-CN" altLang="en-US" dirty="0"/>
              <a:t>位表示</a:t>
            </a:r>
            <a:r>
              <a:rPr lang="zh-CN" altLang="en-US" dirty="0">
                <a:solidFill>
                  <a:srgbClr val="FF0000"/>
                </a:solidFill>
              </a:rPr>
              <a:t>读权限</a:t>
            </a:r>
            <a:r>
              <a:rPr lang="zh-CN" altLang="en-US" dirty="0"/>
              <a:t>，如果用 </a:t>
            </a:r>
            <a:r>
              <a:rPr lang="en-US" altLang="zh-CN" dirty="0"/>
              <a:t>r </a:t>
            </a:r>
            <a:r>
              <a:rPr lang="zh-CN" altLang="en-US" dirty="0"/>
              <a:t>字符表示，则有读权限，如果用 </a:t>
            </a:r>
            <a:r>
              <a:rPr lang="en-US" altLang="zh-CN" dirty="0"/>
              <a:t>- </a:t>
            </a:r>
            <a:r>
              <a:rPr lang="zh-CN" altLang="en-US" dirty="0"/>
              <a:t>字符表示，则没有读权限；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第 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8 </a:t>
            </a:r>
            <a:r>
              <a:rPr lang="zh-CN" altLang="en-US" dirty="0"/>
              <a:t>位表示</a:t>
            </a:r>
            <a:r>
              <a:rPr lang="zh-CN" altLang="en-US" dirty="0">
                <a:solidFill>
                  <a:srgbClr val="FF0000"/>
                </a:solidFill>
              </a:rPr>
              <a:t>写权限</a:t>
            </a:r>
            <a:r>
              <a:rPr lang="zh-CN" altLang="en-US" dirty="0"/>
              <a:t>，如果用 </a:t>
            </a:r>
            <a:r>
              <a:rPr lang="en-US" altLang="zh-CN" dirty="0"/>
              <a:t>w </a:t>
            </a:r>
            <a:r>
              <a:rPr lang="zh-CN" altLang="en-US" dirty="0"/>
              <a:t>字符表示，则有写权限，如果用 </a:t>
            </a:r>
            <a:r>
              <a:rPr lang="en-US" altLang="zh-CN" dirty="0"/>
              <a:t>- </a:t>
            </a:r>
            <a:r>
              <a:rPr lang="zh-CN" altLang="en-US" dirty="0"/>
              <a:t>字符表示没有写权限；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第 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9 </a:t>
            </a:r>
            <a:r>
              <a:rPr lang="zh-CN" altLang="en-US" dirty="0"/>
              <a:t>位表示</a:t>
            </a:r>
            <a:r>
              <a:rPr lang="zh-CN" altLang="en-US" dirty="0">
                <a:solidFill>
                  <a:srgbClr val="FF0000"/>
                </a:solidFill>
              </a:rPr>
              <a:t>可执行权限</a:t>
            </a:r>
            <a:r>
              <a:rPr lang="zh-CN" altLang="en-US" dirty="0"/>
              <a:t>，如果用 </a:t>
            </a:r>
            <a:r>
              <a:rPr lang="en-US" altLang="zh-CN" dirty="0"/>
              <a:t>x </a:t>
            </a:r>
            <a:r>
              <a:rPr lang="zh-CN" altLang="en-US" dirty="0"/>
              <a:t>字符表示，则有执行权限，如果用 </a:t>
            </a:r>
            <a:r>
              <a:rPr lang="en-US" altLang="zh-CN" dirty="0"/>
              <a:t>- </a:t>
            </a:r>
            <a:r>
              <a:rPr lang="zh-CN" altLang="en-US" dirty="0"/>
              <a:t>字符表示，则没有执行权限。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3C4B0B0-1240-4130-BC11-6BB0648FD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3529" y="1297890"/>
            <a:ext cx="5180873" cy="24098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8316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-382905" y="5290820"/>
            <a:ext cx="8939867" cy="2531110"/>
          </a:xfrm>
          <a:custGeom>
            <a:avLst/>
            <a:gdLst>
              <a:gd name="adj" fmla="val 22698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14079" h="3986">
                <a:moveTo>
                  <a:pt x="0" y="3986"/>
                </a:moveTo>
                <a:lnTo>
                  <a:pt x="555" y="3501"/>
                </a:lnTo>
                <a:lnTo>
                  <a:pt x="555" y="3986"/>
                </a:lnTo>
                <a:lnTo>
                  <a:pt x="0" y="3986"/>
                </a:lnTo>
                <a:close/>
                <a:moveTo>
                  <a:pt x="1770" y="2440"/>
                </a:moveTo>
                <a:lnTo>
                  <a:pt x="4564" y="0"/>
                </a:lnTo>
                <a:lnTo>
                  <a:pt x="14079" y="2440"/>
                </a:lnTo>
                <a:lnTo>
                  <a:pt x="1770" y="2440"/>
                </a:lnTo>
                <a:close/>
              </a:path>
            </a:pathLst>
          </a:custGeom>
          <a:solidFill>
            <a:srgbClr val="20FAF8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06B1F0-FFDA-4F2F-A173-8679A8B49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DC9C3FA9-7154-4487-84A0-6B5B4728F786}"/>
              </a:ext>
            </a:extLst>
          </p:cNvPr>
          <p:cNvSpPr/>
          <p:nvPr/>
        </p:nvSpPr>
        <p:spPr>
          <a:xfrm flipV="1">
            <a:off x="1661795" y="0"/>
            <a:ext cx="5377815" cy="2573655"/>
          </a:xfrm>
          <a:prstGeom prst="triangle">
            <a:avLst>
              <a:gd name="adj" fmla="val 32631"/>
            </a:avLst>
          </a:prstGeom>
          <a:solidFill>
            <a:srgbClr val="20FAF8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ED728D3E-E640-4867-99DB-E888C54697AC}"/>
              </a:ext>
            </a:extLst>
          </p:cNvPr>
          <p:cNvSpPr/>
          <p:nvPr/>
        </p:nvSpPr>
        <p:spPr>
          <a:xfrm flipV="1">
            <a:off x="1814195" y="152400"/>
            <a:ext cx="5377815" cy="2573655"/>
          </a:xfrm>
          <a:prstGeom prst="triangle">
            <a:avLst>
              <a:gd name="adj" fmla="val 32631"/>
            </a:avLst>
          </a:prstGeom>
          <a:solidFill>
            <a:srgbClr val="20FAF8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461D14B5-43F4-48E4-A3DE-D712F60CE9B9}"/>
              </a:ext>
            </a:extLst>
          </p:cNvPr>
          <p:cNvSpPr/>
          <p:nvPr/>
        </p:nvSpPr>
        <p:spPr>
          <a:xfrm flipV="1">
            <a:off x="1966595" y="304800"/>
            <a:ext cx="5377815" cy="2573655"/>
          </a:xfrm>
          <a:prstGeom prst="triangle">
            <a:avLst>
              <a:gd name="adj" fmla="val 32631"/>
            </a:avLst>
          </a:prstGeom>
          <a:solidFill>
            <a:srgbClr val="20FAF8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71EAFCC-281B-4DFD-9E7A-693262DCDAC2}"/>
              </a:ext>
            </a:extLst>
          </p:cNvPr>
          <p:cNvSpPr txBox="1"/>
          <p:nvPr/>
        </p:nvSpPr>
        <p:spPr>
          <a:xfrm>
            <a:off x="394449" y="1063598"/>
            <a:ext cx="62932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Linux</a:t>
            </a:r>
            <a:r>
              <a:rPr lang="zh-CN" altLang="en-US" sz="2800" dirty="0">
                <a:solidFill>
                  <a:srgbClr val="FF0000"/>
                </a:solidFill>
              </a:rPr>
              <a:t>文件属主和属组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39AAADC-E812-4F22-A334-BA1C04782C9C}"/>
              </a:ext>
            </a:extLst>
          </p:cNvPr>
          <p:cNvSpPr txBox="1"/>
          <p:nvPr/>
        </p:nvSpPr>
        <p:spPr>
          <a:xfrm>
            <a:off x="394449" y="1919406"/>
            <a:ext cx="6293222" cy="3366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对于文件来说，它都有一个特定的</a:t>
            </a:r>
            <a:r>
              <a:rPr lang="zh-CN" altLang="en-US" dirty="0">
                <a:solidFill>
                  <a:srgbClr val="FF0000"/>
                </a:solidFill>
              </a:rPr>
              <a:t>所有者</a:t>
            </a:r>
            <a:r>
              <a:rPr lang="zh-CN" altLang="en-US" dirty="0"/>
              <a:t>，也就是对该文件具有所有权的用户。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同时，在</a:t>
            </a:r>
            <a:r>
              <a:rPr lang="en-US" altLang="zh-CN" dirty="0"/>
              <a:t>Linux</a:t>
            </a:r>
            <a:r>
              <a:rPr lang="zh-CN" altLang="en-US" dirty="0"/>
              <a:t>系统中，用户是按组分类的，一个用户属于</a:t>
            </a:r>
            <a:r>
              <a:rPr lang="zh-CN" altLang="en-US" dirty="0">
                <a:solidFill>
                  <a:srgbClr val="FF0000"/>
                </a:solidFill>
              </a:rPr>
              <a:t>一个或多个组</a:t>
            </a:r>
            <a:r>
              <a:rPr lang="zh-CN" altLang="en-US" dirty="0"/>
              <a:t>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文件所有者以外的用户又可以分为文件所属组的</a:t>
            </a:r>
            <a:r>
              <a:rPr lang="zh-CN" altLang="en-US" dirty="0">
                <a:solidFill>
                  <a:srgbClr val="FF0000"/>
                </a:solidFill>
              </a:rPr>
              <a:t>同组用户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其他用户</a:t>
            </a:r>
            <a:r>
              <a:rPr lang="zh-CN" altLang="en-US" dirty="0"/>
              <a:t>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因此，</a:t>
            </a:r>
            <a:r>
              <a:rPr lang="en-US" altLang="zh-CN" dirty="0"/>
              <a:t>Linux</a:t>
            </a:r>
            <a:r>
              <a:rPr lang="zh-CN" altLang="en-US" dirty="0"/>
              <a:t>系统按</a:t>
            </a:r>
            <a:r>
              <a:rPr lang="zh-CN" altLang="en-US" dirty="0">
                <a:solidFill>
                  <a:srgbClr val="FF0000"/>
                </a:solidFill>
              </a:rPr>
              <a:t>文件所有者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文件所有者同组用户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其他用户</a:t>
            </a:r>
            <a:r>
              <a:rPr lang="zh-CN" altLang="en-US" dirty="0"/>
              <a:t>来规定了不同的文件访问权限。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70D281-E72C-4BED-A86B-3F850EE63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0071" y="744115"/>
            <a:ext cx="4906962" cy="165792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7A138F90-1204-480B-8B58-9C24FAAA0B98}"/>
              </a:ext>
            </a:extLst>
          </p:cNvPr>
          <p:cNvSpPr txBox="1"/>
          <p:nvPr/>
        </p:nvSpPr>
        <p:spPr>
          <a:xfrm>
            <a:off x="6966052" y="2958148"/>
            <a:ext cx="4780981" cy="2951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/>
              <a:t>在以上实例中，</a:t>
            </a:r>
            <a:r>
              <a:rPr lang="en-US" altLang="zh-CN" dirty="0" err="1"/>
              <a:t>mysql</a:t>
            </a:r>
            <a:r>
              <a:rPr lang="en-US" altLang="zh-CN" dirty="0"/>
              <a:t> </a:t>
            </a:r>
            <a:r>
              <a:rPr lang="zh-CN" altLang="en-US" dirty="0"/>
              <a:t>文件是一个目录文件，属主和属组都为 </a:t>
            </a:r>
            <a:r>
              <a:rPr lang="en-US" altLang="zh-CN" dirty="0" err="1"/>
              <a:t>mysql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属主</a:t>
            </a:r>
            <a:r>
              <a:rPr lang="zh-CN" altLang="en-US" dirty="0"/>
              <a:t>有</a:t>
            </a:r>
            <a:r>
              <a:rPr lang="zh-CN" altLang="en-US" dirty="0">
                <a:solidFill>
                  <a:schemeClr val="accent1"/>
                </a:solidFill>
              </a:rPr>
              <a:t>可读、可写、可执行</a:t>
            </a:r>
            <a:r>
              <a:rPr lang="zh-CN" altLang="en-US" dirty="0"/>
              <a:t>的权限；与</a:t>
            </a:r>
            <a:r>
              <a:rPr lang="zh-CN" altLang="en-US" dirty="0">
                <a:solidFill>
                  <a:srgbClr val="FF0000"/>
                </a:solidFill>
              </a:rPr>
              <a:t>属主同组的其他用户</a:t>
            </a:r>
            <a:r>
              <a:rPr lang="zh-CN" altLang="en-US" dirty="0"/>
              <a:t>有</a:t>
            </a:r>
            <a:r>
              <a:rPr lang="zh-CN" altLang="en-US" dirty="0">
                <a:solidFill>
                  <a:schemeClr val="accent1"/>
                </a:solidFill>
              </a:rPr>
              <a:t>可读和可执行的权限</a:t>
            </a:r>
            <a:r>
              <a:rPr lang="zh-CN" altLang="en-US" dirty="0"/>
              <a:t>；</a:t>
            </a:r>
            <a:r>
              <a:rPr lang="zh-CN" altLang="en-US" dirty="0">
                <a:solidFill>
                  <a:srgbClr val="FF0000"/>
                </a:solidFill>
              </a:rPr>
              <a:t>其他用户</a:t>
            </a:r>
            <a:r>
              <a:rPr lang="zh-CN" altLang="en-US" dirty="0"/>
              <a:t>也有</a:t>
            </a:r>
            <a:r>
              <a:rPr lang="zh-CN" altLang="en-US" dirty="0">
                <a:solidFill>
                  <a:schemeClr val="accent1"/>
                </a:solidFill>
              </a:rPr>
              <a:t>可读和可执行</a:t>
            </a:r>
            <a:r>
              <a:rPr lang="zh-CN" altLang="en-US" dirty="0"/>
              <a:t>的权限。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/>
              <a:t>对于 </a:t>
            </a:r>
            <a:r>
              <a:rPr lang="en-US" altLang="zh-CN" dirty="0"/>
              <a:t>root </a:t>
            </a:r>
            <a:r>
              <a:rPr lang="zh-CN" altLang="en-US" dirty="0"/>
              <a:t>用户来说，一般情况下，文件的权限对其不起作用。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51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-382905" y="5290820"/>
            <a:ext cx="8939867" cy="2531110"/>
          </a:xfrm>
          <a:custGeom>
            <a:avLst/>
            <a:gdLst>
              <a:gd name="adj" fmla="val 22698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14079" h="3986">
                <a:moveTo>
                  <a:pt x="0" y="3986"/>
                </a:moveTo>
                <a:lnTo>
                  <a:pt x="555" y="3501"/>
                </a:lnTo>
                <a:lnTo>
                  <a:pt x="555" y="3986"/>
                </a:lnTo>
                <a:lnTo>
                  <a:pt x="0" y="3986"/>
                </a:lnTo>
                <a:close/>
                <a:moveTo>
                  <a:pt x="1770" y="2440"/>
                </a:moveTo>
                <a:lnTo>
                  <a:pt x="4564" y="0"/>
                </a:lnTo>
                <a:lnTo>
                  <a:pt x="14079" y="2440"/>
                </a:lnTo>
                <a:lnTo>
                  <a:pt x="1770" y="2440"/>
                </a:lnTo>
                <a:close/>
              </a:path>
            </a:pathLst>
          </a:custGeom>
          <a:solidFill>
            <a:srgbClr val="20FAF8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06B1F0-FFDA-4F2F-A173-8679A8B49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DC9C3FA9-7154-4487-84A0-6B5B4728F786}"/>
              </a:ext>
            </a:extLst>
          </p:cNvPr>
          <p:cNvSpPr/>
          <p:nvPr/>
        </p:nvSpPr>
        <p:spPr>
          <a:xfrm flipV="1">
            <a:off x="1661795" y="0"/>
            <a:ext cx="5377815" cy="2573655"/>
          </a:xfrm>
          <a:prstGeom prst="triangle">
            <a:avLst>
              <a:gd name="adj" fmla="val 32631"/>
            </a:avLst>
          </a:prstGeom>
          <a:solidFill>
            <a:srgbClr val="20FAF8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ED728D3E-E640-4867-99DB-E888C54697AC}"/>
              </a:ext>
            </a:extLst>
          </p:cNvPr>
          <p:cNvSpPr/>
          <p:nvPr/>
        </p:nvSpPr>
        <p:spPr>
          <a:xfrm flipV="1">
            <a:off x="1814195" y="152400"/>
            <a:ext cx="5377815" cy="2573655"/>
          </a:xfrm>
          <a:prstGeom prst="triangle">
            <a:avLst>
              <a:gd name="adj" fmla="val 32631"/>
            </a:avLst>
          </a:prstGeom>
          <a:solidFill>
            <a:srgbClr val="20FAF8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461D14B5-43F4-48E4-A3DE-D712F60CE9B9}"/>
              </a:ext>
            </a:extLst>
          </p:cNvPr>
          <p:cNvSpPr/>
          <p:nvPr/>
        </p:nvSpPr>
        <p:spPr>
          <a:xfrm flipV="1">
            <a:off x="1966595" y="304800"/>
            <a:ext cx="5377815" cy="2573655"/>
          </a:xfrm>
          <a:prstGeom prst="triangle">
            <a:avLst>
              <a:gd name="adj" fmla="val 32631"/>
            </a:avLst>
          </a:prstGeom>
          <a:solidFill>
            <a:srgbClr val="20FAF8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76692B8-332B-4F2F-B270-3CCE4A8B7376}"/>
              </a:ext>
            </a:extLst>
          </p:cNvPr>
          <p:cNvSpPr txBox="1"/>
          <p:nvPr/>
        </p:nvSpPr>
        <p:spPr>
          <a:xfrm>
            <a:off x="537883" y="1025217"/>
            <a:ext cx="62932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800" b="1" i="0" dirty="0">
                <a:solidFill>
                  <a:srgbClr val="FF0000"/>
                </a:solidFill>
                <a:effectLst/>
                <a:latin typeface="Helvetica Neue"/>
              </a:rPr>
              <a:t>更改文件属性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143C5BC-5CEB-42C9-8470-A645EC80ECCB}"/>
              </a:ext>
            </a:extLst>
          </p:cNvPr>
          <p:cNvSpPr txBox="1"/>
          <p:nvPr/>
        </p:nvSpPr>
        <p:spPr>
          <a:xfrm>
            <a:off x="466165" y="1963419"/>
            <a:ext cx="6293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 err="1"/>
              <a:t>chgrp</a:t>
            </a:r>
            <a:r>
              <a:rPr lang="zh-CN" altLang="en-US" dirty="0"/>
              <a:t>：更改文件属组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D8CB35D-9C76-4914-AFC0-4DB3DEA57118}"/>
              </a:ext>
            </a:extLst>
          </p:cNvPr>
          <p:cNvSpPr txBox="1"/>
          <p:nvPr/>
        </p:nvSpPr>
        <p:spPr>
          <a:xfrm>
            <a:off x="537883" y="2499588"/>
            <a:ext cx="5800817" cy="2535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语法：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00B0F0"/>
                </a:solidFill>
              </a:rPr>
              <a:t>chgrp</a:t>
            </a:r>
            <a:r>
              <a:rPr lang="en-US" altLang="zh-CN" dirty="0">
                <a:solidFill>
                  <a:srgbClr val="00B0F0"/>
                </a:solidFill>
              </a:rPr>
              <a:t> [-R] </a:t>
            </a:r>
            <a:r>
              <a:rPr lang="zh-CN" altLang="en-US" dirty="0">
                <a:solidFill>
                  <a:srgbClr val="00B0F0"/>
                </a:solidFill>
              </a:rPr>
              <a:t>属组名 文件名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参数选项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-R</a:t>
            </a:r>
            <a:r>
              <a:rPr lang="zh-CN" altLang="en-US" dirty="0"/>
              <a:t>：递归更改文件属组，就是在更改某个目录文件的属组时，如果加上</a:t>
            </a:r>
            <a:r>
              <a:rPr lang="en-US" altLang="zh-CN" dirty="0"/>
              <a:t>-R</a:t>
            </a:r>
            <a:r>
              <a:rPr lang="zh-CN" altLang="en-US" dirty="0"/>
              <a:t>的参数，那么该目录下的所有文件的属组都会更改。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B1E355A-B8CF-4328-B5E8-41BC657BAA3F}"/>
              </a:ext>
            </a:extLst>
          </p:cNvPr>
          <p:cNvSpPr txBox="1"/>
          <p:nvPr/>
        </p:nvSpPr>
        <p:spPr>
          <a:xfrm>
            <a:off x="6911787" y="1951672"/>
            <a:ext cx="4679577" cy="2120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 err="1"/>
              <a:t>chown</a:t>
            </a:r>
            <a:r>
              <a:rPr lang="zh-CN" altLang="en-US" dirty="0"/>
              <a:t>：更改文件属主，也可以同时更改文件属组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语法：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00B0F0"/>
                </a:solidFill>
              </a:rPr>
              <a:t>chown</a:t>
            </a:r>
            <a:r>
              <a:rPr lang="en-US" altLang="zh-CN" dirty="0">
                <a:solidFill>
                  <a:srgbClr val="00B0F0"/>
                </a:solidFill>
              </a:rPr>
              <a:t> [–R] </a:t>
            </a:r>
            <a:r>
              <a:rPr lang="zh-CN" altLang="en-US" dirty="0">
                <a:solidFill>
                  <a:srgbClr val="00B0F0"/>
                </a:solidFill>
              </a:rPr>
              <a:t>属主名 文件名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00B0F0"/>
                </a:solidFill>
              </a:rPr>
              <a:t>chown</a:t>
            </a:r>
            <a:r>
              <a:rPr lang="en-US" altLang="zh-CN" dirty="0">
                <a:solidFill>
                  <a:srgbClr val="00B0F0"/>
                </a:solidFill>
              </a:rPr>
              <a:t> [-R] </a:t>
            </a:r>
            <a:r>
              <a:rPr lang="zh-CN" altLang="en-US" dirty="0">
                <a:solidFill>
                  <a:srgbClr val="00B0F0"/>
                </a:solidFill>
              </a:rPr>
              <a:t>属主名：属组名 文件名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A25EAB3-B070-4A56-85B6-D17C22E87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1787" y="4271645"/>
            <a:ext cx="4743450" cy="17335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3516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-382905" y="5290820"/>
            <a:ext cx="8939867" cy="2531110"/>
          </a:xfrm>
          <a:custGeom>
            <a:avLst/>
            <a:gdLst>
              <a:gd name="adj" fmla="val 22698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14079" h="3986">
                <a:moveTo>
                  <a:pt x="0" y="3986"/>
                </a:moveTo>
                <a:lnTo>
                  <a:pt x="555" y="3501"/>
                </a:lnTo>
                <a:lnTo>
                  <a:pt x="555" y="3986"/>
                </a:lnTo>
                <a:lnTo>
                  <a:pt x="0" y="3986"/>
                </a:lnTo>
                <a:close/>
                <a:moveTo>
                  <a:pt x="1770" y="2440"/>
                </a:moveTo>
                <a:lnTo>
                  <a:pt x="4564" y="0"/>
                </a:lnTo>
                <a:lnTo>
                  <a:pt x="14079" y="2440"/>
                </a:lnTo>
                <a:lnTo>
                  <a:pt x="1770" y="2440"/>
                </a:lnTo>
                <a:close/>
              </a:path>
            </a:pathLst>
          </a:custGeom>
          <a:solidFill>
            <a:srgbClr val="20FAF8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06B1F0-FFDA-4F2F-A173-8679A8B49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DC9C3FA9-7154-4487-84A0-6B5B4728F786}"/>
              </a:ext>
            </a:extLst>
          </p:cNvPr>
          <p:cNvSpPr/>
          <p:nvPr/>
        </p:nvSpPr>
        <p:spPr>
          <a:xfrm flipV="1">
            <a:off x="1661795" y="0"/>
            <a:ext cx="5377815" cy="2573655"/>
          </a:xfrm>
          <a:prstGeom prst="triangle">
            <a:avLst>
              <a:gd name="adj" fmla="val 32631"/>
            </a:avLst>
          </a:prstGeom>
          <a:solidFill>
            <a:srgbClr val="20FAF8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ED728D3E-E640-4867-99DB-E888C54697AC}"/>
              </a:ext>
            </a:extLst>
          </p:cNvPr>
          <p:cNvSpPr/>
          <p:nvPr/>
        </p:nvSpPr>
        <p:spPr>
          <a:xfrm flipV="1">
            <a:off x="1814195" y="152400"/>
            <a:ext cx="5377815" cy="2573655"/>
          </a:xfrm>
          <a:prstGeom prst="triangle">
            <a:avLst>
              <a:gd name="adj" fmla="val 32631"/>
            </a:avLst>
          </a:prstGeom>
          <a:solidFill>
            <a:srgbClr val="20FAF8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461D14B5-43F4-48E4-A3DE-D712F60CE9B9}"/>
              </a:ext>
            </a:extLst>
          </p:cNvPr>
          <p:cNvSpPr/>
          <p:nvPr/>
        </p:nvSpPr>
        <p:spPr>
          <a:xfrm flipV="1">
            <a:off x="1966595" y="304800"/>
            <a:ext cx="5377815" cy="2573655"/>
          </a:xfrm>
          <a:prstGeom prst="triangle">
            <a:avLst>
              <a:gd name="adj" fmla="val 32631"/>
            </a:avLst>
          </a:prstGeom>
          <a:solidFill>
            <a:srgbClr val="20FAF8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A634C02-E4F1-4740-873F-400460DFFFF2}"/>
              </a:ext>
            </a:extLst>
          </p:cNvPr>
          <p:cNvSpPr txBox="1"/>
          <p:nvPr/>
        </p:nvSpPr>
        <p:spPr>
          <a:xfrm>
            <a:off x="349624" y="1300748"/>
            <a:ext cx="6293222" cy="2120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 err="1"/>
              <a:t>chmod</a:t>
            </a:r>
            <a:r>
              <a:rPr lang="zh-CN" altLang="en-US" dirty="0"/>
              <a:t>：更改文件</a:t>
            </a:r>
            <a:r>
              <a:rPr lang="en-US" altLang="zh-CN" dirty="0"/>
              <a:t>9</a:t>
            </a:r>
            <a:r>
              <a:rPr lang="zh-CN" altLang="en-US" dirty="0"/>
              <a:t>个属性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/>
              <a:t>Linux</a:t>
            </a:r>
            <a:r>
              <a:rPr lang="zh-CN" altLang="en-US" dirty="0"/>
              <a:t>文件属性有两种设置方法，一种是数字，一种是符号。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/>
              <a:t>Linux </a:t>
            </a:r>
            <a:r>
              <a:rPr lang="zh-CN" altLang="en-US" dirty="0"/>
              <a:t>文件的基本权限就有九个，分别是：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/>
              <a:t>owner/group/others(</a:t>
            </a:r>
            <a:r>
              <a:rPr lang="zh-CN" altLang="en-US" dirty="0"/>
              <a:t>拥有者</a:t>
            </a:r>
            <a:r>
              <a:rPr lang="en-US" altLang="zh-CN" dirty="0"/>
              <a:t>/</a:t>
            </a:r>
            <a:r>
              <a:rPr lang="zh-CN" altLang="en-US" dirty="0"/>
              <a:t>组</a:t>
            </a:r>
            <a:r>
              <a:rPr lang="en-US" altLang="zh-CN" dirty="0"/>
              <a:t>/</a:t>
            </a:r>
            <a:r>
              <a:rPr lang="zh-CN" altLang="en-US" dirty="0"/>
              <a:t>其他</a:t>
            </a:r>
            <a:r>
              <a:rPr lang="en-US" altLang="zh-CN" dirty="0"/>
              <a:t>)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三种身份各有自己的 </a:t>
            </a:r>
            <a:r>
              <a:rPr lang="en-US" altLang="zh-CN" dirty="0"/>
              <a:t>read/write/execute </a:t>
            </a:r>
            <a:r>
              <a:rPr lang="zh-CN" altLang="en-US" dirty="0"/>
              <a:t>权限。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B57857E-CDF7-4B84-9D6C-3F26F99B7707}"/>
              </a:ext>
            </a:extLst>
          </p:cNvPr>
          <p:cNvSpPr txBox="1"/>
          <p:nvPr/>
        </p:nvSpPr>
        <p:spPr>
          <a:xfrm>
            <a:off x="349624" y="3718512"/>
            <a:ext cx="629322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我们可以使用数字来代表各个权限，各权限的分数对照表如下：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0000"/>
                </a:solidFill>
              </a:rPr>
              <a:t>r:4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0000"/>
                </a:solidFill>
              </a:rPr>
              <a:t>w:2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0000"/>
                </a:solidFill>
              </a:rPr>
              <a:t>x:1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B33D94C-B6EE-4173-A0DF-E6DB9103F9E5}"/>
              </a:ext>
            </a:extLst>
          </p:cNvPr>
          <p:cNvSpPr txBox="1"/>
          <p:nvPr/>
        </p:nvSpPr>
        <p:spPr>
          <a:xfrm>
            <a:off x="7192010" y="1317694"/>
            <a:ext cx="4193166" cy="3366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每种身份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B0F0"/>
                </a:solidFill>
              </a:rPr>
              <a:t>owner/group/others</a:t>
            </a:r>
            <a:r>
              <a:rPr lang="en-US" altLang="zh-CN" dirty="0"/>
              <a:t>)</a:t>
            </a:r>
            <a:r>
              <a:rPr lang="zh-CN" altLang="en-US" dirty="0"/>
              <a:t>各自的三个权限</a:t>
            </a:r>
            <a:r>
              <a:rPr lang="en-US" altLang="zh-CN" dirty="0"/>
              <a:t>(r/w/x)</a:t>
            </a:r>
            <a:r>
              <a:rPr lang="zh-CN" altLang="en-US" dirty="0"/>
              <a:t>分数是需要累加的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例如当权限为： </a:t>
            </a:r>
            <a:r>
              <a:rPr lang="en-US" altLang="zh-CN" dirty="0"/>
              <a:t>-</a:t>
            </a:r>
            <a:r>
              <a:rPr lang="en-US" altLang="zh-CN" dirty="0" err="1"/>
              <a:t>rwxrwx</a:t>
            </a:r>
            <a:r>
              <a:rPr lang="en-US" altLang="zh-CN" dirty="0"/>
              <a:t>--- </a:t>
            </a:r>
            <a:r>
              <a:rPr lang="zh-CN" altLang="en-US" dirty="0"/>
              <a:t>分数则是：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FF0000"/>
                </a:solidFill>
              </a:rPr>
              <a:t>owner</a:t>
            </a:r>
            <a:r>
              <a:rPr lang="en-US" altLang="zh-CN" dirty="0"/>
              <a:t> = </a:t>
            </a:r>
            <a:r>
              <a:rPr lang="en-US" altLang="zh-CN" dirty="0" err="1"/>
              <a:t>rwx</a:t>
            </a:r>
            <a:r>
              <a:rPr lang="en-US" altLang="zh-CN" dirty="0"/>
              <a:t> = 4+2+1 = 7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FF0000"/>
                </a:solidFill>
              </a:rPr>
              <a:t>group</a:t>
            </a:r>
            <a:r>
              <a:rPr lang="en-US" altLang="zh-CN" dirty="0"/>
              <a:t> = </a:t>
            </a:r>
            <a:r>
              <a:rPr lang="en-US" altLang="zh-CN" dirty="0" err="1"/>
              <a:t>rwx</a:t>
            </a:r>
            <a:r>
              <a:rPr lang="en-US" altLang="zh-CN" dirty="0"/>
              <a:t> = 4+2+1 = 7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FF0000"/>
                </a:solidFill>
              </a:rPr>
              <a:t>others</a:t>
            </a:r>
            <a:r>
              <a:rPr lang="en-US" altLang="zh-CN" dirty="0"/>
              <a:t>= --- = 0+0+0 = 0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所以等一下我们设定权限的变更时，该文件的权限数字就是 </a:t>
            </a:r>
            <a:r>
              <a:rPr lang="en-US" altLang="zh-CN" dirty="0"/>
              <a:t>770</a:t>
            </a:r>
            <a:r>
              <a:rPr lang="zh-CN" altLang="en-US" dirty="0"/>
              <a:t>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299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132</TotalTime>
  <Words>976</Words>
  <Application>Microsoft Office PowerPoint</Application>
  <PresentationFormat>宽屏</PresentationFormat>
  <Paragraphs>68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Helvetica Neue</vt:lpstr>
      <vt:lpstr>等线</vt:lpstr>
      <vt:lpstr>思源黑体 CN Bold</vt:lpstr>
      <vt:lpstr>思源黑体 CN Heavy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boyata</dc:creator>
  <cp:lastModifiedBy>sheng jianqiang</cp:lastModifiedBy>
  <cp:revision>200</cp:revision>
  <dcterms:created xsi:type="dcterms:W3CDTF">2019-06-19T02:08:00Z</dcterms:created>
  <dcterms:modified xsi:type="dcterms:W3CDTF">2022-03-11T10:01:08Z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2A7F150BE7724DADAF77CC031F904C79</vt:lpwstr>
  </property>
</Properties>
</file>