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5" r:id="rId4"/>
    <p:sldId id="610" r:id="rId5"/>
    <p:sldId id="611" r:id="rId6"/>
    <p:sldId id="612" r:id="rId7"/>
    <p:sldId id="613" r:id="rId8"/>
    <p:sldId id="614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2022/3/20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2022/3/20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09" y="2468880"/>
            <a:ext cx="5597893" cy="2437130"/>
            <a:chOff x="5034" y="3970"/>
            <a:chExt cx="6006" cy="383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6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2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用户和用户组管理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961B28-A399-42A8-9A23-F9B65649AD7B}"/>
              </a:ext>
            </a:extLst>
          </p:cNvPr>
          <p:cNvSpPr txBox="1"/>
          <p:nvPr/>
        </p:nvSpPr>
        <p:spPr>
          <a:xfrm>
            <a:off x="627529" y="1456693"/>
            <a:ext cx="6804212" cy="461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</a:t>
            </a:r>
            <a:r>
              <a:rPr lang="zh-CN" altLang="en-US" dirty="0"/>
              <a:t>系统是一个</a:t>
            </a:r>
            <a:r>
              <a:rPr lang="zh-CN" altLang="en-US" dirty="0">
                <a:solidFill>
                  <a:srgbClr val="FF0000"/>
                </a:solidFill>
              </a:rPr>
              <a:t>多用户多任务</a:t>
            </a:r>
            <a:r>
              <a:rPr lang="zh-CN" altLang="en-US" dirty="0"/>
              <a:t>的分时操作系统，任何一个要使用系统资源的用户，都必须首先向</a:t>
            </a:r>
            <a:r>
              <a:rPr lang="zh-CN" altLang="en-US" dirty="0">
                <a:solidFill>
                  <a:srgbClr val="FF0000"/>
                </a:solidFill>
              </a:rPr>
              <a:t>系统管理员</a:t>
            </a:r>
            <a:r>
              <a:rPr lang="zh-CN" altLang="en-US" dirty="0"/>
              <a:t>申请一个账号，然后以这个账号的身份进入系统。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每个用户账号都拥有一个唯一的用户名和各自的口令。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账号可以帮助系统管理员对使用系统的用户进行跟踪，并控制他们对系统资源的访问；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也可以帮助用户组织文件，并为用户提供安全性保护。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实现用户</a:t>
            </a:r>
            <a:r>
              <a:rPr lang="zh-CN" altLang="en-US" dirty="0">
                <a:solidFill>
                  <a:srgbClr val="FF0000"/>
                </a:solidFill>
              </a:rPr>
              <a:t>账号管理</a:t>
            </a:r>
            <a:r>
              <a:rPr lang="zh-CN" altLang="en-US" dirty="0"/>
              <a:t>，要完成的工作主要有如下几个方面：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用户账号的添加、删除与修改</a:t>
            </a:r>
            <a:r>
              <a:rPr lang="zh-CN" altLang="en-US" dirty="0"/>
              <a:t>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用户口令的管理</a:t>
            </a:r>
            <a:r>
              <a:rPr lang="zh-CN" altLang="en-US" dirty="0"/>
              <a:t>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用户组的管理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B968AB-2C1F-4709-B159-7D5537EA1D5C}"/>
              </a:ext>
            </a:extLst>
          </p:cNvPr>
          <p:cNvSpPr txBox="1"/>
          <p:nvPr/>
        </p:nvSpPr>
        <p:spPr>
          <a:xfrm>
            <a:off x="627529" y="771854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Linux </a:t>
            </a:r>
            <a:r>
              <a:rPr lang="zh-CN" altLang="en-US" sz="2800" dirty="0">
                <a:solidFill>
                  <a:srgbClr val="FF0000"/>
                </a:solidFill>
              </a:rPr>
              <a:t>用户和用户组管理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96CB0-466F-4741-9AC0-BBA1DB9DE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12" y="1895767"/>
            <a:ext cx="467957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E94942-EB33-4CF6-A562-2AF022574FCB}"/>
              </a:ext>
            </a:extLst>
          </p:cNvPr>
          <p:cNvSpPr txBox="1"/>
          <p:nvPr/>
        </p:nvSpPr>
        <p:spPr>
          <a:xfrm>
            <a:off x="4408526" y="625902"/>
            <a:ext cx="6293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系统用户账号的管理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1932CC-F4E1-4A6C-B118-8F9487D0CE36}"/>
              </a:ext>
            </a:extLst>
          </p:cNvPr>
          <p:cNvSpPr txBox="1"/>
          <p:nvPr/>
        </p:nvSpPr>
        <p:spPr>
          <a:xfrm>
            <a:off x="318399" y="1069961"/>
            <a:ext cx="6293222" cy="540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添加用户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添加：就是在系统中创建一个新账号，然后为新账号分配</a:t>
            </a:r>
            <a:r>
              <a:rPr lang="zh-CN" altLang="en-US" sz="1400" dirty="0">
                <a:solidFill>
                  <a:srgbClr val="0070C0"/>
                </a:solidFill>
              </a:rPr>
              <a:t>用户号</a:t>
            </a:r>
            <a:r>
              <a:rPr lang="zh-CN" altLang="en-US" sz="1400" dirty="0"/>
              <a:t>、</a:t>
            </a:r>
            <a:r>
              <a:rPr lang="zh-CN" altLang="en-US" sz="1400" dirty="0">
                <a:solidFill>
                  <a:srgbClr val="0070C0"/>
                </a:solidFill>
              </a:rPr>
              <a:t>用户组</a:t>
            </a:r>
            <a:r>
              <a:rPr lang="zh-CN" altLang="en-US" sz="1400" dirty="0"/>
              <a:t>、</a:t>
            </a:r>
            <a:r>
              <a:rPr lang="zh-CN" altLang="en-US" sz="1400" dirty="0">
                <a:solidFill>
                  <a:srgbClr val="0070C0"/>
                </a:solidFill>
              </a:rPr>
              <a:t>主目录</a:t>
            </a:r>
            <a:r>
              <a:rPr lang="zh-CN" altLang="en-US" sz="1400" dirty="0"/>
              <a:t>和</a:t>
            </a:r>
            <a:r>
              <a:rPr lang="zh-CN" altLang="en-US" sz="1400" dirty="0">
                <a:solidFill>
                  <a:srgbClr val="0070C0"/>
                </a:solidFill>
              </a:rPr>
              <a:t>登录</a:t>
            </a:r>
            <a:r>
              <a:rPr lang="en-US" altLang="zh-CN" sz="1400" dirty="0">
                <a:solidFill>
                  <a:srgbClr val="0070C0"/>
                </a:solidFill>
              </a:rPr>
              <a:t>Shell</a:t>
            </a:r>
            <a:r>
              <a:rPr lang="zh-CN" altLang="en-US" sz="1400" dirty="0"/>
              <a:t>等资源。</a:t>
            </a:r>
            <a:r>
              <a:rPr lang="zh-CN" altLang="en-US" sz="1400" dirty="0">
                <a:highlight>
                  <a:srgbClr val="FFFF00"/>
                </a:highlight>
              </a:rPr>
              <a:t>刚添加的账号是被锁定的，无法使用。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添加新的用户账号使用</a:t>
            </a:r>
            <a:r>
              <a:rPr lang="en-US" altLang="zh-CN" sz="1400" dirty="0" err="1"/>
              <a:t>useradd</a:t>
            </a:r>
            <a:r>
              <a:rPr lang="zh-CN" altLang="en-US" sz="1400" dirty="0"/>
              <a:t>命令，其语法如下：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useradd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选项  用户名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选项</a:t>
            </a:r>
            <a:r>
              <a:rPr lang="en-US" altLang="zh-CN" sz="1400" dirty="0"/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-c comment </a:t>
            </a:r>
            <a:r>
              <a:rPr lang="zh-CN" altLang="en-US" sz="1400" dirty="0"/>
              <a:t>指定一段注释性描述。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-d </a:t>
            </a:r>
            <a:r>
              <a:rPr lang="zh-CN" altLang="en-US" sz="1400" dirty="0"/>
              <a:t>目录，  指定用户主目录，如果此目录不存在，则同时使用</a:t>
            </a:r>
            <a:r>
              <a:rPr lang="en-US" altLang="zh-CN" sz="1400" dirty="0"/>
              <a:t>-m</a:t>
            </a:r>
            <a:r>
              <a:rPr lang="zh-CN" altLang="en-US" sz="1400" dirty="0"/>
              <a:t>选项，可以创建主目录。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-g </a:t>
            </a:r>
            <a:r>
              <a:rPr lang="zh-CN" altLang="en-US" sz="1400" dirty="0"/>
              <a:t>用户组 ，指定用户所属的用户组。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-G </a:t>
            </a:r>
            <a:r>
              <a:rPr lang="zh-CN" altLang="en-US" sz="1400" dirty="0"/>
              <a:t>用户组，用户组 指定用户所属的附加组。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-s Shell</a:t>
            </a:r>
            <a:r>
              <a:rPr lang="zh-CN" altLang="en-US" sz="1400" dirty="0"/>
              <a:t>文件， 指定用户的登录</a:t>
            </a:r>
            <a:r>
              <a:rPr lang="en-US" altLang="zh-CN" sz="1400" dirty="0"/>
              <a:t>Shell</a:t>
            </a:r>
            <a:r>
              <a:rPr lang="zh-CN" altLang="en-US" sz="1400" dirty="0"/>
              <a:t>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/>
              <a:t>-u </a:t>
            </a:r>
            <a:r>
              <a:rPr lang="zh-CN" altLang="en-US" sz="1400" dirty="0"/>
              <a:t>用户号 ，指定用户的用户号，如果同时有</a:t>
            </a:r>
            <a:r>
              <a:rPr lang="en-US" altLang="zh-CN" sz="1400" dirty="0"/>
              <a:t>-o</a:t>
            </a:r>
            <a:r>
              <a:rPr lang="zh-CN" altLang="en-US" sz="1400" dirty="0"/>
              <a:t>选项，则可以重复使用其他用户的标识号。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用户名</a:t>
            </a:r>
            <a:r>
              <a:rPr lang="en-US" altLang="zh-CN" sz="1400" dirty="0"/>
              <a:t>:  </a:t>
            </a:r>
            <a:r>
              <a:rPr lang="zh-CN" altLang="en-US" sz="1400" dirty="0"/>
              <a:t>指定新账号的登录名。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FDA76-D437-4F69-BC7D-53FB42518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352" y="1130044"/>
            <a:ext cx="5047129" cy="14001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D5E6C5-632A-4ED6-BD6D-AF19C835A442}"/>
              </a:ext>
            </a:extLst>
          </p:cNvPr>
          <p:cNvSpPr txBox="1"/>
          <p:nvPr/>
        </p:nvSpPr>
        <p:spPr>
          <a:xfrm>
            <a:off x="6768352" y="2536413"/>
            <a:ext cx="5047129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此命令创建了一个</a:t>
            </a:r>
            <a:r>
              <a:rPr lang="zh-CN" altLang="en-US" sz="1400" dirty="0">
                <a:solidFill>
                  <a:srgbClr val="FF0000"/>
                </a:solidFill>
              </a:rPr>
              <a:t>用户</a:t>
            </a:r>
            <a:r>
              <a:rPr lang="en-US" altLang="zh-CN" sz="1400" dirty="0" err="1">
                <a:solidFill>
                  <a:srgbClr val="FF0000"/>
                </a:solidFill>
              </a:rPr>
              <a:t>sam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其中</a:t>
            </a:r>
            <a:r>
              <a:rPr lang="en-US" altLang="zh-CN" sz="1400" dirty="0">
                <a:solidFill>
                  <a:srgbClr val="0070C0"/>
                </a:solidFill>
              </a:rPr>
              <a:t>-d</a:t>
            </a:r>
            <a:r>
              <a:rPr lang="zh-CN" altLang="en-US" sz="1400" dirty="0"/>
              <a:t>和</a:t>
            </a:r>
            <a:r>
              <a:rPr lang="en-US" altLang="zh-CN" sz="1400" dirty="0">
                <a:solidFill>
                  <a:srgbClr val="0070C0"/>
                </a:solidFill>
              </a:rPr>
              <a:t>-m</a:t>
            </a:r>
            <a:r>
              <a:rPr lang="zh-CN" altLang="en-US" sz="1400" dirty="0"/>
              <a:t>选项用来为登录名</a:t>
            </a:r>
            <a:r>
              <a:rPr lang="en-US" altLang="zh-CN" sz="1400" dirty="0" err="1"/>
              <a:t>sam</a:t>
            </a:r>
            <a:r>
              <a:rPr lang="zh-CN" altLang="en-US" sz="1400" dirty="0"/>
              <a:t>产生一个主目录 </a:t>
            </a:r>
            <a:r>
              <a:rPr lang="en-US" altLang="zh-CN" sz="1400" dirty="0"/>
              <a:t>/home/</a:t>
            </a:r>
            <a:r>
              <a:rPr lang="en-US" altLang="zh-CN" sz="1400" dirty="0" err="1"/>
              <a:t>sam</a:t>
            </a:r>
            <a:r>
              <a:rPr lang="zh-CN" altLang="en-US" sz="1400" dirty="0"/>
              <a:t>（</a:t>
            </a:r>
            <a:r>
              <a:rPr lang="en-US" altLang="zh-CN" sz="1400" dirty="0"/>
              <a:t>/home</a:t>
            </a:r>
            <a:r>
              <a:rPr lang="zh-CN" altLang="en-US" sz="1400" dirty="0"/>
              <a:t>为默认的用户主目录所在的父目录）。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007DC1-029F-4019-820E-D46C6E45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471" y="3626075"/>
            <a:ext cx="5047129" cy="13525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4421D23-F8B9-459D-91C4-C40DD2FC4675}"/>
              </a:ext>
            </a:extLst>
          </p:cNvPr>
          <p:cNvSpPr txBox="1"/>
          <p:nvPr/>
        </p:nvSpPr>
        <p:spPr>
          <a:xfrm>
            <a:off x="6779537" y="5051124"/>
            <a:ext cx="5047129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此命令新建了一个用户</a:t>
            </a:r>
            <a:r>
              <a:rPr lang="en-US" altLang="zh-CN" sz="1400" dirty="0">
                <a:solidFill>
                  <a:srgbClr val="FF0000"/>
                </a:solidFill>
              </a:rPr>
              <a:t>gem</a:t>
            </a:r>
            <a:r>
              <a:rPr lang="zh-CN" altLang="en-US" sz="1400" dirty="0"/>
              <a:t>，该用户的登录</a:t>
            </a:r>
            <a:r>
              <a:rPr lang="en-US" altLang="zh-CN" sz="1400" dirty="0"/>
              <a:t>Shell</a:t>
            </a:r>
            <a:r>
              <a:rPr lang="zh-CN" altLang="en-US" sz="1400" dirty="0">
                <a:solidFill>
                  <a:srgbClr val="FF0000"/>
                </a:solidFill>
              </a:rPr>
              <a:t>是 </a:t>
            </a:r>
            <a:r>
              <a:rPr lang="en-US" altLang="zh-CN" sz="1400" dirty="0">
                <a:solidFill>
                  <a:srgbClr val="FF0000"/>
                </a:solidFill>
              </a:rPr>
              <a:t>/bin/</a:t>
            </a:r>
            <a:r>
              <a:rPr lang="en-US" altLang="zh-CN" sz="1400" dirty="0" err="1">
                <a:solidFill>
                  <a:srgbClr val="FF0000"/>
                </a:solidFill>
              </a:rPr>
              <a:t>sh</a:t>
            </a:r>
            <a:r>
              <a:rPr lang="zh-CN" altLang="en-US" sz="1400" dirty="0"/>
              <a:t>，它属于</a:t>
            </a:r>
            <a:r>
              <a:rPr lang="en-US" altLang="zh-CN" sz="1400" dirty="0">
                <a:solidFill>
                  <a:srgbClr val="FF0000"/>
                </a:solidFill>
              </a:rPr>
              <a:t>group</a:t>
            </a:r>
            <a:r>
              <a:rPr lang="zh-CN" altLang="en-US" sz="1400" dirty="0"/>
              <a:t>用户组，同时又属于</a:t>
            </a:r>
            <a:r>
              <a:rPr lang="en-US" altLang="zh-CN" sz="1400" dirty="0" err="1">
                <a:solidFill>
                  <a:srgbClr val="FF0000"/>
                </a:solidFill>
              </a:rPr>
              <a:t>adm</a:t>
            </a:r>
            <a:r>
              <a:rPr lang="zh-CN" altLang="en-US" sz="1400" dirty="0">
                <a:solidFill>
                  <a:srgbClr val="FF0000"/>
                </a:solidFill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</a:rPr>
              <a:t>root</a:t>
            </a:r>
            <a:r>
              <a:rPr lang="zh-CN" altLang="en-US" sz="1400" dirty="0"/>
              <a:t>用户组，其中</a:t>
            </a:r>
            <a:r>
              <a:rPr lang="en-US" altLang="zh-CN" sz="1400" dirty="0">
                <a:solidFill>
                  <a:srgbClr val="FF0000"/>
                </a:solidFill>
              </a:rPr>
              <a:t>group</a:t>
            </a:r>
            <a:r>
              <a:rPr lang="zh-CN" altLang="en-US" sz="1400" dirty="0"/>
              <a:t>用户组是其主组。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6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F8BFEF-8EFD-48A8-AA82-7F9A73AB1CBC}"/>
              </a:ext>
            </a:extLst>
          </p:cNvPr>
          <p:cNvSpPr txBox="1"/>
          <p:nvPr/>
        </p:nvSpPr>
        <p:spPr>
          <a:xfrm>
            <a:off x="332852" y="853197"/>
            <a:ext cx="5763148" cy="465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删除帐号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如果一个用户的账号不再使用，可以从系统中删除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删除用户账号就是要将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等系统文件中的该用户记录删除，必要时还删除用户的主目录。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删除一个已有的用户账号使用</a:t>
            </a:r>
            <a:r>
              <a:rPr lang="en-US" altLang="zh-CN" dirty="0" err="1">
                <a:solidFill>
                  <a:srgbClr val="FF0000"/>
                </a:solidFill>
              </a:rPr>
              <a:t>userdel</a:t>
            </a:r>
            <a:r>
              <a:rPr lang="zh-CN" altLang="en-US" dirty="0"/>
              <a:t>命令，其格式如下：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</a:rPr>
              <a:t>userdel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</a:rPr>
              <a:t>选项   用户名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常用的选项是 </a:t>
            </a:r>
            <a:r>
              <a:rPr lang="en-US" altLang="zh-CN" dirty="0">
                <a:solidFill>
                  <a:srgbClr val="0070C0"/>
                </a:solidFill>
              </a:rPr>
              <a:t>-r</a:t>
            </a:r>
            <a:r>
              <a:rPr lang="zh-CN" altLang="en-US" dirty="0"/>
              <a:t>，它的作用是把用户的主目录一起删除。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C3755-A57D-4EAE-8222-DD034B362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56" y="4681809"/>
            <a:ext cx="3419475" cy="14763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E6EAEE-CB17-4E9E-A320-B5BF68C874B8}"/>
              </a:ext>
            </a:extLst>
          </p:cNvPr>
          <p:cNvSpPr txBox="1"/>
          <p:nvPr/>
        </p:nvSpPr>
        <p:spPr>
          <a:xfrm>
            <a:off x="6183535" y="903749"/>
            <a:ext cx="5858697" cy="424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修改帐号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修改用户账号就是根据实际情况更改用户的有关属性，如</a:t>
            </a:r>
            <a:r>
              <a:rPr lang="zh-CN" altLang="en-US" sz="1600" dirty="0">
                <a:solidFill>
                  <a:schemeClr val="accent2"/>
                </a:solidFill>
              </a:rPr>
              <a:t>用户号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chemeClr val="accent2"/>
                </a:solidFill>
              </a:rPr>
              <a:t>主目录、用户组、登录</a:t>
            </a:r>
            <a:r>
              <a:rPr lang="en-US" altLang="zh-CN" sz="1600" dirty="0">
                <a:solidFill>
                  <a:schemeClr val="accent2"/>
                </a:solidFill>
              </a:rPr>
              <a:t>Shell</a:t>
            </a:r>
            <a:r>
              <a:rPr lang="zh-CN" altLang="en-US" sz="1600" dirty="0"/>
              <a:t>等。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修改已有用户的信息使用</a:t>
            </a:r>
            <a:r>
              <a:rPr lang="en-US" altLang="zh-CN" sz="1600" dirty="0" err="1">
                <a:solidFill>
                  <a:schemeClr val="accent2"/>
                </a:solidFill>
              </a:rPr>
              <a:t>usermod</a:t>
            </a:r>
            <a:r>
              <a:rPr lang="zh-CN" altLang="en-US" sz="1600" dirty="0"/>
              <a:t>命令，其格式如下：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</a:rPr>
              <a:t>usermod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</a:rPr>
              <a:t>选项  用户名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常用的选项包括</a:t>
            </a:r>
            <a:r>
              <a:rPr lang="en-US" altLang="zh-CN" sz="1600" dirty="0"/>
              <a:t>-c, -d, -m, -g, -G, -s, -u</a:t>
            </a:r>
            <a:r>
              <a:rPr lang="zh-CN" altLang="en-US" sz="1600" dirty="0"/>
              <a:t>以及</a:t>
            </a:r>
            <a:r>
              <a:rPr lang="en-US" altLang="zh-CN" sz="1600" dirty="0"/>
              <a:t>-o</a:t>
            </a:r>
            <a:r>
              <a:rPr lang="zh-CN" altLang="en-US" sz="1600" dirty="0"/>
              <a:t>等，这些选项的意义与</a:t>
            </a:r>
            <a:r>
              <a:rPr lang="en-US" altLang="zh-CN" sz="1600" dirty="0" err="1"/>
              <a:t>useradd</a:t>
            </a:r>
            <a:r>
              <a:rPr lang="zh-CN" altLang="en-US" sz="1600" dirty="0"/>
              <a:t>命令中的选项一样，可以为用户指定新的资源值。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另外，有些系统可以使用选项：</a:t>
            </a:r>
            <a:r>
              <a:rPr lang="en-US" altLang="zh-CN" sz="1600" dirty="0"/>
              <a:t>-l </a:t>
            </a:r>
            <a:r>
              <a:rPr lang="zh-CN" altLang="en-US" sz="1600" dirty="0"/>
              <a:t>新用户名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这个选项指定一个新的账号，即将原来的用户名改为新的用户名。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4765FF-6CDC-445D-B2A2-3BEBA63F6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09" y="5116409"/>
            <a:ext cx="5288020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6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98A3DB-5E71-46E2-AFD1-83A4B6231713}"/>
              </a:ext>
            </a:extLst>
          </p:cNvPr>
          <p:cNvSpPr txBox="1"/>
          <p:nvPr/>
        </p:nvSpPr>
        <p:spPr>
          <a:xfrm>
            <a:off x="291589" y="804225"/>
            <a:ext cx="5396753" cy="549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用户口令的管理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指定和修改用户口令的</a:t>
            </a:r>
            <a:r>
              <a:rPr lang="en-US" altLang="zh-CN" dirty="0"/>
              <a:t>Shell</a:t>
            </a:r>
            <a:r>
              <a:rPr lang="zh-CN" altLang="en-US" dirty="0"/>
              <a:t>命令是</a:t>
            </a:r>
            <a:r>
              <a:rPr lang="en-US" altLang="zh-CN" dirty="0">
                <a:solidFill>
                  <a:srgbClr val="FF0000"/>
                </a:solidFill>
              </a:rPr>
              <a:t>passwd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超级用户可以为自己和其他用户指定口令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普通用户只能用它修改自己的口令。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命令的格式为：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FF0000"/>
                </a:solidFill>
              </a:rPr>
              <a:t>passwd  </a:t>
            </a:r>
            <a:r>
              <a:rPr lang="zh-CN" altLang="en-US" sz="2000" dirty="0">
                <a:solidFill>
                  <a:srgbClr val="FF0000"/>
                </a:solidFill>
              </a:rPr>
              <a:t>选项    用户名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可使用的选项：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-l </a:t>
            </a:r>
            <a:r>
              <a:rPr lang="zh-CN" altLang="en-US" dirty="0"/>
              <a:t>锁定口令，即禁用账号。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-u </a:t>
            </a:r>
            <a:r>
              <a:rPr lang="zh-CN" altLang="en-US" dirty="0"/>
              <a:t>口令解锁。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-d </a:t>
            </a:r>
            <a:r>
              <a:rPr lang="zh-CN" altLang="en-US" dirty="0"/>
              <a:t>使账号无口令。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-f </a:t>
            </a:r>
            <a:r>
              <a:rPr lang="zh-CN" altLang="en-US" dirty="0"/>
              <a:t>强迫用户下次登录时修改口令。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如果默认用户名，则修改当前用户的口令。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84640-85F9-42C4-B263-43BB3944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14" y="160026"/>
            <a:ext cx="5774670" cy="19947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4E5439-5966-44BD-A712-9DB1FB491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221" y="2249440"/>
            <a:ext cx="5763763" cy="1748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C6E86B-921D-45F7-9545-EE3C65551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221" y="4092906"/>
            <a:ext cx="4867275" cy="11188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D8D254-6461-43D9-BDE9-362EAC01F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818" y="5437488"/>
            <a:ext cx="6061543" cy="1118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1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20B388-4324-48F6-8C8D-52D8D7DAE04F}"/>
              </a:ext>
            </a:extLst>
          </p:cNvPr>
          <p:cNvSpPr txBox="1"/>
          <p:nvPr/>
        </p:nvSpPr>
        <p:spPr>
          <a:xfrm>
            <a:off x="3648636" y="781169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Linux</a:t>
            </a:r>
            <a:r>
              <a:rPr lang="zh-CN" altLang="en-US" sz="2800" dirty="0">
                <a:solidFill>
                  <a:srgbClr val="FF0000"/>
                </a:solidFill>
              </a:rPr>
              <a:t>系统用户组的管理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CE3312-7E28-4F48-80F2-61848CD5A648}"/>
              </a:ext>
            </a:extLst>
          </p:cNvPr>
          <p:cNvSpPr txBox="1"/>
          <p:nvPr/>
        </p:nvSpPr>
        <p:spPr>
          <a:xfrm>
            <a:off x="310272" y="1672272"/>
            <a:ext cx="6140824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增加用户组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增加一个新的用户组使用</a:t>
            </a:r>
            <a:r>
              <a:rPr lang="en-US" altLang="zh-CN" sz="2000" dirty="0" err="1">
                <a:solidFill>
                  <a:srgbClr val="FF0000"/>
                </a:solidFill>
              </a:rPr>
              <a:t>groupadd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其格式如下：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</a:rPr>
              <a:t>groupadd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</a:rPr>
              <a:t>选项  用户组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可以使用的选项有：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/>
              <a:t>-g GID </a:t>
            </a:r>
            <a:r>
              <a:rPr lang="zh-CN" altLang="en-US" sz="2000" dirty="0"/>
              <a:t>指定新用户组的组标识号（</a:t>
            </a:r>
            <a:r>
              <a:rPr lang="en-US" altLang="zh-CN" sz="2000" dirty="0"/>
              <a:t>GID</a:t>
            </a:r>
            <a:r>
              <a:rPr lang="zh-CN" altLang="en-US" sz="2000" dirty="0"/>
              <a:t>）。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/>
              <a:t>-o </a:t>
            </a:r>
            <a:r>
              <a:rPr lang="zh-CN" altLang="en-US" sz="2000" dirty="0"/>
              <a:t>一般与</a:t>
            </a:r>
            <a:r>
              <a:rPr lang="en-US" altLang="zh-CN" sz="2000" dirty="0"/>
              <a:t>-g</a:t>
            </a:r>
            <a:r>
              <a:rPr lang="zh-CN" altLang="en-US" sz="2000" dirty="0"/>
              <a:t>选项同时使用，表示新用户组的</a:t>
            </a:r>
            <a:r>
              <a:rPr lang="en-US" altLang="zh-CN" sz="2000" dirty="0"/>
              <a:t>GID</a:t>
            </a:r>
            <a:r>
              <a:rPr lang="zh-CN" altLang="en-US" sz="2000" dirty="0"/>
              <a:t>可以与系统已有用户组的</a:t>
            </a:r>
            <a:r>
              <a:rPr lang="en-US" altLang="zh-CN" sz="2000" dirty="0"/>
              <a:t>GID</a:t>
            </a:r>
            <a:r>
              <a:rPr lang="zh-CN" altLang="en-US" sz="2000" dirty="0"/>
              <a:t>相同。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281E22-BC9E-496D-BEA2-F355C05E4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61" y="1615541"/>
            <a:ext cx="2647950" cy="6858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A1050B2-7166-41BC-A8CE-E82B5CCADA76}"/>
              </a:ext>
            </a:extLst>
          </p:cNvPr>
          <p:cNvSpPr txBox="1"/>
          <p:nvPr/>
        </p:nvSpPr>
        <p:spPr>
          <a:xfrm>
            <a:off x="7250467" y="2569272"/>
            <a:ext cx="4091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此命令向系统中增加了一个新组</a:t>
            </a:r>
            <a:r>
              <a:rPr lang="en-US" altLang="zh-CN" dirty="0"/>
              <a:t>group1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新组的组标识号是在当前已有的最大组标识号的基础上加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88BBBC-4BC7-4B08-8085-82230C67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874" y="4012852"/>
            <a:ext cx="3705786" cy="7524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BDD2497-7336-4A70-8B87-B25B5538EADE}"/>
              </a:ext>
            </a:extLst>
          </p:cNvPr>
          <p:cNvSpPr txBox="1"/>
          <p:nvPr/>
        </p:nvSpPr>
        <p:spPr>
          <a:xfrm>
            <a:off x="7356661" y="4967654"/>
            <a:ext cx="3831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此命令向系统中增加了一个新组</a:t>
            </a:r>
            <a:r>
              <a:rPr lang="en-US" altLang="zh-CN" dirty="0"/>
              <a:t>group2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同时指定新组的组标识号是</a:t>
            </a:r>
            <a:r>
              <a:rPr lang="en-US" altLang="zh-CN" dirty="0"/>
              <a:t>101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1ED915-70BC-489A-AF5D-C87A2AFB6C91}"/>
              </a:ext>
            </a:extLst>
          </p:cNvPr>
          <p:cNvSpPr txBox="1"/>
          <p:nvPr/>
        </p:nvSpPr>
        <p:spPr>
          <a:xfrm>
            <a:off x="618566" y="1726525"/>
            <a:ext cx="4564416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如果要删除一个已有的用户组，使用</a:t>
            </a:r>
            <a:r>
              <a:rPr lang="en-US" altLang="zh-CN" dirty="0" err="1">
                <a:solidFill>
                  <a:srgbClr val="FF0000"/>
                </a:solidFill>
              </a:rPr>
              <a:t>groupdel</a:t>
            </a:r>
            <a:r>
              <a:rPr lang="zh-CN" altLang="en-US" dirty="0"/>
              <a:t>命令，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其格式如下：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groupdel</a:t>
            </a:r>
            <a:r>
              <a:rPr lang="en-US" altLang="zh-CN" dirty="0"/>
              <a:t> </a:t>
            </a:r>
            <a:r>
              <a:rPr lang="zh-CN" altLang="en-US" dirty="0"/>
              <a:t>用户组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F38B14-8A40-478F-B4D1-E85673186F67}"/>
              </a:ext>
            </a:extLst>
          </p:cNvPr>
          <p:cNvSpPr txBox="1"/>
          <p:nvPr/>
        </p:nvSpPr>
        <p:spPr>
          <a:xfrm>
            <a:off x="224118" y="1070652"/>
            <a:ext cx="6293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删除用户组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2AD8F8-6F3F-4176-9D8C-758A89C4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53" y="3923459"/>
            <a:ext cx="3305175" cy="762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1C4B612-0B21-4E12-9751-76D86B5FE306}"/>
              </a:ext>
            </a:extLst>
          </p:cNvPr>
          <p:cNvSpPr txBox="1"/>
          <p:nvPr/>
        </p:nvSpPr>
        <p:spPr>
          <a:xfrm>
            <a:off x="746388" y="5156673"/>
            <a:ext cx="3780788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此命令从系统中删除组</a:t>
            </a:r>
            <a:r>
              <a:rPr lang="en-US" altLang="zh-CN" dirty="0"/>
              <a:t>group1</a:t>
            </a:r>
            <a:r>
              <a:rPr lang="zh-CN" altLang="en-US" dirty="0"/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C9141E-2CCC-4795-90F8-0F58295A61B7}"/>
              </a:ext>
            </a:extLst>
          </p:cNvPr>
          <p:cNvSpPr txBox="1"/>
          <p:nvPr/>
        </p:nvSpPr>
        <p:spPr>
          <a:xfrm>
            <a:off x="5638800" y="755507"/>
            <a:ext cx="6834935" cy="3413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修改用户组的属性使用</a:t>
            </a:r>
            <a:r>
              <a:rPr lang="en-US" altLang="zh-CN" dirty="0" err="1">
                <a:solidFill>
                  <a:srgbClr val="FF0000"/>
                </a:solidFill>
              </a:rPr>
              <a:t>groupmod</a:t>
            </a:r>
            <a:r>
              <a:rPr lang="zh-CN" altLang="en-US" dirty="0"/>
              <a:t>命令。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其语法如下：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</a:rPr>
              <a:t>groupmod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选项 用户组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常用的选项有：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-g GID </a:t>
            </a:r>
            <a:r>
              <a:rPr lang="zh-CN" altLang="en-US" dirty="0"/>
              <a:t>为用户组指定新的组标识号。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-o </a:t>
            </a:r>
            <a:r>
              <a:rPr lang="zh-CN" altLang="en-US" dirty="0"/>
              <a:t>与</a:t>
            </a:r>
            <a:r>
              <a:rPr lang="en-US" altLang="zh-CN" dirty="0"/>
              <a:t>-g</a:t>
            </a:r>
            <a:r>
              <a:rPr lang="zh-CN" altLang="en-US" dirty="0"/>
              <a:t>选项同时使用，用户组的新</a:t>
            </a:r>
            <a:r>
              <a:rPr lang="en-US" altLang="zh-CN" dirty="0"/>
              <a:t>GID</a:t>
            </a:r>
            <a:r>
              <a:rPr lang="zh-CN" altLang="en-US" dirty="0"/>
              <a:t>可以与系统已有用户组的</a:t>
            </a:r>
            <a:r>
              <a:rPr lang="en-US" altLang="zh-CN" dirty="0"/>
              <a:t>GID</a:t>
            </a:r>
            <a:r>
              <a:rPr lang="zh-CN" altLang="en-US" dirty="0"/>
              <a:t>相同。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-n</a:t>
            </a:r>
            <a:r>
              <a:rPr lang="zh-CN" altLang="en-US" dirty="0"/>
              <a:t>新用户组 将用户组的名字改为新名字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99AAC0-BAE2-4CC4-B182-8E12501CF97B}"/>
              </a:ext>
            </a:extLst>
          </p:cNvPr>
          <p:cNvSpPr txBox="1"/>
          <p:nvPr/>
        </p:nvSpPr>
        <p:spPr>
          <a:xfrm>
            <a:off x="5182982" y="386175"/>
            <a:ext cx="6113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修改用户组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11428D-4378-4497-8AD0-7402B3662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311188"/>
            <a:ext cx="3648075" cy="723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D6037E5-8636-4E9F-88FD-0493AB083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04" y="5543414"/>
            <a:ext cx="4857750" cy="6953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59C0957-FE3A-472A-93D9-9C6F6E291193}"/>
              </a:ext>
            </a:extLst>
          </p:cNvPr>
          <p:cNvSpPr txBox="1"/>
          <p:nvPr/>
        </p:nvSpPr>
        <p:spPr>
          <a:xfrm>
            <a:off x="5638800" y="5156673"/>
            <a:ext cx="6261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此命令将组</a:t>
            </a:r>
            <a:r>
              <a:rPr lang="en-US" altLang="zh-CN" sz="1400" dirty="0"/>
              <a:t>group2</a:t>
            </a:r>
            <a:r>
              <a:rPr lang="zh-CN" altLang="en-US" sz="1400" dirty="0"/>
              <a:t>的组标识号修改为</a:t>
            </a:r>
            <a:r>
              <a:rPr lang="en-US" altLang="zh-CN" sz="1400" dirty="0"/>
              <a:t>102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00043E-1237-4E3D-849D-DC03AE2FE001}"/>
              </a:ext>
            </a:extLst>
          </p:cNvPr>
          <p:cNvSpPr txBox="1"/>
          <p:nvPr/>
        </p:nvSpPr>
        <p:spPr>
          <a:xfrm>
            <a:off x="5638800" y="6317703"/>
            <a:ext cx="6261846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此命令将组</a:t>
            </a:r>
            <a:r>
              <a:rPr lang="en-US" altLang="zh-CN" sz="1400" dirty="0"/>
              <a:t>group2</a:t>
            </a:r>
            <a:r>
              <a:rPr lang="zh-CN" altLang="en-US" sz="1400" dirty="0"/>
              <a:t>的标识号改为</a:t>
            </a:r>
            <a:r>
              <a:rPr lang="en-US" altLang="zh-CN" sz="1400" dirty="0"/>
              <a:t>10000</a:t>
            </a:r>
            <a:r>
              <a:rPr lang="zh-CN" altLang="en-US" sz="1400" dirty="0"/>
              <a:t>，组名修改为</a:t>
            </a:r>
            <a:r>
              <a:rPr lang="en-US" altLang="zh-CN" sz="1400" dirty="0"/>
              <a:t>group3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114</TotalTime>
  <Words>988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197</cp:revision>
  <dcterms:created xsi:type="dcterms:W3CDTF">2019-06-19T02:08:00Z</dcterms:created>
  <dcterms:modified xsi:type="dcterms:W3CDTF">2022-03-20T14:32:16Z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