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607" r:id="rId4"/>
    <p:sldId id="609" r:id="rId5"/>
    <p:sldId id="275" r:id="rId6"/>
    <p:sldId id="610" r:id="rId7"/>
    <p:sldId id="611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FFFF"/>
    <a:srgbClr val="0E2C4E"/>
    <a:srgbClr val="102446"/>
    <a:srgbClr val="20FAF8"/>
    <a:srgbClr val="DCDCDC"/>
    <a:srgbClr val="F0F0F0"/>
    <a:srgbClr val="E6E6E6"/>
    <a:srgbClr val="C8C8C8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9EC38-B535-43F1-803E-4678C2A4FD0B}" type="datetimeFigureOut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9D8-5DB8-4A98-B740-A954047F4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22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1FA41F9B-4DA9-4D90-BF5A-054DE05E634F}" type="datetime1">
              <a:rPr lang="zh-CN" altLang="en-US" smtClean="0"/>
              <a:t>2022/3/14</a:t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深圳信息职业技术学院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DC77FFB-0369-4F96-BCCE-D1A04A639931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5584084C-6774-44B2-9302-0247AC2DFED9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08B-1C10-47C4-8249-2336787C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89964F8-A0BD-4272-A31A-79C5B9B1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CF1E-E832-4EDE-811D-40575550742F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EDBE17A-8086-402D-B5C9-F150AECC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DB73DE-D1B0-4EC8-9B5C-DB1179BF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7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EACAF3C0-AF14-42AA-AD80-4031FB10ED36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2400E1B-309A-46AA-9854-6F1E8F8D0B31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92A18B6-F142-4D7D-8582-D65A4B14FD23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38372D28-2557-422C-9BD1-8A9CE6664CD4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5893E5A-1880-4FEC-8007-B9A836632683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883A713-A2BD-41D5-AB23-F146AF6672D8}" type="datetime1">
              <a:rPr lang="zh-CN" altLang="en-US" smtClean="0"/>
              <a:t>2022/3/14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4036BE15-8C16-48AD-ACF5-5A296DFB87A4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2801E78C-65D4-44F5-8558-ECD54B37C020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深圳信息职业技术学院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未标题-2"/>
          <p:cNvPicPr>
            <a:picLocks noChangeAspect="1"/>
          </p:cNvPicPr>
          <p:nvPr/>
        </p:nvPicPr>
        <p:blipFill>
          <a:blip r:embed="rId3"/>
          <a:srcRect l="43323"/>
          <a:stretch>
            <a:fillRect/>
          </a:stretch>
        </p:blipFill>
        <p:spPr>
          <a:xfrm>
            <a:off x="5281930" y="1270"/>
            <a:ext cx="6910070" cy="685673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70205" y="254000"/>
            <a:ext cx="2379345" cy="598170"/>
            <a:chOff x="891" y="418"/>
            <a:chExt cx="3747" cy="942"/>
          </a:xfrm>
        </p:grpSpPr>
        <p:sp>
          <p:nvSpPr>
            <p:cNvPr id="13" name="文本框 12"/>
            <p:cNvSpPr txBox="1"/>
            <p:nvPr/>
          </p:nvSpPr>
          <p:spPr>
            <a:xfrm>
              <a:off x="891" y="418"/>
              <a:ext cx="3747" cy="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10000"/>
                </a:lnSpc>
              </a:pPr>
              <a:endParaRPr lang="en-US" altLang="zh-CN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  <a:p>
              <a:pPr algn="l">
                <a:lnSpc>
                  <a:spcPct val="110000"/>
                </a:lnSpc>
              </a:pPr>
              <a:endParaRPr lang="en-US" altLang="zh-CN" sz="1200" cap="all" dirty="0">
                <a:solidFill>
                  <a:schemeClr val="bg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25" y="1262"/>
              <a:ext cx="1304" cy="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50190" y="1695959"/>
            <a:ext cx="7611857" cy="94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嵌入式</a:t>
            </a:r>
            <a:r>
              <a:rPr lang="en-US" altLang="zh-CN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Linux</a:t>
            </a:r>
            <a:r>
              <a:rPr lang="zh-CN" altLang="en-US" sz="5400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操作系统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85429" y="3475512"/>
            <a:ext cx="667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cap="all" dirty="0">
                <a:solidFill>
                  <a:srgbClr val="FF0000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人工智能技术应用教研室</a:t>
            </a:r>
            <a:endParaRPr lang="en-US" altLang="zh-CN" sz="2400" cap="all" dirty="0">
              <a:solidFill>
                <a:srgbClr val="FF0000"/>
              </a:solidFill>
              <a:uFillTx/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4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5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4" name="等腰三角形 3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623B0-7BA7-4B0E-BB0A-93EE139D6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" y="11561"/>
            <a:ext cx="5954229" cy="8406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3CBEA3-0579-4582-A756-3190CE6EC9EA}"/>
              </a:ext>
            </a:extLst>
          </p:cNvPr>
          <p:cNvSpPr txBox="1"/>
          <p:nvPr/>
        </p:nvSpPr>
        <p:spPr>
          <a:xfrm>
            <a:off x="2069563" y="4679523"/>
            <a:ext cx="22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盛建强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DE085A-F629-49FA-95F7-1A0DC327FF30}"/>
              </a:ext>
            </a:extLst>
          </p:cNvPr>
          <p:cNvSpPr txBox="1"/>
          <p:nvPr/>
        </p:nvSpPr>
        <p:spPr>
          <a:xfrm>
            <a:off x="2539253" y="3258184"/>
            <a:ext cx="644114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1996-2015</a:t>
            </a:r>
            <a:r>
              <a: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年人口数据特征间的关系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36" name="图片 35" descr="未标题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9" y="127000"/>
            <a:ext cx="12192000" cy="6856730"/>
          </a:xfrm>
          <a:prstGeom prst="rect">
            <a:avLst/>
          </a:prstGeom>
        </p:spPr>
      </p:pic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34010" y="2468880"/>
            <a:ext cx="4963494" cy="1938655"/>
            <a:chOff x="5034" y="3970"/>
            <a:chExt cx="6006" cy="3053"/>
          </a:xfrm>
        </p:grpSpPr>
        <p:sp>
          <p:nvSpPr>
            <p:cNvPr id="14" name="矩形 13"/>
            <p:cNvSpPr/>
            <p:nvPr/>
          </p:nvSpPr>
          <p:spPr>
            <a:xfrm>
              <a:off x="6880" y="3970"/>
              <a:ext cx="3450" cy="1309"/>
            </a:xfrm>
            <a:prstGeom prst="rect">
              <a:avLst/>
            </a:prstGeom>
            <a:noFill/>
            <a:ln w="12700"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任务</a:t>
              </a:r>
              <a:r>
                <a:rPr lang="en-US" altLang="zh-CN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6</a:t>
              </a:r>
              <a:r>
                <a:rPr lang="zh-CN" altLang="en-US" sz="4800" kern="2500" dirty="0">
                  <a:solidFill>
                    <a:srgbClr val="FF0000"/>
                  </a:solidFill>
                  <a:latin typeface="思源黑体 CN Bold" panose="020B0800000000000000" charset="-122"/>
                  <a:ea typeface="思源黑体 CN Bold" panose="020B0800000000000000" charset="-122"/>
                  <a:cs typeface="庞门正道标题体" panose="02010600030101010101" charset="-122"/>
                </a:rPr>
                <a:t>：</a:t>
              </a:r>
              <a:endParaRPr lang="en-US" altLang="zh-CN" sz="4800" kern="2500" dirty="0">
                <a:ln>
                  <a:noFill/>
                </a:ln>
                <a:solidFill>
                  <a:srgbClr val="FF0000"/>
                </a:solidFill>
                <a:effectLst/>
                <a:latin typeface="思源黑体 CN Bold" panose="020B0800000000000000" charset="-122"/>
                <a:ea typeface="思源黑体 CN Bold" panose="020B0800000000000000" charset="-122"/>
                <a:cs typeface="庞门正道标题体" panose="02010600030101010101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34" y="5307"/>
              <a:ext cx="6006" cy="1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lnSpc>
                  <a:spcPct val="90000"/>
                </a:lnSpc>
              </a:pPr>
              <a:r>
                <a:rPr lang="en-US" altLang="zh-CN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sz="36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远程登录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41E97F-0206-445C-B7E4-48BDF690A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D42D9-D2FB-4F01-A072-83EC8FEA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远程登录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48C62D-3BD5-4611-AA34-4304059F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23B1-9787-45D8-85EF-45FAA174EA5B}" type="datetime1">
              <a:rPr lang="zh-CN" altLang="en-US" smtClean="0"/>
              <a:t>2022/3/14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EF823-21A9-4025-B408-5AEA63F3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深圳信息职业技术学院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B5736-6A01-4614-9734-48F5CF85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39ADFD-B15A-41DB-9B8D-71A4308B5BB2}"/>
              </a:ext>
            </a:extLst>
          </p:cNvPr>
          <p:cNvSpPr txBox="1"/>
          <p:nvPr/>
        </p:nvSpPr>
        <p:spPr>
          <a:xfrm>
            <a:off x="608400" y="1624209"/>
            <a:ext cx="4635953" cy="4197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Linux </a:t>
            </a:r>
            <a:r>
              <a:rPr lang="zh-CN" altLang="en-US" dirty="0"/>
              <a:t>一般作为服务器使用，而服务器一般放在机房，你不可能在机房操作你的 </a:t>
            </a:r>
            <a:r>
              <a:rPr lang="en-US" altLang="zh-CN" dirty="0"/>
              <a:t>Linux </a:t>
            </a:r>
            <a:r>
              <a:rPr lang="zh-CN" altLang="en-US" dirty="0"/>
              <a:t>服务器。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此时我们就需要远程登录到</a:t>
            </a:r>
            <a:r>
              <a:rPr lang="en-US" altLang="zh-CN" dirty="0"/>
              <a:t>Linux</a:t>
            </a:r>
            <a:r>
              <a:rPr lang="zh-CN" altLang="en-US" dirty="0"/>
              <a:t>服务器来管理维护系统。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Linux </a:t>
            </a:r>
            <a:r>
              <a:rPr lang="zh-CN" altLang="en-US" dirty="0"/>
              <a:t>系统中是通过 </a:t>
            </a:r>
            <a:r>
              <a:rPr lang="en-US" altLang="zh-CN" dirty="0" err="1">
                <a:solidFill>
                  <a:srgbClr val="FF0000"/>
                </a:solidFill>
              </a:rPr>
              <a:t>ssh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服务</a:t>
            </a:r>
            <a:r>
              <a:rPr lang="zh-CN" altLang="en-US" dirty="0"/>
              <a:t>实现的远程登录功能，默认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/>
              <a:t>服务端口号为 </a:t>
            </a:r>
            <a:r>
              <a:rPr lang="en-US" altLang="zh-CN" dirty="0">
                <a:solidFill>
                  <a:srgbClr val="FF0000"/>
                </a:solidFill>
              </a:rPr>
              <a:t>22</a:t>
            </a:r>
            <a:r>
              <a:rPr lang="zh-CN" altLang="en-US" dirty="0"/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Window </a:t>
            </a:r>
            <a:r>
              <a:rPr lang="zh-CN" altLang="en-US" dirty="0"/>
              <a:t>系统上 </a:t>
            </a:r>
            <a:r>
              <a:rPr lang="en-US" altLang="zh-CN" dirty="0"/>
              <a:t>Linux </a:t>
            </a:r>
            <a:r>
              <a:rPr lang="zh-CN" altLang="en-US" dirty="0"/>
              <a:t>远程登录客户端有 </a:t>
            </a:r>
            <a:r>
              <a:rPr lang="en-US" altLang="zh-CN" dirty="0" err="1"/>
              <a:t>SecureCRT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Putty</a:t>
            </a:r>
            <a:r>
              <a:rPr lang="en-US" altLang="zh-CN" dirty="0"/>
              <a:t>, SSH Secure Shell </a:t>
            </a:r>
            <a:r>
              <a:rPr lang="zh-CN" altLang="en-US" dirty="0"/>
              <a:t>等，以 </a:t>
            </a:r>
            <a:r>
              <a:rPr lang="en-US" altLang="zh-CN" dirty="0"/>
              <a:t>Putty </a:t>
            </a:r>
            <a:r>
              <a:rPr lang="zh-CN" altLang="en-US" dirty="0"/>
              <a:t>为例来登录远程服务器。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C5A938-2ACE-452D-A62B-CB5CC78BA344}"/>
              </a:ext>
            </a:extLst>
          </p:cNvPr>
          <p:cNvSpPr txBox="1"/>
          <p:nvPr/>
        </p:nvSpPr>
        <p:spPr>
          <a:xfrm>
            <a:off x="6030247" y="9151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altLang="zh-CN" dirty="0"/>
              <a:t>Putty </a:t>
            </a:r>
            <a:r>
              <a:rPr lang="zh-CN" altLang="fi-FI" dirty="0"/>
              <a:t>下载地址：</a:t>
            </a:r>
            <a:r>
              <a:rPr lang="fi-FI" altLang="zh-CN" dirty="0"/>
              <a:t>https://www.putty.org/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755FAA5-86F0-4D63-BCA1-A8395917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247" y="1739481"/>
            <a:ext cx="5316939" cy="39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FD99D8-72C0-4CCB-80BF-CA1C3C493835}"/>
              </a:ext>
            </a:extLst>
          </p:cNvPr>
          <p:cNvSpPr txBox="1"/>
          <p:nvPr/>
        </p:nvSpPr>
        <p:spPr>
          <a:xfrm>
            <a:off x="523604" y="1789447"/>
            <a:ext cx="10502983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SSH </a:t>
            </a:r>
            <a:r>
              <a:rPr lang="zh-CN" altLang="en-US" dirty="0"/>
              <a:t>为 </a:t>
            </a:r>
            <a:r>
              <a:rPr lang="en-US" altLang="zh-CN" dirty="0"/>
              <a:t>Secure Shell </a:t>
            </a:r>
            <a:r>
              <a:rPr lang="zh-CN" altLang="en-US" dirty="0"/>
              <a:t>的缩写，由 </a:t>
            </a:r>
            <a:r>
              <a:rPr lang="en-US" altLang="zh-CN" dirty="0"/>
              <a:t>IETF </a:t>
            </a:r>
            <a:r>
              <a:rPr lang="zh-CN" altLang="en-US" dirty="0"/>
              <a:t>的网络工作小组（</a:t>
            </a:r>
            <a:r>
              <a:rPr lang="en-US" altLang="zh-CN" dirty="0"/>
              <a:t>Network Working Group</a:t>
            </a:r>
            <a:r>
              <a:rPr lang="zh-CN" altLang="en-US" dirty="0"/>
              <a:t>）所制定。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SSH </a:t>
            </a:r>
            <a:r>
              <a:rPr lang="zh-CN" altLang="en-US" dirty="0"/>
              <a:t>为建立在应用层和传输层基础上的安全协议。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61B797-F41F-406B-80E3-3A60EEF43411}"/>
              </a:ext>
            </a:extLst>
          </p:cNvPr>
          <p:cNvSpPr txBox="1"/>
          <p:nvPr/>
        </p:nvSpPr>
        <p:spPr>
          <a:xfrm>
            <a:off x="4579058" y="938231"/>
            <a:ext cx="274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什么是</a:t>
            </a:r>
            <a:r>
              <a:rPr lang="en-US" altLang="zh-CN" sz="2800" dirty="0" err="1">
                <a:solidFill>
                  <a:srgbClr val="FF0000"/>
                </a:solidFill>
              </a:rPr>
              <a:t>ssh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EF8827-3ABA-4475-9E9B-30BB797D9E0A}"/>
              </a:ext>
            </a:extLst>
          </p:cNvPr>
          <p:cNvSpPr txBox="1"/>
          <p:nvPr/>
        </p:nvSpPr>
        <p:spPr>
          <a:xfrm>
            <a:off x="523603" y="3049613"/>
            <a:ext cx="10771925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/>
              <a:t>SSH</a:t>
            </a:r>
            <a:r>
              <a:rPr lang="zh-CN" altLang="en-US" dirty="0"/>
              <a:t>之所以能够保证安全，原因在于它采用了公钥加密。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整个过程是这样的：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）远程主机收到用户的登录请求，把自己的公钥发给用户。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）用户使用这个公钥，将登录密码加密后，发送回来。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）远程主机用自己的私钥，解密登录密码，如果密码正确，就同意用户登录。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19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61D14B5-43F4-48E4-A3DE-D712F60CE9B9}"/>
              </a:ext>
            </a:extLst>
          </p:cNvPr>
          <p:cNvSpPr/>
          <p:nvPr/>
        </p:nvSpPr>
        <p:spPr>
          <a:xfrm flipV="1">
            <a:off x="1966595" y="3048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DA3D3E-3AFA-4BCF-BA97-028E2CCE7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2" y="1917335"/>
            <a:ext cx="5695772" cy="402980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B5CE606-718E-4F57-8E5F-A989322115B0}"/>
              </a:ext>
            </a:extLst>
          </p:cNvPr>
          <p:cNvSpPr txBox="1"/>
          <p:nvPr/>
        </p:nvSpPr>
        <p:spPr>
          <a:xfrm>
            <a:off x="152399" y="806824"/>
            <a:ext cx="44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第一步，查询</a:t>
            </a:r>
            <a:r>
              <a:rPr lang="en-US" altLang="zh-CN" dirty="0"/>
              <a:t>Linux</a:t>
            </a:r>
            <a:r>
              <a:rPr lang="zh-CN" altLang="en-US" dirty="0"/>
              <a:t>服务器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F3475D-A696-4942-9D35-72934E6CB837}"/>
              </a:ext>
            </a:extLst>
          </p:cNvPr>
          <p:cNvSpPr txBox="1"/>
          <p:nvPr/>
        </p:nvSpPr>
        <p:spPr>
          <a:xfrm>
            <a:off x="7126941" y="610235"/>
            <a:ext cx="35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第二步，开启</a:t>
            </a:r>
            <a:r>
              <a:rPr lang="en-US" altLang="zh-CN" dirty="0"/>
              <a:t>Linux </a:t>
            </a:r>
            <a:r>
              <a:rPr lang="en-US" altLang="zh-CN" dirty="0" err="1"/>
              <a:t>ssh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430DFD-42B4-4CAA-A67F-71E2573C6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784" y="1191616"/>
            <a:ext cx="6109727" cy="28533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7437EF3-CBFF-44CD-AA62-8AD176E5B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140" y="4270707"/>
            <a:ext cx="6109371" cy="25431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F9B3AC-8C0B-4E50-A503-6294C660A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1" y="1227138"/>
            <a:ext cx="5657850" cy="5105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CA8C04-2B44-4A9B-B7A2-967232259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071" y="1118234"/>
            <a:ext cx="6016709" cy="521430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854E772-098D-456B-A29E-6C69ED4FAE58}"/>
              </a:ext>
            </a:extLst>
          </p:cNvPr>
          <p:cNvSpPr txBox="1"/>
          <p:nvPr/>
        </p:nvSpPr>
        <p:spPr>
          <a:xfrm>
            <a:off x="210821" y="706041"/>
            <a:ext cx="35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第三步，打开</a:t>
            </a:r>
            <a:r>
              <a:rPr lang="en-US" altLang="zh-CN" dirty="0"/>
              <a:t>Putty</a:t>
            </a:r>
            <a:r>
              <a:rPr lang="zh-CN" altLang="en-US" dirty="0"/>
              <a:t>客户端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D9EB25-F8F2-4D1B-9BBC-B9DA00AACFBC}"/>
              </a:ext>
            </a:extLst>
          </p:cNvPr>
          <p:cNvSpPr txBox="1"/>
          <p:nvPr/>
        </p:nvSpPr>
        <p:spPr>
          <a:xfrm>
            <a:off x="7126941" y="610235"/>
            <a:ext cx="350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第四步，连接</a:t>
            </a:r>
            <a:r>
              <a:rPr lang="en-US" altLang="zh-CN" dirty="0"/>
              <a:t>Linux </a:t>
            </a:r>
            <a:r>
              <a:rPr lang="en-US" altLang="zh-CN" dirty="0" err="1"/>
              <a:t>ssh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61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B1F0-FFDA-4F2F-A173-8679A8B49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" y="0"/>
            <a:ext cx="4618486" cy="610235"/>
          </a:xfrm>
          <a:prstGeom prst="rect">
            <a:avLst/>
          </a:prstGeom>
        </p:spPr>
      </p:pic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C9C3FA9-7154-4487-84A0-6B5B4728F786}"/>
              </a:ext>
            </a:extLst>
          </p:cNvPr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ED728D3E-E640-4867-99DB-E888C54697AC}"/>
              </a:ext>
            </a:extLst>
          </p:cNvPr>
          <p:cNvSpPr/>
          <p:nvPr/>
        </p:nvSpPr>
        <p:spPr>
          <a:xfrm flipV="1">
            <a:off x="1814195" y="15240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B1104-6489-4B40-9C90-440627F32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168" y="1495782"/>
            <a:ext cx="8939867" cy="50342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5E7446-C439-4F4A-9AF1-327E721838CA}"/>
              </a:ext>
            </a:extLst>
          </p:cNvPr>
          <p:cNvSpPr txBox="1"/>
          <p:nvPr/>
        </p:nvSpPr>
        <p:spPr>
          <a:xfrm>
            <a:off x="2447597" y="770850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如图所示：在</a:t>
            </a:r>
            <a:r>
              <a:rPr lang="en-US" altLang="zh-CN" dirty="0">
                <a:solidFill>
                  <a:srgbClr val="FF0000"/>
                </a:solidFill>
              </a:rPr>
              <a:t>Putty</a:t>
            </a:r>
            <a:r>
              <a:rPr lang="zh-CN" altLang="en-US" dirty="0">
                <a:solidFill>
                  <a:srgbClr val="FF0000"/>
                </a:solidFill>
              </a:rPr>
              <a:t>访问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服务端，就如在本地访问一样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6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 31"/>
          <p:cNvSpPr/>
          <p:nvPr/>
        </p:nvSpPr>
        <p:spPr>
          <a:xfrm>
            <a:off x="-382905" y="5290820"/>
            <a:ext cx="8939867" cy="2531110"/>
          </a:xfrm>
          <a:custGeom>
            <a:avLst/>
            <a:gdLst>
              <a:gd name="adj" fmla="val 22698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4079" h="3986">
                <a:moveTo>
                  <a:pt x="0" y="3986"/>
                </a:moveTo>
                <a:lnTo>
                  <a:pt x="555" y="3501"/>
                </a:lnTo>
                <a:lnTo>
                  <a:pt x="555" y="3986"/>
                </a:lnTo>
                <a:lnTo>
                  <a:pt x="0" y="3986"/>
                </a:lnTo>
                <a:close/>
                <a:moveTo>
                  <a:pt x="1770" y="2440"/>
                </a:moveTo>
                <a:lnTo>
                  <a:pt x="4564" y="0"/>
                </a:lnTo>
                <a:lnTo>
                  <a:pt x="14079" y="2440"/>
                </a:lnTo>
                <a:lnTo>
                  <a:pt x="1770" y="2440"/>
                </a:lnTo>
                <a:close/>
              </a:path>
            </a:pathLst>
          </a:custGeom>
          <a:solidFill>
            <a:srgbClr val="20FAF8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36" name="图片 35" descr="未标题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" y="-3912"/>
            <a:ext cx="12192000" cy="685673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55295" y="789940"/>
            <a:ext cx="828040" cy="1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7713" y="2196680"/>
            <a:ext cx="5342890" cy="103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 Heavy" panose="020B0A00000000000000" charset="-122"/>
                <a:ea typeface="思源黑体 CN Heavy" panose="020B0A00000000000000" charset="-122"/>
              </a:rPr>
              <a:t>谢谢</a:t>
            </a:r>
            <a:r>
              <a:rPr lang="zh-CN" altLang="en-US" sz="6000" dirty="0">
                <a:solidFill>
                  <a:srgbClr val="20FA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思源黑体 CN Heavy" panose="020B0A00000000000000" charset="-122"/>
              </a:rPr>
              <a:t>您的观看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-683895" y="3868420"/>
            <a:ext cx="7915275" cy="303530"/>
            <a:chOff x="-284" y="5940"/>
            <a:chExt cx="10800" cy="478"/>
          </a:xfrm>
        </p:grpSpPr>
        <p:pic>
          <p:nvPicPr>
            <p:cNvPr id="24" name="图片 23" descr="放飞纸飞机"/>
            <p:cNvPicPr>
              <a:picLocks noChangeAspect="1"/>
            </p:cNvPicPr>
            <p:nvPr/>
          </p:nvPicPr>
          <p:blipFill>
            <a:blip r:embed="rId4"/>
            <a:srcRect t="55477" b="32404"/>
            <a:stretch>
              <a:fillRect/>
            </a:stretch>
          </p:blipFill>
          <p:spPr>
            <a:xfrm>
              <a:off x="-284" y="5940"/>
              <a:ext cx="10800" cy="478"/>
            </a:xfrm>
            <a:prstGeom prst="rect">
              <a:avLst/>
            </a:prstGeom>
          </p:spPr>
        </p:pic>
        <p:pic>
          <p:nvPicPr>
            <p:cNvPr id="25" name="图片 24" descr="放飞纸飞机"/>
            <p:cNvPicPr>
              <a:picLocks noChangeAspect="1"/>
            </p:cNvPicPr>
            <p:nvPr/>
          </p:nvPicPr>
          <p:blipFill>
            <a:blip r:embed="rId5"/>
            <a:srcRect l="37755" t="35657" r="41439" b="50880"/>
            <a:stretch>
              <a:fillRect/>
            </a:stretch>
          </p:blipFill>
          <p:spPr>
            <a:xfrm>
              <a:off x="1025" y="6061"/>
              <a:ext cx="6668" cy="288"/>
            </a:xfrm>
            <a:prstGeom prst="rect">
              <a:avLst/>
            </a:prstGeom>
          </p:spPr>
        </p:pic>
      </p:grpSp>
      <p:sp>
        <p:nvSpPr>
          <p:cNvPr id="31" name="等腰三角形 30"/>
          <p:cNvSpPr/>
          <p:nvPr/>
        </p:nvSpPr>
        <p:spPr>
          <a:xfrm flipV="1">
            <a:off x="1661795" y="0"/>
            <a:ext cx="5377815" cy="2573655"/>
          </a:xfrm>
          <a:prstGeom prst="triangle">
            <a:avLst>
              <a:gd name="adj" fmla="val 32631"/>
            </a:avLst>
          </a:prstGeom>
          <a:solidFill>
            <a:srgbClr val="20FAF8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585470" y="979170"/>
            <a:ext cx="2571750" cy="1386205"/>
          </a:xfrm>
          <a:prstGeom prst="triangle">
            <a:avLst>
              <a:gd name="adj" fmla="val 32631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flipH="1" flipV="1">
            <a:off x="10484485" y="0"/>
            <a:ext cx="1714500" cy="965835"/>
          </a:xfrm>
          <a:prstGeom prst="triangle">
            <a:avLst>
              <a:gd name="adj" fmla="val 0"/>
            </a:avLst>
          </a:prstGeom>
          <a:solidFill>
            <a:srgbClr val="20FAF8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684EBE-1EF3-4606-A975-F79CED6D4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85" y="-3912"/>
            <a:ext cx="6515361" cy="12366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257481-0118-4094-BD37-9C6C4B30BC10}"/>
              </a:ext>
            </a:extLst>
          </p:cNvPr>
          <p:cNvSpPr txBox="1"/>
          <p:nvPr/>
        </p:nvSpPr>
        <p:spPr>
          <a:xfrm>
            <a:off x="2261683" y="464472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</a:rPr>
              <a:t>盛建强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115</TotalTime>
  <Words>295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思源黑体 CN Bold</vt:lpstr>
      <vt:lpstr>思源黑体 CN Heavy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Linux远程登录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boyata</dc:creator>
  <cp:lastModifiedBy>sheng jianqiang</cp:lastModifiedBy>
  <cp:revision>193</cp:revision>
  <dcterms:created xsi:type="dcterms:W3CDTF">2019-06-19T02:08:00Z</dcterms:created>
  <dcterms:modified xsi:type="dcterms:W3CDTF">2022-03-14T04:01:58Z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2A7F150BE7724DADAF77CC031F904C79</vt:lpwstr>
  </property>
</Properties>
</file>