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5" r:id="rId4"/>
    <p:sldId id="282" r:id="rId5"/>
    <p:sldId id="283" r:id="rId6"/>
    <p:sldId id="285" r:id="rId7"/>
    <p:sldId id="284" r:id="rId8"/>
    <p:sldId id="286" r:id="rId9"/>
    <p:sldId id="287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2022/4/9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440180"/>
            <a:chOff x="5034" y="3970"/>
            <a:chExt cx="6006" cy="226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1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Case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语句</a:t>
              </a: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073FDD-8DAB-4A8B-B034-40516FF1BB3D}"/>
              </a:ext>
            </a:extLst>
          </p:cNvPr>
          <p:cNvSpPr txBox="1"/>
          <p:nvPr/>
        </p:nvSpPr>
        <p:spPr>
          <a:xfrm>
            <a:off x="4410254" y="625755"/>
            <a:ext cx="628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</a:rPr>
              <a:t>条件结构语句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10F493-33F7-4E34-B9B0-64C1F6DCD73E}"/>
              </a:ext>
            </a:extLst>
          </p:cNvPr>
          <p:cNvSpPr txBox="1"/>
          <p:nvPr/>
        </p:nvSpPr>
        <p:spPr>
          <a:xfrm>
            <a:off x="401683" y="1383029"/>
            <a:ext cx="2903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1. case</a:t>
            </a:r>
            <a:r>
              <a:rPr lang="zh-CN" altLang="en-US" dirty="0">
                <a:solidFill>
                  <a:srgbClr val="FF0000"/>
                </a:solidFill>
              </a:rPr>
              <a:t>语法结构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FE9F49-D65A-4AA5-8541-D40A5D9B3BCA}"/>
              </a:ext>
            </a:extLst>
          </p:cNvPr>
          <p:cNvSpPr txBox="1"/>
          <p:nvPr/>
        </p:nvSpPr>
        <p:spPr>
          <a:xfrm>
            <a:off x="6173003" y="1383029"/>
            <a:ext cx="5240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的对比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B103E-C9A6-47EA-B9BF-C68C1D4D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6" y="2054931"/>
            <a:ext cx="3120368" cy="34181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51B736-FFC7-438D-BD7C-66B61F323B64}"/>
              </a:ext>
            </a:extLst>
          </p:cNvPr>
          <p:cNvSpPr txBox="1"/>
          <p:nvPr/>
        </p:nvSpPr>
        <p:spPr>
          <a:xfrm>
            <a:off x="4194719" y="2169555"/>
            <a:ext cx="219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书写方式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B7751C-3735-416D-9084-AE6096A6E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028" y="2915206"/>
            <a:ext cx="2085975" cy="24669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5114138-3317-46EC-BFFC-D78BC8ED7E44}"/>
              </a:ext>
            </a:extLst>
          </p:cNvPr>
          <p:cNvSpPr txBox="1"/>
          <p:nvPr/>
        </p:nvSpPr>
        <p:spPr>
          <a:xfrm>
            <a:off x="7536535" y="2153384"/>
            <a:ext cx="219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书写方式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ADB7D4-ED3B-4E03-B0A1-CDFF9CA8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579" y="2942033"/>
            <a:ext cx="2352675" cy="2286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696CC68-2611-4978-A7C6-D00D13CCC423}"/>
              </a:ext>
            </a:extLst>
          </p:cNvPr>
          <p:cNvSpPr txBox="1"/>
          <p:nvPr/>
        </p:nvSpPr>
        <p:spPr>
          <a:xfrm>
            <a:off x="3657600" y="2050450"/>
            <a:ext cx="6907567" cy="38963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EB4C1E-3560-4097-83AD-E175F0B88C42}"/>
              </a:ext>
            </a:extLst>
          </p:cNvPr>
          <p:cNvSpPr txBox="1"/>
          <p:nvPr/>
        </p:nvSpPr>
        <p:spPr>
          <a:xfrm>
            <a:off x="3621742" y="1210607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</a:rPr>
              <a:t>语句小结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DAED-2FD7-46BA-8380-F06DA814BAC2}"/>
              </a:ext>
            </a:extLst>
          </p:cNvPr>
          <p:cNvSpPr txBox="1"/>
          <p:nvPr/>
        </p:nvSpPr>
        <p:spPr>
          <a:xfrm>
            <a:off x="1810871" y="2274838"/>
            <a:ext cx="8919882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case</a:t>
            </a:r>
            <a:r>
              <a:rPr lang="zh-CN" altLang="en-US" dirty="0"/>
              <a:t>语句就相当于多分支的</a:t>
            </a:r>
            <a:r>
              <a:rPr lang="en-US" altLang="zh-CN" dirty="0"/>
              <a:t>if</a:t>
            </a:r>
            <a:r>
              <a:rPr lang="zh-CN" altLang="en-US" dirty="0"/>
              <a:t>语句。</a:t>
            </a:r>
            <a:r>
              <a:rPr lang="en-US" altLang="zh-CN" dirty="0"/>
              <a:t>case</a:t>
            </a:r>
            <a:r>
              <a:rPr lang="zh-CN" altLang="en-US" dirty="0"/>
              <a:t>语句的优势是更规范、易读。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case</a:t>
            </a:r>
            <a:r>
              <a:rPr lang="zh-CN" altLang="en-US" dirty="0"/>
              <a:t>语句适合变量的值少，且为固定的数字或字符串集合。</a:t>
            </a:r>
            <a:r>
              <a:rPr lang="en-US" altLang="zh-CN" dirty="0"/>
              <a:t>(1,2,3)</a:t>
            </a:r>
            <a:r>
              <a:rPr lang="zh-CN" altLang="en-US" dirty="0"/>
              <a:t>或</a:t>
            </a:r>
            <a:r>
              <a:rPr lang="en-US" altLang="zh-CN" dirty="0"/>
              <a:t>(</a:t>
            </a:r>
            <a:r>
              <a:rPr lang="en-US" altLang="zh-CN" dirty="0" err="1"/>
              <a:t>start,stop,restart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系统服务启动脚本传参的判断多用</a:t>
            </a:r>
            <a:r>
              <a:rPr lang="en-US" altLang="zh-CN" dirty="0"/>
              <a:t>case</a:t>
            </a:r>
            <a:r>
              <a:rPr lang="zh-CN" altLang="en-US" dirty="0"/>
              <a:t>语句，多参考</a:t>
            </a:r>
            <a:r>
              <a:rPr lang="en-US" altLang="zh-CN" dirty="0" err="1"/>
              <a:t>rpcbind</a:t>
            </a:r>
            <a:r>
              <a:rPr lang="en-US" altLang="zh-CN" dirty="0"/>
              <a:t>/</a:t>
            </a:r>
            <a:r>
              <a:rPr lang="en-US" altLang="zh-CN" dirty="0" err="1"/>
              <a:t>nfs</a:t>
            </a:r>
            <a:r>
              <a:rPr lang="en-US" altLang="zh-CN" dirty="0"/>
              <a:t>/</a:t>
            </a:r>
            <a:r>
              <a:rPr lang="en-US" altLang="zh-CN" dirty="0" err="1"/>
              <a:t>crond</a:t>
            </a:r>
            <a:r>
              <a:rPr lang="zh-CN" altLang="en-US" dirty="0"/>
              <a:t>脚本；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菜单脚本也可以使用</a:t>
            </a:r>
            <a:r>
              <a:rPr lang="en-US" altLang="zh-CN" dirty="0"/>
              <a:t>case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E8B0C6-D6B6-4F54-8D69-83280FF88348}"/>
              </a:ext>
            </a:extLst>
          </p:cNvPr>
          <p:cNvSpPr txBox="1"/>
          <p:nvPr/>
        </p:nvSpPr>
        <p:spPr>
          <a:xfrm>
            <a:off x="242048" y="642876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练习题</a:t>
            </a:r>
            <a:r>
              <a:rPr lang="en-US" altLang="zh-CN" dirty="0">
                <a:solidFill>
                  <a:srgbClr val="FF0000"/>
                </a:solidFill>
              </a:rPr>
              <a:t>1】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case</a:t>
            </a:r>
            <a:r>
              <a:rPr lang="zh-CN" altLang="en-US" dirty="0">
                <a:solidFill>
                  <a:srgbClr val="FF0000"/>
                </a:solidFill>
              </a:rPr>
              <a:t>编写一个菜单脚本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1D2C1-0903-4FE7-A955-535A04194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4" y="1118469"/>
            <a:ext cx="5133975" cy="566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8D90E7-9060-4FA5-B07B-D216414A0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277" y="1125503"/>
            <a:ext cx="6162675" cy="1952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8386F7B-2DF0-4A37-961E-5E178BEA951E}"/>
              </a:ext>
            </a:extLst>
          </p:cNvPr>
          <p:cNvSpPr txBox="1"/>
          <p:nvPr/>
        </p:nvSpPr>
        <p:spPr>
          <a:xfrm>
            <a:off x="5576047" y="643791"/>
            <a:ext cx="451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练习题</a:t>
            </a:r>
            <a:r>
              <a:rPr lang="en-US" altLang="zh-CN" dirty="0">
                <a:solidFill>
                  <a:srgbClr val="FF0000"/>
                </a:solidFill>
              </a:rPr>
              <a:t>1】</a:t>
            </a:r>
            <a:r>
              <a:rPr lang="zh-CN" altLang="en-US" dirty="0">
                <a:solidFill>
                  <a:srgbClr val="FF0000"/>
                </a:solidFill>
              </a:rPr>
              <a:t>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FBE42C-5A4A-4014-B44C-BABEE655E419}"/>
              </a:ext>
            </a:extLst>
          </p:cNvPr>
          <p:cNvSpPr txBox="1"/>
          <p:nvPr/>
        </p:nvSpPr>
        <p:spPr>
          <a:xfrm>
            <a:off x="6000976" y="3860527"/>
            <a:ext cx="5473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EOF</a:t>
            </a:r>
            <a:r>
              <a:rPr lang="zh-CN" altLang="en-US" dirty="0"/>
              <a:t>是</a:t>
            </a:r>
            <a:r>
              <a:rPr lang="en-US" altLang="zh-CN" dirty="0"/>
              <a:t>END Of File</a:t>
            </a:r>
            <a:r>
              <a:rPr lang="zh-CN" altLang="en-US" dirty="0"/>
              <a:t>的缩写，表示自定义终止符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BD313C-9D49-48A6-A3B5-867A12918211}"/>
              </a:ext>
            </a:extLst>
          </p:cNvPr>
          <p:cNvSpPr txBox="1"/>
          <p:nvPr/>
        </p:nvSpPr>
        <p:spPr>
          <a:xfrm>
            <a:off x="5787277" y="33779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EOF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20E10E-00E4-4CEA-ACA8-5BDA3C0CC282}"/>
              </a:ext>
            </a:extLst>
          </p:cNvPr>
          <p:cNvSpPr txBox="1"/>
          <p:nvPr/>
        </p:nvSpPr>
        <p:spPr>
          <a:xfrm>
            <a:off x="6035304" y="4296811"/>
            <a:ext cx="6293222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EOF</a:t>
            </a:r>
            <a:r>
              <a:rPr lang="zh-CN" altLang="en-US" dirty="0"/>
              <a:t>一般会配合</a:t>
            </a:r>
            <a:r>
              <a:rPr lang="en-US" altLang="zh-CN" dirty="0"/>
              <a:t>cat</a:t>
            </a:r>
            <a:r>
              <a:rPr lang="zh-CN" altLang="en-US" dirty="0"/>
              <a:t>能够多行文本输出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其用法如下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&lt;&lt;EOF        //</a:t>
            </a:r>
            <a:r>
              <a:rPr lang="zh-CN" altLang="en-US" dirty="0"/>
              <a:t>开始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....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EOF            //</a:t>
            </a:r>
            <a:r>
              <a:rPr lang="zh-CN" altLang="en-US" dirty="0"/>
              <a:t>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FDCC48-6D23-4729-8D6C-5D2EA464E301}"/>
              </a:ext>
            </a:extLst>
          </p:cNvPr>
          <p:cNvSpPr txBox="1"/>
          <p:nvPr/>
        </p:nvSpPr>
        <p:spPr>
          <a:xfrm>
            <a:off x="340658" y="781169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练习题</a:t>
            </a:r>
            <a:r>
              <a:rPr lang="en-US" altLang="zh-CN" dirty="0">
                <a:solidFill>
                  <a:srgbClr val="FF0000"/>
                </a:solidFill>
              </a:rPr>
              <a:t>2】</a:t>
            </a:r>
            <a:r>
              <a:rPr lang="zh-CN" altLang="en-US" dirty="0">
                <a:solidFill>
                  <a:srgbClr val="FF0000"/>
                </a:solidFill>
              </a:rPr>
              <a:t>输出带有颜色的水果菜单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E8CC5A-1992-42DB-8003-C8F60333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3" y="1321435"/>
            <a:ext cx="5509624" cy="5495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C1C33A-EBDD-4FBB-8BD3-A9EEAC5D3492}"/>
              </a:ext>
            </a:extLst>
          </p:cNvPr>
          <p:cNvSpPr txBox="1"/>
          <p:nvPr/>
        </p:nvSpPr>
        <p:spPr>
          <a:xfrm>
            <a:off x="5916706" y="791373"/>
            <a:ext cx="446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特殊含义的转义符</a:t>
            </a:r>
            <a:r>
              <a:rPr lang="en-US" altLang="zh-CN" dirty="0">
                <a:solidFill>
                  <a:srgbClr val="FF0000"/>
                </a:solidFill>
              </a:rPr>
              <a:t>\033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879E9E-0B16-493B-B869-3A794DDA5C39}"/>
              </a:ext>
            </a:extLst>
          </p:cNvPr>
          <p:cNvSpPr txBox="1"/>
          <p:nvPr/>
        </p:nvSpPr>
        <p:spPr>
          <a:xfrm>
            <a:off x="5916706" y="1329261"/>
            <a:ext cx="6208871" cy="41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格式</a:t>
            </a:r>
            <a:r>
              <a:rPr lang="en-US" altLang="zh-CN" sz="1600" dirty="0"/>
              <a:t>: echo -e “\033[</a:t>
            </a:r>
            <a:r>
              <a:rPr lang="zh-CN" altLang="en-US" sz="1600" dirty="0"/>
              <a:t>字背景颜色</a:t>
            </a:r>
            <a:r>
              <a:rPr lang="en-US" altLang="zh-CN" sz="1600" dirty="0"/>
              <a:t>; </a:t>
            </a:r>
            <a:r>
              <a:rPr lang="zh-CN" altLang="en-US" sz="1600" dirty="0"/>
              <a:t>字体颜色</a:t>
            </a:r>
            <a:r>
              <a:rPr lang="en-US" altLang="zh-CN" sz="1600" dirty="0"/>
              <a:t>m </a:t>
            </a:r>
            <a:r>
              <a:rPr lang="zh-CN" altLang="en-US" sz="1600" dirty="0"/>
              <a:t>字符串 </a:t>
            </a:r>
            <a:r>
              <a:rPr lang="en-US" altLang="zh-CN" sz="1600" dirty="0"/>
              <a:t>\033[0m"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B63328-46B6-47B3-A4C7-5823044CD0AE}"/>
              </a:ext>
            </a:extLst>
          </p:cNvPr>
          <p:cNvSpPr txBox="1"/>
          <p:nvPr/>
        </p:nvSpPr>
        <p:spPr>
          <a:xfrm>
            <a:off x="6194611" y="2419327"/>
            <a:ext cx="295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字颜色</a:t>
            </a:r>
            <a:r>
              <a:rPr lang="en-US" altLang="zh-CN" sz="1600" dirty="0"/>
              <a:t>:30-----------37</a:t>
            </a:r>
            <a:r>
              <a:rPr lang="zh-CN" altLang="en-US" sz="1600" dirty="0"/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E4B333-A688-4419-94D5-EF30DE02BCCA}"/>
              </a:ext>
            </a:extLst>
          </p:cNvPr>
          <p:cNvSpPr txBox="1"/>
          <p:nvPr/>
        </p:nvSpPr>
        <p:spPr>
          <a:xfrm>
            <a:off x="6194611" y="1970335"/>
            <a:ext cx="3370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字背景颜色范围</a:t>
            </a:r>
            <a:r>
              <a:rPr lang="en-US" altLang="zh-CN" sz="1600" dirty="0"/>
              <a:t>:40----47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A22FB2-22A5-40B9-9418-996A476A6C35}"/>
              </a:ext>
            </a:extLst>
          </p:cNvPr>
          <p:cNvSpPr txBox="1"/>
          <p:nvPr/>
        </p:nvSpPr>
        <p:spPr>
          <a:xfrm>
            <a:off x="6277130" y="2822785"/>
            <a:ext cx="5751670" cy="41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    30:</a:t>
            </a:r>
            <a:r>
              <a:rPr lang="zh-CN" altLang="en-US" sz="1600" dirty="0"/>
              <a:t>黑</a:t>
            </a:r>
            <a:r>
              <a:rPr lang="en-US" altLang="zh-CN" sz="1600" dirty="0"/>
              <a:t>31:</a:t>
            </a:r>
            <a:r>
              <a:rPr lang="zh-CN" altLang="en-US" sz="1600" dirty="0"/>
              <a:t>红</a:t>
            </a:r>
            <a:r>
              <a:rPr lang="en-US" altLang="zh-CN" sz="1600" dirty="0"/>
              <a:t>32:</a:t>
            </a:r>
            <a:r>
              <a:rPr lang="zh-CN" altLang="en-US" sz="1600" dirty="0"/>
              <a:t>绿</a:t>
            </a:r>
            <a:r>
              <a:rPr lang="en-US" altLang="zh-CN" sz="1600" dirty="0"/>
              <a:t>33:</a:t>
            </a:r>
            <a:r>
              <a:rPr lang="zh-CN" altLang="en-US" sz="1600" dirty="0"/>
              <a:t>黄</a:t>
            </a:r>
            <a:r>
              <a:rPr lang="en-US" altLang="zh-CN" sz="1600" dirty="0"/>
              <a:t>34:</a:t>
            </a:r>
            <a:r>
              <a:rPr lang="zh-CN" altLang="en-US" sz="1600" dirty="0"/>
              <a:t>蓝色</a:t>
            </a:r>
            <a:r>
              <a:rPr lang="en-US" altLang="zh-CN" sz="1600" dirty="0"/>
              <a:t>35:</a:t>
            </a:r>
            <a:r>
              <a:rPr lang="zh-CN" altLang="en-US" sz="1600" dirty="0"/>
              <a:t>紫色</a:t>
            </a:r>
            <a:r>
              <a:rPr lang="en-US" altLang="zh-CN" sz="1600" dirty="0"/>
              <a:t>36:</a:t>
            </a:r>
            <a:r>
              <a:rPr lang="zh-CN" altLang="en-US" sz="1600" dirty="0"/>
              <a:t>深绿</a:t>
            </a:r>
            <a:r>
              <a:rPr lang="en-US" altLang="zh-CN" sz="1600" dirty="0"/>
              <a:t>37:</a:t>
            </a:r>
            <a:r>
              <a:rPr lang="zh-CN" altLang="en-US" sz="1600" dirty="0"/>
              <a:t>白色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4454C8-9AC4-4206-9F8D-91F9A5AA41A4}"/>
              </a:ext>
            </a:extLst>
          </p:cNvPr>
          <p:cNvSpPr txBox="1"/>
          <p:nvPr/>
        </p:nvSpPr>
        <p:spPr>
          <a:xfrm>
            <a:off x="6006354" y="3429000"/>
            <a:ext cx="6293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ANSI</a:t>
            </a:r>
            <a:r>
              <a:rPr lang="zh-CN" altLang="en-US" sz="1600" dirty="0"/>
              <a:t>控制码的说明：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B73079-9453-4CF3-80E6-A9344252D30F}"/>
              </a:ext>
            </a:extLst>
          </p:cNvPr>
          <p:cNvSpPr txBox="1"/>
          <p:nvPr/>
        </p:nvSpPr>
        <p:spPr>
          <a:xfrm>
            <a:off x="6277130" y="3872002"/>
            <a:ext cx="3282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\33[0m </a:t>
            </a:r>
            <a:r>
              <a:rPr lang="zh-CN" altLang="en-US" sz="1400" dirty="0"/>
              <a:t>关闭所有属性</a:t>
            </a:r>
          </a:p>
          <a:p>
            <a:r>
              <a:rPr lang="en-US" altLang="zh-CN" sz="1400" dirty="0"/>
              <a:t>\33[1m </a:t>
            </a:r>
            <a:r>
              <a:rPr lang="zh-CN" altLang="en-US" sz="1400" dirty="0"/>
              <a:t>设置高亮度</a:t>
            </a:r>
          </a:p>
          <a:p>
            <a:r>
              <a:rPr lang="en-US" altLang="zh-CN" sz="1400" dirty="0"/>
              <a:t>\33[4m </a:t>
            </a:r>
            <a:r>
              <a:rPr lang="zh-CN" altLang="en-US" sz="1400" dirty="0"/>
              <a:t>下划线</a:t>
            </a:r>
          </a:p>
          <a:p>
            <a:r>
              <a:rPr lang="en-US" altLang="zh-CN" sz="1400" dirty="0"/>
              <a:t>\33[5m </a:t>
            </a:r>
            <a:r>
              <a:rPr lang="zh-CN" altLang="en-US" sz="1400" dirty="0"/>
              <a:t>闪烁</a:t>
            </a:r>
          </a:p>
          <a:p>
            <a:r>
              <a:rPr lang="en-US" altLang="zh-CN" sz="1400" dirty="0"/>
              <a:t>\33[7m </a:t>
            </a:r>
            <a:r>
              <a:rPr lang="zh-CN" altLang="en-US" sz="1400" dirty="0"/>
              <a:t>反显</a:t>
            </a:r>
          </a:p>
          <a:p>
            <a:r>
              <a:rPr lang="en-US" altLang="zh-CN" sz="1400" dirty="0"/>
              <a:t>\33[8m </a:t>
            </a:r>
            <a:r>
              <a:rPr lang="zh-CN" altLang="en-US" sz="1400" dirty="0"/>
              <a:t>消隐</a:t>
            </a:r>
          </a:p>
          <a:p>
            <a:r>
              <a:rPr lang="en-US" altLang="zh-CN" sz="1400" dirty="0"/>
              <a:t>\33[30m -- \33[37m </a:t>
            </a:r>
            <a:r>
              <a:rPr lang="zh-CN" altLang="en-US" sz="1400" dirty="0"/>
              <a:t>设置前景色</a:t>
            </a:r>
          </a:p>
          <a:p>
            <a:r>
              <a:rPr lang="en-US" altLang="zh-CN" sz="1400" dirty="0"/>
              <a:t>\33[40m -- \33[47m </a:t>
            </a:r>
            <a:r>
              <a:rPr lang="zh-CN" altLang="en-US" sz="1400" dirty="0"/>
              <a:t>设置背景色</a:t>
            </a:r>
            <a:endParaRPr lang="en-US" altLang="zh-CN" sz="1400" dirty="0"/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658A13-AAFC-4FA1-9860-47DB70596715}"/>
              </a:ext>
            </a:extLst>
          </p:cNvPr>
          <p:cNvSpPr txBox="1"/>
          <p:nvPr/>
        </p:nvSpPr>
        <p:spPr>
          <a:xfrm>
            <a:off x="2868705" y="2502059"/>
            <a:ext cx="7288305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　　</a:t>
            </a:r>
            <a:r>
              <a:rPr lang="en-US" altLang="zh-CN" dirty="0"/>
              <a:t>1.</a:t>
            </a:r>
            <a:r>
              <a:rPr lang="zh-CN" altLang="en-US" dirty="0"/>
              <a:t>变量名称不能和系统已经存在的命令等重复  </a:t>
            </a:r>
            <a:r>
              <a:rPr lang="en-US" altLang="zh-CN" dirty="0"/>
              <a:t>free  == &gt; Free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　　</a:t>
            </a:r>
            <a:r>
              <a:rPr lang="en-US" altLang="zh-CN" dirty="0"/>
              <a:t>2. </a:t>
            </a:r>
            <a:r>
              <a:rPr lang="zh-CN" altLang="en-US" dirty="0"/>
              <a:t>判断单位要统一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　　</a:t>
            </a:r>
            <a:r>
              <a:rPr lang="en-US" altLang="zh-CN" dirty="0"/>
              <a:t>3. </a:t>
            </a:r>
            <a:r>
              <a:rPr lang="zh-CN" altLang="en-US" dirty="0"/>
              <a:t>脚本一行不超过一屏的一半。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　　</a:t>
            </a:r>
            <a:r>
              <a:rPr lang="en-US" altLang="zh-CN" dirty="0"/>
              <a:t>4. </a:t>
            </a:r>
            <a:r>
              <a:rPr lang="zh-CN" altLang="en-US" dirty="0"/>
              <a:t>能写成变量的内容尽量写成变量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050559-4482-4893-911B-0C545B73AB17}"/>
              </a:ext>
            </a:extLst>
          </p:cNvPr>
          <p:cNvSpPr txBox="1"/>
          <p:nvPr/>
        </p:nvSpPr>
        <p:spPr>
          <a:xfrm>
            <a:off x="3272117" y="1418252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写脚本规范及注意事项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94C5C2-7230-4A97-86AE-F7ED9CC115B2}"/>
              </a:ext>
            </a:extLst>
          </p:cNvPr>
          <p:cNvSpPr txBox="1"/>
          <p:nvPr/>
        </p:nvSpPr>
        <p:spPr>
          <a:xfrm>
            <a:off x="105914" y="1209364"/>
            <a:ext cx="5102580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拓展题：</a:t>
            </a: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练习题</a:t>
            </a:r>
            <a:r>
              <a:rPr lang="en-US" altLang="zh-CN" sz="2400" dirty="0">
                <a:solidFill>
                  <a:srgbClr val="FF0000"/>
                </a:solidFill>
              </a:rPr>
              <a:t>3】</a:t>
            </a:r>
            <a:r>
              <a:rPr lang="zh-CN" altLang="en-US" sz="2400" dirty="0">
                <a:solidFill>
                  <a:srgbClr val="FF0000"/>
                </a:solidFill>
              </a:rPr>
              <a:t>菜单自动化软件部署脚本实践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9A763C-BD9E-40FB-B07F-C6E99B09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4" y="2958148"/>
            <a:ext cx="5324475" cy="2828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B475B6-B1A4-4D76-8671-ADC7F31E9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01" y="1209364"/>
            <a:ext cx="6743122" cy="5566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696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022F04-5541-48BD-81E1-A763BBC9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56" y="0"/>
            <a:ext cx="666277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4DD84C-4AF4-4B27-AD53-7878DD1349ED}"/>
              </a:ext>
            </a:extLst>
          </p:cNvPr>
          <p:cNvSpPr txBox="1"/>
          <p:nvPr/>
        </p:nvSpPr>
        <p:spPr>
          <a:xfrm>
            <a:off x="1102659" y="22580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参考答案：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48BEED-81C1-4932-B26F-2E6AE0B399C3}"/>
              </a:ext>
            </a:extLst>
          </p:cNvPr>
          <p:cNvSpPr txBox="1"/>
          <p:nvPr/>
        </p:nvSpPr>
        <p:spPr>
          <a:xfrm>
            <a:off x="349624" y="3358926"/>
            <a:ext cx="3774141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其他数字参数：</a:t>
            </a:r>
            <a:r>
              <a:rPr lang="en-US" altLang="zh-CN" dirty="0"/>
              <a:t>0 </a:t>
            </a:r>
            <a:r>
              <a:rPr lang="zh-CN" altLang="en-US" dirty="0"/>
              <a:t>关闭所有属性、</a:t>
            </a:r>
            <a:r>
              <a:rPr lang="en-US" altLang="zh-CN" dirty="0"/>
              <a:t>1 </a:t>
            </a:r>
            <a:r>
              <a:rPr lang="zh-CN" altLang="en-US" dirty="0"/>
              <a:t>设置高亮度（加粗）、</a:t>
            </a:r>
            <a:r>
              <a:rPr lang="en-US" altLang="zh-CN" dirty="0"/>
              <a:t>4 </a:t>
            </a:r>
            <a:r>
              <a:rPr lang="zh-CN" altLang="en-US" dirty="0"/>
              <a:t>下划线、</a:t>
            </a:r>
            <a:r>
              <a:rPr lang="en-US" altLang="zh-CN" dirty="0"/>
              <a:t>5 </a:t>
            </a:r>
            <a:r>
              <a:rPr lang="zh-CN" altLang="en-US" dirty="0"/>
              <a:t>闪烁、</a:t>
            </a:r>
            <a:r>
              <a:rPr lang="en-US" altLang="zh-CN" dirty="0"/>
              <a:t>7 </a:t>
            </a:r>
            <a:r>
              <a:rPr lang="zh-CN" altLang="en-US" dirty="0"/>
              <a:t>反显、</a:t>
            </a:r>
            <a:r>
              <a:rPr lang="en-US" altLang="zh-CN" dirty="0"/>
              <a:t>8 </a:t>
            </a:r>
            <a:r>
              <a:rPr lang="zh-CN" altLang="en-US" dirty="0"/>
              <a:t>消隐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850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149</TotalTime>
  <Words>407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201</cp:revision>
  <dcterms:created xsi:type="dcterms:W3CDTF">2019-06-19T02:08:00Z</dcterms:created>
  <dcterms:modified xsi:type="dcterms:W3CDTF">2022-04-09T09:46:38Z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