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5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77" r:id="rId12"/>
    <p:sldId id="289" r:id="rId13"/>
    <p:sldId id="290" r:id="rId14"/>
    <p:sldId id="291" r:id="rId15"/>
    <p:sldId id="28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FFFFF"/>
    <a:srgbClr val="0E2C4E"/>
    <a:srgbClr val="102446"/>
    <a:srgbClr val="20FAF8"/>
    <a:srgbClr val="DCDCDC"/>
    <a:srgbClr val="F0F0F0"/>
    <a:srgbClr val="E6E6E6"/>
    <a:srgbClr val="C8C8C8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0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1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9EC38-B535-43F1-803E-4678C2A4FD0B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409D8-5DB8-4A98-B740-A954047F4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220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1FA41F9B-4DA9-4D90-BF5A-054DE05E634F}" type="datetime1">
              <a:rPr lang="zh-CN" altLang="en-US" smtClean="0"/>
              <a:t>2022/4/5</a:t>
            </a:fld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深圳信息职业技术学院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DC77FFB-0369-4F96-BCCE-D1A04A639931}" type="datetime1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5584084C-6774-44B2-9302-0247AC2DFED9}" type="datetime1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C408B-1C10-47C4-8249-2336787C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89964F8-A0BD-4272-A31A-79C5B9B1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CF1E-E832-4EDE-811D-40575550742F}" type="datetime1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0EDBE17A-8086-402D-B5C9-F150AECC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4DB73DE-D1B0-4EC8-9B5C-DB1179BF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70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A0F23B1-9787-45D8-85EF-45FAA174EA5B}" type="datetime1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EACAF3C0-AF14-42AA-AD80-4031FB10ED36}" type="datetime1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2400E1B-309A-46AA-9854-6F1E8F8D0B31}" type="datetime1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592A18B6-F142-4D7D-8582-D65A4B14FD23}" type="datetime1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38372D28-2557-422C-9BD1-8A9CE6664CD4}" type="datetime1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5893E5A-1880-4FEC-8007-B9A836632683}" type="datetime1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883A713-A2BD-41D5-AB23-F146AF6672D8}" type="datetime1">
              <a:rPr lang="zh-CN" altLang="en-US" smtClean="0"/>
              <a:t>2022/4/5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036BE15-8C16-48AD-ACF5-5A296DFB87A4}" type="datetime1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2801E78C-65D4-44F5-8558-ECD54B37C020}" type="datetime1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70205" y="254000"/>
            <a:ext cx="2379345" cy="598170"/>
            <a:chOff x="891" y="418"/>
            <a:chExt cx="3747" cy="942"/>
          </a:xfrm>
        </p:grpSpPr>
        <p:sp>
          <p:nvSpPr>
            <p:cNvPr id="13" name="文本框 12"/>
            <p:cNvSpPr txBox="1"/>
            <p:nvPr/>
          </p:nvSpPr>
          <p:spPr>
            <a:xfrm>
              <a:off x="891" y="418"/>
              <a:ext cx="3747" cy="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10000"/>
                </a:lnSpc>
              </a:pPr>
              <a:endParaRPr lang="en-US" altLang="zh-CN" cap="all" dirty="0">
                <a:solidFill>
                  <a:schemeClr val="bg1"/>
                </a:solidFill>
                <a:uFillTx/>
                <a:latin typeface="思源黑体 CN Heavy" panose="020B0A00000000000000" charset="-122"/>
                <a:ea typeface="思源黑体 CN Heavy" panose="020B0A00000000000000" charset="-122"/>
              </a:endParaRPr>
            </a:p>
            <a:p>
              <a:pPr algn="l">
                <a:lnSpc>
                  <a:spcPct val="110000"/>
                </a:lnSpc>
              </a:pPr>
              <a:endParaRPr lang="en-US" altLang="zh-CN" sz="1200" cap="all" dirty="0">
                <a:solidFill>
                  <a:schemeClr val="bg1"/>
                </a:solidFill>
                <a:uFillTx/>
                <a:latin typeface="思源黑体 CN Heavy" panose="020B0A00000000000000" charset="-122"/>
                <a:ea typeface="思源黑体 CN Heavy" panose="020B0A00000000000000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25" y="1262"/>
              <a:ext cx="1304" cy="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50190" y="1695959"/>
            <a:ext cx="7611857" cy="94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嵌入式</a:t>
            </a:r>
            <a:r>
              <a:rPr lang="en-US" altLang="zh-CN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Linux</a:t>
            </a:r>
            <a:r>
              <a:rPr lang="zh-CN" altLang="en-US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操作系统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85429" y="3475512"/>
            <a:ext cx="667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cap="all" dirty="0">
                <a:solidFill>
                  <a:srgbClr val="FF0000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人工智能技术应用教研室</a:t>
            </a:r>
            <a:endParaRPr lang="en-US" altLang="zh-CN" sz="2400" cap="all" dirty="0">
              <a:solidFill>
                <a:srgbClr val="FF0000"/>
              </a:soli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-683895" y="3868420"/>
            <a:ext cx="7915275" cy="303530"/>
            <a:chOff x="-284" y="5940"/>
            <a:chExt cx="10800" cy="478"/>
          </a:xfrm>
        </p:grpSpPr>
        <p:pic>
          <p:nvPicPr>
            <p:cNvPr id="24" name="图片 23" descr="放飞纸飞机"/>
            <p:cNvPicPr>
              <a:picLocks noChangeAspect="1"/>
            </p:cNvPicPr>
            <p:nvPr/>
          </p:nvPicPr>
          <p:blipFill>
            <a:blip r:embed="rId3"/>
            <a:srcRect t="55477" b="32404"/>
            <a:stretch>
              <a:fillRect/>
            </a:stretch>
          </p:blipFill>
          <p:spPr>
            <a:xfrm>
              <a:off x="-284" y="5940"/>
              <a:ext cx="10800" cy="478"/>
            </a:xfrm>
            <a:prstGeom prst="rect">
              <a:avLst/>
            </a:prstGeom>
          </p:spPr>
        </p:pic>
        <p:pic>
          <p:nvPicPr>
            <p:cNvPr id="25" name="图片 24" descr="放飞纸飞机"/>
            <p:cNvPicPr>
              <a:picLocks noChangeAspect="1"/>
            </p:cNvPicPr>
            <p:nvPr/>
          </p:nvPicPr>
          <p:blipFill>
            <a:blip r:embed="rId4"/>
            <a:srcRect l="37755" t="35657" r="41439" b="50880"/>
            <a:stretch>
              <a:fillRect/>
            </a:stretch>
          </p:blipFill>
          <p:spPr>
            <a:xfrm>
              <a:off x="1025" y="6061"/>
              <a:ext cx="6668" cy="288"/>
            </a:xfrm>
            <a:prstGeom prst="rect">
              <a:avLst/>
            </a:prstGeom>
          </p:spPr>
        </p:pic>
      </p:grpSp>
      <p:sp>
        <p:nvSpPr>
          <p:cNvPr id="4" name="等腰三角形 3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6E623B0-7BA7-4B0E-BB0A-93EE139D6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" y="11561"/>
            <a:ext cx="5954229" cy="8406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3CBEA3-0579-4582-A756-3190CE6EC9EA}"/>
              </a:ext>
            </a:extLst>
          </p:cNvPr>
          <p:cNvSpPr txBox="1"/>
          <p:nvPr/>
        </p:nvSpPr>
        <p:spPr>
          <a:xfrm>
            <a:off x="2069563" y="4679523"/>
            <a:ext cx="222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盛建强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DE085A-F629-49FA-95F7-1A0DC327FF30}"/>
              </a:ext>
            </a:extLst>
          </p:cNvPr>
          <p:cNvSpPr txBox="1"/>
          <p:nvPr/>
        </p:nvSpPr>
        <p:spPr>
          <a:xfrm>
            <a:off x="2539253" y="3258184"/>
            <a:ext cx="644114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1996-2015</a:t>
            </a: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年人口数据特征间的关系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82EB7D-5EFE-46C8-A1CC-E49E91773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91" y="2272460"/>
            <a:ext cx="5257800" cy="288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16093D7-B17B-4205-9ECF-E37DE97609AC}"/>
              </a:ext>
            </a:extLst>
          </p:cNvPr>
          <p:cNvSpPr txBox="1"/>
          <p:nvPr/>
        </p:nvSpPr>
        <p:spPr>
          <a:xfrm>
            <a:off x="1675028" y="653082"/>
            <a:ext cx="8311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FF0000"/>
                </a:solidFill>
              </a:rPr>
              <a:t>Shell</a:t>
            </a:r>
            <a:r>
              <a:rPr lang="zh-CN" altLang="en-US" sz="2400" dirty="0">
                <a:solidFill>
                  <a:srgbClr val="FF0000"/>
                </a:solidFill>
              </a:rPr>
              <a:t>脚本中</a:t>
            </a:r>
            <a:r>
              <a:rPr lang="en-US" altLang="zh-CN" sz="2400" dirty="0">
                <a:solidFill>
                  <a:srgbClr val="FF0000"/>
                </a:solidFill>
              </a:rPr>
              <a:t>$0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$?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$!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$$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$*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$#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$@</a:t>
            </a:r>
            <a:r>
              <a:rPr lang="zh-CN" altLang="en-US" sz="2400" dirty="0">
                <a:solidFill>
                  <a:srgbClr val="FF0000"/>
                </a:solidFill>
              </a:rPr>
              <a:t>等的意义说明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BD74B3-38C2-4C14-A5C5-5F1B6CE2B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76" y="1404303"/>
            <a:ext cx="7887559" cy="49911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EC5090E-7012-46DF-A230-60D0B31DD49D}"/>
              </a:ext>
            </a:extLst>
          </p:cNvPr>
          <p:cNvSpPr txBox="1"/>
          <p:nvPr/>
        </p:nvSpPr>
        <p:spPr>
          <a:xfrm>
            <a:off x="8365191" y="1961321"/>
            <a:ext cx="3242982" cy="3782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通过显示结果可以看到：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$# </a:t>
            </a:r>
            <a:r>
              <a:rPr lang="zh-CN" altLang="en-US" dirty="0"/>
              <a:t>是传给脚本的参数个数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$0 </a:t>
            </a:r>
            <a:r>
              <a:rPr lang="zh-CN" altLang="en-US" dirty="0"/>
              <a:t>是脚本本身的名字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$1</a:t>
            </a:r>
            <a:r>
              <a:rPr lang="zh-CN" altLang="en-US" dirty="0"/>
              <a:t>是传递给该</a:t>
            </a:r>
            <a:r>
              <a:rPr lang="en-US" altLang="zh-CN" dirty="0"/>
              <a:t>shell</a:t>
            </a:r>
            <a:r>
              <a:rPr lang="zh-CN" altLang="en-US" dirty="0"/>
              <a:t>脚本的第一个参数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$2</a:t>
            </a:r>
            <a:r>
              <a:rPr lang="zh-CN" altLang="en-US" dirty="0"/>
              <a:t>是传递给该</a:t>
            </a:r>
            <a:r>
              <a:rPr lang="en-US" altLang="zh-CN" dirty="0"/>
              <a:t>shell</a:t>
            </a:r>
            <a:r>
              <a:rPr lang="zh-CN" altLang="en-US" dirty="0"/>
              <a:t>脚本的第二个参数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$@ </a:t>
            </a:r>
            <a:r>
              <a:rPr lang="zh-CN" altLang="en-US" dirty="0"/>
              <a:t>是传给脚本的所有参数的列表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427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等腰三角形 32"/>
          <p:cNvSpPr/>
          <p:nvPr/>
        </p:nvSpPr>
        <p:spPr>
          <a:xfrm rot="16200000" flipV="1">
            <a:off x="-406176" y="1203008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DFF1218-2235-4BB4-9C6D-6CB29B077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DD13873-B6FD-4696-B463-25386D040777}"/>
              </a:ext>
            </a:extLst>
          </p:cNvPr>
          <p:cNvSpPr txBox="1"/>
          <p:nvPr/>
        </p:nvSpPr>
        <p:spPr>
          <a:xfrm>
            <a:off x="493060" y="1203468"/>
            <a:ext cx="8910918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在 </a:t>
            </a:r>
            <a:r>
              <a:rPr lang="en-US" altLang="zh-CN" dirty="0"/>
              <a:t>Linux </a:t>
            </a:r>
            <a:r>
              <a:rPr lang="zh-CN" altLang="en-US" dirty="0"/>
              <a:t>下，启动一个桌面程序，或运行控制台下运行命令，所有的程序在结束时，都会返回一个数字值，这个值叫做返回值，或者称为错误号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435320-FC91-429F-B9AF-C0573373796C}"/>
              </a:ext>
            </a:extLst>
          </p:cNvPr>
          <p:cNvSpPr txBox="1"/>
          <p:nvPr/>
        </p:nvSpPr>
        <p:spPr>
          <a:xfrm>
            <a:off x="376518" y="1995456"/>
            <a:ext cx="7951693" cy="45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在控制台下，有一个特殊的环境变量 </a:t>
            </a:r>
            <a:r>
              <a:rPr lang="en-US" altLang="zh-CN" dirty="0">
                <a:solidFill>
                  <a:srgbClr val="FF0000"/>
                </a:solidFill>
              </a:rPr>
              <a:t>$?</a:t>
            </a:r>
            <a:r>
              <a:rPr lang="zh-CN" altLang="en-US" dirty="0"/>
              <a:t>，保存着前一个程序的返回值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5B612D-ED2F-4BCE-A64B-A44FE13E4372}"/>
              </a:ext>
            </a:extLst>
          </p:cNvPr>
          <p:cNvSpPr txBox="1"/>
          <p:nvPr/>
        </p:nvSpPr>
        <p:spPr>
          <a:xfrm>
            <a:off x="1394273" y="6241280"/>
            <a:ext cx="6293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返回值是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，程序执行</a:t>
            </a:r>
            <a:r>
              <a:rPr lang="zh-CN" altLang="en-US" dirty="0">
                <a:solidFill>
                  <a:srgbClr val="FF0000"/>
                </a:solidFill>
              </a:rPr>
              <a:t>成功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187F268-3E1B-4390-A301-73FD58AD10E5}"/>
              </a:ext>
            </a:extLst>
          </p:cNvPr>
          <p:cNvSpPr txBox="1"/>
          <p:nvPr/>
        </p:nvSpPr>
        <p:spPr>
          <a:xfrm>
            <a:off x="5252440" y="6126086"/>
            <a:ext cx="6293222" cy="45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不是 </a:t>
            </a:r>
            <a:r>
              <a:rPr lang="en-US" altLang="zh-CN" dirty="0"/>
              <a:t>0 </a:t>
            </a:r>
            <a:r>
              <a:rPr lang="zh-CN" altLang="en-US" dirty="0"/>
              <a:t>，上一个命令在执行的过程中</a:t>
            </a:r>
            <a:r>
              <a:rPr lang="zh-CN" altLang="en-US" dirty="0">
                <a:solidFill>
                  <a:srgbClr val="FF0000"/>
                </a:solidFill>
              </a:rPr>
              <a:t>出错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E9E9CD0-0245-4481-98FC-0EC70E6B2425}"/>
              </a:ext>
            </a:extLst>
          </p:cNvPr>
          <p:cNvSpPr txBox="1"/>
          <p:nvPr/>
        </p:nvSpPr>
        <p:spPr>
          <a:xfrm>
            <a:off x="493060" y="731914"/>
            <a:ext cx="6293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 err="1">
                <a:solidFill>
                  <a:srgbClr val="FF0000"/>
                </a:solidFill>
              </a:rPr>
              <a:t>linux</a:t>
            </a:r>
            <a:r>
              <a:rPr lang="zh-CN" altLang="en-US" sz="2400" dirty="0">
                <a:solidFill>
                  <a:srgbClr val="FF0000"/>
                </a:solidFill>
              </a:rPr>
              <a:t>命令执行返回值说明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0858335-105D-4C39-9FB3-91AD7B44A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80" y="2578800"/>
            <a:ext cx="10391775" cy="36099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等腰三角形 32"/>
          <p:cNvSpPr/>
          <p:nvPr/>
        </p:nvSpPr>
        <p:spPr>
          <a:xfrm rot="16200000" flipV="1">
            <a:off x="-406176" y="1203008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DFF1218-2235-4BB4-9C6D-6CB29B077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7F2B46-B077-4E4C-9548-D682F45BB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82" y="1290393"/>
            <a:ext cx="10510415" cy="11888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3DBC31-56E7-465C-A5F4-4B62C9972F4C}"/>
              </a:ext>
            </a:extLst>
          </p:cNvPr>
          <p:cNvSpPr txBox="1"/>
          <p:nvPr/>
        </p:nvSpPr>
        <p:spPr>
          <a:xfrm>
            <a:off x="311993" y="71872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查看错误类型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4AFDFDE-8716-41F3-B18D-77DA336EA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094" y="2616142"/>
            <a:ext cx="3912011" cy="39438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C52B50-BD9D-4020-9D86-7FE2B13E33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8362" y="2616142"/>
            <a:ext cx="6490297" cy="34385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354A06F-90E6-4146-AB8D-F32EA07D3A37}"/>
              </a:ext>
            </a:extLst>
          </p:cNvPr>
          <p:cNvSpPr txBox="1"/>
          <p:nvPr/>
        </p:nvSpPr>
        <p:spPr>
          <a:xfrm>
            <a:off x="4518362" y="6215313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错误类型总共有</a:t>
            </a:r>
            <a:r>
              <a:rPr lang="en-US" altLang="zh-CN" dirty="0">
                <a:solidFill>
                  <a:srgbClr val="FF0000"/>
                </a:solidFill>
              </a:rPr>
              <a:t>152</a:t>
            </a:r>
            <a:r>
              <a:rPr lang="zh-CN" altLang="en-US" dirty="0">
                <a:solidFill>
                  <a:srgbClr val="FF0000"/>
                </a:solidFill>
              </a:rPr>
              <a:t>种之多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6998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等腰三角形 32"/>
          <p:cNvSpPr/>
          <p:nvPr/>
        </p:nvSpPr>
        <p:spPr>
          <a:xfrm rot="16200000" flipV="1">
            <a:off x="-406176" y="1203008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DFF1218-2235-4BB4-9C6D-6CB29B077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BE74BE2-660A-46DD-BE0C-4936D886711F}"/>
              </a:ext>
            </a:extLst>
          </p:cNvPr>
          <p:cNvSpPr txBox="1"/>
          <p:nvPr/>
        </p:nvSpPr>
        <p:spPr>
          <a:xfrm>
            <a:off x="2630637" y="2199999"/>
            <a:ext cx="6293222" cy="3366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echo $? </a:t>
            </a:r>
            <a:r>
              <a:rPr lang="zh-CN" altLang="en-US" dirty="0"/>
              <a:t>太累了，可以把 </a:t>
            </a:r>
            <a:r>
              <a:rPr lang="en-US" altLang="zh-CN" dirty="0">
                <a:solidFill>
                  <a:srgbClr val="FF0000"/>
                </a:solidFill>
              </a:rPr>
              <a:t>$? </a:t>
            </a:r>
            <a:r>
              <a:rPr lang="zh-CN" altLang="en-US" dirty="0"/>
              <a:t>放在提示符里去：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将上次命令执行是否成功的返回值放到提示符里面去：</a:t>
            </a:r>
            <a:r>
              <a:rPr lang="en-US" altLang="zh-CN" dirty="0">
                <a:solidFill>
                  <a:schemeClr val="tx2"/>
                </a:solidFill>
              </a:rPr>
              <a:t>export PS1="[\$?]${PS1}"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err="1"/>
              <a:t>tom@localhost</a:t>
            </a:r>
            <a:r>
              <a:rPr lang="en-US" altLang="zh-CN" dirty="0"/>
              <a:t> ~ $ </a:t>
            </a:r>
            <a:r>
              <a:rPr lang="en-US" altLang="zh-CN" dirty="0">
                <a:solidFill>
                  <a:srgbClr val="0070C0"/>
                </a:solidFill>
              </a:rPr>
              <a:t>export PS1="[\$?]${PS1}"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[</a:t>
            </a:r>
            <a:r>
              <a:rPr lang="en-US" altLang="zh-CN" dirty="0">
                <a:solidFill>
                  <a:srgbClr val="00B0F0"/>
                </a:solidFill>
              </a:rPr>
              <a:t>0</a:t>
            </a:r>
            <a:r>
              <a:rPr lang="en-US" altLang="zh-CN" dirty="0"/>
              <a:t>]</a:t>
            </a:r>
            <a:r>
              <a:rPr lang="en-US" altLang="zh-CN" dirty="0" err="1"/>
              <a:t>tom@localhost</a:t>
            </a:r>
            <a:r>
              <a:rPr lang="en-US" altLang="zh-CN" dirty="0"/>
              <a:t> ~ $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export PS1=“[\$?]${PS1}”  </a:t>
            </a:r>
            <a:r>
              <a:rPr lang="zh-CN" altLang="en-US" dirty="0"/>
              <a:t>这个命令把 </a:t>
            </a:r>
            <a:r>
              <a:rPr lang="en-US" altLang="zh-CN" dirty="0">
                <a:solidFill>
                  <a:srgbClr val="FF0000"/>
                </a:solidFill>
              </a:rPr>
              <a:t>$?</a:t>
            </a:r>
            <a:r>
              <a:rPr lang="en-US" altLang="zh-CN" dirty="0"/>
              <a:t> </a:t>
            </a:r>
            <a:r>
              <a:rPr lang="zh-CN" altLang="en-US" dirty="0"/>
              <a:t>的值放在的提示符的最前面，这样每次执行完命令，这个值都会自动更新。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E026EE4-6420-4D93-B05B-CC0DC1CEF6D9}"/>
              </a:ext>
            </a:extLst>
          </p:cNvPr>
          <p:cNvSpPr txBox="1"/>
          <p:nvPr/>
        </p:nvSpPr>
        <p:spPr>
          <a:xfrm>
            <a:off x="4384003" y="1282226"/>
            <a:ext cx="21064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FF0000"/>
                </a:solidFill>
              </a:rPr>
              <a:t> Tips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6094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406176" y="1203008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DFF1218-2235-4BB4-9C6D-6CB29B077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77AE949-1294-4E25-B785-55A2CE3679CC}"/>
              </a:ext>
            </a:extLst>
          </p:cNvPr>
          <p:cNvSpPr txBox="1"/>
          <p:nvPr/>
        </p:nvSpPr>
        <p:spPr>
          <a:xfrm>
            <a:off x="1915208" y="2365126"/>
            <a:ext cx="8361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练习：完成</a:t>
            </a:r>
            <a:r>
              <a:rPr lang="en-US" altLang="zh-CN" sz="4000" dirty="0">
                <a:solidFill>
                  <a:srgbClr val="FF0000"/>
                </a:solidFill>
              </a:rPr>
              <a:t>PPT</a:t>
            </a:r>
            <a:r>
              <a:rPr lang="zh-CN" altLang="en-US" sz="4000" dirty="0">
                <a:solidFill>
                  <a:srgbClr val="FF0000"/>
                </a:solidFill>
              </a:rPr>
              <a:t>内练习，截图并上传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4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5295" y="789940"/>
            <a:ext cx="828040" cy="17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7713" y="2196680"/>
            <a:ext cx="5342890" cy="103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zh-CN" altLang="en-US" sz="6000" dirty="0">
                <a:solidFill>
                  <a:srgbClr val="20FA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谢谢</a:t>
            </a:r>
            <a:r>
              <a:rPr lang="zh-CN" altLang="en-US" sz="6000" dirty="0">
                <a:solidFill>
                  <a:srgbClr val="20FA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思源黑体 CN Heavy" panose="020B0A00000000000000" charset="-122"/>
              </a:rPr>
              <a:t>您的观看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-683895" y="3868420"/>
            <a:ext cx="7915275" cy="303530"/>
            <a:chOff x="-284" y="5940"/>
            <a:chExt cx="10800" cy="478"/>
          </a:xfrm>
        </p:grpSpPr>
        <p:pic>
          <p:nvPicPr>
            <p:cNvPr id="24" name="图片 23" descr="放飞纸飞机"/>
            <p:cNvPicPr>
              <a:picLocks noChangeAspect="1"/>
            </p:cNvPicPr>
            <p:nvPr/>
          </p:nvPicPr>
          <p:blipFill>
            <a:blip r:embed="rId3"/>
            <a:srcRect t="55477" b="32404"/>
            <a:stretch>
              <a:fillRect/>
            </a:stretch>
          </p:blipFill>
          <p:spPr>
            <a:xfrm>
              <a:off x="-284" y="5940"/>
              <a:ext cx="10800" cy="478"/>
            </a:xfrm>
            <a:prstGeom prst="rect">
              <a:avLst/>
            </a:prstGeom>
          </p:spPr>
        </p:pic>
        <p:pic>
          <p:nvPicPr>
            <p:cNvPr id="25" name="图片 24" descr="放飞纸飞机"/>
            <p:cNvPicPr>
              <a:picLocks noChangeAspect="1"/>
            </p:cNvPicPr>
            <p:nvPr/>
          </p:nvPicPr>
          <p:blipFill>
            <a:blip r:embed="rId4"/>
            <a:srcRect l="37755" t="35657" r="41439" b="50880"/>
            <a:stretch>
              <a:fillRect/>
            </a:stretch>
          </p:blipFill>
          <p:spPr>
            <a:xfrm>
              <a:off x="1025" y="6061"/>
              <a:ext cx="6668" cy="288"/>
            </a:xfrm>
            <a:prstGeom prst="rect">
              <a:avLst/>
            </a:prstGeom>
          </p:spPr>
        </p:pic>
      </p:grpSp>
      <p:sp>
        <p:nvSpPr>
          <p:cNvPr id="31" name="等腰三角形 30"/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684EBE-1EF3-4606-A975-F79CED6D4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5" y="-3912"/>
            <a:ext cx="6515361" cy="12366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C257481-0118-4094-BD37-9C6C4B30BC10}"/>
              </a:ext>
            </a:extLst>
          </p:cNvPr>
          <p:cNvSpPr txBox="1"/>
          <p:nvPr/>
        </p:nvSpPr>
        <p:spPr>
          <a:xfrm>
            <a:off x="2261683" y="4644726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B0F0"/>
                </a:solidFill>
              </a:rPr>
              <a:t>盛建强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48FAF9-78E8-4818-960E-CFFBE376E1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1327" y="1672272"/>
            <a:ext cx="5255207" cy="288975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1" name="等腰三角形 30"/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34010" y="2468880"/>
            <a:ext cx="4963494" cy="1938655"/>
            <a:chOff x="5034" y="3970"/>
            <a:chExt cx="6006" cy="3053"/>
          </a:xfrm>
        </p:grpSpPr>
        <p:sp>
          <p:nvSpPr>
            <p:cNvPr id="14" name="矩形 13"/>
            <p:cNvSpPr/>
            <p:nvPr/>
          </p:nvSpPr>
          <p:spPr>
            <a:xfrm>
              <a:off x="6880" y="3970"/>
              <a:ext cx="3450" cy="1309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任务</a:t>
              </a:r>
              <a:r>
                <a:rPr lang="en-US" altLang="zh-CN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4</a:t>
              </a:r>
              <a:r>
                <a:rPr lang="zh-CN" altLang="en-US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：</a:t>
              </a:r>
              <a:endParaRPr lang="en-US" altLang="zh-CN" sz="4800" kern="2500" dirty="0">
                <a:ln>
                  <a:noFill/>
                </a:ln>
                <a:solidFill>
                  <a:srgbClr val="FF0000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34" y="5307"/>
              <a:ext cx="6006" cy="1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3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变量的</a:t>
              </a:r>
              <a:r>
                <a:rPr lang="zh-CN" altLang="en-US" sz="3600" b="1" dirty="0">
                  <a:solidFill>
                    <a:srgbClr val="FF0000"/>
                  </a:solidFill>
                </a:rPr>
                <a:t>子串</a:t>
              </a:r>
            </a:p>
            <a:p>
              <a:pPr algn="ctr" eaLnBrk="1" hangingPunct="1">
                <a:lnSpc>
                  <a:spcPct val="90000"/>
                </a:lnSpc>
              </a:pPr>
              <a:endPara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441E97F-0206-445C-B7E4-48BDF690A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0AAB23B9-CB1C-4E37-9827-B9BCEB141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190" y="2021610"/>
            <a:ext cx="5257800" cy="288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F339A95-1F39-4F68-B8CC-B1EDF5E4355B}"/>
              </a:ext>
            </a:extLst>
          </p:cNvPr>
          <p:cNvSpPr txBox="1"/>
          <p:nvPr/>
        </p:nvSpPr>
        <p:spPr>
          <a:xfrm>
            <a:off x="545374" y="996632"/>
            <a:ext cx="62897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</a:rPr>
              <a:t>变量的子串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AC6F77-7FE3-4594-8D7E-8F26C7B7338C}"/>
              </a:ext>
            </a:extLst>
          </p:cNvPr>
          <p:cNvSpPr txBox="1"/>
          <p:nvPr/>
        </p:nvSpPr>
        <p:spPr>
          <a:xfrm>
            <a:off x="811517" y="1599525"/>
            <a:ext cx="6289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变量子串说明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881A17-3AC7-4B38-A9DD-4E0CE72A9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17" y="2023849"/>
            <a:ext cx="8296275" cy="47339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D4D9AD-08EA-4A5F-80D5-7E6BBA63A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90" y="1270953"/>
            <a:ext cx="7347175" cy="48786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599C475-3394-4413-9929-54C110BB4627}"/>
              </a:ext>
            </a:extLst>
          </p:cNvPr>
          <p:cNvSpPr txBox="1"/>
          <p:nvPr/>
        </p:nvSpPr>
        <p:spPr>
          <a:xfrm>
            <a:off x="281790" y="708423"/>
            <a:ext cx="6289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变量子串应用举例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A4C73A-D59E-46E1-92A4-CAE7D0835356}"/>
              </a:ext>
            </a:extLst>
          </p:cNvPr>
          <p:cNvSpPr txBox="1"/>
          <p:nvPr/>
        </p:nvSpPr>
        <p:spPr>
          <a:xfrm>
            <a:off x="7951694" y="482917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B0F0"/>
                </a:solidFill>
              </a:rPr>
              <a:t>代码解析：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1ED567-79C1-407E-8031-9CB40E229FA6}"/>
              </a:ext>
            </a:extLst>
          </p:cNvPr>
          <p:cNvSpPr txBox="1"/>
          <p:nvPr/>
        </p:nvSpPr>
        <p:spPr>
          <a:xfrm>
            <a:off x="7903453" y="1077755"/>
            <a:ext cx="39741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“</a:t>
            </a:r>
            <a:r>
              <a:rPr lang="en-US" altLang="zh-CN" dirty="0">
                <a:solidFill>
                  <a:srgbClr val="FF0000"/>
                </a:solidFill>
              </a:rPr>
              <a:t>|</a:t>
            </a:r>
            <a:r>
              <a:rPr lang="zh-CN" altLang="en-US" dirty="0"/>
              <a:t>”表示管道，前面的输出是后面的输入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“</a:t>
            </a:r>
            <a:r>
              <a:rPr lang="en-US" altLang="zh-CN" dirty="0" err="1">
                <a:solidFill>
                  <a:srgbClr val="FF0000"/>
                </a:solidFill>
              </a:rPr>
              <a:t>wc</a:t>
            </a:r>
            <a:r>
              <a:rPr lang="zh-CN" altLang="en-US" dirty="0"/>
              <a:t>”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统计指定文件中的字节数、字数、行数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,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并将统计结果显示输出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 lvl="1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-c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显示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Bytes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数。</a:t>
            </a:r>
          </a:p>
          <a:p>
            <a:pPr lvl="1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-l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显示行数。</a:t>
            </a:r>
          </a:p>
          <a:p>
            <a:pPr lvl="1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-w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显示字数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-L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显示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文本长度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“</a:t>
            </a:r>
            <a:r>
              <a:rPr lang="en-US" altLang="zh-CN" dirty="0">
                <a:solidFill>
                  <a:srgbClr val="FF0000"/>
                </a:solidFill>
              </a:rPr>
              <a:t>time</a:t>
            </a:r>
            <a:r>
              <a:rPr lang="zh-CN" altLang="en-US" dirty="0"/>
              <a:t>”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测量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特定指令执行时所需消耗的时间及系统资源等信息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4.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“</a:t>
            </a:r>
            <a:r>
              <a:rPr lang="en-US" altLang="zh-CN" dirty="0">
                <a:solidFill>
                  <a:srgbClr val="FF0000"/>
                </a:solidFill>
                <a:latin typeface="Helvetica Neue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参数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”内容的长度，按字符统计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lvl="1">
              <a:lnSpc>
                <a:spcPct val="150000"/>
              </a:lnSpc>
            </a:pPr>
            <a:endParaRPr lang="zh-CN" altLang="en-US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131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6C16EA9-D94C-4919-A095-3E370552026E}"/>
              </a:ext>
            </a:extLst>
          </p:cNvPr>
          <p:cNvSpPr txBox="1"/>
          <p:nvPr/>
        </p:nvSpPr>
        <p:spPr>
          <a:xfrm>
            <a:off x="74603" y="781169"/>
            <a:ext cx="3251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变量子串应用举例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265FCF-EE3C-4F64-B6B1-EACCCB945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460" y="93344"/>
            <a:ext cx="4602574" cy="67646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40C517-C0A7-4EE3-A8C2-CD493437E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03" y="1321435"/>
            <a:ext cx="7203002" cy="49702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027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65EEEBB-5D4B-4C48-A84F-B41403FA1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122" y="1386602"/>
            <a:ext cx="4603085" cy="213092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8113FFE-A65D-4CB9-AF6F-E7C36AB4560E}"/>
              </a:ext>
            </a:extLst>
          </p:cNvPr>
          <p:cNvSpPr txBox="1"/>
          <p:nvPr/>
        </p:nvSpPr>
        <p:spPr>
          <a:xfrm>
            <a:off x="708106" y="1017270"/>
            <a:ext cx="4603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</a:rPr>
              <a:t>匹配删除的小结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0D6E7E-34EE-4D24-9980-5DA947B1C50E}"/>
              </a:ext>
            </a:extLst>
          </p:cNvPr>
          <p:cNvSpPr txBox="1"/>
          <p:nvPr/>
        </p:nvSpPr>
        <p:spPr>
          <a:xfrm>
            <a:off x="503430" y="1885970"/>
            <a:ext cx="5753935" cy="3366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/>
              <a:t>表示从幵头删除匹配最短。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##</a:t>
            </a:r>
            <a:r>
              <a:rPr lang="zh-CN" altLang="en-US" dirty="0"/>
              <a:t>表示从开头删除匹配最长。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zh-CN" altLang="en-US" dirty="0"/>
              <a:t>表示从结尾删除匹配最短。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%%</a:t>
            </a:r>
            <a:r>
              <a:rPr lang="zh-CN" altLang="en-US" dirty="0"/>
              <a:t>表示从结尾删除匹配最长。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a*c</a:t>
            </a:r>
            <a:r>
              <a:rPr lang="zh-CN" altLang="en-US" dirty="0"/>
              <a:t>表示匹配的突符串，*表示匹配所有，</a:t>
            </a:r>
            <a:r>
              <a:rPr lang="en-US" altLang="zh-CN" dirty="0"/>
              <a:t>a*c</a:t>
            </a:r>
            <a:r>
              <a:rPr lang="zh-CN" altLang="en-US" dirty="0"/>
              <a:t>匹配开头为</a:t>
            </a:r>
            <a:r>
              <a:rPr lang="en-US" altLang="zh-CN" dirty="0"/>
              <a:t>a</a:t>
            </a:r>
            <a:r>
              <a:rPr lang="zh-CN" altLang="en-US" dirty="0"/>
              <a:t>、中间为任意多个字符、结尾为</a:t>
            </a:r>
            <a:r>
              <a:rPr lang="en-US" altLang="zh-CN" dirty="0"/>
              <a:t>c</a:t>
            </a:r>
            <a:r>
              <a:rPr lang="zh-CN" altLang="en-US" dirty="0"/>
              <a:t>的字符串。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a*C</a:t>
            </a:r>
            <a:r>
              <a:rPr lang="zh-CN" altLang="en-US" dirty="0"/>
              <a:t>表示匹配的字符串，*表示匹配所有，</a:t>
            </a:r>
            <a:r>
              <a:rPr lang="en-US" altLang="zh-CN" dirty="0"/>
              <a:t>a*C</a:t>
            </a:r>
            <a:r>
              <a:rPr lang="zh-CN" altLang="en-US" dirty="0"/>
              <a:t>匹配开头为</a:t>
            </a:r>
            <a:r>
              <a:rPr lang="en-US" altLang="zh-CN" dirty="0"/>
              <a:t>a</a:t>
            </a:r>
            <a:r>
              <a:rPr lang="zh-CN" altLang="en-US" dirty="0"/>
              <a:t>、中间为任意多个字符、结尾为</a:t>
            </a:r>
            <a:r>
              <a:rPr lang="en-US" altLang="zh-CN" dirty="0"/>
              <a:t>C</a:t>
            </a:r>
            <a:r>
              <a:rPr lang="zh-CN" altLang="en-US" dirty="0"/>
              <a:t>的字符串。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F34D315-49AC-4511-97EA-DEE3D9EE9787}"/>
              </a:ext>
            </a:extLst>
          </p:cNvPr>
          <p:cNvSpPr txBox="1"/>
          <p:nvPr/>
        </p:nvSpPr>
        <p:spPr>
          <a:xfrm>
            <a:off x="6952122" y="781169"/>
            <a:ext cx="6293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</a:rPr>
              <a:t>替换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0A0163-637E-44C3-81A1-3EAE701B2DE1}"/>
              </a:ext>
            </a:extLst>
          </p:cNvPr>
          <p:cNvSpPr txBox="1"/>
          <p:nvPr/>
        </p:nvSpPr>
        <p:spPr>
          <a:xfrm>
            <a:off x="6952122" y="4061029"/>
            <a:ext cx="4603085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一个“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/>
              <a:t>”</a:t>
            </a:r>
            <a:r>
              <a:rPr lang="zh-CN" altLang="en-US" dirty="0"/>
              <a:t>表示替换匹配的第</a:t>
            </a:r>
            <a:r>
              <a:rPr lang="en-US" altLang="zh-CN" dirty="0"/>
              <a:t>-</a:t>
            </a:r>
            <a:r>
              <a:rPr lang="zh-CN" altLang="en-US" dirty="0"/>
              <a:t>个字符串。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两个“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/>
              <a:t>”</a:t>
            </a:r>
            <a:r>
              <a:rPr lang="zh-CN" altLang="en-US" dirty="0"/>
              <a:t>表示替换匹配的所有字符串。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177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16093D7-B17B-4205-9ECF-E37DE97609AC}"/>
              </a:ext>
            </a:extLst>
          </p:cNvPr>
          <p:cNvSpPr txBox="1"/>
          <p:nvPr/>
        </p:nvSpPr>
        <p:spPr>
          <a:xfrm>
            <a:off x="2284628" y="923261"/>
            <a:ext cx="6293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FF0000"/>
                </a:solidFill>
              </a:rPr>
              <a:t>Shell</a:t>
            </a:r>
            <a:r>
              <a:rPr lang="zh-CN" altLang="en-US" sz="2400" dirty="0">
                <a:solidFill>
                  <a:srgbClr val="FF0000"/>
                </a:solidFill>
              </a:rPr>
              <a:t>的特殊扩展变量说明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FEAE0C-B4A2-4A91-AEDC-11B4A4C5D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064" y="1796419"/>
            <a:ext cx="9318403" cy="34944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628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C9BE340-137C-42F8-9DB2-C8F2DE68F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71" y="1374775"/>
            <a:ext cx="5534025" cy="5181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E00C82-4807-4613-9A24-FAF9CFDA2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6566" y="1374775"/>
            <a:ext cx="5640463" cy="29432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8CF4A8-8D88-4635-A8AC-637A818B29AC}"/>
              </a:ext>
            </a:extLst>
          </p:cNvPr>
          <p:cNvSpPr txBox="1"/>
          <p:nvPr/>
        </p:nvSpPr>
        <p:spPr>
          <a:xfrm>
            <a:off x="404971" y="770582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</a:rPr>
              <a:t>脚本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261F32-DCCA-4FA7-A495-AF9CD4D67CED}"/>
              </a:ext>
            </a:extLst>
          </p:cNvPr>
          <p:cNvSpPr txBox="1"/>
          <p:nvPr/>
        </p:nvSpPr>
        <p:spPr>
          <a:xfrm>
            <a:off x="6146566" y="660642"/>
            <a:ext cx="1386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</a:rPr>
              <a:t>结果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696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16093D7-B17B-4205-9ECF-E37DE97609AC}"/>
              </a:ext>
            </a:extLst>
          </p:cNvPr>
          <p:cNvSpPr txBox="1"/>
          <p:nvPr/>
        </p:nvSpPr>
        <p:spPr>
          <a:xfrm>
            <a:off x="1675028" y="653082"/>
            <a:ext cx="8311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FF0000"/>
                </a:solidFill>
              </a:rPr>
              <a:t>Shell</a:t>
            </a:r>
            <a:r>
              <a:rPr lang="zh-CN" altLang="en-US" sz="2400" dirty="0">
                <a:solidFill>
                  <a:srgbClr val="FF0000"/>
                </a:solidFill>
              </a:rPr>
              <a:t>脚本中</a:t>
            </a:r>
            <a:r>
              <a:rPr lang="en-US" altLang="zh-CN" sz="2400" dirty="0">
                <a:solidFill>
                  <a:srgbClr val="FF0000"/>
                </a:solidFill>
              </a:rPr>
              <a:t>$0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$?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$!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$$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$*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$#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$@</a:t>
            </a:r>
            <a:r>
              <a:rPr lang="zh-CN" altLang="en-US" sz="2400" dirty="0">
                <a:solidFill>
                  <a:srgbClr val="FF0000"/>
                </a:solidFill>
              </a:rPr>
              <a:t>等的意义说明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4E438-C1EF-45EB-A76A-497CD5AC6E55}"/>
              </a:ext>
            </a:extLst>
          </p:cNvPr>
          <p:cNvSpPr txBox="1"/>
          <p:nvPr/>
        </p:nvSpPr>
        <p:spPr>
          <a:xfrm>
            <a:off x="484551" y="1355192"/>
            <a:ext cx="5454445" cy="4849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FF0000"/>
                </a:solidFill>
              </a:rPr>
              <a:t>$*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所有参数列表。如</a:t>
            </a:r>
            <a:r>
              <a:rPr lang="en-US" altLang="zh-CN" sz="1600" dirty="0"/>
              <a:t>"$*"</a:t>
            </a:r>
            <a:r>
              <a:rPr lang="zh-CN" altLang="en-US" sz="1600" dirty="0"/>
              <a:t>用「</a:t>
            </a:r>
            <a:r>
              <a:rPr lang="en-US" altLang="zh-CN" sz="1600" dirty="0"/>
              <a:t>"</a:t>
            </a:r>
            <a:r>
              <a:rPr lang="zh-CN" altLang="en-US" sz="1600" dirty="0"/>
              <a:t>」括起来的情况、以</a:t>
            </a:r>
            <a:r>
              <a:rPr lang="en-US" altLang="zh-CN" sz="1600" dirty="0"/>
              <a:t>"$1 $2 … $n"</a:t>
            </a:r>
            <a:r>
              <a:rPr lang="zh-CN" altLang="en-US" sz="1600" dirty="0"/>
              <a:t>的形式输出所有参数，此选项参数可超过</a:t>
            </a:r>
            <a:r>
              <a:rPr lang="en-US" altLang="zh-CN" sz="1600" dirty="0"/>
              <a:t>9</a:t>
            </a:r>
            <a:r>
              <a:rPr lang="zh-CN" altLang="en-US" sz="1600" dirty="0"/>
              <a:t>个。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FF0000"/>
                </a:solidFill>
              </a:rPr>
              <a:t>$@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所有参数列表。如</a:t>
            </a:r>
            <a:r>
              <a:rPr lang="en-US" altLang="zh-CN" sz="1600" dirty="0"/>
              <a:t>"$@"</a:t>
            </a:r>
            <a:r>
              <a:rPr lang="zh-CN" altLang="en-US" sz="1600" dirty="0"/>
              <a:t>用「</a:t>
            </a:r>
            <a:r>
              <a:rPr lang="en-US" altLang="zh-CN" sz="1600" dirty="0"/>
              <a:t>"</a:t>
            </a:r>
            <a:r>
              <a:rPr lang="zh-CN" altLang="en-US" sz="1600" dirty="0"/>
              <a:t>」括起来的情况、以</a:t>
            </a:r>
            <a:r>
              <a:rPr lang="en-US" altLang="zh-CN" sz="1600" dirty="0"/>
              <a:t>"$1" "$2" … "$n" </a:t>
            </a:r>
            <a:r>
              <a:rPr lang="zh-CN" altLang="en-US" sz="1600" dirty="0"/>
              <a:t>的形式输出所有参数。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$@ </a:t>
            </a:r>
            <a:r>
              <a:rPr lang="zh-CN" altLang="en-US" sz="1600" dirty="0"/>
              <a:t>跟</a:t>
            </a:r>
            <a:r>
              <a:rPr lang="en-US" altLang="zh-CN" sz="1600" dirty="0"/>
              <a:t>$*</a:t>
            </a:r>
            <a:r>
              <a:rPr lang="zh-CN" altLang="en-US" sz="1600" dirty="0"/>
              <a:t>类似，但是可以当作数组用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FF0000"/>
                </a:solidFill>
              </a:rPr>
              <a:t>$#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添加到</a:t>
            </a:r>
            <a:r>
              <a:rPr lang="en-US" altLang="zh-CN" sz="1600" dirty="0"/>
              <a:t>Shell</a:t>
            </a:r>
            <a:r>
              <a:rPr lang="zh-CN" altLang="en-US" sz="1600" dirty="0"/>
              <a:t>的参数个数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FF0000"/>
                </a:solidFill>
              </a:rPr>
              <a:t>$0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Shell</a:t>
            </a:r>
            <a:r>
              <a:rPr lang="zh-CN" altLang="en-US" sz="1600" dirty="0"/>
              <a:t>本身的文件名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FF0000"/>
                </a:solidFill>
              </a:rPr>
              <a:t>$1</a:t>
            </a:r>
            <a:r>
              <a:rPr lang="zh-CN" altLang="en-US" sz="1600" dirty="0">
                <a:solidFill>
                  <a:srgbClr val="FF0000"/>
                </a:solidFill>
              </a:rPr>
              <a:t>～</a:t>
            </a:r>
            <a:r>
              <a:rPr lang="en-US" altLang="zh-CN" sz="1600" dirty="0">
                <a:solidFill>
                  <a:srgbClr val="FF0000"/>
                </a:solidFill>
              </a:rPr>
              <a:t>$n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添加到</a:t>
            </a:r>
            <a:r>
              <a:rPr lang="en-US" altLang="zh-CN" sz="1600" dirty="0"/>
              <a:t>Shell</a:t>
            </a:r>
            <a:r>
              <a:rPr lang="zh-CN" altLang="en-US" sz="1600" dirty="0"/>
              <a:t>的各参数值。</a:t>
            </a:r>
            <a:r>
              <a:rPr lang="en-US" altLang="zh-CN" sz="1600" dirty="0"/>
              <a:t>$1</a:t>
            </a:r>
            <a:r>
              <a:rPr lang="zh-CN" altLang="en-US" sz="1600" dirty="0"/>
              <a:t>是第</a:t>
            </a:r>
            <a:r>
              <a:rPr lang="en-US" altLang="zh-CN" sz="1600" dirty="0"/>
              <a:t>1</a:t>
            </a:r>
            <a:r>
              <a:rPr lang="zh-CN" altLang="en-US" sz="1600" dirty="0"/>
              <a:t>参数、</a:t>
            </a:r>
            <a:r>
              <a:rPr lang="en-US" altLang="zh-CN" sz="1600" dirty="0"/>
              <a:t>$2</a:t>
            </a:r>
            <a:r>
              <a:rPr lang="zh-CN" altLang="en-US" sz="1600" dirty="0"/>
              <a:t>是第</a:t>
            </a:r>
            <a:r>
              <a:rPr lang="en-US" altLang="zh-CN" sz="1600" dirty="0"/>
              <a:t>2</a:t>
            </a:r>
            <a:r>
              <a:rPr lang="zh-CN" altLang="en-US" sz="1600" dirty="0"/>
              <a:t>参数</a:t>
            </a:r>
            <a:r>
              <a:rPr lang="en-US" altLang="zh-CN" sz="1600" dirty="0"/>
              <a:t>…</a:t>
            </a:r>
            <a:r>
              <a:rPr lang="zh-CN" altLang="en-US" sz="1600" dirty="0"/>
              <a:t>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FAAD1C-EF05-42DF-A7DE-33FA9A4E1909}"/>
              </a:ext>
            </a:extLst>
          </p:cNvPr>
          <p:cNvSpPr txBox="1"/>
          <p:nvPr/>
        </p:nvSpPr>
        <p:spPr>
          <a:xfrm>
            <a:off x="6535532" y="1498974"/>
            <a:ext cx="5663453" cy="4111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FF0000"/>
                </a:solidFill>
              </a:rPr>
              <a:t>$$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Shell</a:t>
            </a:r>
            <a:r>
              <a:rPr lang="zh-CN" altLang="en-US" sz="1600" dirty="0"/>
              <a:t>本身的</a:t>
            </a:r>
            <a:r>
              <a:rPr lang="en-US" altLang="zh-CN" sz="1600" dirty="0"/>
              <a:t>PID</a:t>
            </a:r>
            <a:r>
              <a:rPr lang="zh-CN" altLang="en-US" sz="1600" dirty="0"/>
              <a:t>（</a:t>
            </a:r>
            <a:r>
              <a:rPr lang="en-US" altLang="zh-CN" sz="1600" dirty="0" err="1"/>
              <a:t>ProcessID</a:t>
            </a:r>
            <a:r>
              <a:rPr lang="zh-CN" altLang="en-US" sz="1600" dirty="0"/>
              <a:t>，即脚本运行的当前 进程</a:t>
            </a:r>
            <a:r>
              <a:rPr lang="en-US" altLang="zh-CN" sz="1600" dirty="0"/>
              <a:t>ID</a:t>
            </a:r>
            <a:r>
              <a:rPr lang="zh-CN" altLang="en-US" sz="1600" dirty="0"/>
              <a:t>号）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FF0000"/>
                </a:solidFill>
              </a:rPr>
              <a:t>$!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Shell</a:t>
            </a:r>
            <a:r>
              <a:rPr lang="zh-CN" altLang="en-US" sz="1600" dirty="0"/>
              <a:t>最后运行的后台</a:t>
            </a:r>
            <a:r>
              <a:rPr lang="en-US" altLang="zh-CN" sz="1600" dirty="0"/>
              <a:t>Process</a:t>
            </a:r>
            <a:r>
              <a:rPr lang="zh-CN" altLang="en-US" sz="1600" dirty="0"/>
              <a:t>的</a:t>
            </a:r>
            <a:r>
              <a:rPr lang="en-US" altLang="zh-CN" sz="1600" dirty="0"/>
              <a:t>PID(</a:t>
            </a:r>
            <a:r>
              <a:rPr lang="zh-CN" altLang="en-US" sz="1600" dirty="0"/>
              <a:t>后台运行的最后一个进程的 进程</a:t>
            </a:r>
            <a:r>
              <a:rPr lang="en-US" altLang="zh-CN" sz="1600" dirty="0"/>
              <a:t>ID</a:t>
            </a:r>
            <a:r>
              <a:rPr lang="zh-CN" altLang="en-US" sz="1600" dirty="0"/>
              <a:t>号</a:t>
            </a:r>
            <a:r>
              <a:rPr lang="en-US" altLang="zh-CN" sz="16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FF0000"/>
                </a:solidFill>
              </a:rPr>
              <a:t>$?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最后运行的命令的结束代码（返回值）即执行上一个指令的返回值 </a:t>
            </a:r>
            <a:r>
              <a:rPr lang="en-US" altLang="zh-CN" sz="1600" dirty="0"/>
              <a:t>(</a:t>
            </a:r>
            <a:r>
              <a:rPr lang="zh-CN" altLang="en-US" sz="1600" dirty="0"/>
              <a:t>显示最后命令的退出状态。</a:t>
            </a:r>
            <a:r>
              <a:rPr lang="en-US" altLang="zh-CN" sz="1600" dirty="0"/>
              <a:t>0</a:t>
            </a:r>
            <a:r>
              <a:rPr lang="zh-CN" altLang="en-US" sz="1600" dirty="0"/>
              <a:t>表示没有错误，其他任何值表明有错误</a:t>
            </a:r>
            <a:r>
              <a:rPr lang="en-US" altLang="zh-CN" sz="16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FF0000"/>
                </a:solidFill>
              </a:rPr>
              <a:t>$-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显示</a:t>
            </a:r>
            <a:r>
              <a:rPr lang="en-US" altLang="zh-CN" sz="1600" dirty="0"/>
              <a:t>shell</a:t>
            </a:r>
            <a:r>
              <a:rPr lang="zh-CN" altLang="en-US" sz="1600" dirty="0"/>
              <a:t>使用的当前选项，与</a:t>
            </a:r>
            <a:r>
              <a:rPr lang="en-US" altLang="zh-CN" sz="1600" dirty="0"/>
              <a:t>set</a:t>
            </a:r>
            <a:r>
              <a:rPr lang="zh-CN" altLang="en-US" sz="1600" dirty="0"/>
              <a:t>命令功能相同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48358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1558</TotalTime>
  <Words>798</Words>
  <Application>Microsoft Office PowerPoint</Application>
  <PresentationFormat>宽屏</PresentationFormat>
  <Paragraphs>75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Helvetica Neue</vt:lpstr>
      <vt:lpstr>PingFang SC</vt:lpstr>
      <vt:lpstr>等线</vt:lpstr>
      <vt:lpstr>思源黑体 CN Bold</vt:lpstr>
      <vt:lpstr>思源黑体 CN Heavy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boyata</dc:creator>
  <cp:lastModifiedBy>sheng jianqiang</cp:lastModifiedBy>
  <cp:revision>210</cp:revision>
  <dcterms:created xsi:type="dcterms:W3CDTF">2019-06-19T02:08:00Z</dcterms:created>
  <dcterms:modified xsi:type="dcterms:W3CDTF">2022-04-05T07:57:01Z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2A7F150BE7724DADAF77CC031F904C79</vt:lpwstr>
  </property>
</Properties>
</file>