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5" r:id="rId4"/>
    <p:sldId id="282" r:id="rId5"/>
    <p:sldId id="283" r:id="rId6"/>
    <p:sldId id="284" r:id="rId7"/>
    <p:sldId id="285" r:id="rId8"/>
    <p:sldId id="286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2022/4/4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82EB7D-5EFE-46C8-A1CC-E49E9177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1" y="227246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440180"/>
            <a:chOff x="5034" y="3970"/>
            <a:chExt cx="6006" cy="2268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1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Shell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0AAB23B9-CB1C-4E37-9827-B9BCEB14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90" y="2021610"/>
            <a:ext cx="5257800" cy="288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4A8E06-6B73-4223-802D-C48F3CFCAC0C}"/>
              </a:ext>
            </a:extLst>
          </p:cNvPr>
          <p:cNvSpPr txBox="1"/>
          <p:nvPr/>
        </p:nvSpPr>
        <p:spPr>
          <a:xfrm>
            <a:off x="636495" y="965835"/>
            <a:ext cx="2707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FF0000"/>
                </a:solidFill>
              </a:rPr>
              <a:t>变量的数值计算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6731EF-9598-403F-A885-6CEE9DE4D37C}"/>
              </a:ext>
            </a:extLst>
          </p:cNvPr>
          <p:cNvSpPr txBox="1"/>
          <p:nvPr/>
        </p:nvSpPr>
        <p:spPr>
          <a:xfrm>
            <a:off x="700405" y="1783100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整数的运算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03E7B-42A5-44BE-8458-26A825C4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9" y="2421910"/>
            <a:ext cx="4857750" cy="3686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3D5FC1-4897-4D02-A850-05BDEB984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480" y="975310"/>
            <a:ext cx="3600450" cy="2514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777816C-B86E-4044-9665-8FA46AF5C57C}"/>
              </a:ext>
            </a:extLst>
          </p:cNvPr>
          <p:cNvSpPr txBox="1"/>
          <p:nvPr/>
        </p:nvSpPr>
        <p:spPr>
          <a:xfrm>
            <a:off x="6331919" y="446954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let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A8B541-0A60-43FE-9FB6-893F193CDFC3}"/>
              </a:ext>
            </a:extLst>
          </p:cNvPr>
          <p:cNvSpPr txBox="1"/>
          <p:nvPr/>
        </p:nvSpPr>
        <p:spPr>
          <a:xfrm>
            <a:off x="6385112" y="3648934"/>
            <a:ext cx="646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expr 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50A63F-77CF-4A15-8B53-65700F71F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127" y="4114482"/>
            <a:ext cx="4162425" cy="23526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E19C0B-A423-4A6B-9EA2-CC799384FC2E}"/>
              </a:ext>
            </a:extLst>
          </p:cNvPr>
          <p:cNvSpPr txBox="1"/>
          <p:nvPr/>
        </p:nvSpPr>
        <p:spPr>
          <a:xfrm>
            <a:off x="573742" y="996632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$[]</a:t>
            </a:r>
            <a:r>
              <a:rPr lang="zh-CN" altLang="en-US" dirty="0">
                <a:solidFill>
                  <a:srgbClr val="FF0000"/>
                </a:solidFill>
              </a:rPr>
              <a:t>运算符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386C9-364D-4D1A-85B3-296B15D2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9" y="1943258"/>
            <a:ext cx="3629025" cy="21812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69D235-4CE4-4712-86A3-5722C19C485B}"/>
              </a:ext>
            </a:extLst>
          </p:cNvPr>
          <p:cNvSpPr txBox="1"/>
          <p:nvPr/>
        </p:nvSpPr>
        <p:spPr>
          <a:xfrm>
            <a:off x="6750425" y="982900"/>
            <a:ext cx="358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typeset</a:t>
            </a:r>
            <a:r>
              <a:rPr lang="zh-CN" altLang="en-US" dirty="0">
                <a:solidFill>
                  <a:srgbClr val="FF0000"/>
                </a:solidFill>
              </a:rPr>
              <a:t>命令进行运算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5E61D1-DC72-4A89-892A-1BE25278B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560" y="1986540"/>
            <a:ext cx="5210175" cy="1314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31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E612D6-5C64-471F-B37E-245360F35C9A}"/>
              </a:ext>
            </a:extLst>
          </p:cNvPr>
          <p:cNvSpPr txBox="1"/>
          <p:nvPr/>
        </p:nvSpPr>
        <p:spPr>
          <a:xfrm>
            <a:off x="700405" y="1091694"/>
            <a:ext cx="62932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小数运算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E991B8-14D3-493E-B7E5-91AD0E7D4E68}"/>
              </a:ext>
            </a:extLst>
          </p:cNvPr>
          <p:cNvSpPr txBox="1"/>
          <p:nvPr/>
        </p:nvSpPr>
        <p:spPr>
          <a:xfrm>
            <a:off x="700405" y="1850152"/>
            <a:ext cx="1917289" cy="16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rgbClr val="FF0000"/>
                </a:solidFill>
              </a:rPr>
              <a:t>bc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安装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A3FE68-53E1-475D-B212-BC03EDE1B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151" y="1009809"/>
            <a:ext cx="8843402" cy="2671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AA850F-20DB-4704-8538-933F0034B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94" y="4362977"/>
            <a:ext cx="11125200" cy="15335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27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699E85-5B35-42E2-81BB-554A77B27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76" y="1166971"/>
            <a:ext cx="4845573" cy="12192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6C4253-2E54-4A38-8B64-AE3FCF14916F}"/>
              </a:ext>
            </a:extLst>
          </p:cNvPr>
          <p:cNvSpPr txBox="1"/>
          <p:nvPr/>
        </p:nvSpPr>
        <p:spPr>
          <a:xfrm>
            <a:off x="166831" y="675911"/>
            <a:ext cx="628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FF0000"/>
                </a:solidFill>
              </a:rPr>
              <a:t>测试</a:t>
            </a:r>
            <a:r>
              <a:rPr lang="en-US" altLang="zh-CN" dirty="0" err="1">
                <a:solidFill>
                  <a:srgbClr val="FF0000"/>
                </a:solidFill>
              </a:rPr>
              <a:t>bc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369763-1590-4527-808D-71F66B0E5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360" y="1166971"/>
            <a:ext cx="6905625" cy="48672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7874F82-CBF6-4EE6-9B68-816C23A70ADC}"/>
              </a:ext>
            </a:extLst>
          </p:cNvPr>
          <p:cNvSpPr txBox="1"/>
          <p:nvPr/>
        </p:nvSpPr>
        <p:spPr>
          <a:xfrm>
            <a:off x="5217460" y="369517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python 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37F1B4-5695-4D3D-BBE8-609401F77886}"/>
              </a:ext>
            </a:extLst>
          </p:cNvPr>
          <p:cNvSpPr txBox="1"/>
          <p:nvPr/>
        </p:nvSpPr>
        <p:spPr>
          <a:xfrm>
            <a:off x="196823" y="2641543"/>
            <a:ext cx="4760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awk </a:t>
            </a:r>
            <a:r>
              <a:rPr lang="zh-CN" altLang="en-US" dirty="0">
                <a:solidFill>
                  <a:srgbClr val="FF0000"/>
                </a:solidFill>
              </a:rPr>
              <a:t>命令（</a:t>
            </a:r>
            <a:r>
              <a:rPr lang="zh-CN" altLang="en-US" sz="1200" b="0" i="0" dirty="0">
                <a:solidFill>
                  <a:srgbClr val="666666"/>
                </a:solidFill>
                <a:effectLst/>
                <a:latin typeface="Verdana" panose="020B0604030504040204" pitchFamily="34" charset="0"/>
              </a:rPr>
              <a:t>处理文本文件的语言，是一个强大的文本分析工具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E149EE-1924-4C5F-ABF6-EA849C29E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68" y="3380213"/>
            <a:ext cx="5050629" cy="2324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177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363BF0C-714A-49FC-8D5A-754C4C1ACD13}"/>
              </a:ext>
            </a:extLst>
          </p:cNvPr>
          <p:cNvSpPr txBox="1"/>
          <p:nvPr/>
        </p:nvSpPr>
        <p:spPr>
          <a:xfrm>
            <a:off x="277906" y="965835"/>
            <a:ext cx="4488663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练习题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实现一个加减乘除等功能的计算器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vim</a:t>
            </a:r>
            <a:r>
              <a:rPr lang="zh-CN" altLang="en-US" dirty="0">
                <a:solidFill>
                  <a:srgbClr val="FF0000"/>
                </a:solidFill>
              </a:rPr>
              <a:t>编辑器（参考如下代码）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运行代码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809F8-3567-4318-B143-F9A534579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95" y="3132271"/>
            <a:ext cx="4276593" cy="28773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D2D2F4-F95F-44B2-9A8E-C6AB52755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512" y="2446951"/>
            <a:ext cx="2076450" cy="447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D2E864-0598-4510-BCBD-7CD0290817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835" y="3926601"/>
            <a:ext cx="4914900" cy="11715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43C1B72-D49F-4057-8858-C3C3CCA94A7D}"/>
              </a:ext>
            </a:extLst>
          </p:cNvPr>
          <p:cNvSpPr txBox="1"/>
          <p:nvPr/>
        </p:nvSpPr>
        <p:spPr>
          <a:xfrm>
            <a:off x="6420030" y="16890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（精简）：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0CACB2-0B23-4BB2-81C0-D554F5EBFE34}"/>
              </a:ext>
            </a:extLst>
          </p:cNvPr>
          <p:cNvSpPr txBox="1"/>
          <p:nvPr/>
        </p:nvSpPr>
        <p:spPr>
          <a:xfrm>
            <a:off x="6426835" y="33222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运行方式：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2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F63149-CF77-4AC1-9233-1754E9D995E7}"/>
              </a:ext>
            </a:extLst>
          </p:cNvPr>
          <p:cNvSpPr txBox="1"/>
          <p:nvPr/>
        </p:nvSpPr>
        <p:spPr>
          <a:xfrm>
            <a:off x="475130" y="1128664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练习题</a:t>
            </a:r>
            <a:r>
              <a:rPr lang="en-US" altLang="zh-CN" dirty="0">
                <a:solidFill>
                  <a:srgbClr val="FF0000"/>
                </a:solidFill>
              </a:rPr>
              <a:t>】</a:t>
            </a:r>
            <a:r>
              <a:rPr lang="zh-CN" altLang="en-US" dirty="0">
                <a:solidFill>
                  <a:srgbClr val="FF0000"/>
                </a:solidFill>
              </a:rPr>
              <a:t>打印结果</a:t>
            </a:r>
            <a:r>
              <a:rPr lang="en-US" altLang="zh-CN" dirty="0">
                <a:solidFill>
                  <a:srgbClr val="FF0000"/>
                </a:solidFill>
              </a:rPr>
              <a:t>1+2+3+4+5+6+7+8+9+10=55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42E1CC-A565-4FCE-8F49-F12AC2A9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50" y="2473786"/>
            <a:ext cx="2657475" cy="809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4E271AE-8E08-4DD9-8BE6-A69FFD6E2BB2}"/>
              </a:ext>
            </a:extLst>
          </p:cNvPr>
          <p:cNvSpPr txBox="1"/>
          <p:nvPr/>
        </p:nvSpPr>
        <p:spPr>
          <a:xfrm>
            <a:off x="721657" y="4233634"/>
            <a:ext cx="6293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主要用来输出序列化的东西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5C7B49-AF45-4245-891D-57D903382A36}"/>
              </a:ext>
            </a:extLst>
          </p:cNvPr>
          <p:cNvSpPr txBox="1"/>
          <p:nvPr/>
        </p:nvSpPr>
        <p:spPr>
          <a:xfrm>
            <a:off x="721657" y="3646002"/>
            <a:ext cx="293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</a:rPr>
              <a:t>seq </a:t>
            </a:r>
            <a:r>
              <a:rPr lang="zh-CN" altLang="en-US" dirty="0">
                <a:solidFill>
                  <a:srgbClr val="FF0000"/>
                </a:solidFill>
              </a:rPr>
              <a:t>命令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B928C0-1F90-4B3E-8A6A-D4374D32E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05" y="4723446"/>
            <a:ext cx="7286625" cy="16573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696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3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4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48FAF9-78E8-4818-960E-CFFBE376E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1327" y="1672272"/>
            <a:ext cx="5255207" cy="288975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113</TotalTime>
  <Words>121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思源黑体 CN Bold</vt:lpstr>
      <vt:lpstr>思源黑体 CN Heavy</vt:lpstr>
      <vt:lpstr>微软雅黑</vt:lpstr>
      <vt:lpstr>Arial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198</cp:revision>
  <dcterms:created xsi:type="dcterms:W3CDTF">2019-06-19T02:08:00Z</dcterms:created>
  <dcterms:modified xsi:type="dcterms:W3CDTF">2022-04-04T02:23:40Z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