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2" r:id="rId4"/>
    <p:sldId id="275" r:id="rId5"/>
    <p:sldId id="284" r:id="rId6"/>
    <p:sldId id="290" r:id="rId7"/>
    <p:sldId id="283" r:id="rId8"/>
    <p:sldId id="291" r:id="rId9"/>
    <p:sldId id="293" r:id="rId10"/>
    <p:sldId id="285" r:id="rId11"/>
    <p:sldId id="287" r:id="rId12"/>
    <p:sldId id="289" r:id="rId13"/>
    <p:sldId id="292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2E7830-B2B9-4602-851E-B735A35895EF}"/>
              </a:ext>
            </a:extLst>
          </p:cNvPr>
          <p:cNvSpPr txBox="1"/>
          <p:nvPr/>
        </p:nvSpPr>
        <p:spPr>
          <a:xfrm>
            <a:off x="1521506" y="1487606"/>
            <a:ext cx="2375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3. </a:t>
            </a:r>
            <a:r>
              <a:rPr lang="zh-CN" altLang="en-US" sz="2400" dirty="0">
                <a:solidFill>
                  <a:srgbClr val="FF0000"/>
                </a:solidFill>
              </a:rPr>
              <a:t>整数判断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DFCB7-DC8F-4489-B49D-5A94F0FC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0"/>
            <a:ext cx="5783898" cy="33068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F7308E2-37E3-4696-B9BD-BA6C870EE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" y="3320326"/>
            <a:ext cx="6456251" cy="35008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385EF2-40BF-4042-BF3F-730B415B2200}"/>
              </a:ext>
            </a:extLst>
          </p:cNvPr>
          <p:cNvSpPr txBox="1"/>
          <p:nvPr/>
        </p:nvSpPr>
        <p:spPr>
          <a:xfrm>
            <a:off x="7232089" y="3802753"/>
            <a:ext cx="3720353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比较运算符只有</a:t>
            </a:r>
            <a:r>
              <a:rPr lang="en-US" altLang="zh-CN" dirty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!=</a:t>
            </a:r>
            <a:r>
              <a:rPr lang="zh-CN" altLang="en-US" dirty="0"/>
              <a:t>，两者都是用于字符串比较的，不可用于整数比较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整数比较只能使用</a:t>
            </a:r>
            <a:r>
              <a:rPr lang="en-US" altLang="zh-CN" dirty="0"/>
              <a:t>-eq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 err="1"/>
              <a:t>gt</a:t>
            </a:r>
            <a:r>
              <a:rPr lang="zh-CN" altLang="en-US" dirty="0"/>
              <a:t>这种形式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70842C-B5DA-4F67-B865-52E735832EB6}"/>
              </a:ext>
            </a:extLst>
          </p:cNvPr>
          <p:cNvSpPr txBox="1"/>
          <p:nvPr/>
        </p:nvSpPr>
        <p:spPr>
          <a:xfrm>
            <a:off x="1066802" y="1227275"/>
            <a:ext cx="278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4.</a:t>
            </a:r>
            <a:r>
              <a:rPr lang="zh-CN" altLang="en-US" sz="2400" dirty="0">
                <a:solidFill>
                  <a:srgbClr val="FF0000"/>
                </a:solidFill>
              </a:rPr>
              <a:t>逻辑符号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71F4F-FEF5-43A2-A848-FF7561A2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82" y="-194628"/>
            <a:ext cx="5855616" cy="32157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4BD05D2-B3E1-4AB0-B1A4-EFDF36933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" y="3021106"/>
            <a:ext cx="6321779" cy="3836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85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7595A6-AA5D-4A56-9F0F-EBB7D61E5FB1}"/>
              </a:ext>
            </a:extLst>
          </p:cNvPr>
          <p:cNvSpPr txBox="1"/>
          <p:nvPr/>
        </p:nvSpPr>
        <p:spPr>
          <a:xfrm>
            <a:off x="353602" y="1553359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练习：开发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脚本比较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个整数大小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28444D-2DF9-44FC-A956-97198BAE6FC8}"/>
              </a:ext>
            </a:extLst>
          </p:cNvPr>
          <p:cNvSpPr txBox="1"/>
          <p:nvPr/>
        </p:nvSpPr>
        <p:spPr>
          <a:xfrm>
            <a:off x="434285" y="2298179"/>
            <a:ext cx="5509315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分别以定义变量，脚本传参以及</a:t>
            </a:r>
            <a:r>
              <a:rPr lang="en-US" altLang="zh-CN" dirty="0"/>
              <a:t>read</a:t>
            </a:r>
            <a:r>
              <a:rPr lang="zh-CN" altLang="en-US" dirty="0"/>
              <a:t>读入的方式写</a:t>
            </a:r>
            <a:r>
              <a:rPr lang="en-US" altLang="zh-CN" dirty="0"/>
              <a:t>3</a:t>
            </a:r>
            <a:r>
              <a:rPr lang="zh-CN" altLang="en-US" dirty="0"/>
              <a:t>个脚本。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用条件表达式（禁止</a:t>
            </a:r>
            <a:r>
              <a:rPr lang="en-US" altLang="zh-CN" dirty="0"/>
              <a:t>if</a:t>
            </a:r>
            <a:r>
              <a:rPr lang="zh-CN" altLang="en-US" dirty="0"/>
              <a:t>语句）进行判断。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个整数的比较结果输出到屏幕，出错需要提示。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2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3935C46-D898-4E85-9805-52F09166966F}"/>
              </a:ext>
            </a:extLst>
          </p:cNvPr>
          <p:cNvSpPr txBox="1"/>
          <p:nvPr/>
        </p:nvSpPr>
        <p:spPr>
          <a:xfrm>
            <a:off x="3612777" y="493735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练习题</a:t>
            </a:r>
            <a:r>
              <a:rPr lang="en-US" altLang="zh-CN" dirty="0"/>
              <a:t>】</a:t>
            </a:r>
            <a:r>
              <a:rPr lang="zh-CN" altLang="en-US" dirty="0"/>
              <a:t>开发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shell</a:t>
            </a:r>
            <a:r>
              <a:rPr lang="zh-CN" altLang="en-US" dirty="0"/>
              <a:t>脚本比较</a:t>
            </a:r>
            <a:r>
              <a:rPr lang="en-US" altLang="zh-CN" dirty="0"/>
              <a:t>2</a:t>
            </a:r>
            <a:r>
              <a:rPr lang="zh-CN" altLang="en-US" dirty="0"/>
              <a:t>个整数大小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DCA689-F68E-4BB8-ABD9-600BFFF5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88" y="991370"/>
            <a:ext cx="5595639" cy="28479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FDF766-0889-46A2-BB96-61F76255B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112" y="991370"/>
            <a:ext cx="5334000" cy="28479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71943-000E-4D7C-BC27-3C81E345A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487" y="3967648"/>
            <a:ext cx="5762625" cy="2724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084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440180"/>
            <a:chOff x="5034" y="3970"/>
            <a:chExt cx="6006" cy="226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6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条件表达式</a:t>
              </a: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BE2EC9-7A8C-4165-A088-BDCAEB90BE05}"/>
              </a:ext>
            </a:extLst>
          </p:cNvPr>
          <p:cNvSpPr txBox="1"/>
          <p:nvPr/>
        </p:nvSpPr>
        <p:spPr>
          <a:xfrm>
            <a:off x="401497" y="1615033"/>
            <a:ext cx="5216302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test</a:t>
            </a:r>
            <a:r>
              <a:rPr lang="zh-CN" altLang="en-US" dirty="0"/>
              <a:t>命令是脚本编写中一个非常重要的命令。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其主要用于文件</a:t>
            </a:r>
            <a:r>
              <a:rPr lang="en-US" altLang="zh-CN" dirty="0"/>
              <a:t>(</a:t>
            </a:r>
            <a:r>
              <a:rPr lang="zh-CN" altLang="en-US" dirty="0"/>
              <a:t>目录</a:t>
            </a:r>
            <a:r>
              <a:rPr lang="en-US" altLang="zh-CN" dirty="0"/>
              <a:t>)</a:t>
            </a:r>
            <a:r>
              <a:rPr lang="zh-CN" altLang="en-US" dirty="0"/>
              <a:t>的检测、属性判读、权限判断等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而在使用该命令的过程中，一般不直接使用</a:t>
            </a:r>
            <a:r>
              <a:rPr lang="en-US" altLang="zh-CN" dirty="0"/>
              <a:t>test -n </a:t>
            </a:r>
            <a:r>
              <a:rPr lang="zh-CN" altLang="en-US" dirty="0"/>
              <a:t>字符串这类的表达式去表示。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而是使用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en-US" altLang="zh-CN" dirty="0"/>
              <a:t>"</a:t>
            </a:r>
            <a:r>
              <a:rPr lang="zh-CN" altLang="en-US" dirty="0"/>
              <a:t>代替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/>
              <a:t>命令。</a:t>
            </a:r>
            <a:r>
              <a:rPr lang="en-US" altLang="zh-CN" dirty="0">
                <a:solidFill>
                  <a:srgbClr val="FF0000"/>
                </a:solidFill>
              </a:rPr>
              <a:t>"[ ]</a:t>
            </a:r>
            <a:r>
              <a:rPr lang="en-US" altLang="zh-CN" dirty="0"/>
              <a:t>"</a:t>
            </a:r>
            <a:r>
              <a:rPr lang="zh-CN" altLang="en-US" dirty="0"/>
              <a:t>里使用的参数是继承自</a:t>
            </a:r>
            <a:r>
              <a:rPr lang="en-US" altLang="zh-CN" dirty="0"/>
              <a:t>test</a:t>
            </a:r>
            <a:r>
              <a:rPr lang="zh-CN" altLang="en-US" dirty="0"/>
              <a:t>命令的。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DB6595-9763-44D4-8394-DFFB5B584B9D}"/>
              </a:ext>
            </a:extLst>
          </p:cNvPr>
          <p:cNvSpPr txBox="1"/>
          <p:nvPr/>
        </p:nvSpPr>
        <p:spPr>
          <a:xfrm>
            <a:off x="467322" y="900479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>
                <a:solidFill>
                  <a:srgbClr val="FF0000"/>
                </a:solidFill>
              </a:rPr>
              <a:t>命令 或  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735B3D-528E-4F2C-B345-757CAE344534}"/>
              </a:ext>
            </a:extLst>
          </p:cNvPr>
          <p:cNvSpPr txBox="1"/>
          <p:nvPr/>
        </p:nvSpPr>
        <p:spPr>
          <a:xfrm>
            <a:off x="6320118" y="582787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en-US" altLang="zh-CN" dirty="0">
                <a:solidFill>
                  <a:srgbClr val="0070C0"/>
                </a:solidFill>
              </a:rPr>
              <a:t>([ ]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命令的应用类型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555152-847D-49E6-BF34-1C112EC58DC6}"/>
              </a:ext>
            </a:extLst>
          </p:cNvPr>
          <p:cNvSpPr txBox="1"/>
          <p:nvPr/>
        </p:nvSpPr>
        <p:spPr>
          <a:xfrm>
            <a:off x="6512860" y="1130214"/>
            <a:ext cx="4701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、判断表达式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CAECD8-F905-42CB-905D-1F132661D9DF}"/>
              </a:ext>
            </a:extLst>
          </p:cNvPr>
          <p:cNvSpPr txBox="1"/>
          <p:nvPr/>
        </p:nvSpPr>
        <p:spPr>
          <a:xfrm>
            <a:off x="6512860" y="1634364"/>
            <a:ext cx="454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、判断字符串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1EA060-C6E3-4F20-8761-1B0887C9BF77}"/>
              </a:ext>
            </a:extLst>
          </p:cNvPr>
          <p:cNvSpPr txBox="1"/>
          <p:nvPr/>
        </p:nvSpPr>
        <p:spPr>
          <a:xfrm>
            <a:off x="6512860" y="2127719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、判断整数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B8E51D-1F13-487E-9BC1-4CB31C171A5F}"/>
              </a:ext>
            </a:extLst>
          </p:cNvPr>
          <p:cNvSpPr txBox="1"/>
          <p:nvPr/>
        </p:nvSpPr>
        <p:spPr>
          <a:xfrm>
            <a:off x="6512860" y="2650047"/>
            <a:ext cx="433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、判断文件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EA8130-B0B4-4E5A-9CCA-0C9F8AD4D41E}"/>
              </a:ext>
            </a:extLst>
          </p:cNvPr>
          <p:cNvSpPr txBox="1"/>
          <p:nvPr/>
        </p:nvSpPr>
        <p:spPr>
          <a:xfrm>
            <a:off x="6574203" y="4014943"/>
            <a:ext cx="5140100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&amp;&amp;</a:t>
            </a:r>
            <a:r>
              <a:rPr lang="zh-CN" altLang="en-US" dirty="0"/>
              <a:t>左边的命令（命令</a:t>
            </a:r>
            <a:r>
              <a:rPr lang="en-US" altLang="zh-CN" dirty="0"/>
              <a:t>1</a:t>
            </a:r>
            <a:r>
              <a:rPr lang="zh-CN" altLang="en-US" dirty="0"/>
              <a:t>）返回真</a:t>
            </a:r>
            <a:r>
              <a:rPr lang="en-US" altLang="zh-CN" dirty="0"/>
              <a:t>(</a:t>
            </a:r>
            <a:r>
              <a:rPr lang="zh-CN" altLang="en-US" dirty="0"/>
              <a:t>即返回</a:t>
            </a:r>
            <a:r>
              <a:rPr lang="en-US" altLang="zh-CN" dirty="0"/>
              <a:t>0</a:t>
            </a:r>
            <a:r>
              <a:rPr lang="zh-CN" altLang="en-US" dirty="0"/>
              <a:t>，成功被执行）后，</a:t>
            </a:r>
            <a:r>
              <a:rPr lang="en-US" altLang="zh-CN" dirty="0"/>
              <a:t>&amp;&amp;</a:t>
            </a:r>
            <a:r>
              <a:rPr lang="zh-CN" altLang="en-US" dirty="0"/>
              <a:t>右边的命令（命令</a:t>
            </a:r>
            <a:r>
              <a:rPr lang="en-US" altLang="zh-CN" dirty="0"/>
              <a:t>2</a:t>
            </a:r>
            <a:r>
              <a:rPr lang="zh-CN" altLang="en-US" dirty="0"/>
              <a:t>）才能够被执行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2E0831-DB1A-4008-955C-1312FDFBD701}"/>
              </a:ext>
            </a:extLst>
          </p:cNvPr>
          <p:cNvSpPr txBox="1"/>
          <p:nvPr/>
        </p:nvSpPr>
        <p:spPr>
          <a:xfrm>
            <a:off x="6574203" y="5439339"/>
            <a:ext cx="4948515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如果</a:t>
            </a:r>
            <a:r>
              <a:rPr lang="en-US" altLang="zh-CN" dirty="0"/>
              <a:t>||</a:t>
            </a:r>
            <a:r>
              <a:rPr lang="zh-CN" altLang="en-US" dirty="0"/>
              <a:t>左边的命令（</a:t>
            </a:r>
            <a:r>
              <a:rPr lang="en-US" altLang="zh-CN" dirty="0"/>
              <a:t>command1</a:t>
            </a:r>
            <a:r>
              <a:rPr lang="zh-CN" altLang="en-US" dirty="0"/>
              <a:t>）未执行成功，那么就执行</a:t>
            </a:r>
            <a:r>
              <a:rPr lang="en-US" altLang="zh-CN" dirty="0"/>
              <a:t>||</a:t>
            </a:r>
            <a:r>
              <a:rPr lang="zh-CN" altLang="en-US" dirty="0"/>
              <a:t>右边的命令（</a:t>
            </a:r>
            <a:r>
              <a:rPr lang="en-US" altLang="zh-CN" dirty="0"/>
              <a:t>command2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6ECFB1-EE61-4816-BE33-C58317E5372A}"/>
              </a:ext>
            </a:extLst>
          </p:cNvPr>
          <p:cNvSpPr txBox="1"/>
          <p:nvPr/>
        </p:nvSpPr>
        <p:spPr>
          <a:xfrm>
            <a:off x="6574203" y="3462854"/>
            <a:ext cx="433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||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D6BF2B-6735-45B7-928D-4DFBDF8C770E}"/>
              </a:ext>
            </a:extLst>
          </p:cNvPr>
          <p:cNvSpPr txBox="1"/>
          <p:nvPr/>
        </p:nvSpPr>
        <p:spPr>
          <a:xfrm>
            <a:off x="532311" y="965835"/>
            <a:ext cx="2158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 </a:t>
            </a:r>
            <a:r>
              <a:rPr lang="zh-CN" altLang="en-US" sz="2000" dirty="0">
                <a:solidFill>
                  <a:srgbClr val="FF0000"/>
                </a:solidFill>
              </a:rPr>
              <a:t>文件判断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2B353D-8DC2-42D4-9A60-32A4970A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94" y="610235"/>
            <a:ext cx="7977443" cy="58429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67F997-1CC7-40EB-8F5C-0807245E2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024" y="428672"/>
            <a:ext cx="7640394" cy="4051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31B9D4-C3C7-4CEC-A619-A55C39A7F1D9}"/>
              </a:ext>
            </a:extLst>
          </p:cNvPr>
          <p:cNvSpPr txBox="1"/>
          <p:nvPr/>
        </p:nvSpPr>
        <p:spPr>
          <a:xfrm>
            <a:off x="521777" y="140723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PingFang SC"/>
              </a:rPr>
              <a:t>判断文件是否存在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5F8717-7385-436A-BEA6-BA10945A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024" y="4861112"/>
            <a:ext cx="7620000" cy="990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BEAD2-D037-406B-B77E-787B8353AF0E}"/>
              </a:ext>
            </a:extLst>
          </p:cNvPr>
          <p:cNvSpPr txBox="1"/>
          <p:nvPr/>
        </p:nvSpPr>
        <p:spPr>
          <a:xfrm>
            <a:off x="610758" y="4896764"/>
            <a:ext cx="3396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2.</a:t>
            </a:r>
            <a:r>
              <a:rPr lang="zh-CN" altLang="en-US" dirty="0">
                <a:solidFill>
                  <a:srgbClr val="00B0F0"/>
                </a:solidFill>
              </a:rPr>
              <a:t>判断文件是否存在，并有返回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4467D5-D495-4D7B-8334-781263C79081}"/>
              </a:ext>
            </a:extLst>
          </p:cNvPr>
          <p:cNvSpPr txBox="1"/>
          <p:nvPr/>
        </p:nvSpPr>
        <p:spPr>
          <a:xfrm>
            <a:off x="4168589" y="1058428"/>
            <a:ext cx="2411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判断目录是否存在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96E94A-B1DD-4E79-8718-FD12E6347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35" y="1871471"/>
            <a:ext cx="10439400" cy="3552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448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ECD272-E539-4AAE-BFE1-4C50F9BCB95E}"/>
              </a:ext>
            </a:extLst>
          </p:cNvPr>
          <p:cNvSpPr txBox="1"/>
          <p:nvPr/>
        </p:nvSpPr>
        <p:spPr>
          <a:xfrm>
            <a:off x="4250428" y="1353780"/>
            <a:ext cx="264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字符串判断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4E159-75C1-44BF-BE4B-CE1C77DD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45" y="1979970"/>
            <a:ext cx="7781925" cy="3524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A5FAF2-07B6-4AEB-BA1F-E250B3AD789D}"/>
              </a:ext>
            </a:extLst>
          </p:cNvPr>
          <p:cNvSpPr txBox="1"/>
          <p:nvPr/>
        </p:nvSpPr>
        <p:spPr>
          <a:xfrm>
            <a:off x="6218686" y="1346490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-z </a:t>
            </a:r>
            <a:r>
              <a:rPr lang="zh-CN" altLang="en-US" dirty="0">
                <a:solidFill>
                  <a:srgbClr val="FF0000"/>
                </a:solidFill>
              </a:rPr>
              <a:t>判断字符串长度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953B55-51F7-4820-A6D2-90F2CFF4A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75" y="2243715"/>
            <a:ext cx="11932023" cy="4148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B2D90F-E4F6-403D-A489-88ADD8887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45" y="1351769"/>
            <a:ext cx="2895851" cy="506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46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A5FAF2-07B6-4AEB-BA1F-E250B3AD789D}"/>
              </a:ext>
            </a:extLst>
          </p:cNvPr>
          <p:cNvSpPr txBox="1"/>
          <p:nvPr/>
        </p:nvSpPr>
        <p:spPr>
          <a:xfrm>
            <a:off x="1111624" y="1487606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0000"/>
                </a:solidFill>
                <a:effectLst/>
                <a:latin typeface="PingFang SC"/>
              </a:rPr>
              <a:t>"</a:t>
            </a:r>
            <a:r>
              <a:rPr lang="zh-CN" altLang="en-US" b="1" i="1" dirty="0">
                <a:solidFill>
                  <a:srgbClr val="FF0000"/>
                </a:solidFill>
                <a:effectLst/>
                <a:latin typeface="PingFang SC"/>
              </a:rPr>
              <a:t>串 </a:t>
            </a:r>
            <a:r>
              <a:rPr lang="en-US" altLang="zh-CN" b="1" i="1" dirty="0">
                <a:solidFill>
                  <a:srgbClr val="FF0000"/>
                </a:solidFill>
                <a:effectLst/>
                <a:latin typeface="PingFang SC"/>
              </a:rPr>
              <a:t>1" == " </a:t>
            </a:r>
            <a:r>
              <a:rPr lang="zh-CN" altLang="en-US" b="1" i="1" dirty="0">
                <a:solidFill>
                  <a:srgbClr val="FF0000"/>
                </a:solidFill>
                <a:effectLst/>
                <a:latin typeface="PingFang SC"/>
              </a:rPr>
              <a:t>串 </a:t>
            </a:r>
            <a:r>
              <a:rPr lang="en-US" altLang="zh-CN" b="1" i="1" dirty="0">
                <a:solidFill>
                  <a:srgbClr val="FF0000"/>
                </a:solidFill>
                <a:effectLst/>
                <a:latin typeface="PingFang SC"/>
              </a:rPr>
              <a:t>2 "       </a:t>
            </a:r>
            <a:r>
              <a:rPr lang="zh-CN" altLang="en-US" b="0" i="1" dirty="0">
                <a:solidFill>
                  <a:srgbClr val="FF0000"/>
                </a:solidFill>
                <a:effectLst/>
                <a:latin typeface="PingFang SC"/>
              </a:rPr>
              <a:t>使用定义变量的方式进行判断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865A58-BBAB-4D45-9297-C93E125FD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58" y="2341760"/>
            <a:ext cx="10981484" cy="1847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199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2965</TotalTime>
  <Words>355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PingFang SC</vt:lpstr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210</cp:revision>
  <dcterms:created xsi:type="dcterms:W3CDTF">2019-06-19T02:08:00Z</dcterms:created>
  <dcterms:modified xsi:type="dcterms:W3CDTF">2022-04-08T04:50:18Z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