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5" r:id="rId4"/>
    <p:sldId id="282" r:id="rId5"/>
    <p:sldId id="283" r:id="rId6"/>
    <p:sldId id="284" r:id="rId7"/>
    <p:sldId id="285" r:id="rId8"/>
    <p:sldId id="286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0E2C4E"/>
    <a:srgbClr val="102446"/>
    <a:srgbClr val="20FAF8"/>
    <a:srgbClr val="DCDCDC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-1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9EC38-B535-43F1-803E-4678C2A4FD0B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09D8-5DB8-4A98-B740-A954047F4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2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FA41F9B-4DA9-4D90-BF5A-054DE05E634F}" type="datetime1">
              <a:rPr lang="zh-CN" altLang="en-US" smtClean="0"/>
              <a:t>2022/4/8</a:t>
            </a:fld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深圳信息职业技术学院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DC77FFB-0369-4F96-BCCE-D1A04A639931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584084C-6774-44B2-9302-0247AC2DFED9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408B-1C10-47C4-8249-2336787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89964F8-A0BD-4272-A31A-79C5B9B1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CF1E-E832-4EDE-811D-40575550742F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DBE17A-8086-402D-B5C9-F150AEC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DB73DE-D1B0-4EC8-9B5C-DB1179B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A0F23B1-9787-45D8-85EF-45FAA174EA5B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ACAF3C0-AF14-42AA-AD80-4031FB10ED36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2400E1B-309A-46AA-9854-6F1E8F8D0B31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92A18B6-F142-4D7D-8582-D65A4B14FD23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8372D28-2557-422C-9BD1-8A9CE6664CD4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5893E5A-1880-4FEC-8007-B9A836632683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3A713-A2BD-41D5-AB23-F146AF6672D8}" type="datetime1">
              <a:rPr lang="zh-CN" altLang="en-US" smtClean="0"/>
              <a:t>2022/4/8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036BE15-8C16-48AD-ACF5-5A296DFB87A4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2801E78C-65D4-44F5-8558-ECD54B37C020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0205" y="254000"/>
            <a:ext cx="2379345" cy="598170"/>
            <a:chOff x="891" y="418"/>
            <a:chExt cx="3747" cy="942"/>
          </a:xfrm>
        </p:grpSpPr>
        <p:sp>
          <p:nvSpPr>
            <p:cNvPr id="13" name="文本框 12"/>
            <p:cNvSpPr txBox="1"/>
            <p:nvPr/>
          </p:nvSpPr>
          <p:spPr>
            <a:xfrm>
              <a:off x="891" y="418"/>
              <a:ext cx="3747" cy="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10000"/>
                </a:lnSpc>
              </a:pPr>
              <a:endParaRPr lang="en-US" altLang="zh-CN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  <a:p>
              <a:pPr algn="l">
                <a:lnSpc>
                  <a:spcPct val="110000"/>
                </a:lnSpc>
              </a:pPr>
              <a:endParaRPr lang="en-US" altLang="zh-CN" sz="1200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25" y="1262"/>
              <a:ext cx="1304" cy="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50190" y="1695959"/>
            <a:ext cx="7611857" cy="9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嵌入式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Linux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操作系统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85429" y="3475512"/>
            <a:ext cx="667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cap="all" dirty="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人工智能技术应用教研室</a:t>
            </a:r>
            <a:endParaRPr lang="en-US" altLang="zh-CN" sz="2400" cap="all" dirty="0">
              <a:solidFill>
                <a:srgbClr val="FF0000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4" name="等腰三角形 3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E623B0-7BA7-4B0E-BB0A-93EE139D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" y="11561"/>
            <a:ext cx="5954229" cy="840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3CBEA3-0579-4582-A756-3190CE6EC9EA}"/>
              </a:ext>
            </a:extLst>
          </p:cNvPr>
          <p:cNvSpPr txBox="1"/>
          <p:nvPr/>
        </p:nvSpPr>
        <p:spPr>
          <a:xfrm>
            <a:off x="2069563" y="4679523"/>
            <a:ext cx="22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盛建强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DE085A-F629-49FA-95F7-1A0DC327FF30}"/>
              </a:ext>
            </a:extLst>
          </p:cNvPr>
          <p:cNvSpPr txBox="1"/>
          <p:nvPr/>
        </p:nvSpPr>
        <p:spPr>
          <a:xfrm>
            <a:off x="2539253" y="3258184"/>
            <a:ext cx="644114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1996-2015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年人口数据特征间的关系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82EB7D-5EFE-46C8-A1CC-E49E9177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91" y="227246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4010" y="2468880"/>
            <a:ext cx="4963494" cy="1440180"/>
            <a:chOff x="5034" y="3970"/>
            <a:chExt cx="6006" cy="2268"/>
          </a:xfrm>
        </p:grpSpPr>
        <p:sp>
          <p:nvSpPr>
            <p:cNvPr id="14" name="矩形 13"/>
            <p:cNvSpPr/>
            <p:nvPr/>
          </p:nvSpPr>
          <p:spPr>
            <a:xfrm>
              <a:off x="6880" y="3970"/>
              <a:ext cx="3450" cy="1309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任务</a:t>
              </a:r>
              <a:r>
                <a:rPr lang="en-US" altLang="zh-CN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7</a:t>
              </a: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：</a:t>
              </a:r>
              <a:endParaRPr lang="en-US" altLang="zh-CN" sz="4800" kern="2500" dirty="0">
                <a:ln>
                  <a:noFill/>
                </a:ln>
                <a:solidFill>
                  <a:srgbClr val="FF0000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34" y="5307"/>
              <a:ext cx="6006" cy="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zh-CN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If</a:t>
              </a:r>
              <a:r>
                <a:rPr lang="zh-CN" altLang="en-US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条件语句</a:t>
              </a:r>
              <a:endPara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41E97F-0206-445C-B7E4-48BDF690A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AAB23B9-CB1C-4E37-9827-B9BCEB14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90" y="202161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9C5B35-BD97-47BD-B6E6-D600343E653C}"/>
              </a:ext>
            </a:extLst>
          </p:cNvPr>
          <p:cNvSpPr txBox="1"/>
          <p:nvPr/>
        </p:nvSpPr>
        <p:spPr>
          <a:xfrm>
            <a:off x="979264" y="811966"/>
            <a:ext cx="2698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PingFang SC"/>
              </a:rPr>
              <a:t>1. </a:t>
            </a:r>
            <a:r>
              <a:rPr lang="zh-CN" altLang="en-US" dirty="0">
                <a:solidFill>
                  <a:srgbClr val="FF0000"/>
                </a:solidFill>
                <a:effectLst/>
                <a:latin typeface="PingFang SC"/>
              </a:rPr>
              <a:t>单分支语句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C8F945-F3AD-4269-AB21-18BA6CE63C7C}"/>
              </a:ext>
            </a:extLst>
          </p:cNvPr>
          <p:cNvSpPr txBox="1"/>
          <p:nvPr/>
        </p:nvSpPr>
        <p:spPr>
          <a:xfrm>
            <a:off x="5100797" y="811966"/>
            <a:ext cx="1676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双分支语句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36B73C-8C6F-4785-874B-BDEEEFE90574}"/>
              </a:ext>
            </a:extLst>
          </p:cNvPr>
          <p:cNvSpPr txBox="1"/>
          <p:nvPr/>
        </p:nvSpPr>
        <p:spPr>
          <a:xfrm>
            <a:off x="8912882" y="811966"/>
            <a:ext cx="229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分支语句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E017EB-28B7-4388-B21D-DE153F5F2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72" y="1537504"/>
            <a:ext cx="2375392" cy="21469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5CEDB6-8880-4141-A850-9F55FB5EB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946" y="1539675"/>
            <a:ext cx="3358665" cy="36046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EEAADAD-A5F0-4DC2-91DB-25D5C662A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330" y="1483791"/>
            <a:ext cx="2778598" cy="36752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4A17434-B47B-488D-9C0A-C7AA1E7BFCCB}"/>
              </a:ext>
            </a:extLst>
          </p:cNvPr>
          <p:cNvSpPr txBox="1"/>
          <p:nvPr/>
        </p:nvSpPr>
        <p:spPr>
          <a:xfrm>
            <a:off x="456430" y="4646092"/>
            <a:ext cx="3720230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单分支：一个条件一个结果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双分支：一个条件两个结果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多分支：多个条件多个结果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DABB4A-6673-4E06-B42F-D5731FC7B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126" y="85164"/>
            <a:ext cx="5095042" cy="66876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59DA41-B01B-495B-A654-69AD881E7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77" y="3502567"/>
            <a:ext cx="6267450" cy="29527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CE923D-67F7-4DEE-ADEE-AD8D5C44F453}"/>
              </a:ext>
            </a:extLst>
          </p:cNvPr>
          <p:cNvSpPr txBox="1"/>
          <p:nvPr/>
        </p:nvSpPr>
        <p:spPr>
          <a:xfrm>
            <a:off x="230705" y="1444578"/>
            <a:ext cx="5865295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练习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：输入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个数字，比较大小（使用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语句结合条件表达式实现）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31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94BE33F-8C5D-4F90-AF48-B8647A7FAC7F}"/>
              </a:ext>
            </a:extLst>
          </p:cNvPr>
          <p:cNvSpPr txBox="1"/>
          <p:nvPr/>
        </p:nvSpPr>
        <p:spPr>
          <a:xfrm>
            <a:off x="379338" y="823415"/>
            <a:ext cx="4618486" cy="960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练习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：系统内存低于</a:t>
            </a:r>
            <a:r>
              <a:rPr lang="en-US" altLang="zh-CN" sz="2000" dirty="0">
                <a:solidFill>
                  <a:srgbClr val="FF0000"/>
                </a:solidFill>
              </a:rPr>
              <a:t>100M</a:t>
            </a:r>
            <a:r>
              <a:rPr lang="zh-CN" altLang="en-US" sz="2000" dirty="0">
                <a:solidFill>
                  <a:srgbClr val="FF0000"/>
                </a:solidFill>
              </a:rPr>
              <a:t>邮件报警</a:t>
            </a:r>
            <a:r>
              <a:rPr lang="en-US" altLang="zh-CN" sz="2000" dirty="0">
                <a:solidFill>
                  <a:srgbClr val="FF0000"/>
                </a:solidFill>
              </a:rPr>
              <a:t>,</a:t>
            </a:r>
            <a:r>
              <a:rPr lang="zh-CN" altLang="en-US" sz="2000" dirty="0">
                <a:solidFill>
                  <a:srgbClr val="FF0000"/>
                </a:solidFill>
              </a:rPr>
              <a:t>加入计划任务，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分钟检查一次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A96CC3-B20C-4F91-9467-B518F359942D}"/>
              </a:ext>
            </a:extLst>
          </p:cNvPr>
          <p:cNvSpPr txBox="1"/>
          <p:nvPr/>
        </p:nvSpPr>
        <p:spPr>
          <a:xfrm>
            <a:off x="5369859" y="482917"/>
            <a:ext cx="6355975" cy="5588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（</a:t>
            </a:r>
            <a:r>
              <a:rPr lang="en-US" altLang="zh-CN" sz="1600" dirty="0">
                <a:solidFill>
                  <a:srgbClr val="0070C0"/>
                </a:solidFill>
              </a:rPr>
              <a:t>1</a:t>
            </a:r>
            <a:r>
              <a:rPr lang="zh-CN" altLang="en-US" sz="1600" dirty="0">
                <a:solidFill>
                  <a:srgbClr val="0070C0"/>
                </a:solidFill>
              </a:rPr>
              <a:t>）分析需求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    明白开发需求，是完成程序的大前提，因此，分析需求至关重要，一切不以需求为主的程序开发，都是耍流氓的！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（</a:t>
            </a:r>
            <a:r>
              <a:rPr lang="en-US" altLang="zh-CN" sz="1600" dirty="0">
                <a:solidFill>
                  <a:srgbClr val="0070C0"/>
                </a:solidFill>
              </a:rPr>
              <a:t>2</a:t>
            </a:r>
            <a:r>
              <a:rPr lang="zh-CN" altLang="en-US" sz="1600" dirty="0">
                <a:solidFill>
                  <a:srgbClr val="0070C0"/>
                </a:solidFill>
              </a:rPr>
              <a:t>）设计思路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设计思路就是根据需求，把需求进行拆解，分模块逐步实现，例如本题可以分为如下几步：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1</a:t>
            </a:r>
            <a:r>
              <a:rPr lang="zh-CN" altLang="en-US" sz="1600" dirty="0">
                <a:solidFill>
                  <a:srgbClr val="0070C0"/>
                </a:solidFill>
              </a:rPr>
              <a:t>）获取当前系统剩余内存的值（先在命令行实现）。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2</a:t>
            </a:r>
            <a:r>
              <a:rPr lang="zh-CN" altLang="en-US" sz="1600" dirty="0">
                <a:solidFill>
                  <a:srgbClr val="0070C0"/>
                </a:solidFill>
              </a:rPr>
              <a:t>）配置邮件报警（可采用第三方邮件服务器）。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3</a:t>
            </a:r>
            <a:r>
              <a:rPr lang="zh-CN" altLang="en-US" sz="1600" dirty="0">
                <a:solidFill>
                  <a:srgbClr val="0070C0"/>
                </a:solidFill>
              </a:rPr>
              <a:t>）判断取到的值是否小于</a:t>
            </a:r>
            <a:r>
              <a:rPr lang="en-US" altLang="zh-CN" sz="1600" dirty="0">
                <a:solidFill>
                  <a:srgbClr val="0070C0"/>
                </a:solidFill>
              </a:rPr>
              <a:t>100MB</a:t>
            </a:r>
            <a:r>
              <a:rPr lang="zh-CN" altLang="en-US" sz="1600" dirty="0">
                <a:solidFill>
                  <a:srgbClr val="0070C0"/>
                </a:solidFill>
              </a:rPr>
              <a:t>，如果小于</a:t>
            </a:r>
            <a:r>
              <a:rPr lang="en-US" altLang="zh-CN" sz="1600" dirty="0">
                <a:solidFill>
                  <a:srgbClr val="0070C0"/>
                </a:solidFill>
              </a:rPr>
              <a:t>100MB</a:t>
            </a:r>
            <a:r>
              <a:rPr lang="zh-CN" altLang="en-US" sz="1600" dirty="0">
                <a:solidFill>
                  <a:srgbClr val="0070C0"/>
                </a:solidFill>
              </a:rPr>
              <a:t>，就报警（采用</a:t>
            </a:r>
            <a:r>
              <a:rPr lang="en-US" altLang="zh-CN" sz="1600" dirty="0">
                <a:solidFill>
                  <a:srgbClr val="0070C0"/>
                </a:solidFill>
              </a:rPr>
              <a:t>if</a:t>
            </a:r>
            <a:r>
              <a:rPr lang="zh-CN" altLang="en-US" sz="1600" dirty="0">
                <a:solidFill>
                  <a:srgbClr val="0070C0"/>
                </a:solidFill>
              </a:rPr>
              <a:t>语句）。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）编码实现</a:t>
            </a:r>
            <a:r>
              <a:rPr lang="en-US" altLang="zh-CN" sz="1600" dirty="0">
                <a:solidFill>
                  <a:srgbClr val="0070C0"/>
                </a:solidFill>
              </a:rPr>
              <a:t>Shell</a:t>
            </a:r>
            <a:r>
              <a:rPr lang="zh-CN" altLang="en-US" sz="1600" dirty="0">
                <a:solidFill>
                  <a:srgbClr val="0070C0"/>
                </a:solidFill>
              </a:rPr>
              <a:t>脚本。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5</a:t>
            </a:r>
            <a:r>
              <a:rPr lang="zh-CN" altLang="en-US" sz="1600" dirty="0">
                <a:solidFill>
                  <a:srgbClr val="0070C0"/>
                </a:solidFill>
              </a:rPr>
              <a:t>）加入</a:t>
            </a:r>
            <a:r>
              <a:rPr lang="en-US" altLang="zh-CN" sz="1600" dirty="0" err="1">
                <a:solidFill>
                  <a:srgbClr val="0070C0"/>
                </a:solidFill>
              </a:rPr>
              <a:t>crond</a:t>
            </a:r>
            <a:r>
              <a:rPr lang="zh-CN" altLang="en-US" sz="1600" dirty="0">
                <a:solidFill>
                  <a:srgbClr val="0070C0"/>
                </a:solidFill>
              </a:rPr>
              <a:t>定时任务，每三分钟检查一次。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（</a:t>
            </a:r>
            <a:r>
              <a:rPr lang="en-US" altLang="zh-CN" sz="1600" dirty="0">
                <a:solidFill>
                  <a:srgbClr val="0070C0"/>
                </a:solidFill>
              </a:rPr>
              <a:t>3</a:t>
            </a:r>
            <a:r>
              <a:rPr lang="zh-CN" altLang="en-US" sz="1600" dirty="0">
                <a:solidFill>
                  <a:srgbClr val="0070C0"/>
                </a:solidFill>
              </a:rPr>
              <a:t>）编码实现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    编码实现就是具体的编码及调试过程，工作中很可能需要先在测试环境下调试，调试好了，再发布到生产环境中。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00F554-B8E1-45C2-82EE-8BAD515F2E2B}"/>
              </a:ext>
            </a:extLst>
          </p:cNvPr>
          <p:cNvSpPr txBox="1"/>
          <p:nvPr/>
        </p:nvSpPr>
        <p:spPr>
          <a:xfrm>
            <a:off x="449525" y="2655966"/>
            <a:ext cx="4087905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第一步 先配置邮件服务</a:t>
            </a:r>
            <a:r>
              <a:rPr lang="en-US" altLang="zh-CN" dirty="0"/>
              <a:t>,</a:t>
            </a:r>
            <a:r>
              <a:rPr lang="zh-CN" altLang="en-US" dirty="0"/>
              <a:t>保证能够发出邮件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6B2774-DA54-4533-88AC-509A9F664DD2}"/>
              </a:ext>
            </a:extLst>
          </p:cNvPr>
          <p:cNvSpPr txBox="1"/>
          <p:nvPr/>
        </p:nvSpPr>
        <p:spPr>
          <a:xfrm>
            <a:off x="466166" y="3695547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第二步编写检查脚本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E7F5E7-AD9B-4C1A-8BB9-4C0615032FE6}"/>
              </a:ext>
            </a:extLst>
          </p:cNvPr>
          <p:cNvSpPr txBox="1"/>
          <p:nvPr/>
        </p:nvSpPr>
        <p:spPr>
          <a:xfrm>
            <a:off x="466166" y="4547796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第三步测试脚本</a:t>
            </a:r>
            <a:r>
              <a:rPr lang="en-US" altLang="zh-CN" dirty="0"/>
              <a:t>(</a:t>
            </a:r>
            <a:r>
              <a:rPr lang="zh-CN" altLang="en-US" dirty="0"/>
              <a:t>可以修改判断的值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29DE87-7C02-424E-BD17-0E6875769C61}"/>
              </a:ext>
            </a:extLst>
          </p:cNvPr>
          <p:cNvSpPr txBox="1"/>
          <p:nvPr/>
        </p:nvSpPr>
        <p:spPr>
          <a:xfrm>
            <a:off x="466166" y="5333750"/>
            <a:ext cx="4430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第四步 脚本测试成功</a:t>
            </a:r>
            <a:r>
              <a:rPr lang="en-US" altLang="zh-CN" dirty="0"/>
              <a:t>,</a:t>
            </a:r>
            <a:r>
              <a:rPr lang="zh-CN" altLang="en-US" dirty="0"/>
              <a:t>写入定时任务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03404E-13D9-4CBA-89E5-8972A39CC824}"/>
              </a:ext>
            </a:extLst>
          </p:cNvPr>
          <p:cNvSpPr txBox="1"/>
          <p:nvPr/>
        </p:nvSpPr>
        <p:spPr>
          <a:xfrm>
            <a:off x="404701" y="5725065"/>
            <a:ext cx="6100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echo 'set from=</a:t>
            </a:r>
            <a:r>
              <a:rPr lang="en-US" altLang="zh-CN" dirty="0" err="1"/>
              <a:t>mail@znix.top</a:t>
            </a:r>
            <a:r>
              <a:rPr lang="en-US" altLang="zh-CN" dirty="0"/>
              <a:t> smtp=</a:t>
            </a:r>
            <a:r>
              <a:rPr lang="en-US" altLang="zh-CN" dirty="0" err="1"/>
              <a:t>smtp.znix.top</a:t>
            </a:r>
            <a:r>
              <a:rPr lang="en-US" altLang="zh-CN" dirty="0"/>
              <a:t> smtp-auth-user=</a:t>
            </a:r>
            <a:r>
              <a:rPr lang="en-US" altLang="zh-CN" dirty="0" err="1"/>
              <a:t>mail@znix.top</a:t>
            </a:r>
            <a:r>
              <a:rPr lang="en-US" altLang="zh-CN" dirty="0"/>
              <a:t>  smtp-auth-password=****** smtp-auth=login' &gt;&gt;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mail.rc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027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F72281-E8E8-4847-9373-0008CB2A5ED1}"/>
              </a:ext>
            </a:extLst>
          </p:cNvPr>
          <p:cNvSpPr txBox="1"/>
          <p:nvPr/>
        </p:nvSpPr>
        <p:spPr>
          <a:xfrm>
            <a:off x="892249" y="805064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第一步 先配置邮件服务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保证能够发出邮件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AB4606-B638-4FD5-AAB7-B0CA4F349447}"/>
              </a:ext>
            </a:extLst>
          </p:cNvPr>
          <p:cNvSpPr txBox="1"/>
          <p:nvPr/>
        </p:nvSpPr>
        <p:spPr>
          <a:xfrm>
            <a:off x="940416" y="1228117"/>
            <a:ext cx="9592236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echo 'set from=</a:t>
            </a:r>
            <a:r>
              <a:rPr lang="en-US" altLang="zh-CN" dirty="0" err="1"/>
              <a:t>mail@znix.top</a:t>
            </a:r>
            <a:r>
              <a:rPr lang="en-US" altLang="zh-CN" dirty="0"/>
              <a:t> smtp=</a:t>
            </a:r>
            <a:r>
              <a:rPr lang="en-US" altLang="zh-CN" dirty="0" err="1"/>
              <a:t>smtp.znix.top</a:t>
            </a:r>
            <a:r>
              <a:rPr lang="en-US" altLang="zh-CN" dirty="0"/>
              <a:t> smtp-auth-user=</a:t>
            </a:r>
            <a:r>
              <a:rPr lang="en-US" altLang="zh-CN" dirty="0" err="1"/>
              <a:t>mail@znix.top</a:t>
            </a:r>
            <a:r>
              <a:rPr lang="en-US" altLang="zh-CN" dirty="0"/>
              <a:t>  smtp-auth-password=111111  smtp-auth=</a:t>
            </a:r>
            <a:r>
              <a:rPr lang="en-US" altLang="zh-CN" dirty="0" err="1"/>
              <a:t>shengjianqiang</a:t>
            </a:r>
            <a:r>
              <a:rPr lang="en-US" altLang="zh-CN" dirty="0"/>
              <a:t>' &gt;&gt;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mail.rc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E3D974-424F-4006-B519-B429655572F6}"/>
              </a:ext>
            </a:extLst>
          </p:cNvPr>
          <p:cNvSpPr txBox="1"/>
          <p:nvPr/>
        </p:nvSpPr>
        <p:spPr>
          <a:xfrm>
            <a:off x="892249" y="2177767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第二步编写检查脚本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DFDF5D-3C45-4D3D-A3CE-298D2478C1BA}"/>
              </a:ext>
            </a:extLst>
          </p:cNvPr>
          <p:cNvSpPr txBox="1"/>
          <p:nvPr/>
        </p:nvSpPr>
        <p:spPr>
          <a:xfrm>
            <a:off x="940417" y="2620327"/>
            <a:ext cx="657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echo "`date +%F_%T`" |mail -s "</a:t>
            </a:r>
            <a:r>
              <a:rPr lang="zh-CN" altLang="en-US" dirty="0"/>
              <a:t>测试邮件</a:t>
            </a:r>
            <a:r>
              <a:rPr lang="en-US" altLang="zh-CN" dirty="0"/>
              <a:t>"  3812328@qq.com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3306BAA-62F1-475A-BD51-D3815FB1E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05" y="3152977"/>
            <a:ext cx="10201275" cy="17430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32BD54D-6706-4EDC-9614-A9FF4F26C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418" y="1664905"/>
            <a:ext cx="3714279" cy="139505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411FCB4-37AE-4AB0-880A-085BD54E10BC}"/>
              </a:ext>
            </a:extLst>
          </p:cNvPr>
          <p:cNvSpPr txBox="1"/>
          <p:nvPr/>
        </p:nvSpPr>
        <p:spPr>
          <a:xfrm>
            <a:off x="700405" y="498906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mail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9E3F20-5E90-435B-9A34-2EA874E71FD6}"/>
              </a:ext>
            </a:extLst>
          </p:cNvPr>
          <p:cNvSpPr txBox="1"/>
          <p:nvPr/>
        </p:nvSpPr>
        <p:spPr>
          <a:xfrm>
            <a:off x="1067379" y="5332261"/>
            <a:ext cx="10057242" cy="1525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/>
              <a:t>将文件当做电子邮件的内容送出</a:t>
            </a:r>
            <a:r>
              <a:rPr lang="en-US" altLang="zh-CN" sz="1600" dirty="0"/>
              <a:t>,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/>
              <a:t>语法：</a:t>
            </a:r>
            <a:r>
              <a:rPr lang="en-US" altLang="zh-CN" sz="1600" dirty="0"/>
              <a:t>mail -s “</a:t>
            </a:r>
            <a:r>
              <a:rPr lang="zh-CN" altLang="en-US" sz="1600" dirty="0"/>
              <a:t>主题”用户名</a:t>
            </a:r>
            <a:r>
              <a:rPr lang="en-US" altLang="zh-CN" sz="1600" dirty="0"/>
              <a:t>@</a:t>
            </a:r>
            <a:r>
              <a:rPr lang="zh-CN" altLang="en-US" sz="1600" dirty="0"/>
              <a:t>地址</a:t>
            </a:r>
            <a:r>
              <a:rPr lang="en-US" altLang="zh-CN" sz="1600" dirty="0"/>
              <a:t>&lt; </a:t>
            </a:r>
            <a:r>
              <a:rPr lang="zh-CN" altLang="en-US" sz="1600" dirty="0"/>
              <a:t>文件</a:t>
            </a:r>
            <a:r>
              <a:rPr lang="en-US" altLang="zh-CN" sz="1600" dirty="0"/>
              <a:t>:</a:t>
            </a:r>
            <a:r>
              <a:rPr lang="zh-CN" altLang="en-US" sz="1600" dirty="0"/>
              <a:t>     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/>
              <a:t>例如：</a:t>
            </a:r>
            <a:r>
              <a:rPr lang="en-US" altLang="zh-CN" sz="1600" dirty="0"/>
              <a:t>mail -s “program” user &lt; </a:t>
            </a:r>
            <a:r>
              <a:rPr lang="en-US" altLang="zh-CN" sz="1600" dirty="0" err="1"/>
              <a:t>file.c</a:t>
            </a:r>
            <a:r>
              <a:rPr lang="en-US" altLang="zh-CN" sz="1600" dirty="0"/>
              <a:t> </a:t>
            </a:r>
            <a:r>
              <a:rPr lang="zh-CN" altLang="en-US" sz="1600" dirty="0"/>
              <a:t>将</a:t>
            </a:r>
            <a:r>
              <a:rPr lang="en-US" altLang="zh-CN" sz="1600" dirty="0" err="1"/>
              <a:t>file.c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当做</a:t>
            </a:r>
            <a:r>
              <a:rPr lang="en-US" altLang="zh-CN" sz="1600" dirty="0"/>
              <a:t>mail</a:t>
            </a:r>
            <a:r>
              <a:rPr lang="zh-CN" altLang="en-US" sz="1600" dirty="0"/>
              <a:t>的内容，送至</a:t>
            </a:r>
            <a:r>
              <a:rPr lang="en-US" altLang="zh-CN" sz="1600" dirty="0"/>
              <a:t>user</a:t>
            </a:r>
            <a:r>
              <a:rPr lang="zh-CN" altLang="en-US" sz="1600" dirty="0"/>
              <a:t>，主题为</a:t>
            </a:r>
            <a:r>
              <a:rPr lang="en-US" altLang="zh-CN" sz="1600" dirty="0"/>
              <a:t>program</a:t>
            </a:r>
            <a:r>
              <a:rPr lang="zh-CN" altLang="en-US" sz="16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77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96C8A2-A090-4AD0-ACF2-88EE37E338BD}"/>
              </a:ext>
            </a:extLst>
          </p:cNvPr>
          <p:cNvSpPr txBox="1"/>
          <p:nvPr/>
        </p:nvSpPr>
        <p:spPr>
          <a:xfrm>
            <a:off x="394448" y="811966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第三步测试脚本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可以修改判断的值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234F61-8368-41FF-9F64-44014653EB3D}"/>
              </a:ext>
            </a:extLst>
          </p:cNvPr>
          <p:cNvSpPr txBox="1"/>
          <p:nvPr/>
        </p:nvSpPr>
        <p:spPr>
          <a:xfrm>
            <a:off x="7908254" y="1215917"/>
            <a:ext cx="4177553" cy="11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free</a:t>
            </a:r>
            <a:r>
              <a:rPr lang="zh-CN" altLang="en-US" sz="1600" dirty="0"/>
              <a:t>命令可以显示当前系统未使用的和已使用的内存数目，还可以显示被内核使用的内存缓冲区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CB78D7-5D95-4290-ADE2-9B9CDB2B59D6}"/>
              </a:ext>
            </a:extLst>
          </p:cNvPr>
          <p:cNvSpPr txBox="1"/>
          <p:nvPr/>
        </p:nvSpPr>
        <p:spPr>
          <a:xfrm>
            <a:off x="7594490" y="81260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free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015601-200D-4198-8E2A-65396A26F21B}"/>
              </a:ext>
            </a:extLst>
          </p:cNvPr>
          <p:cNvSpPr txBox="1"/>
          <p:nvPr/>
        </p:nvSpPr>
        <p:spPr>
          <a:xfrm>
            <a:off x="7652481" y="295755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awk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73B5C8-685C-4F5E-831E-411896E0F644}"/>
              </a:ext>
            </a:extLst>
          </p:cNvPr>
          <p:cNvSpPr txBox="1"/>
          <p:nvPr/>
        </p:nvSpPr>
        <p:spPr>
          <a:xfrm>
            <a:off x="7859403" y="2372121"/>
            <a:ext cx="4177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 </a:t>
            </a:r>
            <a:r>
              <a:rPr lang="en-US" altLang="zh-CN" sz="1600" dirty="0"/>
              <a:t>free -m</a:t>
            </a:r>
            <a:r>
              <a:rPr lang="zh-CN" altLang="en-US" sz="1600" dirty="0"/>
              <a:t>：以</a:t>
            </a:r>
            <a:r>
              <a:rPr lang="en-US" altLang="zh-CN" sz="1600" dirty="0"/>
              <a:t>m</a:t>
            </a:r>
            <a:r>
              <a:rPr lang="zh-CN" altLang="en-US" sz="1600" dirty="0"/>
              <a:t>为单位来显示内存的信息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B4C503-D9CF-4831-9390-C00C2FB86A42}"/>
              </a:ext>
            </a:extLst>
          </p:cNvPr>
          <p:cNvSpPr txBox="1"/>
          <p:nvPr/>
        </p:nvSpPr>
        <p:spPr>
          <a:xfrm>
            <a:off x="7446293" y="3415553"/>
            <a:ext cx="4177552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awk </a:t>
            </a:r>
            <a:r>
              <a:rPr lang="zh-CN" altLang="en-US" sz="1600" dirty="0"/>
              <a:t>是一种处理文本文件的语言，是一个强大的文本分析工具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9D1A001-C8AD-48FA-904B-232802BA1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651" y="5605367"/>
            <a:ext cx="4258757" cy="73786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FC2598D-1C91-464E-B4C2-5247A1130EA6}"/>
              </a:ext>
            </a:extLst>
          </p:cNvPr>
          <p:cNvSpPr txBox="1"/>
          <p:nvPr/>
        </p:nvSpPr>
        <p:spPr>
          <a:xfrm>
            <a:off x="7867652" y="4199911"/>
            <a:ext cx="4002984" cy="11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awk</a:t>
            </a:r>
            <a:r>
              <a:rPr lang="zh-CN" altLang="en-US" sz="1600" dirty="0"/>
              <a:t>就是把文件逐行的读入，以空格为默认分隔符将每行切片，切开的部分再进行各种分析处理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D97CE4C-8007-4AE4-8112-625929E02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45" y="1365250"/>
            <a:ext cx="7242396" cy="53582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628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DA24DF-19A8-4251-8156-2D37699B58FD}"/>
              </a:ext>
            </a:extLst>
          </p:cNvPr>
          <p:cNvSpPr txBox="1"/>
          <p:nvPr/>
        </p:nvSpPr>
        <p:spPr>
          <a:xfrm>
            <a:off x="308452" y="3204525"/>
            <a:ext cx="4430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第四步 脚本测试成功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写入定时任务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445454-4D6A-4F69-87DD-F9C92B733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96" y="3936890"/>
            <a:ext cx="7123487" cy="2238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DD41D0-9EE5-4CD3-BB47-038F9310D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14" y="905934"/>
            <a:ext cx="4365063" cy="178347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8D0B297-7AD2-49E9-A563-74A82CBD949C}"/>
              </a:ext>
            </a:extLst>
          </p:cNvPr>
          <p:cNvSpPr txBox="1"/>
          <p:nvPr/>
        </p:nvSpPr>
        <p:spPr>
          <a:xfrm>
            <a:off x="7243483" y="1012449"/>
            <a:ext cx="3193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Linux  ‘&gt;’ 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‘&gt;&gt;’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0475B5-03D8-4A64-82E0-006B9E60C0D9}"/>
              </a:ext>
            </a:extLst>
          </p:cNvPr>
          <p:cNvSpPr txBox="1"/>
          <p:nvPr/>
        </p:nvSpPr>
        <p:spPr>
          <a:xfrm>
            <a:off x="7253674" y="1563297"/>
            <a:ext cx="4153011" cy="189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二者都是</a:t>
            </a:r>
            <a:r>
              <a:rPr lang="en-US" altLang="zh-CN" sz="1600" dirty="0"/>
              <a:t>Linux</a:t>
            </a:r>
            <a:r>
              <a:rPr lang="zh-CN" altLang="en-US" sz="1600" dirty="0"/>
              <a:t>系统的输出重定向符号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</a:rPr>
              <a:t>"&gt;" </a:t>
            </a:r>
            <a:r>
              <a:rPr lang="zh-CN" altLang="en-US" sz="1600" dirty="0"/>
              <a:t>是输出到文件中</a:t>
            </a:r>
            <a:r>
              <a:rPr lang="en-US" altLang="zh-CN" sz="1600" dirty="0"/>
              <a:t>, </a:t>
            </a:r>
            <a:r>
              <a:rPr lang="zh-CN" altLang="en-US" sz="1600" dirty="0"/>
              <a:t>如果文件存在</a:t>
            </a:r>
            <a:r>
              <a:rPr lang="en-US" altLang="zh-CN" sz="1600" dirty="0"/>
              <a:t>, </a:t>
            </a:r>
            <a:r>
              <a:rPr lang="zh-CN" altLang="en-US" sz="1600" dirty="0"/>
              <a:t>则原来的内容被清空</a:t>
            </a:r>
            <a:r>
              <a:rPr lang="en-US" altLang="zh-CN" sz="1600" dirty="0"/>
              <a:t>, </a:t>
            </a:r>
            <a:r>
              <a:rPr lang="zh-CN" altLang="en-US" sz="1600" dirty="0"/>
              <a:t>不存在则创建文件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</a:rPr>
              <a:t>"&gt;&gt;"</a:t>
            </a:r>
            <a:r>
              <a:rPr lang="zh-CN" altLang="en-US" sz="1600" dirty="0"/>
              <a:t>是把输出追加到文件中</a:t>
            </a:r>
            <a:r>
              <a:rPr lang="en-US" altLang="zh-CN" sz="1600" dirty="0"/>
              <a:t>, </a:t>
            </a:r>
            <a:r>
              <a:rPr lang="zh-CN" altLang="en-US" sz="1600" dirty="0"/>
              <a:t>如果文件存在</a:t>
            </a:r>
            <a:r>
              <a:rPr lang="en-US" altLang="zh-CN" sz="1600" dirty="0"/>
              <a:t>, </a:t>
            </a:r>
            <a:r>
              <a:rPr lang="zh-CN" altLang="en-US" sz="1600" dirty="0"/>
              <a:t>追加到末尾</a:t>
            </a:r>
            <a:r>
              <a:rPr lang="en-US" altLang="zh-CN" sz="1600" dirty="0"/>
              <a:t>, </a:t>
            </a:r>
            <a:r>
              <a:rPr lang="zh-CN" altLang="en-US" sz="1600" dirty="0"/>
              <a:t>不存在则创建文件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AC9DC8-BCC9-453B-A7B0-E17156D3EFD1}"/>
              </a:ext>
            </a:extLst>
          </p:cNvPr>
          <p:cNvSpPr txBox="1"/>
          <p:nvPr/>
        </p:nvSpPr>
        <p:spPr>
          <a:xfrm>
            <a:off x="8452865" y="4763689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注意：</a:t>
            </a:r>
            <a:endParaRPr lang="en-US" altLang="zh-CN" sz="1600" dirty="0"/>
          </a:p>
          <a:p>
            <a:r>
              <a:rPr lang="zh-CN" altLang="en-US" sz="1600" dirty="0"/>
              <a:t>本项目中的</a:t>
            </a:r>
            <a:r>
              <a:rPr lang="en-US" altLang="zh-CN" sz="1600" dirty="0">
                <a:solidFill>
                  <a:srgbClr val="FF0000"/>
                </a:solidFill>
              </a:rPr>
              <a:t>‘&lt;‘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696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95" y="789940"/>
            <a:ext cx="828040" cy="17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7713" y="2196680"/>
            <a:ext cx="5342890" cy="103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谢谢</a:t>
            </a: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思源黑体 CN Heavy" panose="020B0A00000000000000" charset="-122"/>
              </a:rPr>
              <a:t>您的观看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84EBE-1EF3-4606-A975-F79CED6D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3912"/>
            <a:ext cx="6515361" cy="1236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257481-0118-4094-BD37-9C6C4B30BC10}"/>
              </a:ext>
            </a:extLst>
          </p:cNvPr>
          <p:cNvSpPr txBox="1"/>
          <p:nvPr/>
        </p:nvSpPr>
        <p:spPr>
          <a:xfrm>
            <a:off x="2261683" y="464472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盛建强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48FAF9-78E8-4818-960E-CFFBE376E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327" y="1672272"/>
            <a:ext cx="5255207" cy="28897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1499</TotalTime>
  <Words>659</Words>
  <Application>Microsoft Office PowerPoint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PingFang SC</vt:lpstr>
      <vt:lpstr>等线</vt:lpstr>
      <vt:lpstr>思源黑体 CN Bold</vt:lpstr>
      <vt:lpstr>思源黑体 CN Heavy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boyata</dc:creator>
  <cp:lastModifiedBy>sheng jianqiang</cp:lastModifiedBy>
  <cp:revision>212</cp:revision>
  <dcterms:created xsi:type="dcterms:W3CDTF">2019-06-19T02:08:00Z</dcterms:created>
  <dcterms:modified xsi:type="dcterms:W3CDTF">2022-04-09T04:40:16Z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2A7F150BE7724DADAF77CC031F904C79</vt:lpwstr>
  </property>
</Properties>
</file>