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75" r:id="rId4"/>
    <p:sldId id="285" r:id="rId5"/>
    <p:sldId id="286" r:id="rId6"/>
    <p:sldId id="282" r:id="rId7"/>
    <p:sldId id="283" r:id="rId8"/>
    <p:sldId id="284" r:id="rId9"/>
    <p:sldId id="287" r:id="rId10"/>
    <p:sldId id="288" r:id="rId11"/>
    <p:sldId id="289" r:id="rId12"/>
    <p:sldId id="281" r:id="rId13"/>
    <p:sldId id="290" r:id="rId14"/>
    <p:sldId id="28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FFFFFF"/>
    <a:srgbClr val="0E2C4E"/>
    <a:srgbClr val="102446"/>
    <a:srgbClr val="20FAF8"/>
    <a:srgbClr val="DCDCDC"/>
    <a:srgbClr val="F0F0F0"/>
    <a:srgbClr val="E6E6E6"/>
    <a:srgbClr val="C8C8C8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0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71" y="-451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9EC38-B535-43F1-803E-4678C2A4FD0B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409D8-5DB8-4A98-B740-A954047F4F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220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1FA41F9B-4DA9-4D90-BF5A-054DE05E634F}" type="datetime1">
              <a:rPr lang="zh-CN" altLang="en-US" smtClean="0"/>
              <a:t>2022/4/2</a:t>
            </a:fld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zh-CN" altLang="en-US" dirty="0"/>
              <a:t>深圳信息职业技术学院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ADC77FFB-0369-4F96-BCCE-D1A04A639931}" type="datetime1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5584084C-6774-44B2-9302-0247AC2DFED9}" type="datetime1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C408B-1C10-47C4-8249-2336787C3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189964F8-A0BD-4272-A31A-79C5B9B16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CF1E-E832-4EDE-811D-40575550742F}" type="datetime1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0EDBE17A-8086-402D-B5C9-F150AECCE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34DB73DE-D1B0-4EC8-9B5C-DB1179BF1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6708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BA0F23B1-9787-45D8-85EF-45FAA174EA5B}" type="datetime1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EACAF3C0-AF14-42AA-AD80-4031FB10ED36}" type="datetime1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2400E1B-309A-46AA-9854-6F1E8F8D0B31}" type="datetime1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592A18B6-F142-4D7D-8582-D65A4B14FD23}" type="datetime1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38372D28-2557-422C-9BD1-8A9CE6664CD4}" type="datetime1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5893E5A-1880-4FEC-8007-B9A836632683}" type="datetime1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883A713-A2BD-41D5-AB23-F146AF6672D8}" type="datetime1">
              <a:rPr lang="zh-CN" altLang="en-US" smtClean="0"/>
              <a:t>2022/4/2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4036BE15-8C16-48AD-ACF5-5A296DFB87A4}" type="datetime1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2801E78C-65D4-44F5-8558-ECD54B37C020}" type="datetime1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深圳信息职业技术学院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Relationship Id="rId6" Type="http://schemas.openxmlformats.org/officeDocument/2006/relationships/hyperlink" Target="https://so.csdn.net/so/search?q=%E7%8E%AF%E5%A2%83%E5%8F%98%E9%87%8F&amp;spm=1001.2101.3001.7020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370205" y="254000"/>
            <a:ext cx="2379345" cy="598170"/>
            <a:chOff x="891" y="418"/>
            <a:chExt cx="3747" cy="942"/>
          </a:xfrm>
        </p:grpSpPr>
        <p:sp>
          <p:nvSpPr>
            <p:cNvPr id="13" name="文本框 12"/>
            <p:cNvSpPr txBox="1"/>
            <p:nvPr/>
          </p:nvSpPr>
          <p:spPr>
            <a:xfrm>
              <a:off x="891" y="418"/>
              <a:ext cx="3747" cy="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10000"/>
                </a:lnSpc>
              </a:pPr>
              <a:endParaRPr lang="en-US" altLang="zh-CN" cap="all" dirty="0">
                <a:solidFill>
                  <a:schemeClr val="bg1"/>
                </a:solidFill>
                <a:uFillTx/>
                <a:latin typeface="思源黑体 CN Heavy" panose="020B0A00000000000000" charset="-122"/>
                <a:ea typeface="思源黑体 CN Heavy" panose="020B0A00000000000000" charset="-122"/>
              </a:endParaRPr>
            </a:p>
            <a:p>
              <a:pPr algn="l">
                <a:lnSpc>
                  <a:spcPct val="110000"/>
                </a:lnSpc>
              </a:pPr>
              <a:endParaRPr lang="en-US" altLang="zh-CN" sz="1200" cap="all" dirty="0">
                <a:solidFill>
                  <a:schemeClr val="bg1"/>
                </a:solidFill>
                <a:uFillTx/>
                <a:latin typeface="思源黑体 CN Heavy" panose="020B0A00000000000000" charset="-122"/>
                <a:ea typeface="思源黑体 CN Heavy" panose="020B0A00000000000000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025" y="1262"/>
              <a:ext cx="1304" cy="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250190" y="1695959"/>
            <a:ext cx="7611857" cy="94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54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 Heavy" panose="020B0A00000000000000" charset="-122"/>
                <a:ea typeface="思源黑体 CN Heavy" panose="020B0A00000000000000" charset="-122"/>
              </a:rPr>
              <a:t>嵌入式</a:t>
            </a:r>
            <a:r>
              <a:rPr lang="en-US" altLang="zh-CN" sz="54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 Heavy" panose="020B0A00000000000000" charset="-122"/>
                <a:ea typeface="思源黑体 CN Heavy" panose="020B0A00000000000000" charset="-122"/>
              </a:rPr>
              <a:t>Linux</a:t>
            </a:r>
            <a:r>
              <a:rPr lang="zh-CN" altLang="en-US" sz="54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 Heavy" panose="020B0A00000000000000" charset="-122"/>
                <a:ea typeface="思源黑体 CN Heavy" panose="020B0A00000000000000" charset="-122"/>
              </a:rPr>
              <a:t>操作系统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085429" y="3475512"/>
            <a:ext cx="6675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cap="all" dirty="0">
                <a:solidFill>
                  <a:srgbClr val="FF0000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人工智能技术应用教研室</a:t>
            </a:r>
            <a:endParaRPr lang="en-US" altLang="zh-CN" sz="2400" cap="all" dirty="0">
              <a:solidFill>
                <a:srgbClr val="FF0000"/>
              </a:solidFill>
              <a:uFillTx/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-683895" y="3868420"/>
            <a:ext cx="7915275" cy="303530"/>
            <a:chOff x="-284" y="5940"/>
            <a:chExt cx="10800" cy="478"/>
          </a:xfrm>
        </p:grpSpPr>
        <p:pic>
          <p:nvPicPr>
            <p:cNvPr id="24" name="图片 23" descr="放飞纸飞机"/>
            <p:cNvPicPr>
              <a:picLocks noChangeAspect="1"/>
            </p:cNvPicPr>
            <p:nvPr/>
          </p:nvPicPr>
          <p:blipFill>
            <a:blip r:embed="rId3"/>
            <a:srcRect t="55477" b="32404"/>
            <a:stretch>
              <a:fillRect/>
            </a:stretch>
          </p:blipFill>
          <p:spPr>
            <a:xfrm>
              <a:off x="-284" y="5940"/>
              <a:ext cx="10800" cy="478"/>
            </a:xfrm>
            <a:prstGeom prst="rect">
              <a:avLst/>
            </a:prstGeom>
          </p:spPr>
        </p:pic>
        <p:pic>
          <p:nvPicPr>
            <p:cNvPr id="25" name="图片 24" descr="放飞纸飞机"/>
            <p:cNvPicPr>
              <a:picLocks noChangeAspect="1"/>
            </p:cNvPicPr>
            <p:nvPr/>
          </p:nvPicPr>
          <p:blipFill>
            <a:blip r:embed="rId4"/>
            <a:srcRect l="37755" t="35657" r="41439" b="50880"/>
            <a:stretch>
              <a:fillRect/>
            </a:stretch>
          </p:blipFill>
          <p:spPr>
            <a:xfrm>
              <a:off x="1025" y="6061"/>
              <a:ext cx="6668" cy="288"/>
            </a:xfrm>
            <a:prstGeom prst="rect">
              <a:avLst/>
            </a:prstGeom>
          </p:spPr>
        </p:pic>
      </p:grpSp>
      <p:sp>
        <p:nvSpPr>
          <p:cNvPr id="4" name="等腰三角形 3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6E623B0-7BA7-4B0E-BB0A-93EE139D6B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" y="11561"/>
            <a:ext cx="5954229" cy="84060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43CBEA3-0579-4582-A756-3190CE6EC9EA}"/>
              </a:ext>
            </a:extLst>
          </p:cNvPr>
          <p:cNvSpPr txBox="1"/>
          <p:nvPr/>
        </p:nvSpPr>
        <p:spPr>
          <a:xfrm>
            <a:off x="2069563" y="4679523"/>
            <a:ext cx="222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盛建强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6DE085A-F629-49FA-95F7-1A0DC327FF30}"/>
              </a:ext>
            </a:extLst>
          </p:cNvPr>
          <p:cNvSpPr txBox="1"/>
          <p:nvPr/>
        </p:nvSpPr>
        <p:spPr>
          <a:xfrm>
            <a:off x="2539253" y="3258184"/>
            <a:ext cx="644114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zh-CN" altLang="en-US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1996-2015</a:t>
            </a:r>
            <a:r>
              <a:rPr lang="zh-CN" altLang="en-US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年人口数据特征间的关系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82EB7D-5EFE-46C8-A1CC-E49E91773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491" y="2272460"/>
            <a:ext cx="5257800" cy="2889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-382905" y="5290820"/>
            <a:ext cx="8939867" cy="2531110"/>
          </a:xfrm>
          <a:custGeom>
            <a:avLst/>
            <a:gdLst>
              <a:gd name="adj" fmla="val 22698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14079" h="3986">
                <a:moveTo>
                  <a:pt x="0" y="3986"/>
                </a:moveTo>
                <a:lnTo>
                  <a:pt x="555" y="3501"/>
                </a:lnTo>
                <a:lnTo>
                  <a:pt x="555" y="3986"/>
                </a:lnTo>
                <a:lnTo>
                  <a:pt x="0" y="3986"/>
                </a:lnTo>
                <a:close/>
                <a:moveTo>
                  <a:pt x="1770" y="2440"/>
                </a:moveTo>
                <a:lnTo>
                  <a:pt x="4564" y="0"/>
                </a:lnTo>
                <a:lnTo>
                  <a:pt x="14079" y="2440"/>
                </a:lnTo>
                <a:lnTo>
                  <a:pt x="1770" y="2440"/>
                </a:lnTo>
                <a:close/>
              </a:path>
            </a:pathLst>
          </a:custGeom>
          <a:solidFill>
            <a:srgbClr val="20FAF8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06B1F0-FFDA-4F2F-A173-8679A8B49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6AED7A1-AB3A-4912-9530-F706A37031BA}"/>
              </a:ext>
            </a:extLst>
          </p:cNvPr>
          <p:cNvSpPr txBox="1"/>
          <p:nvPr/>
        </p:nvSpPr>
        <p:spPr>
          <a:xfrm>
            <a:off x="537005" y="2505670"/>
            <a:ext cx="4735195" cy="1704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只有在变量的值中有空格的时候，会使用引号。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单引号与双引号的区别在于，是否能够解析特殊符号。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E01BBA-6CA8-47B3-8CCC-0CB5186C9920}"/>
              </a:ext>
            </a:extLst>
          </p:cNvPr>
          <p:cNvSpPr txBox="1"/>
          <p:nvPr/>
        </p:nvSpPr>
        <p:spPr>
          <a:xfrm>
            <a:off x="537005" y="1619974"/>
            <a:ext cx="62932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FF0000"/>
                </a:solidFill>
              </a:rPr>
              <a:t>变量中引号的使用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B399417-8A01-419B-A7B7-35991D8E02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24" y="4459975"/>
            <a:ext cx="4502356" cy="170735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CC16B0C-00FD-47D2-BDC4-8589FB3B5609}"/>
              </a:ext>
            </a:extLst>
          </p:cNvPr>
          <p:cNvSpPr txBox="1"/>
          <p:nvPr/>
        </p:nvSpPr>
        <p:spPr>
          <a:xfrm>
            <a:off x="5361773" y="1513909"/>
            <a:ext cx="50121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FF0000"/>
                </a:solidFill>
              </a:rPr>
              <a:t>普通变量的要求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2E4C28B-2364-4FD9-9EC5-0755702C6E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060" y="2505670"/>
            <a:ext cx="6822925" cy="33813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78131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06B1F0-FFDA-4F2F-A173-8679A8B49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9903E48-9687-4D46-AFEB-AB90581DD43D}"/>
              </a:ext>
            </a:extLst>
          </p:cNvPr>
          <p:cNvSpPr txBox="1"/>
          <p:nvPr/>
        </p:nvSpPr>
        <p:spPr>
          <a:xfrm>
            <a:off x="212910" y="1724361"/>
            <a:ext cx="5632078" cy="2120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有时也称为倒引号，这个键通常位于键盘的</a:t>
            </a:r>
            <a:r>
              <a:rPr lang="en-US" altLang="zh-CN" dirty="0"/>
              <a:t>Tab</a:t>
            </a:r>
            <a:r>
              <a:rPr lang="zh-CN" altLang="en-US" dirty="0"/>
              <a:t>键上方、数字键</a:t>
            </a:r>
            <a:r>
              <a:rPr lang="en-US" altLang="zh-CN" dirty="0"/>
              <a:t>1</a:t>
            </a:r>
            <a:r>
              <a:rPr lang="zh-CN" altLang="en-US" dirty="0"/>
              <a:t>的左边。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反引号主要用来引用一些函数、命令输出等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执行时系统会尝试将反引号中的内容当作一个</a:t>
            </a:r>
            <a:r>
              <a:rPr lang="zh-CN" altLang="en-US" dirty="0">
                <a:solidFill>
                  <a:srgbClr val="FF0000"/>
                </a:solidFill>
              </a:rPr>
              <a:t>命令</a:t>
            </a:r>
            <a:r>
              <a:rPr lang="zh-CN" altLang="en-US" dirty="0"/>
              <a:t>执行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BA0ABF7-294A-42E6-8B0E-BDFAEB44B27D}"/>
              </a:ext>
            </a:extLst>
          </p:cNvPr>
          <p:cNvSpPr txBox="1"/>
          <p:nvPr/>
        </p:nvSpPr>
        <p:spPr>
          <a:xfrm>
            <a:off x="286871" y="991840"/>
            <a:ext cx="51098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FF0000"/>
                </a:solidFill>
              </a:rPr>
              <a:t>反引号：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4946C4-4ABA-4A5E-A33F-300ED26D6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910" y="3989623"/>
            <a:ext cx="5632078" cy="195397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07F842C-F976-4DC5-8488-F2535E2BBAC2}"/>
              </a:ext>
            </a:extLst>
          </p:cNvPr>
          <p:cNvSpPr txBox="1"/>
          <p:nvPr/>
        </p:nvSpPr>
        <p:spPr>
          <a:xfrm>
            <a:off x="5972736" y="979633"/>
            <a:ext cx="51972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FF0000"/>
                </a:solidFill>
              </a:rPr>
              <a:t>使用</a:t>
            </a:r>
            <a:r>
              <a:rPr lang="en-US" altLang="zh-CN" sz="2400" dirty="0">
                <a:solidFill>
                  <a:srgbClr val="FF0000"/>
                </a:solidFill>
              </a:rPr>
              <a:t>${}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8A007FB-CB71-4F79-950E-B6EB95274D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825998"/>
            <a:ext cx="5632078" cy="32749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99219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-382905" y="5290820"/>
            <a:ext cx="8939867" cy="2531110"/>
          </a:xfrm>
          <a:custGeom>
            <a:avLst/>
            <a:gdLst>
              <a:gd name="adj" fmla="val 22698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14079" h="3986">
                <a:moveTo>
                  <a:pt x="0" y="3986"/>
                </a:moveTo>
                <a:lnTo>
                  <a:pt x="555" y="3501"/>
                </a:lnTo>
                <a:lnTo>
                  <a:pt x="555" y="3986"/>
                </a:lnTo>
                <a:lnTo>
                  <a:pt x="0" y="3986"/>
                </a:lnTo>
                <a:close/>
                <a:moveTo>
                  <a:pt x="1770" y="2440"/>
                </a:moveTo>
                <a:lnTo>
                  <a:pt x="4564" y="0"/>
                </a:lnTo>
                <a:lnTo>
                  <a:pt x="14079" y="2440"/>
                </a:lnTo>
                <a:lnTo>
                  <a:pt x="1770" y="2440"/>
                </a:lnTo>
                <a:close/>
              </a:path>
            </a:pathLst>
          </a:custGeom>
          <a:solidFill>
            <a:srgbClr val="20FAF8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06B1F0-FFDA-4F2F-A173-8679A8B49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2097F71-E2FA-4282-832A-5F40A43900AC}"/>
              </a:ext>
            </a:extLst>
          </p:cNvPr>
          <p:cNvSpPr txBox="1"/>
          <p:nvPr/>
        </p:nvSpPr>
        <p:spPr>
          <a:xfrm>
            <a:off x="3612777" y="945920"/>
            <a:ext cx="62932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一般变量的知识小结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18CC249-AC2A-4FF7-A9A1-FB210DCD02EE}"/>
              </a:ext>
            </a:extLst>
          </p:cNvPr>
          <p:cNvSpPr txBox="1"/>
          <p:nvPr/>
        </p:nvSpPr>
        <p:spPr>
          <a:xfrm>
            <a:off x="2792385" y="1852678"/>
            <a:ext cx="7113614" cy="873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/>
              <a:t>1. </a:t>
            </a:r>
            <a:r>
              <a:rPr lang="zh-CN" altLang="en-US" dirty="0"/>
              <a:t>变量名只能为字母、数字或下划线，只能以字母或下划线开头。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/>
              <a:t>2. </a:t>
            </a:r>
            <a:r>
              <a:rPr lang="zh-CN" altLang="en-US" dirty="0"/>
              <a:t>变量名的定义要有一定的规范，并且要见名知意。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8D16E2B-725F-41BE-A1EF-D9A8A82395B6}"/>
              </a:ext>
            </a:extLst>
          </p:cNvPr>
          <p:cNvSpPr txBox="1"/>
          <p:nvPr/>
        </p:nvSpPr>
        <p:spPr>
          <a:xfrm>
            <a:off x="2792385" y="2726635"/>
            <a:ext cx="7006039" cy="1704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/>
              <a:t>3. </a:t>
            </a:r>
            <a:r>
              <a:rPr lang="zh-CN" altLang="en-US" dirty="0"/>
              <a:t>一般的变量定义、赋值常用</a:t>
            </a:r>
            <a:r>
              <a:rPr lang="zh-CN" altLang="en-US" dirty="0">
                <a:solidFill>
                  <a:srgbClr val="FF0000"/>
                </a:solidFill>
              </a:rPr>
              <a:t>双引号</a:t>
            </a:r>
            <a:r>
              <a:rPr lang="zh-CN" altLang="en-US" dirty="0"/>
              <a:t>；简单连续的字符串可以不加引号；希望原样输出时使用</a:t>
            </a:r>
            <a:r>
              <a:rPr lang="zh-CN" altLang="en-US" dirty="0">
                <a:solidFill>
                  <a:srgbClr val="FF0000"/>
                </a:solidFill>
              </a:rPr>
              <a:t>单引号</a:t>
            </a:r>
            <a:r>
              <a:rPr lang="zh-CN" altLang="en-US" dirty="0"/>
              <a:t>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/>
              <a:t>4. </a:t>
            </a:r>
            <a:r>
              <a:rPr lang="zh-CN" altLang="en-US" dirty="0"/>
              <a:t>希望变量的内容是</a:t>
            </a:r>
            <a:r>
              <a:rPr lang="zh-CN" altLang="en-US" dirty="0">
                <a:solidFill>
                  <a:srgbClr val="FF0000"/>
                </a:solidFill>
              </a:rPr>
              <a:t>命令</a:t>
            </a:r>
            <a:r>
              <a:rPr lang="zh-CN" altLang="en-US" dirty="0"/>
              <a:t>的解析结果时，要用反引号</a:t>
            </a:r>
            <a:r>
              <a:rPr lang="en-US" altLang="zh-CN" dirty="0">
                <a:solidFill>
                  <a:srgbClr val="FF0000"/>
                </a:solidFill>
              </a:rPr>
              <a:t>''</a:t>
            </a:r>
            <a:r>
              <a:rPr lang="zh-CN" altLang="en-US" dirty="0"/>
              <a:t>，或者用</a:t>
            </a:r>
            <a:r>
              <a:rPr lang="en-US" altLang="zh-CN" dirty="0">
                <a:solidFill>
                  <a:srgbClr val="FF0000"/>
                </a:solidFill>
              </a:rPr>
              <a:t>$()</a:t>
            </a:r>
            <a:r>
              <a:rPr lang="zh-CN" altLang="en-US" dirty="0"/>
              <a:t>把命令括起来再赋值。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8071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-382905" y="5290820"/>
            <a:ext cx="8939867" cy="2531110"/>
          </a:xfrm>
          <a:custGeom>
            <a:avLst/>
            <a:gdLst>
              <a:gd name="adj" fmla="val 22698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14079" h="3986">
                <a:moveTo>
                  <a:pt x="0" y="3986"/>
                </a:moveTo>
                <a:lnTo>
                  <a:pt x="555" y="3501"/>
                </a:lnTo>
                <a:lnTo>
                  <a:pt x="555" y="3986"/>
                </a:lnTo>
                <a:lnTo>
                  <a:pt x="0" y="3986"/>
                </a:lnTo>
                <a:close/>
                <a:moveTo>
                  <a:pt x="1770" y="2440"/>
                </a:moveTo>
                <a:lnTo>
                  <a:pt x="4564" y="0"/>
                </a:lnTo>
                <a:lnTo>
                  <a:pt x="14079" y="2440"/>
                </a:lnTo>
                <a:lnTo>
                  <a:pt x="1770" y="2440"/>
                </a:lnTo>
                <a:close/>
              </a:path>
            </a:pathLst>
          </a:custGeom>
          <a:solidFill>
            <a:srgbClr val="20FAF8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  <a:sym typeface="+mn-ea"/>
            </a:endParaRPr>
          </a:p>
        </p:txBody>
      </p:sp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06B1F0-FFDA-4F2F-A173-8679A8B49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26522C4-1021-46E2-86F6-9E761936F66C}"/>
              </a:ext>
            </a:extLst>
          </p:cNvPr>
          <p:cNvSpPr txBox="1"/>
          <p:nvPr/>
        </p:nvSpPr>
        <p:spPr>
          <a:xfrm>
            <a:off x="1093513" y="2666127"/>
            <a:ext cx="101213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练习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：完成任务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latin typeface="Arial"/>
                <a:ea typeface="微软雅黑"/>
              </a:rPr>
              <a:t>中课堂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练习，并截图后编辑成文档上传到课程资源网站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PingFang SC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3955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-382905" y="5290820"/>
            <a:ext cx="8939867" cy="2531110"/>
          </a:xfrm>
          <a:custGeom>
            <a:avLst/>
            <a:gdLst>
              <a:gd name="adj" fmla="val 22698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14079" h="3986">
                <a:moveTo>
                  <a:pt x="0" y="3986"/>
                </a:moveTo>
                <a:lnTo>
                  <a:pt x="555" y="3501"/>
                </a:lnTo>
                <a:lnTo>
                  <a:pt x="555" y="3986"/>
                </a:lnTo>
                <a:lnTo>
                  <a:pt x="0" y="3986"/>
                </a:lnTo>
                <a:close/>
                <a:moveTo>
                  <a:pt x="1770" y="2440"/>
                </a:moveTo>
                <a:lnTo>
                  <a:pt x="4564" y="0"/>
                </a:lnTo>
                <a:lnTo>
                  <a:pt x="14079" y="2440"/>
                </a:lnTo>
                <a:lnTo>
                  <a:pt x="1770" y="2440"/>
                </a:lnTo>
                <a:close/>
              </a:path>
            </a:pathLst>
          </a:custGeom>
          <a:solidFill>
            <a:srgbClr val="20FAF8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5295" y="789940"/>
            <a:ext cx="828040" cy="17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47713" y="2196680"/>
            <a:ext cx="5342890" cy="103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10000"/>
              </a:lnSpc>
            </a:pPr>
            <a:r>
              <a:rPr lang="zh-CN" altLang="en-US" sz="6000" dirty="0">
                <a:solidFill>
                  <a:srgbClr val="20FAF8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 Heavy" panose="020B0A00000000000000" charset="-122"/>
                <a:ea typeface="思源黑体 CN Heavy" panose="020B0A00000000000000" charset="-122"/>
              </a:rPr>
              <a:t>谢谢</a:t>
            </a:r>
            <a:r>
              <a:rPr lang="zh-CN" altLang="en-US" sz="6000" dirty="0">
                <a:solidFill>
                  <a:srgbClr val="20FAF8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思源黑体 CN Heavy" panose="020B0A00000000000000" charset="-122"/>
              </a:rPr>
              <a:t>您的观看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-683895" y="3868420"/>
            <a:ext cx="7915275" cy="303530"/>
            <a:chOff x="-284" y="5940"/>
            <a:chExt cx="10800" cy="478"/>
          </a:xfrm>
        </p:grpSpPr>
        <p:pic>
          <p:nvPicPr>
            <p:cNvPr id="24" name="图片 23" descr="放飞纸飞机"/>
            <p:cNvPicPr>
              <a:picLocks noChangeAspect="1"/>
            </p:cNvPicPr>
            <p:nvPr/>
          </p:nvPicPr>
          <p:blipFill>
            <a:blip r:embed="rId3"/>
            <a:srcRect t="55477" b="32404"/>
            <a:stretch>
              <a:fillRect/>
            </a:stretch>
          </p:blipFill>
          <p:spPr>
            <a:xfrm>
              <a:off x="-284" y="5940"/>
              <a:ext cx="10800" cy="478"/>
            </a:xfrm>
            <a:prstGeom prst="rect">
              <a:avLst/>
            </a:prstGeom>
          </p:spPr>
        </p:pic>
        <p:pic>
          <p:nvPicPr>
            <p:cNvPr id="25" name="图片 24" descr="放飞纸飞机"/>
            <p:cNvPicPr>
              <a:picLocks noChangeAspect="1"/>
            </p:cNvPicPr>
            <p:nvPr/>
          </p:nvPicPr>
          <p:blipFill>
            <a:blip r:embed="rId4"/>
            <a:srcRect l="37755" t="35657" r="41439" b="50880"/>
            <a:stretch>
              <a:fillRect/>
            </a:stretch>
          </p:blipFill>
          <p:spPr>
            <a:xfrm>
              <a:off x="1025" y="6061"/>
              <a:ext cx="6668" cy="288"/>
            </a:xfrm>
            <a:prstGeom prst="rect">
              <a:avLst/>
            </a:prstGeom>
          </p:spPr>
        </p:pic>
      </p:grpSp>
      <p:sp>
        <p:nvSpPr>
          <p:cNvPr id="31" name="等腰三角形 30"/>
          <p:cNvSpPr/>
          <p:nvPr/>
        </p:nvSpPr>
        <p:spPr>
          <a:xfrm flipV="1">
            <a:off x="1661795" y="0"/>
            <a:ext cx="5377815" cy="2573655"/>
          </a:xfrm>
          <a:prstGeom prst="triangle">
            <a:avLst>
              <a:gd name="adj" fmla="val 32631"/>
            </a:avLst>
          </a:prstGeom>
          <a:solidFill>
            <a:srgbClr val="20FAF8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684EBE-1EF3-4606-A975-F79CED6D44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85" y="-3912"/>
            <a:ext cx="6515361" cy="123666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C257481-0118-4094-BD37-9C6C4B30BC10}"/>
              </a:ext>
            </a:extLst>
          </p:cNvPr>
          <p:cNvSpPr txBox="1"/>
          <p:nvPr/>
        </p:nvSpPr>
        <p:spPr>
          <a:xfrm>
            <a:off x="2261683" y="4644726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B0F0"/>
                </a:solidFill>
              </a:rPr>
              <a:t>盛建强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A48FAF9-78E8-4818-960E-CFFBE376E1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1327" y="1672272"/>
            <a:ext cx="5255207" cy="288975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-382905" y="5290820"/>
            <a:ext cx="8939867" cy="2531110"/>
          </a:xfrm>
          <a:custGeom>
            <a:avLst/>
            <a:gdLst>
              <a:gd name="adj" fmla="val 22698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14079" h="3986">
                <a:moveTo>
                  <a:pt x="0" y="3986"/>
                </a:moveTo>
                <a:lnTo>
                  <a:pt x="555" y="3501"/>
                </a:lnTo>
                <a:lnTo>
                  <a:pt x="555" y="3986"/>
                </a:lnTo>
                <a:lnTo>
                  <a:pt x="0" y="3986"/>
                </a:lnTo>
                <a:close/>
                <a:moveTo>
                  <a:pt x="1770" y="2440"/>
                </a:moveTo>
                <a:lnTo>
                  <a:pt x="4564" y="0"/>
                </a:lnTo>
                <a:lnTo>
                  <a:pt x="14079" y="2440"/>
                </a:lnTo>
                <a:lnTo>
                  <a:pt x="1770" y="2440"/>
                </a:lnTo>
                <a:close/>
              </a:path>
            </a:pathLst>
          </a:custGeom>
          <a:solidFill>
            <a:srgbClr val="20FAF8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1" name="等腰三角形 30"/>
          <p:cNvSpPr/>
          <p:nvPr/>
        </p:nvSpPr>
        <p:spPr>
          <a:xfrm flipV="1">
            <a:off x="1661795" y="0"/>
            <a:ext cx="5377815" cy="2573655"/>
          </a:xfrm>
          <a:prstGeom prst="triangle">
            <a:avLst>
              <a:gd name="adj" fmla="val 32631"/>
            </a:avLst>
          </a:prstGeom>
          <a:solidFill>
            <a:srgbClr val="20FAF8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34010" y="2468880"/>
            <a:ext cx="4963494" cy="1440180"/>
            <a:chOff x="5034" y="3970"/>
            <a:chExt cx="6006" cy="2268"/>
          </a:xfrm>
        </p:grpSpPr>
        <p:sp>
          <p:nvSpPr>
            <p:cNvPr id="14" name="矩形 13"/>
            <p:cNvSpPr/>
            <p:nvPr/>
          </p:nvSpPr>
          <p:spPr>
            <a:xfrm>
              <a:off x="6880" y="3970"/>
              <a:ext cx="3450" cy="1309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4800" kern="2500" dirty="0">
                  <a:solidFill>
                    <a:srgbClr val="FF0000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庞门正道标题体" panose="02010600030101010101" charset="-122"/>
                </a:rPr>
                <a:t>任务</a:t>
              </a:r>
              <a:r>
                <a:rPr lang="en-US" altLang="zh-CN" sz="4800" kern="2500" dirty="0">
                  <a:solidFill>
                    <a:srgbClr val="FF0000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庞门正道标题体" panose="02010600030101010101" charset="-122"/>
                </a:rPr>
                <a:t>2</a:t>
              </a:r>
              <a:r>
                <a:rPr lang="zh-CN" altLang="en-US" sz="4800" kern="2500" dirty="0">
                  <a:solidFill>
                    <a:srgbClr val="FF0000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庞门正道标题体" panose="02010600030101010101" charset="-122"/>
                </a:rPr>
                <a:t>：</a:t>
              </a:r>
              <a:endParaRPr lang="en-US" altLang="zh-CN" sz="4800" kern="2500" dirty="0">
                <a:ln>
                  <a:noFill/>
                </a:ln>
                <a:solidFill>
                  <a:srgbClr val="FF0000"/>
                </a:solidFill>
                <a:effectLst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034" y="5307"/>
              <a:ext cx="6006" cy="9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altLang="zh-CN" sz="36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shell</a:t>
              </a:r>
              <a:r>
                <a:rPr lang="zh-CN" altLang="en-US" sz="36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的变量</a:t>
              </a:r>
              <a:endPara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441E97F-0206-445C-B7E4-48BDF690A7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0AAB23B9-CB1C-4E37-9827-B9BCEB141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190" y="2021610"/>
            <a:ext cx="5257800" cy="2889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-382905" y="5290820"/>
            <a:ext cx="8939867" cy="2531110"/>
          </a:xfrm>
          <a:custGeom>
            <a:avLst/>
            <a:gdLst>
              <a:gd name="adj" fmla="val 22698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14079" h="3986">
                <a:moveTo>
                  <a:pt x="0" y="3986"/>
                </a:moveTo>
                <a:lnTo>
                  <a:pt x="555" y="3501"/>
                </a:lnTo>
                <a:lnTo>
                  <a:pt x="555" y="3986"/>
                </a:lnTo>
                <a:lnTo>
                  <a:pt x="0" y="3986"/>
                </a:lnTo>
                <a:close/>
                <a:moveTo>
                  <a:pt x="1770" y="2440"/>
                </a:moveTo>
                <a:lnTo>
                  <a:pt x="4564" y="0"/>
                </a:lnTo>
                <a:lnTo>
                  <a:pt x="14079" y="2440"/>
                </a:lnTo>
                <a:lnTo>
                  <a:pt x="1770" y="2440"/>
                </a:lnTo>
                <a:close/>
              </a:path>
            </a:pathLst>
          </a:custGeom>
          <a:solidFill>
            <a:srgbClr val="20FAF8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06B1F0-FFDA-4F2F-A173-8679A8B49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E4C47A2-3780-4174-A593-018F718258C1}"/>
              </a:ext>
            </a:extLst>
          </p:cNvPr>
          <p:cNvSpPr txBox="1"/>
          <p:nvPr/>
        </p:nvSpPr>
        <p:spPr>
          <a:xfrm>
            <a:off x="600636" y="1527434"/>
            <a:ext cx="7602070" cy="2951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变量可以分为两类：</a:t>
            </a:r>
            <a:r>
              <a:rPr lang="zh-CN" altLang="en-US" b="1" dirty="0"/>
              <a:t>环境变量</a:t>
            </a:r>
            <a:r>
              <a:rPr lang="zh-CN" altLang="en-US" dirty="0"/>
              <a:t>（全局变量）和</a:t>
            </a:r>
            <a:r>
              <a:rPr lang="zh-CN" altLang="en-US" b="1" dirty="0"/>
              <a:t>普通变量</a:t>
            </a:r>
            <a:r>
              <a:rPr lang="zh-CN" altLang="en-US" dirty="0"/>
              <a:t>（局部变量）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环境变量也可称为</a:t>
            </a:r>
            <a:r>
              <a:rPr lang="zh-CN" altLang="en-US" dirty="0">
                <a:solidFill>
                  <a:srgbClr val="FF0000"/>
                </a:solidFill>
              </a:rPr>
              <a:t>全局变量</a:t>
            </a:r>
            <a:r>
              <a:rPr lang="zh-CN" altLang="en-US" dirty="0"/>
              <a:t>，可以在创建他们的</a:t>
            </a:r>
            <a:r>
              <a:rPr lang="en-US" altLang="zh-CN" dirty="0"/>
              <a:t>Shell</a:t>
            </a:r>
            <a:r>
              <a:rPr lang="zh-CN" altLang="en-US" dirty="0"/>
              <a:t>及其派生出来的任意子进程</a:t>
            </a:r>
            <a:r>
              <a:rPr lang="en-US" altLang="zh-CN" dirty="0"/>
              <a:t>shell</a:t>
            </a:r>
            <a:r>
              <a:rPr lang="zh-CN" altLang="en-US" dirty="0"/>
              <a:t>中使用，环境变量又可分为</a:t>
            </a:r>
            <a:r>
              <a:rPr lang="zh-CN" altLang="en-US" dirty="0">
                <a:solidFill>
                  <a:srgbClr val="FF0000"/>
                </a:solidFill>
              </a:rPr>
              <a:t>自定义环境变量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FF0000"/>
                </a:solidFill>
              </a:rPr>
              <a:t>Bash</a:t>
            </a:r>
            <a:r>
              <a:rPr lang="zh-CN" altLang="en-US" dirty="0">
                <a:solidFill>
                  <a:srgbClr val="FF0000"/>
                </a:solidFill>
              </a:rPr>
              <a:t>内置的环境变量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普通变量也可称为</a:t>
            </a:r>
            <a:r>
              <a:rPr lang="zh-CN" altLang="en-US" dirty="0">
                <a:solidFill>
                  <a:srgbClr val="FF0000"/>
                </a:solidFill>
              </a:rPr>
              <a:t>局部变量</a:t>
            </a:r>
            <a:r>
              <a:rPr lang="zh-CN" altLang="en-US" dirty="0"/>
              <a:t>，只能在创建他们的</a:t>
            </a:r>
            <a:r>
              <a:rPr lang="en-US" altLang="zh-CN" dirty="0"/>
              <a:t>Shell</a:t>
            </a:r>
            <a:r>
              <a:rPr lang="zh-CN" altLang="en-US" dirty="0"/>
              <a:t>函数或</a:t>
            </a:r>
            <a:r>
              <a:rPr lang="en-US" altLang="zh-CN" dirty="0"/>
              <a:t>Shell</a:t>
            </a:r>
            <a:r>
              <a:rPr lang="zh-CN" altLang="en-US" dirty="0"/>
              <a:t>脚本中使用。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普通变量一般是由开发者用户开发脚本程序时创建的。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3F8A17A-F15A-469E-AE62-9BE19BB216D9}"/>
              </a:ext>
            </a:extLst>
          </p:cNvPr>
          <p:cNvSpPr txBox="1"/>
          <p:nvPr/>
        </p:nvSpPr>
        <p:spPr>
          <a:xfrm>
            <a:off x="600636" y="873680"/>
            <a:ext cx="62932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800" dirty="0">
                <a:solidFill>
                  <a:srgbClr val="FF0000"/>
                </a:solidFill>
              </a:rPr>
              <a:t>变量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06B1F0-FFDA-4F2F-A173-8679A8B49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BD8955B-91C9-4912-9D27-ED748C624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4405" y="922792"/>
            <a:ext cx="3981450" cy="183832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5762F6F-AA0A-4BF6-B69B-73C6D5CADF99}"/>
              </a:ext>
            </a:extLst>
          </p:cNvPr>
          <p:cNvSpPr txBox="1"/>
          <p:nvPr/>
        </p:nvSpPr>
        <p:spPr>
          <a:xfrm>
            <a:off x="700405" y="1944452"/>
            <a:ext cx="6293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 err="1">
                <a:solidFill>
                  <a:srgbClr val="FF0000"/>
                </a:solidFill>
              </a:rPr>
              <a:t>etc</a:t>
            </a:r>
            <a:r>
              <a:rPr lang="en-US" altLang="zh-CN" dirty="0">
                <a:solidFill>
                  <a:srgbClr val="FF0000"/>
                </a:solidFill>
              </a:rPr>
              <a:t>/profile</a:t>
            </a:r>
            <a:r>
              <a:rPr lang="en-US" altLang="zh-CN" dirty="0"/>
              <a:t>:</a:t>
            </a:r>
            <a:r>
              <a:rPr lang="zh-CN" altLang="en-US" dirty="0"/>
              <a:t>系统启动后会调用该文件配置环境变量。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544E2CD-9B1E-42BB-A26B-EC8768307653}"/>
              </a:ext>
            </a:extLst>
          </p:cNvPr>
          <p:cNvSpPr txBox="1"/>
          <p:nvPr/>
        </p:nvSpPr>
        <p:spPr>
          <a:xfrm>
            <a:off x="690880" y="2633999"/>
            <a:ext cx="5532867" cy="873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 err="1">
                <a:solidFill>
                  <a:srgbClr val="FF0000"/>
                </a:solidFill>
              </a:rPr>
              <a:t>etc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 err="1">
                <a:solidFill>
                  <a:srgbClr val="FF0000"/>
                </a:solidFill>
              </a:rPr>
              <a:t>profile.d</a:t>
            </a:r>
            <a:r>
              <a:rPr lang="en-US" altLang="zh-CN" dirty="0">
                <a:solidFill>
                  <a:srgbClr val="FF0000"/>
                </a:solidFill>
              </a:rPr>
              <a:t>/*</a:t>
            </a:r>
            <a:r>
              <a:rPr lang="en-US" altLang="zh-CN" dirty="0"/>
              <a:t>:</a:t>
            </a:r>
            <a:r>
              <a:rPr lang="zh-CN" altLang="en-US" dirty="0"/>
              <a:t>在</a:t>
            </a:r>
            <a:r>
              <a:rPr lang="en-US" altLang="zh-CN" dirty="0"/>
              <a:t>profile</a:t>
            </a:r>
            <a:r>
              <a:rPr lang="zh-CN" altLang="en-US" dirty="0"/>
              <a:t>中会循环调用这些文件，进一步配置环境变量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2EAD786-350F-4767-B636-AE5304C906EE}"/>
              </a:ext>
            </a:extLst>
          </p:cNvPr>
          <p:cNvSpPr txBox="1"/>
          <p:nvPr/>
        </p:nvSpPr>
        <p:spPr>
          <a:xfrm>
            <a:off x="700405" y="3639243"/>
            <a:ext cx="5395595" cy="873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FF0000"/>
                </a:solidFill>
              </a:rPr>
              <a:t>～</a:t>
            </a:r>
            <a:r>
              <a:rPr lang="en-US" altLang="zh-CN" dirty="0">
                <a:solidFill>
                  <a:srgbClr val="FF0000"/>
                </a:solidFill>
              </a:rPr>
              <a:t>/.</a:t>
            </a:r>
            <a:r>
              <a:rPr lang="en-US" altLang="zh-CN" dirty="0" err="1">
                <a:solidFill>
                  <a:srgbClr val="FF0000"/>
                </a:solidFill>
              </a:rPr>
              <a:t>bashrc</a:t>
            </a:r>
            <a:r>
              <a:rPr lang="en-US" altLang="zh-CN" dirty="0"/>
              <a:t>:</a:t>
            </a:r>
            <a:r>
              <a:rPr lang="zh-CN" altLang="en-US" dirty="0"/>
              <a:t>环境变量、</a:t>
            </a:r>
            <a:r>
              <a:rPr lang="en-US" altLang="zh-CN" dirty="0"/>
              <a:t>shell</a:t>
            </a:r>
            <a:r>
              <a:rPr lang="zh-CN" altLang="en-US" dirty="0"/>
              <a:t>效果等的配置。用户自己的配置一般在这个文件下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DFDE4B8-BC79-4ED9-BD98-3DEE72D9AE47}"/>
              </a:ext>
            </a:extLst>
          </p:cNvPr>
          <p:cNvSpPr txBox="1"/>
          <p:nvPr/>
        </p:nvSpPr>
        <p:spPr>
          <a:xfrm>
            <a:off x="700405" y="4703282"/>
            <a:ext cx="6293222" cy="458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 err="1">
                <a:solidFill>
                  <a:srgbClr val="FF0000"/>
                </a:solidFill>
              </a:rPr>
              <a:t>etc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 err="1">
                <a:solidFill>
                  <a:srgbClr val="FF0000"/>
                </a:solidFill>
              </a:rPr>
              <a:t>bashrc</a:t>
            </a:r>
            <a:r>
              <a:rPr lang="en-US" altLang="zh-CN" dirty="0"/>
              <a:t>:</a:t>
            </a:r>
            <a:r>
              <a:rPr lang="zh-CN" altLang="en-US" dirty="0"/>
              <a:t>环境变量、</a:t>
            </a:r>
            <a:r>
              <a:rPr lang="en-US" altLang="zh-CN" dirty="0"/>
              <a:t>shell</a:t>
            </a:r>
            <a:r>
              <a:rPr lang="zh-CN" altLang="en-US" dirty="0"/>
              <a:t>效果等的配置。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8790710-BACE-4B7C-AA1C-A179872A7868}"/>
              </a:ext>
            </a:extLst>
          </p:cNvPr>
          <p:cNvSpPr txBox="1"/>
          <p:nvPr/>
        </p:nvSpPr>
        <p:spPr>
          <a:xfrm>
            <a:off x="700405" y="915453"/>
            <a:ext cx="61004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800" dirty="0">
                <a:solidFill>
                  <a:srgbClr val="FF0000"/>
                </a:solidFill>
              </a:rPr>
              <a:t>环境变量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734E868-43E2-45CA-9A47-CFB026C66F9E}"/>
              </a:ext>
            </a:extLst>
          </p:cNvPr>
          <p:cNvSpPr txBox="1"/>
          <p:nvPr/>
        </p:nvSpPr>
        <p:spPr>
          <a:xfrm>
            <a:off x="6469193" y="4054243"/>
            <a:ext cx="6100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/profile -&gt; (~/.</a:t>
            </a:r>
            <a:r>
              <a:rPr lang="en-US" altLang="zh-CN" dirty="0" err="1"/>
              <a:t>bash_profile</a:t>
            </a:r>
            <a:r>
              <a:rPr lang="en-US" altLang="zh-CN" dirty="0"/>
              <a:t>, ~/.</a:t>
            </a:r>
            <a:r>
              <a:rPr lang="en-US" altLang="zh-CN" dirty="0" err="1"/>
              <a:t>bashrc</a:t>
            </a:r>
            <a:r>
              <a:rPr lang="en-US" altLang="zh-CN" dirty="0"/>
              <a:t>, 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basherc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5CEBCAB-E698-41A0-81D8-9B99AD2DFEDE}"/>
              </a:ext>
            </a:extLst>
          </p:cNvPr>
          <p:cNvSpPr txBox="1"/>
          <p:nvPr/>
        </p:nvSpPr>
        <p:spPr>
          <a:xfrm>
            <a:off x="6469193" y="3274996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FF0000"/>
                </a:solidFill>
              </a:rPr>
              <a:t>配置文件的读取顺序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4729796B-6D4C-464F-8EDC-32AE29D35A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8906" y="4711407"/>
            <a:ext cx="2676525" cy="14668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76288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-382905" y="5290820"/>
            <a:ext cx="8939867" cy="2531110"/>
          </a:xfrm>
          <a:custGeom>
            <a:avLst/>
            <a:gdLst>
              <a:gd name="adj" fmla="val 22698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14079" h="3986">
                <a:moveTo>
                  <a:pt x="0" y="3986"/>
                </a:moveTo>
                <a:lnTo>
                  <a:pt x="555" y="3501"/>
                </a:lnTo>
                <a:lnTo>
                  <a:pt x="555" y="3986"/>
                </a:lnTo>
                <a:lnTo>
                  <a:pt x="0" y="3986"/>
                </a:lnTo>
                <a:close/>
                <a:moveTo>
                  <a:pt x="1770" y="2440"/>
                </a:moveTo>
                <a:lnTo>
                  <a:pt x="4564" y="0"/>
                </a:lnTo>
                <a:lnTo>
                  <a:pt x="14079" y="2440"/>
                </a:lnTo>
                <a:lnTo>
                  <a:pt x="1770" y="2440"/>
                </a:lnTo>
                <a:close/>
              </a:path>
            </a:pathLst>
          </a:custGeom>
          <a:solidFill>
            <a:srgbClr val="20FAF8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06B1F0-FFDA-4F2F-A173-8679A8B49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233D7C0-37B1-47AF-9B82-3539B44E0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652" y="1672272"/>
            <a:ext cx="5617630" cy="286232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E73FA58-D874-4FCF-8488-612D1C31AD68}"/>
              </a:ext>
            </a:extLst>
          </p:cNvPr>
          <p:cNvSpPr txBox="1"/>
          <p:nvPr/>
        </p:nvSpPr>
        <p:spPr>
          <a:xfrm>
            <a:off x="209430" y="1595549"/>
            <a:ext cx="6293222" cy="3366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实线的的方向是主线流程，虚线的方向则是被调用</a:t>
            </a:r>
            <a:r>
              <a:rPr lang="en-US" altLang="zh-CN" dirty="0"/>
              <a:t>(</a:t>
            </a:r>
            <a:r>
              <a:rPr lang="zh-CN" altLang="en-US" dirty="0"/>
              <a:t>或读取</a:t>
            </a:r>
            <a:r>
              <a:rPr lang="en-US" altLang="zh-CN" dirty="0"/>
              <a:t>)</a:t>
            </a:r>
            <a:r>
              <a:rPr lang="zh-CN" altLang="en-US" dirty="0"/>
              <a:t>的配置文件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 </a:t>
            </a:r>
            <a:r>
              <a:rPr lang="en-US" altLang="zh-CN" dirty="0"/>
              <a:t>bash </a:t>
            </a:r>
            <a:r>
              <a:rPr lang="zh-CN" altLang="en-US" dirty="0"/>
              <a:t>的 </a:t>
            </a:r>
            <a:r>
              <a:rPr lang="en-US" altLang="zh-CN" dirty="0"/>
              <a:t>login shell </a:t>
            </a:r>
            <a:r>
              <a:rPr lang="zh-CN" altLang="en-US" dirty="0"/>
              <a:t>配置只会读取上面三个文件的其中一个， 而读取的顺序则是依照右边的顺序。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即如果 </a:t>
            </a:r>
            <a:r>
              <a:rPr lang="en-US" altLang="zh-CN" dirty="0"/>
              <a:t>~/.</a:t>
            </a:r>
            <a:r>
              <a:rPr lang="en-US" altLang="zh-CN" dirty="0" err="1"/>
              <a:t>bash_profile</a:t>
            </a:r>
            <a:r>
              <a:rPr lang="en-US" altLang="zh-CN" dirty="0"/>
              <a:t> </a:t>
            </a:r>
            <a:r>
              <a:rPr lang="zh-CN" altLang="en-US" dirty="0"/>
              <a:t>存在，那么其他两个文件不论有无存在，都不会被读取。 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如果 </a:t>
            </a:r>
            <a:r>
              <a:rPr lang="en-US" altLang="zh-CN" dirty="0"/>
              <a:t>~/.</a:t>
            </a:r>
            <a:r>
              <a:rPr lang="en-US" altLang="zh-CN" dirty="0" err="1"/>
              <a:t>bash_profile</a:t>
            </a:r>
            <a:r>
              <a:rPr lang="en-US" altLang="zh-CN" dirty="0"/>
              <a:t> </a:t>
            </a:r>
            <a:r>
              <a:rPr lang="zh-CN" altLang="en-US" dirty="0"/>
              <a:t>不存在才会去读取 </a:t>
            </a:r>
            <a:r>
              <a:rPr lang="en-US" altLang="zh-CN" dirty="0"/>
              <a:t>~/.</a:t>
            </a:r>
            <a:r>
              <a:rPr lang="en-US" altLang="zh-CN" dirty="0" err="1"/>
              <a:t>bash_login</a:t>
            </a:r>
            <a:r>
              <a:rPr lang="zh-CN" altLang="en-US" dirty="0"/>
              <a:t>，而前两者都不存在才会读取 </a:t>
            </a:r>
            <a:r>
              <a:rPr lang="en-US" altLang="zh-CN" dirty="0"/>
              <a:t>~/.profile </a:t>
            </a:r>
            <a:r>
              <a:rPr lang="zh-CN" altLang="en-US" dirty="0"/>
              <a:t>的意思。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60694B-620E-4330-BE06-FC85A1B1C344}"/>
              </a:ext>
            </a:extLst>
          </p:cNvPr>
          <p:cNvSpPr txBox="1"/>
          <p:nvPr/>
        </p:nvSpPr>
        <p:spPr>
          <a:xfrm>
            <a:off x="3951954" y="803682"/>
            <a:ext cx="4507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FF0000"/>
                </a:solidFill>
              </a:rPr>
              <a:t>登陆</a:t>
            </a:r>
            <a:r>
              <a:rPr lang="en-US" altLang="zh-CN" sz="2400" dirty="0">
                <a:solidFill>
                  <a:srgbClr val="FF0000"/>
                </a:solidFill>
              </a:rPr>
              <a:t>shell</a:t>
            </a:r>
            <a:r>
              <a:rPr lang="zh-CN" altLang="en-US" sz="2400" dirty="0">
                <a:solidFill>
                  <a:srgbClr val="FF0000"/>
                </a:solidFill>
              </a:rPr>
              <a:t>配置文件的读取顺序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6964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-382905" y="5290820"/>
            <a:ext cx="8939867" cy="2531110"/>
          </a:xfrm>
          <a:custGeom>
            <a:avLst/>
            <a:gdLst>
              <a:gd name="adj" fmla="val 22698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14079" h="3986">
                <a:moveTo>
                  <a:pt x="0" y="3986"/>
                </a:moveTo>
                <a:lnTo>
                  <a:pt x="555" y="3501"/>
                </a:lnTo>
                <a:lnTo>
                  <a:pt x="555" y="3986"/>
                </a:lnTo>
                <a:lnTo>
                  <a:pt x="0" y="3986"/>
                </a:lnTo>
                <a:close/>
                <a:moveTo>
                  <a:pt x="1770" y="2440"/>
                </a:moveTo>
                <a:lnTo>
                  <a:pt x="4564" y="0"/>
                </a:lnTo>
                <a:lnTo>
                  <a:pt x="14079" y="2440"/>
                </a:lnTo>
                <a:lnTo>
                  <a:pt x="1770" y="2440"/>
                </a:lnTo>
                <a:close/>
              </a:path>
            </a:pathLst>
          </a:custGeom>
          <a:solidFill>
            <a:srgbClr val="20FAF8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06B1F0-FFDA-4F2F-A173-8679A8B49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92867A6-E308-4D03-8F62-BADE395E1B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6094" y="920811"/>
            <a:ext cx="6439498" cy="399668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C928B8A-B84C-4774-98DF-DC7B1AB613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6094" y="5289489"/>
            <a:ext cx="5362575" cy="6477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4C57B5A-E6D3-4AF4-AD07-B39F6B6CDB9E}"/>
              </a:ext>
            </a:extLst>
          </p:cNvPr>
          <p:cNvSpPr txBox="1"/>
          <p:nvPr/>
        </p:nvSpPr>
        <p:spPr>
          <a:xfrm>
            <a:off x="134554" y="2134575"/>
            <a:ext cx="3793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1.</a:t>
            </a:r>
            <a:r>
              <a:rPr lang="zh-CN" altLang="en-US" sz="2400" dirty="0">
                <a:solidFill>
                  <a:srgbClr val="FF0000"/>
                </a:solidFill>
              </a:rPr>
              <a:t>查看所有环境变量： </a:t>
            </a:r>
            <a:r>
              <a:rPr lang="en-US" altLang="zh-CN" sz="2400" dirty="0">
                <a:solidFill>
                  <a:srgbClr val="FF0000"/>
                </a:solidFill>
              </a:rPr>
              <a:t>env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AEAF0D-DE1A-436F-95D9-58B24DD4D5B3}"/>
              </a:ext>
            </a:extLst>
          </p:cNvPr>
          <p:cNvSpPr txBox="1"/>
          <p:nvPr/>
        </p:nvSpPr>
        <p:spPr>
          <a:xfrm>
            <a:off x="134554" y="5167365"/>
            <a:ext cx="4921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2.</a:t>
            </a:r>
            <a:r>
              <a:rPr lang="zh-CN" altLang="en-US" sz="2400" dirty="0">
                <a:solidFill>
                  <a:srgbClr val="FF0000"/>
                </a:solidFill>
              </a:rPr>
              <a:t>查看指定环境变量</a:t>
            </a:r>
            <a:r>
              <a:rPr lang="en-US" altLang="zh-CN" sz="2400" dirty="0">
                <a:solidFill>
                  <a:srgbClr val="FF0000"/>
                </a:solidFill>
              </a:rPr>
              <a:t>: echo $</a:t>
            </a:r>
            <a:r>
              <a:rPr lang="zh-CN" altLang="en-US" sz="2400" dirty="0">
                <a:solidFill>
                  <a:srgbClr val="FF0000"/>
                </a:solidFill>
              </a:rPr>
              <a:t>变量名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AE18F43-0228-4992-BC04-09F7BDFFF79F}"/>
              </a:ext>
            </a:extLst>
          </p:cNvPr>
          <p:cNvSpPr txBox="1"/>
          <p:nvPr/>
        </p:nvSpPr>
        <p:spPr>
          <a:xfrm>
            <a:off x="345925" y="1044304"/>
            <a:ext cx="62932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FF0000"/>
                </a:solidFill>
              </a:rPr>
              <a:t>环境变量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1318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-382905" y="5290820"/>
            <a:ext cx="8939867" cy="2531110"/>
          </a:xfrm>
          <a:custGeom>
            <a:avLst/>
            <a:gdLst>
              <a:gd name="adj" fmla="val 22698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14079" h="3986">
                <a:moveTo>
                  <a:pt x="0" y="3986"/>
                </a:moveTo>
                <a:lnTo>
                  <a:pt x="555" y="3501"/>
                </a:lnTo>
                <a:lnTo>
                  <a:pt x="555" y="3986"/>
                </a:lnTo>
                <a:lnTo>
                  <a:pt x="0" y="3986"/>
                </a:lnTo>
                <a:close/>
                <a:moveTo>
                  <a:pt x="1770" y="2440"/>
                </a:moveTo>
                <a:lnTo>
                  <a:pt x="4564" y="0"/>
                </a:lnTo>
                <a:lnTo>
                  <a:pt x="14079" y="2440"/>
                </a:lnTo>
                <a:lnTo>
                  <a:pt x="1770" y="2440"/>
                </a:lnTo>
                <a:close/>
              </a:path>
            </a:pathLst>
          </a:custGeom>
          <a:solidFill>
            <a:srgbClr val="20FAF8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06B1F0-FFDA-4F2F-A173-8679A8B49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8885D13-5DF8-41C4-B48A-E044259306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002" y="2628900"/>
            <a:ext cx="5476875" cy="16002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FAE2DA2-3E65-4830-8DC5-1C2E8D5EABA6}"/>
              </a:ext>
            </a:extLst>
          </p:cNvPr>
          <p:cNvSpPr txBox="1"/>
          <p:nvPr/>
        </p:nvSpPr>
        <p:spPr>
          <a:xfrm>
            <a:off x="246576" y="1132980"/>
            <a:ext cx="5374295" cy="1289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本地变量在用户当前的</a:t>
            </a:r>
            <a:r>
              <a:rPr lang="en-US" altLang="zh-CN" dirty="0"/>
              <a:t>Shell</a:t>
            </a:r>
            <a:r>
              <a:rPr lang="zh-CN" altLang="en-US" dirty="0"/>
              <a:t>生存期的脚本中使用。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如果在</a:t>
            </a:r>
            <a:r>
              <a:rPr lang="en-US" altLang="zh-CN" dirty="0"/>
              <a:t>Shell</a:t>
            </a:r>
            <a:r>
              <a:rPr lang="zh-CN" altLang="en-US" dirty="0"/>
              <a:t>中启动另一个进程或退出，本地变量值将无效 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5D4635E-CC02-452A-A9A2-CD4F20A87FC3}"/>
              </a:ext>
            </a:extLst>
          </p:cNvPr>
          <p:cNvSpPr txBox="1"/>
          <p:nvPr/>
        </p:nvSpPr>
        <p:spPr>
          <a:xfrm>
            <a:off x="246576" y="4420934"/>
            <a:ext cx="5096156" cy="2120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FF0000"/>
                </a:solidFill>
              </a:rPr>
              <a:t>$</a:t>
            </a:r>
            <a:r>
              <a:rPr lang="zh-CN" altLang="en-US" dirty="0"/>
              <a:t>变量名表示输出变量，可以用</a:t>
            </a:r>
            <a:r>
              <a:rPr lang="en-US" altLang="zh-CN" dirty="0"/>
              <a:t>$b</a:t>
            </a:r>
            <a:r>
              <a:rPr lang="zh-CN" altLang="en-US" dirty="0"/>
              <a:t>和</a:t>
            </a:r>
            <a:r>
              <a:rPr lang="en-US" altLang="zh-CN" dirty="0"/>
              <a:t>${b}</a:t>
            </a:r>
            <a:r>
              <a:rPr lang="zh-CN" altLang="en-US" dirty="0"/>
              <a:t>两种用法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连续普通字符串内容赋值给变量，不管用</a:t>
            </a:r>
            <a:r>
              <a:rPr lang="zh-CN" altLang="en-US" dirty="0">
                <a:solidFill>
                  <a:srgbClr val="FF0000"/>
                </a:solidFill>
              </a:rPr>
              <a:t>什么引号</a:t>
            </a:r>
            <a:r>
              <a:rPr lang="zh-CN" altLang="en-US" dirty="0"/>
              <a:t>或者</a:t>
            </a:r>
            <a:r>
              <a:rPr lang="zh-CN" altLang="en-US" dirty="0">
                <a:solidFill>
                  <a:srgbClr val="FF0000"/>
                </a:solidFill>
              </a:rPr>
              <a:t>不用引号</a:t>
            </a:r>
            <a:r>
              <a:rPr lang="zh-CN" altLang="en-US" dirty="0"/>
              <a:t>，它的内容是什么，打印变量就输出什么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F348C72-0408-4A2C-BCEA-AEC30F6C85DA}"/>
              </a:ext>
            </a:extLst>
          </p:cNvPr>
          <p:cNvSpPr txBox="1"/>
          <p:nvPr/>
        </p:nvSpPr>
        <p:spPr>
          <a:xfrm>
            <a:off x="421343" y="574003"/>
            <a:ext cx="62932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FF0000"/>
                </a:solidFill>
              </a:rPr>
              <a:t>普通变量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38D5026-46BD-4080-9F56-BF49425B7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4493" y="2589771"/>
            <a:ext cx="5660931" cy="2678138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5D3DC874-E863-426D-AB66-98A09358B873}"/>
              </a:ext>
            </a:extLst>
          </p:cNvPr>
          <p:cNvSpPr txBox="1"/>
          <p:nvPr/>
        </p:nvSpPr>
        <p:spPr>
          <a:xfrm>
            <a:off x="6284493" y="1098063"/>
            <a:ext cx="6293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export</a:t>
            </a:r>
            <a:r>
              <a:rPr lang="zh-CN" altLang="en-US" dirty="0">
                <a:solidFill>
                  <a:srgbClr val="FF0000"/>
                </a:solidFill>
              </a:rPr>
              <a:t>命令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02DCD13-98FD-4E2C-A16A-4C411E117F15}"/>
              </a:ext>
            </a:extLst>
          </p:cNvPr>
          <p:cNvSpPr txBox="1"/>
          <p:nvPr/>
        </p:nvSpPr>
        <p:spPr>
          <a:xfrm>
            <a:off x="6270811" y="1529791"/>
            <a:ext cx="6736976" cy="873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设置或显示</a:t>
            </a:r>
            <a:r>
              <a:rPr lang="zh-CN" altLang="en-US" b="0" i="0" u="sng" strike="noStrike" dirty="0">
                <a:solidFill>
                  <a:srgbClr val="FC5531"/>
                </a:solidFill>
                <a:effectLst/>
                <a:latin typeface="-apple-system"/>
                <a:hlinkClick r:id="rId6"/>
              </a:rPr>
              <a:t>环境变量</a:t>
            </a:r>
            <a:endParaRPr lang="en-US" altLang="zh-CN" u="sng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可将</a:t>
            </a:r>
            <a:r>
              <a:rPr lang="zh-CN" altLang="en-US" dirty="0">
                <a:solidFill>
                  <a:srgbClr val="00B050"/>
                </a:solidFill>
              </a:rPr>
              <a:t>本地变量</a:t>
            </a:r>
            <a:r>
              <a:rPr lang="zh-CN" altLang="en-US" dirty="0"/>
              <a:t>变成</a:t>
            </a:r>
            <a:r>
              <a:rPr lang="zh-CN" altLang="en-US" dirty="0">
                <a:solidFill>
                  <a:srgbClr val="00B0F0"/>
                </a:solidFill>
              </a:rPr>
              <a:t>全局变量（环境变量）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0270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06B1F0-FFDA-4F2F-A173-8679A8B49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D70DBD2-D4BE-4B28-9D59-F63B4E9C8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040" y="1761920"/>
            <a:ext cx="3295650" cy="3962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737C092-FE42-47FB-AF54-F6AC20EF50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5520" y="1219434"/>
            <a:ext cx="2952750" cy="14954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1300A28-61C8-4417-AFB0-E0D8DE0E3E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3182" y="1161284"/>
            <a:ext cx="3190875" cy="14954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E320617-2D1B-4AD2-AD8C-A4D301B39F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5623" y="2942907"/>
            <a:ext cx="7839075" cy="338137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5DDCB6B9-C42D-407F-992F-229C640E35BB}"/>
              </a:ext>
            </a:extLst>
          </p:cNvPr>
          <p:cNvSpPr txBox="1"/>
          <p:nvPr/>
        </p:nvSpPr>
        <p:spPr>
          <a:xfrm>
            <a:off x="509040" y="888716"/>
            <a:ext cx="62932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400" dirty="0">
                <a:solidFill>
                  <a:srgbClr val="FF0000"/>
                </a:solidFill>
              </a:rPr>
              <a:t>export</a:t>
            </a:r>
            <a:r>
              <a:rPr lang="zh-CN" altLang="en-US" sz="2400" dirty="0">
                <a:solidFill>
                  <a:srgbClr val="FF0000"/>
                </a:solidFill>
              </a:rPr>
              <a:t>命令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1771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-382905" y="5290820"/>
            <a:ext cx="8939867" cy="2531110"/>
          </a:xfrm>
          <a:custGeom>
            <a:avLst/>
            <a:gdLst>
              <a:gd name="adj" fmla="val 22698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14079" h="3986">
                <a:moveTo>
                  <a:pt x="0" y="3986"/>
                </a:moveTo>
                <a:lnTo>
                  <a:pt x="555" y="3501"/>
                </a:lnTo>
                <a:lnTo>
                  <a:pt x="555" y="3986"/>
                </a:lnTo>
                <a:lnTo>
                  <a:pt x="0" y="3986"/>
                </a:lnTo>
                <a:close/>
                <a:moveTo>
                  <a:pt x="1770" y="2440"/>
                </a:moveTo>
                <a:lnTo>
                  <a:pt x="4564" y="0"/>
                </a:lnTo>
                <a:lnTo>
                  <a:pt x="14079" y="2440"/>
                </a:lnTo>
                <a:lnTo>
                  <a:pt x="1770" y="2440"/>
                </a:lnTo>
                <a:close/>
              </a:path>
            </a:pathLst>
          </a:custGeom>
          <a:solidFill>
            <a:srgbClr val="20FAF8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06B1F0-FFDA-4F2F-A173-8679A8B49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A2535D2-7C8C-4253-805B-8634442FC367}"/>
              </a:ext>
            </a:extLst>
          </p:cNvPr>
          <p:cNvSpPr txBox="1"/>
          <p:nvPr/>
        </p:nvSpPr>
        <p:spPr>
          <a:xfrm>
            <a:off x="2456329" y="1756701"/>
            <a:ext cx="7055223" cy="3269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/>
              <a:t>变量名通常要大写。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/>
              <a:t>变量可以在自身的</a:t>
            </a:r>
            <a:r>
              <a:rPr lang="en-US" altLang="zh-CN" sz="2000" dirty="0">
                <a:solidFill>
                  <a:srgbClr val="FF0000"/>
                </a:solidFill>
              </a:rPr>
              <a:t>Shell</a:t>
            </a:r>
            <a:r>
              <a:rPr lang="zh-CN" altLang="en-US" sz="2000" dirty="0"/>
              <a:t>及</a:t>
            </a:r>
            <a:r>
              <a:rPr lang="zh-CN" altLang="en-US" sz="2000" dirty="0">
                <a:solidFill>
                  <a:srgbClr val="FF0000"/>
                </a:solidFill>
              </a:rPr>
              <a:t>子</a:t>
            </a:r>
            <a:r>
              <a:rPr lang="en-US" altLang="zh-CN" sz="2000" dirty="0">
                <a:solidFill>
                  <a:srgbClr val="FF0000"/>
                </a:solidFill>
              </a:rPr>
              <a:t>Shell</a:t>
            </a:r>
            <a:r>
              <a:rPr lang="zh-CN" altLang="en-US" sz="2000" dirty="0">
                <a:solidFill>
                  <a:srgbClr val="FF0000"/>
                </a:solidFill>
              </a:rPr>
              <a:t>中</a:t>
            </a:r>
            <a:r>
              <a:rPr lang="zh-CN" altLang="en-US" sz="2000" dirty="0"/>
              <a:t>使用。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000" dirty="0"/>
              <a:t> </a:t>
            </a:r>
            <a:r>
              <a:rPr lang="zh-CN" altLang="en-US" sz="2000" dirty="0"/>
              <a:t>常用</a:t>
            </a:r>
            <a:r>
              <a:rPr lang="en-US" altLang="zh-CN" sz="2000" dirty="0">
                <a:solidFill>
                  <a:srgbClr val="FF0000"/>
                </a:solidFill>
              </a:rPr>
              <a:t>export</a:t>
            </a:r>
            <a:r>
              <a:rPr lang="zh-CN" altLang="en-US" sz="2000" dirty="0"/>
              <a:t>来定义环境变量。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000" dirty="0"/>
              <a:t> </a:t>
            </a:r>
            <a:r>
              <a:rPr lang="zh-CN" altLang="en-US" sz="2000" dirty="0"/>
              <a:t>执行</a:t>
            </a:r>
            <a:r>
              <a:rPr lang="en-US" altLang="zh-CN" sz="2000" dirty="0">
                <a:solidFill>
                  <a:srgbClr val="FF0000"/>
                </a:solidFill>
              </a:rPr>
              <a:t>env</a:t>
            </a:r>
            <a:r>
              <a:rPr lang="zh-CN" altLang="en-US" sz="2000" dirty="0"/>
              <a:t>默认可以显示所有的环境变量名称及对应的值。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/>
              <a:t>输出时用“</a:t>
            </a:r>
            <a:r>
              <a:rPr lang="en-US" altLang="zh-CN" sz="2000" dirty="0">
                <a:solidFill>
                  <a:srgbClr val="FF0000"/>
                </a:solidFill>
              </a:rPr>
              <a:t>$</a:t>
            </a:r>
            <a:r>
              <a:rPr lang="zh-CN" altLang="en-US" sz="2000" dirty="0">
                <a:solidFill>
                  <a:srgbClr val="FF0000"/>
                </a:solidFill>
              </a:rPr>
              <a:t>变量名</a:t>
            </a:r>
            <a:r>
              <a:rPr lang="zh-CN" altLang="en-US" sz="2000" dirty="0"/>
              <a:t>”，取消时用“</a:t>
            </a:r>
            <a:r>
              <a:rPr lang="en-US" altLang="zh-CN" sz="2000" dirty="0">
                <a:solidFill>
                  <a:srgbClr val="FF0000"/>
                </a:solidFill>
              </a:rPr>
              <a:t>unset</a:t>
            </a:r>
            <a:r>
              <a:rPr lang="zh-CN" altLang="en-US" sz="2000" dirty="0">
                <a:solidFill>
                  <a:srgbClr val="FF0000"/>
                </a:solidFill>
              </a:rPr>
              <a:t>变量名</a:t>
            </a:r>
            <a:r>
              <a:rPr lang="zh-CN" altLang="en-US" sz="2000" dirty="0"/>
              <a:t>”。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/>
              <a:t>如果希望环境变量永久生效，则可以将其放在</a:t>
            </a:r>
            <a:r>
              <a:rPr lang="zh-CN" altLang="en-US" sz="2000" dirty="0">
                <a:solidFill>
                  <a:srgbClr val="FF0000"/>
                </a:solidFill>
              </a:rPr>
              <a:t>用户环境变量文件</a:t>
            </a:r>
            <a:r>
              <a:rPr lang="zh-CN" altLang="en-US" sz="2000" dirty="0"/>
              <a:t>或</a:t>
            </a:r>
            <a:r>
              <a:rPr lang="zh-CN" altLang="en-US" sz="2000" dirty="0">
                <a:solidFill>
                  <a:srgbClr val="FF0000"/>
                </a:solidFill>
              </a:rPr>
              <a:t>全局环境变量文件</a:t>
            </a:r>
            <a:r>
              <a:rPr lang="zh-CN" altLang="en-US" sz="2000" dirty="0"/>
              <a:t>里。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4F8EEB-EB81-43E0-8D32-5ECC7AC2979C}"/>
              </a:ext>
            </a:extLst>
          </p:cNvPr>
          <p:cNvSpPr txBox="1"/>
          <p:nvPr/>
        </p:nvSpPr>
        <p:spPr>
          <a:xfrm>
            <a:off x="3612777" y="945920"/>
            <a:ext cx="62932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环境变量的知识小结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88500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497</TotalTime>
  <Words>741</Words>
  <Application>Microsoft Office PowerPoint</Application>
  <PresentationFormat>宽屏</PresentationFormat>
  <Paragraphs>59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-apple-system</vt:lpstr>
      <vt:lpstr>PingFang SC</vt:lpstr>
      <vt:lpstr>等线</vt:lpstr>
      <vt:lpstr>思源黑体 CN Bold</vt:lpstr>
      <vt:lpstr>思源黑体 CN Heavy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boyata</dc:creator>
  <cp:lastModifiedBy>sheng jianqiang</cp:lastModifiedBy>
  <cp:revision>222</cp:revision>
  <dcterms:created xsi:type="dcterms:W3CDTF">2019-06-19T02:08:00Z</dcterms:created>
  <dcterms:modified xsi:type="dcterms:W3CDTF">2022-04-02T02:32:55Z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2A7F150BE7724DADAF77CC031F904C79</vt:lpwstr>
  </property>
</Properties>
</file>