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5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8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0" y="-4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1E8B61-D0CB-4B08-8B3D-AFB3313DF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73" y="2174500"/>
            <a:ext cx="5391150" cy="3333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B061B8-AF68-46E1-B186-82AE7416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706" y="2174501"/>
            <a:ext cx="5943600" cy="33337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5AD15D-2620-478B-B675-3955A68D58BA}"/>
              </a:ext>
            </a:extLst>
          </p:cNvPr>
          <p:cNvSpPr txBox="1"/>
          <p:nvPr/>
        </p:nvSpPr>
        <p:spPr>
          <a:xfrm>
            <a:off x="2888755" y="1165083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、交互式设置变量，使用</a:t>
            </a:r>
            <a:r>
              <a:rPr lang="en-US" altLang="zh-CN" sz="2400" dirty="0">
                <a:solidFill>
                  <a:srgbClr val="FF0000"/>
                </a:solidFill>
              </a:rPr>
              <a:t>read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813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8A2E6A-8202-400F-A1E5-CFEDE197D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454" y="1672271"/>
            <a:ext cx="7286346" cy="47505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F7F8AB-2753-4E15-A8E4-54DDFEAB9773}"/>
              </a:ext>
            </a:extLst>
          </p:cNvPr>
          <p:cNvSpPr txBox="1"/>
          <p:nvPr/>
        </p:nvSpPr>
        <p:spPr>
          <a:xfrm>
            <a:off x="2581835" y="978493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、交互式设置变量，使用</a:t>
            </a:r>
            <a:r>
              <a:rPr lang="en-US" altLang="zh-CN" sz="2400" dirty="0">
                <a:solidFill>
                  <a:srgbClr val="FF0000"/>
                </a:solidFill>
              </a:rPr>
              <a:t>read</a:t>
            </a:r>
            <a:r>
              <a:rPr lang="zh-CN" altLang="en-US" sz="2400" dirty="0">
                <a:solidFill>
                  <a:srgbClr val="FF0000"/>
                </a:solidFill>
              </a:rPr>
              <a:t>命令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21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6522C4-1021-46E2-86F6-9E761936F66C}"/>
              </a:ext>
            </a:extLst>
          </p:cNvPr>
          <p:cNvSpPr txBox="1"/>
          <p:nvPr/>
        </p:nvSpPr>
        <p:spPr>
          <a:xfrm>
            <a:off x="1093513" y="2666127"/>
            <a:ext cx="9690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zh-CN" altLang="en-US" sz="2400" dirty="0">
                <a:solidFill>
                  <a:srgbClr val="FF0000"/>
                </a:solidFill>
              </a:rPr>
              <a:t>：完成以上</a:t>
            </a:r>
            <a:r>
              <a:rPr lang="en-US" altLang="zh-CN" sz="2400" dirty="0">
                <a:solidFill>
                  <a:srgbClr val="FF0000"/>
                </a:solidFill>
              </a:rPr>
              <a:t>PPT</a:t>
            </a:r>
            <a:r>
              <a:rPr lang="zh-CN" altLang="en-US" sz="2400" dirty="0">
                <a:solidFill>
                  <a:srgbClr val="FF0000"/>
                </a:solidFill>
              </a:rPr>
              <a:t>练习，并截图后编辑成文档上传到课程资源网站</a:t>
            </a:r>
            <a:endParaRPr lang="zh-CN" altLang="en-US" sz="2400" b="1" i="0" dirty="0">
              <a:solidFill>
                <a:srgbClr val="FF0000"/>
              </a:solidFill>
              <a:effectLst/>
              <a:latin typeface="PingFang SC"/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0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3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的特殊变量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983886-F196-449D-A5F7-18249DE0FCB7}"/>
              </a:ext>
            </a:extLst>
          </p:cNvPr>
          <p:cNvSpPr txBox="1"/>
          <p:nvPr/>
        </p:nvSpPr>
        <p:spPr>
          <a:xfrm>
            <a:off x="1393508" y="965835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位置变量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CB86E8-2E1E-48DA-851F-75C1D4EC5957}"/>
              </a:ext>
            </a:extLst>
          </p:cNvPr>
          <p:cNvSpPr txBox="1"/>
          <p:nvPr/>
        </p:nvSpPr>
        <p:spPr>
          <a:xfrm>
            <a:off x="1413426" y="1591905"/>
            <a:ext cx="37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常用的特殊位置参数说明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42A5B-E257-470E-9164-A1D590458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935" y="2229009"/>
            <a:ext cx="8518712" cy="40283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51AB7D-D793-4126-9356-1424160220A8}"/>
              </a:ext>
            </a:extLst>
          </p:cNvPr>
          <p:cNvSpPr txBox="1"/>
          <p:nvPr/>
        </p:nvSpPr>
        <p:spPr>
          <a:xfrm>
            <a:off x="4441890" y="735002"/>
            <a:ext cx="2994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0,1.$2 ~ </a:t>
            </a:r>
            <a:r>
              <a:rPr lang="zh-CN" altLang="en-US" sz="2400" dirty="0">
                <a:solidFill>
                  <a:srgbClr val="FF0000"/>
                </a:solidFill>
              </a:rPr>
              <a:t>参数使用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B31FA0-C326-492D-8DB6-C169DD0BC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7" y="1401295"/>
            <a:ext cx="8505825" cy="523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F323CF-B8E9-4A6A-92B6-D40482FCBDD9}"/>
              </a:ext>
            </a:extLst>
          </p:cNvPr>
          <p:cNvSpPr txBox="1"/>
          <p:nvPr/>
        </p:nvSpPr>
        <p:spPr>
          <a:xfrm>
            <a:off x="3603813" y="781347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FF0000"/>
                </a:solidFill>
              </a:rPr>
              <a:t> $# </a:t>
            </a:r>
            <a:r>
              <a:rPr lang="zh-CN" altLang="en-US" sz="2400" dirty="0">
                <a:solidFill>
                  <a:srgbClr val="FF0000"/>
                </a:solidFill>
              </a:rPr>
              <a:t>参数应用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56F302-22EA-471F-8CAC-6B772F894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527175"/>
            <a:ext cx="8648700" cy="502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4EC369-5F83-4265-8036-C2DA32FA9934}"/>
              </a:ext>
            </a:extLst>
          </p:cNvPr>
          <p:cNvSpPr txBox="1"/>
          <p:nvPr/>
        </p:nvSpPr>
        <p:spPr>
          <a:xfrm>
            <a:off x="1900519" y="130294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课堂练习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5FF143-F164-4D99-9941-0A85D2527334}"/>
              </a:ext>
            </a:extLst>
          </p:cNvPr>
          <p:cNvSpPr txBox="1"/>
          <p:nvPr/>
        </p:nvSpPr>
        <p:spPr>
          <a:xfrm>
            <a:off x="1900519" y="1899664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PingFang SC"/>
              </a:rPr>
              <a:t>依照前面例子，自行编写</a:t>
            </a:r>
            <a:r>
              <a:rPr lang="en-US" altLang="zh-CN" dirty="0">
                <a:solidFill>
                  <a:srgbClr val="000000"/>
                </a:solidFill>
                <a:effectLst/>
                <a:latin typeface="PingFang SC"/>
              </a:rPr>
              <a:t>shell</a:t>
            </a:r>
            <a:r>
              <a:rPr lang="zh-CN" altLang="en-US" dirty="0">
                <a:solidFill>
                  <a:srgbClr val="000000"/>
                </a:solidFill>
                <a:effectLst/>
                <a:latin typeface="PingFang SC"/>
              </a:rPr>
              <a:t>校本，并测试</a:t>
            </a:r>
            <a:r>
              <a:rPr lang="en-US" altLang="zh-CN" dirty="0">
                <a:solidFill>
                  <a:srgbClr val="000000"/>
                </a:solidFill>
                <a:effectLst/>
                <a:latin typeface="PingFang SC"/>
              </a:rPr>
              <a:t>$* </a:t>
            </a:r>
            <a:r>
              <a:rPr lang="zh-CN" altLang="en-US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参数应用</a:t>
            </a:r>
            <a:endParaRPr lang="en-US" altLang="zh-CN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7B2B455-4A66-4A22-BD9F-E84B02205BEF}"/>
              </a:ext>
            </a:extLst>
          </p:cNvPr>
          <p:cNvSpPr txBox="1"/>
          <p:nvPr/>
        </p:nvSpPr>
        <p:spPr>
          <a:xfrm>
            <a:off x="510988" y="1133377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进程状态变量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2316A-CCD9-45AC-81AA-D6CF6AF6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" y="2579850"/>
            <a:ext cx="7576840" cy="33880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D25602-781E-4097-A643-4921095F66CD}"/>
              </a:ext>
            </a:extLst>
          </p:cNvPr>
          <p:cNvSpPr txBox="1"/>
          <p:nvPr/>
        </p:nvSpPr>
        <p:spPr>
          <a:xfrm>
            <a:off x="232530" y="190278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Shell</a:t>
            </a:r>
            <a:r>
              <a:rPr lang="zh-CN" altLang="en-US" dirty="0"/>
              <a:t>进程的特殊状态变量说明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BD4A91-1CB4-4A0C-979B-3BE543181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595" y="2579851"/>
            <a:ext cx="4269181" cy="1914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8466B3-F434-46A6-9647-3C78A82B027F}"/>
              </a:ext>
            </a:extLst>
          </p:cNvPr>
          <p:cNvSpPr txBox="1"/>
          <p:nvPr/>
        </p:nvSpPr>
        <p:spPr>
          <a:xfrm>
            <a:off x="448237" y="1068528"/>
            <a:ext cx="3047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定义变量的方式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32395D-0079-418F-9EC6-A4007071EA12}"/>
              </a:ext>
            </a:extLst>
          </p:cNvPr>
          <p:cNvSpPr txBox="1"/>
          <p:nvPr/>
        </p:nvSpPr>
        <p:spPr>
          <a:xfrm>
            <a:off x="448237" y="1908492"/>
            <a:ext cx="2339788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、直接赋值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、传参 </a:t>
            </a:r>
            <a:r>
              <a:rPr lang="en-US" altLang="zh-CN" dirty="0"/>
              <a:t>(</a:t>
            </a:r>
            <a:r>
              <a:rPr lang="zh-CN" altLang="en-US" dirty="0"/>
              <a:t>传递参数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、交互式设置变量，使用</a:t>
            </a:r>
            <a:r>
              <a:rPr lang="en-US" altLang="zh-CN" dirty="0"/>
              <a:t>read</a:t>
            </a:r>
            <a:r>
              <a:rPr lang="zh-CN" altLang="en-US" dirty="0"/>
              <a:t>命令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61DF02-DB03-435A-BEB4-4DA6292201AE}"/>
              </a:ext>
            </a:extLst>
          </p:cNvPr>
          <p:cNvSpPr txBox="1"/>
          <p:nvPr/>
        </p:nvSpPr>
        <p:spPr>
          <a:xfrm>
            <a:off x="3371272" y="1653496"/>
            <a:ext cx="2724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直接赋值方法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F579E2-EFEE-48E7-99E2-CFF2867DC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60" y="2360012"/>
            <a:ext cx="8813426" cy="399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5C1285-7B36-457E-AB2D-8FA2B510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37" y="2195672"/>
            <a:ext cx="7372350" cy="38576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A5DD447-FEF1-45EA-A7E0-DB99B6D80F77}"/>
              </a:ext>
            </a:extLst>
          </p:cNvPr>
          <p:cNvSpPr txBox="1"/>
          <p:nvPr/>
        </p:nvSpPr>
        <p:spPr>
          <a:xfrm>
            <a:off x="3684495" y="1230193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、传参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传递参数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850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1146</TotalTime>
  <Words>154</Words>
  <Application>Microsoft Office PowerPoint</Application>
  <PresentationFormat>宽屏</PresentationFormat>
  <Paragraphs>25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PingFang SC</vt:lpstr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205</cp:revision>
  <dcterms:created xsi:type="dcterms:W3CDTF">2019-06-19T02:08:00Z</dcterms:created>
  <dcterms:modified xsi:type="dcterms:W3CDTF">2022-04-02T02:33:00Z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