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57" r:id="rId4"/>
    <p:sldId id="273" r:id="rId5"/>
    <p:sldId id="272" r:id="rId6"/>
    <p:sldId id="283" r:id="rId7"/>
    <p:sldId id="284" r:id="rId8"/>
    <p:sldId id="277" r:id="rId9"/>
    <p:sldId id="278" r:id="rId10"/>
    <p:sldId id="279" r:id="rId11"/>
    <p:sldId id="282" r:id="rId12"/>
    <p:sldId id="259" r:id="rId13"/>
    <p:sldId id="260" r:id="rId14"/>
    <p:sldId id="261" r:id="rId15"/>
    <p:sldId id="280" r:id="rId16"/>
    <p:sldId id="281" r:id="rId17"/>
    <p:sldId id="285" r:id="rId18"/>
    <p:sldId id="286" r:id="rId19"/>
    <p:sldId id="288" r:id="rId20"/>
    <p:sldId id="287" r:id="rId21"/>
    <p:sldId id="289" r:id="rId22"/>
    <p:sldId id="290" r:id="rId23"/>
    <p:sldId id="291" r:id="rId24"/>
    <p:sldId id="292" r:id="rId25"/>
    <p:sldId id="295" r:id="rId26"/>
    <p:sldId id="294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8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516" y="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70F8-6749-4DCF-8EE8-490B26619EC9}" type="datetimeFigureOut">
              <a:rPr lang="zh-CN" altLang="en-US" smtClean="0"/>
              <a:t>2013/7/12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2F0A-7D44-4133-82E4-822D8D8DE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28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70F8-6749-4DCF-8EE8-490B26619EC9}" type="datetimeFigureOut">
              <a:rPr lang="zh-CN" altLang="en-US" smtClean="0"/>
              <a:t>2013/7/12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2F0A-7D44-4133-82E4-822D8D8DE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45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70F8-6749-4DCF-8EE8-490B26619EC9}" type="datetimeFigureOut">
              <a:rPr lang="zh-CN" altLang="en-US" smtClean="0"/>
              <a:t>2013/7/12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2F0A-7D44-4133-82E4-822D8D8DE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74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70F8-6749-4DCF-8EE8-490B26619EC9}" type="datetimeFigureOut">
              <a:rPr lang="zh-CN" altLang="en-US" smtClean="0"/>
              <a:t>2013/7/12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2F0A-7D44-4133-82E4-822D8D8DE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23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70F8-6749-4DCF-8EE8-490B26619EC9}" type="datetimeFigureOut">
              <a:rPr lang="zh-CN" altLang="en-US" smtClean="0"/>
              <a:t>2013/7/12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2F0A-7D44-4133-82E4-822D8D8DE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17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70F8-6749-4DCF-8EE8-490B26619EC9}" type="datetimeFigureOut">
              <a:rPr lang="zh-CN" altLang="en-US" smtClean="0"/>
              <a:t>2013/7/12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2F0A-7D44-4133-82E4-822D8D8DE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48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70F8-6749-4DCF-8EE8-490B26619EC9}" type="datetimeFigureOut">
              <a:rPr lang="zh-CN" altLang="en-US" smtClean="0"/>
              <a:t>2013/7/12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2F0A-7D44-4133-82E4-822D8D8DE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38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70F8-6749-4DCF-8EE8-490B26619EC9}" type="datetimeFigureOut">
              <a:rPr lang="zh-CN" altLang="en-US" smtClean="0"/>
              <a:t>2013/7/12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2F0A-7D44-4133-82E4-822D8D8DE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23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70F8-6749-4DCF-8EE8-490B26619EC9}" type="datetimeFigureOut">
              <a:rPr lang="zh-CN" altLang="en-US" smtClean="0"/>
              <a:t>2013/7/12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2F0A-7D44-4133-82E4-822D8D8DE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34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70F8-6749-4DCF-8EE8-490B26619EC9}" type="datetimeFigureOut">
              <a:rPr lang="zh-CN" altLang="en-US" smtClean="0"/>
              <a:t>2013/7/12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2F0A-7D44-4133-82E4-822D8D8DE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1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70F8-6749-4DCF-8EE8-490B26619EC9}" type="datetimeFigureOut">
              <a:rPr lang="zh-CN" altLang="en-US" smtClean="0"/>
              <a:t>2013/7/12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2F0A-7D44-4133-82E4-822D8D8DE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8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B70F8-6749-4DCF-8EE8-490B26619EC9}" type="datetimeFigureOut">
              <a:rPr lang="zh-CN" altLang="en-US" smtClean="0"/>
              <a:t>2013/7/12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02F0A-7D44-4133-82E4-822D8D8DE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68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611560" y="1965999"/>
            <a:ext cx="2952328" cy="290316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/>
              <a:t>RuleTemplate(zip)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859078" y="3284984"/>
            <a:ext cx="745370" cy="82255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zh-CN" dirty="0" smtClean="0"/>
              <a:t>CEP </a:t>
            </a:r>
            <a:r>
              <a:rPr lang="en-US" altLang="zh-CN" sz="1600" dirty="0" smtClean="0"/>
              <a:t>Engine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169328" y="2398662"/>
            <a:ext cx="831273" cy="5161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Event</a:t>
            </a:r>
          </a:p>
          <a:p>
            <a:pPr algn="ctr"/>
            <a:r>
              <a:rPr lang="en-US" altLang="zh-CN" sz="1600" dirty="0" smtClean="0"/>
              <a:t>Source</a:t>
            </a:r>
          </a:p>
        </p:txBody>
      </p:sp>
      <p:sp>
        <p:nvSpPr>
          <p:cNvPr id="5" name="矩形 4"/>
          <p:cNvSpPr/>
          <p:nvPr/>
        </p:nvSpPr>
        <p:spPr>
          <a:xfrm>
            <a:off x="2217722" y="2398661"/>
            <a:ext cx="831273" cy="5161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Rule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592461" y="3645024"/>
            <a:ext cx="986021" cy="51615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Extension</a:t>
            </a:r>
          </a:p>
        </p:txBody>
      </p:sp>
      <p:sp>
        <p:nvSpPr>
          <p:cNvPr id="7" name="矩形 6"/>
          <p:cNvSpPr/>
          <p:nvPr/>
        </p:nvSpPr>
        <p:spPr>
          <a:xfrm>
            <a:off x="703231" y="3645025"/>
            <a:ext cx="844433" cy="51615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EPS</a:t>
            </a:r>
          </a:p>
          <a:p>
            <a:pPr algn="ctr"/>
            <a:r>
              <a:rPr lang="en-US" altLang="zh-CN" sz="1600" dirty="0"/>
              <a:t>Listener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2627784" y="3645025"/>
            <a:ext cx="831273" cy="5060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Action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1169328" y="3148467"/>
            <a:ext cx="831273" cy="3525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Json1</a:t>
            </a:r>
          </a:p>
        </p:txBody>
      </p:sp>
      <p:sp>
        <p:nvSpPr>
          <p:cNvPr id="10" name="矩形 9"/>
          <p:cNvSpPr/>
          <p:nvPr/>
        </p:nvSpPr>
        <p:spPr>
          <a:xfrm>
            <a:off x="703231" y="4412378"/>
            <a:ext cx="844433" cy="2913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Jar1</a:t>
            </a:r>
          </a:p>
        </p:txBody>
      </p:sp>
      <p:sp>
        <p:nvSpPr>
          <p:cNvPr id="11" name="矩形 10"/>
          <p:cNvSpPr/>
          <p:nvPr/>
        </p:nvSpPr>
        <p:spPr>
          <a:xfrm>
            <a:off x="4956646" y="4294062"/>
            <a:ext cx="3647801" cy="5432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OSGI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212148" y="3148467"/>
            <a:ext cx="831273" cy="3525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Json2</a:t>
            </a:r>
          </a:p>
        </p:txBody>
      </p:sp>
      <p:sp>
        <p:nvSpPr>
          <p:cNvPr id="13" name="矩形 12"/>
          <p:cNvSpPr/>
          <p:nvPr/>
        </p:nvSpPr>
        <p:spPr>
          <a:xfrm>
            <a:off x="2627784" y="4412378"/>
            <a:ext cx="831273" cy="2913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Jar3</a:t>
            </a:r>
          </a:p>
        </p:txBody>
      </p:sp>
      <p:sp>
        <p:nvSpPr>
          <p:cNvPr id="14" name="矩形 13"/>
          <p:cNvSpPr/>
          <p:nvPr/>
        </p:nvSpPr>
        <p:spPr>
          <a:xfrm>
            <a:off x="1592461" y="4412377"/>
            <a:ext cx="986022" cy="2913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Jar2</a:t>
            </a:r>
          </a:p>
        </p:txBody>
      </p:sp>
      <p:sp>
        <p:nvSpPr>
          <p:cNvPr id="15" name="矩形 14"/>
          <p:cNvSpPr/>
          <p:nvPr/>
        </p:nvSpPr>
        <p:spPr>
          <a:xfrm>
            <a:off x="490361" y="5517232"/>
            <a:ext cx="8114087" cy="3942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File System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757051" y="3217071"/>
            <a:ext cx="988488" cy="51074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EPS</a:t>
            </a:r>
          </a:p>
          <a:p>
            <a:pPr algn="ctr"/>
            <a:r>
              <a:rPr lang="en-US" altLang="zh-CN" sz="1600" dirty="0" smtClean="0"/>
              <a:t>Listener</a:t>
            </a:r>
          </a:p>
        </p:txBody>
      </p:sp>
      <p:sp>
        <p:nvSpPr>
          <p:cNvPr id="28" name="矩形 27"/>
          <p:cNvSpPr/>
          <p:nvPr/>
        </p:nvSpPr>
        <p:spPr>
          <a:xfrm>
            <a:off x="6757051" y="3812682"/>
            <a:ext cx="988488" cy="35254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Extension</a:t>
            </a:r>
          </a:p>
        </p:txBody>
      </p:sp>
      <p:cxnSp>
        <p:nvCxnSpPr>
          <p:cNvPr id="49" name="直接连接符 48"/>
          <p:cNvCxnSpPr/>
          <p:nvPr/>
        </p:nvCxnSpPr>
        <p:spPr>
          <a:xfrm>
            <a:off x="3707904" y="1628800"/>
            <a:ext cx="0" cy="39424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941943" y="3208376"/>
            <a:ext cx="755703" cy="51615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Event</a:t>
            </a:r>
          </a:p>
          <a:p>
            <a:pPr algn="ctr"/>
            <a:r>
              <a:rPr lang="en-US" altLang="zh-CN" sz="1600" dirty="0" smtClean="0"/>
              <a:t>Source</a:t>
            </a:r>
          </a:p>
        </p:txBody>
      </p:sp>
      <p:sp>
        <p:nvSpPr>
          <p:cNvPr id="54" name="矩形 53"/>
          <p:cNvSpPr/>
          <p:nvPr/>
        </p:nvSpPr>
        <p:spPr>
          <a:xfrm>
            <a:off x="5038662" y="3217070"/>
            <a:ext cx="831273" cy="51074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Rule</a:t>
            </a:r>
            <a:endParaRPr lang="zh-CN" altLang="en-US" sz="1600" dirty="0"/>
          </a:p>
        </p:txBody>
      </p:sp>
      <p:sp>
        <p:nvSpPr>
          <p:cNvPr id="55" name="矩形 54"/>
          <p:cNvSpPr/>
          <p:nvPr/>
        </p:nvSpPr>
        <p:spPr>
          <a:xfrm>
            <a:off x="5941943" y="3798731"/>
            <a:ext cx="755703" cy="3525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Action</a:t>
            </a:r>
            <a:endParaRPr lang="zh-CN" altLang="en-US" sz="1600" dirty="0"/>
          </a:p>
        </p:txBody>
      </p:sp>
      <p:cxnSp>
        <p:nvCxnSpPr>
          <p:cNvPr id="70" name="直接箭头连接符 69"/>
          <p:cNvCxnSpPr>
            <a:stCxn id="4" idx="2"/>
            <a:endCxn id="9" idx="0"/>
          </p:cNvCxnSpPr>
          <p:nvPr/>
        </p:nvCxnSpPr>
        <p:spPr>
          <a:xfrm>
            <a:off x="1584965" y="2914817"/>
            <a:ext cx="0" cy="233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5" idx="2"/>
            <a:endCxn id="12" idx="0"/>
          </p:cNvCxnSpPr>
          <p:nvPr/>
        </p:nvCxnSpPr>
        <p:spPr>
          <a:xfrm flipH="1">
            <a:off x="2627785" y="2914817"/>
            <a:ext cx="5574" cy="233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8" idx="2"/>
            <a:endCxn id="13" idx="0"/>
          </p:cNvCxnSpPr>
          <p:nvPr/>
        </p:nvCxnSpPr>
        <p:spPr>
          <a:xfrm>
            <a:off x="3043421" y="4151117"/>
            <a:ext cx="0" cy="261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" idx="2"/>
            <a:endCxn id="10" idx="0"/>
          </p:cNvCxnSpPr>
          <p:nvPr/>
        </p:nvCxnSpPr>
        <p:spPr>
          <a:xfrm>
            <a:off x="1125448" y="4161180"/>
            <a:ext cx="0" cy="251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" idx="2"/>
            <a:endCxn id="14" idx="0"/>
          </p:cNvCxnSpPr>
          <p:nvPr/>
        </p:nvCxnSpPr>
        <p:spPr>
          <a:xfrm>
            <a:off x="2085472" y="4161179"/>
            <a:ext cx="0" cy="251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下箭头 90"/>
          <p:cNvSpPr/>
          <p:nvPr/>
        </p:nvSpPr>
        <p:spPr>
          <a:xfrm>
            <a:off x="1832221" y="4973434"/>
            <a:ext cx="484632" cy="432048"/>
          </a:xfrm>
          <a:prstGeom prst="downArrow">
            <a:avLst>
              <a:gd name="adj1" fmla="val 44451"/>
              <a:gd name="adj2" fmla="val 50000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1635955" y="15475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开发</a:t>
            </a:r>
            <a:r>
              <a:rPr lang="zh-CN" altLang="en-US" dirty="0" smtClean="0"/>
              <a:t>期</a:t>
            </a:r>
            <a:endParaRPr lang="zh-CN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400348" y="15475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部署</a:t>
            </a:r>
            <a:r>
              <a:rPr lang="zh-CN" altLang="en-US" dirty="0" smtClean="0"/>
              <a:t>期</a:t>
            </a:r>
            <a:r>
              <a:rPr lang="en-US" altLang="zh-CN" dirty="0" smtClean="0"/>
              <a:t>(</a:t>
            </a:r>
            <a:r>
              <a:rPr lang="zh-CN" altLang="en-US" dirty="0" smtClean="0"/>
              <a:t>冷</a:t>
            </a:r>
            <a:r>
              <a:rPr lang="en-US" altLang="zh-CN" dirty="0" smtClean="0"/>
              <a:t>/</a:t>
            </a:r>
            <a:r>
              <a:rPr lang="zh-CN" altLang="en-US" dirty="0" smtClean="0"/>
              <a:t>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16853" y="4993667"/>
            <a:ext cx="881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Web</a:t>
            </a:r>
            <a:r>
              <a:rPr lang="zh-CN" altLang="en-US" sz="1400" dirty="0" smtClean="0"/>
              <a:t>上传</a:t>
            </a:r>
            <a:endParaRPr lang="zh-CN" altLang="en-US" sz="1400" dirty="0"/>
          </a:p>
        </p:txBody>
      </p:sp>
      <p:sp>
        <p:nvSpPr>
          <p:cNvPr id="42" name="下箭头 41"/>
          <p:cNvSpPr/>
          <p:nvPr/>
        </p:nvSpPr>
        <p:spPr>
          <a:xfrm rot="10800000">
            <a:off x="6538349" y="4993668"/>
            <a:ext cx="484632" cy="432048"/>
          </a:xfrm>
          <a:prstGeom prst="downArrow">
            <a:avLst>
              <a:gd name="adj1" fmla="val 44451"/>
              <a:gd name="adj2" fmla="val 50000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124605" y="505580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加载</a:t>
            </a:r>
          </a:p>
        </p:txBody>
      </p:sp>
      <p:sp>
        <p:nvSpPr>
          <p:cNvPr id="44" name="矩形 43"/>
          <p:cNvSpPr/>
          <p:nvPr/>
        </p:nvSpPr>
        <p:spPr>
          <a:xfrm>
            <a:off x="5038662" y="3798730"/>
            <a:ext cx="831273" cy="35254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 smtClean="0"/>
              <a:t>Param</a:t>
            </a:r>
          </a:p>
        </p:txBody>
      </p:sp>
      <p:sp>
        <p:nvSpPr>
          <p:cNvPr id="45" name="矩形 44"/>
          <p:cNvSpPr/>
          <p:nvPr/>
        </p:nvSpPr>
        <p:spPr>
          <a:xfrm>
            <a:off x="4956647" y="2768830"/>
            <a:ext cx="2857504" cy="1417990"/>
          </a:xfrm>
          <a:prstGeom prst="rect">
            <a:avLst/>
          </a:prstGeom>
          <a:noFill/>
          <a:ln w="12700"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/>
              <a:t>RuleInstance</a:t>
            </a:r>
          </a:p>
        </p:txBody>
      </p:sp>
      <p:sp>
        <p:nvSpPr>
          <p:cNvPr id="3" name="矩形 2"/>
          <p:cNvSpPr/>
          <p:nvPr/>
        </p:nvSpPr>
        <p:spPr>
          <a:xfrm>
            <a:off x="3779912" y="3696263"/>
            <a:ext cx="767667" cy="4854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Web</a:t>
            </a:r>
          </a:p>
          <a:p>
            <a:pPr algn="ctr"/>
            <a:r>
              <a:rPr lang="en-US" altLang="zh-CN" sz="1400" dirty="0"/>
              <a:t>Console</a:t>
            </a:r>
            <a:endParaRPr lang="zh-CN" altLang="en-US" sz="1400" dirty="0"/>
          </a:p>
        </p:txBody>
      </p:sp>
      <p:cxnSp>
        <p:nvCxnSpPr>
          <p:cNvPr id="20" name="直接箭头连接符 19"/>
          <p:cNvCxnSpPr>
            <a:stCxn id="3" idx="3"/>
          </p:cNvCxnSpPr>
          <p:nvPr/>
        </p:nvCxnSpPr>
        <p:spPr>
          <a:xfrm>
            <a:off x="4547579" y="3938997"/>
            <a:ext cx="4910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20149" y="371703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输入</a:t>
            </a:r>
          </a:p>
        </p:txBody>
      </p:sp>
    </p:spTree>
    <p:extLst>
      <p:ext uri="{BB962C8B-B14F-4D97-AF65-F5344CB8AC3E}">
        <p14:creationId xmlns:p14="http://schemas.microsoft.com/office/powerpoint/2010/main" val="219040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530598" y="4149080"/>
            <a:ext cx="1961282" cy="386439"/>
          </a:xfrm>
          <a:prstGeom prst="rect">
            <a:avLst/>
          </a:prstGeom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JVM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530598" y="3629603"/>
            <a:ext cx="1961282" cy="448698"/>
          </a:xfrm>
          <a:prstGeom prst="rect">
            <a:avLst/>
          </a:prstGeom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Engine </a:t>
            </a:r>
            <a:r>
              <a:rPr lang="en-US" altLang="zh-CN" dirty="0" smtClean="0">
                <a:solidFill>
                  <a:schemeClr val="tx1"/>
                </a:solidFill>
              </a:rPr>
              <a:t>Container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530598" y="3140969"/>
            <a:ext cx="914400" cy="407907"/>
          </a:xfrm>
          <a:prstGeom prst="rect">
            <a:avLst/>
          </a:prstGeom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Engine1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577480" y="3140968"/>
            <a:ext cx="914400" cy="407907"/>
          </a:xfrm>
          <a:prstGeom prst="rect">
            <a:avLst/>
          </a:prstGeom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Engine2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82482" y="4149080"/>
            <a:ext cx="1961282" cy="386439"/>
          </a:xfrm>
          <a:prstGeom prst="rect">
            <a:avLst/>
          </a:prstGeom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JVM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582482" y="3629603"/>
            <a:ext cx="1961282" cy="448698"/>
          </a:xfrm>
          <a:prstGeom prst="rect">
            <a:avLst/>
          </a:prstGeom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Engine </a:t>
            </a:r>
            <a:r>
              <a:rPr lang="en-US" altLang="zh-CN" dirty="0">
                <a:solidFill>
                  <a:schemeClr val="tx1"/>
                </a:solidFill>
              </a:rPr>
              <a:t>Container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582482" y="3140969"/>
            <a:ext cx="914400" cy="407907"/>
          </a:xfrm>
          <a:prstGeom prst="rect">
            <a:avLst/>
          </a:prstGeom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Engine1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29364" y="3140968"/>
            <a:ext cx="914400" cy="407907"/>
          </a:xfrm>
          <a:prstGeom prst="rect">
            <a:avLst/>
          </a:prstGeom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Engine2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652120" y="4149080"/>
            <a:ext cx="1961282" cy="386439"/>
          </a:xfrm>
          <a:prstGeom prst="rect">
            <a:avLst/>
          </a:prstGeom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JVM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652120" y="3629603"/>
            <a:ext cx="1961282" cy="448698"/>
          </a:xfrm>
          <a:prstGeom prst="rect">
            <a:avLst/>
          </a:prstGeom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Engine </a:t>
            </a:r>
            <a:r>
              <a:rPr lang="en-US" altLang="zh-CN" dirty="0">
                <a:solidFill>
                  <a:schemeClr val="tx1"/>
                </a:solidFill>
              </a:rPr>
              <a:t>Container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652120" y="3140969"/>
            <a:ext cx="914400" cy="407907"/>
          </a:xfrm>
          <a:prstGeom prst="rect">
            <a:avLst/>
          </a:prstGeom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Engine1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6699002" y="3140968"/>
            <a:ext cx="914400" cy="407907"/>
          </a:xfrm>
          <a:prstGeom prst="rect">
            <a:avLst/>
          </a:prstGeom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Engine2</a:t>
            </a:r>
          </a:p>
        </p:txBody>
      </p:sp>
      <p:sp>
        <p:nvSpPr>
          <p:cNvPr id="3" name="矩形 2"/>
          <p:cNvSpPr/>
          <p:nvPr/>
        </p:nvSpPr>
        <p:spPr>
          <a:xfrm>
            <a:off x="1475656" y="2715600"/>
            <a:ext cx="6192688" cy="1937536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Engine </a:t>
            </a:r>
            <a:r>
              <a:rPr lang="en-US" altLang="zh-CN" dirty="0" smtClean="0">
                <a:solidFill>
                  <a:schemeClr val="tx1"/>
                </a:solidFill>
              </a:rPr>
              <a:t>Cluster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052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7092" y="1263106"/>
            <a:ext cx="624548" cy="3877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72518" y="1198925"/>
            <a:ext cx="3870687" cy="5161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RuleTemplate</a:t>
            </a:r>
          </a:p>
          <a:p>
            <a:pPr algn="ctr"/>
            <a:r>
              <a:rPr lang="en-US" altLang="zh-CN" sz="1600" dirty="0" smtClean="0"/>
              <a:t>(</a:t>
            </a:r>
            <a:r>
              <a:rPr lang="en-US" altLang="zh-CN" sz="1600" dirty="0"/>
              <a:t>EventSource Action </a:t>
            </a:r>
            <a:r>
              <a:rPr lang="en-US" altLang="zh-CN" sz="1600" dirty="0" smtClean="0"/>
              <a:t>Rule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Listener Extension 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4007091" y="1873897"/>
            <a:ext cx="2154394" cy="35254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Rule Inst1 ID(</a:t>
            </a:r>
            <a:r>
              <a:rPr lang="en-US" altLang="zh-CN" sz="1200" dirty="0">
                <a:solidFill>
                  <a:prstClr val="white"/>
                </a:solidFill>
              </a:rPr>
              <a:t>Parameters1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4007091" y="2409298"/>
            <a:ext cx="2154394" cy="35254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Rule Inst2 ID(</a:t>
            </a:r>
            <a:r>
              <a:rPr lang="en-US" altLang="zh-CN" sz="1200" dirty="0" smtClean="0">
                <a:solidFill>
                  <a:prstClr val="white"/>
                </a:solidFill>
              </a:rPr>
              <a:t>Parameters2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4007091" y="2914239"/>
            <a:ext cx="2154394" cy="35254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Rule Inst3 ID(</a:t>
            </a:r>
            <a:r>
              <a:rPr lang="en-US" altLang="zh-CN" sz="1200" dirty="0" smtClean="0">
                <a:solidFill>
                  <a:prstClr val="white"/>
                </a:solidFill>
              </a:rPr>
              <a:t>Parameters3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4007091" y="3419180"/>
            <a:ext cx="2154394" cy="35254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Rule Inst4 ID(</a:t>
            </a:r>
            <a:r>
              <a:rPr lang="en-US" altLang="zh-CN" sz="1200" dirty="0" smtClean="0">
                <a:solidFill>
                  <a:prstClr val="white"/>
                </a:solidFill>
              </a:rPr>
              <a:t>Parameters4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cxnSp>
        <p:nvCxnSpPr>
          <p:cNvPr id="12" name="肘形连接符 11"/>
          <p:cNvCxnSpPr>
            <a:stCxn id="5" idx="2"/>
            <a:endCxn id="6" idx="1"/>
          </p:cNvCxnSpPr>
          <p:nvPr/>
        </p:nvCxnSpPr>
        <p:spPr>
          <a:xfrm rot="16200000" flipH="1">
            <a:off x="3639933" y="1683009"/>
            <a:ext cx="335087" cy="3992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5" idx="2"/>
            <a:endCxn id="8" idx="1"/>
          </p:cNvCxnSpPr>
          <p:nvPr/>
        </p:nvCxnSpPr>
        <p:spPr>
          <a:xfrm rot="16200000" flipH="1">
            <a:off x="3372232" y="1950710"/>
            <a:ext cx="870488" cy="3992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5" idx="2"/>
            <a:endCxn id="9" idx="1"/>
          </p:cNvCxnSpPr>
          <p:nvPr/>
        </p:nvCxnSpPr>
        <p:spPr>
          <a:xfrm rot="16200000" flipH="1">
            <a:off x="3119762" y="2203180"/>
            <a:ext cx="1375429" cy="3992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5" idx="2"/>
            <a:endCxn id="10" idx="1"/>
          </p:cNvCxnSpPr>
          <p:nvPr/>
        </p:nvCxnSpPr>
        <p:spPr>
          <a:xfrm rot="16200000" flipH="1">
            <a:off x="2867291" y="2455651"/>
            <a:ext cx="1880370" cy="3992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4" idx="3"/>
            <a:endCxn id="5" idx="1"/>
          </p:cNvCxnSpPr>
          <p:nvPr/>
        </p:nvCxnSpPr>
        <p:spPr>
          <a:xfrm flipV="1">
            <a:off x="1331640" y="1457003"/>
            <a:ext cx="3408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7092" y="764704"/>
            <a:ext cx="163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Zookeeper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9923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0307" y="3501918"/>
            <a:ext cx="1217066" cy="6245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MapEvent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94152" y="3501918"/>
            <a:ext cx="1005840" cy="6245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JSON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508104" y="3530307"/>
            <a:ext cx="1217066" cy="56777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XXX.event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>
            <a:off x="2397373" y="3814192"/>
            <a:ext cx="10967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>
            <a:off x="4499992" y="3814192"/>
            <a:ext cx="100811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07180" y="344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序列化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0882" y="34448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写入</a:t>
            </a:r>
          </a:p>
        </p:txBody>
      </p:sp>
    </p:spTree>
    <p:extLst>
      <p:ext uri="{BB962C8B-B14F-4D97-AF65-F5344CB8AC3E}">
        <p14:creationId xmlns:p14="http://schemas.microsoft.com/office/powerpoint/2010/main" val="505138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51720" y="2282345"/>
            <a:ext cx="914400" cy="4265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EPS1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97520" y="2903475"/>
            <a:ext cx="690504" cy="5161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Rule</a:t>
            </a:r>
          </a:p>
        </p:txBody>
      </p:sp>
      <p:sp>
        <p:nvSpPr>
          <p:cNvPr id="6" name="矩形 5"/>
          <p:cNvSpPr/>
          <p:nvPr/>
        </p:nvSpPr>
        <p:spPr>
          <a:xfrm>
            <a:off x="2051720" y="2786401"/>
            <a:ext cx="914400" cy="4265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EPS2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051720" y="3636101"/>
            <a:ext cx="914400" cy="4265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EPSn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39752" y="3321985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2966120" y="2495633"/>
            <a:ext cx="1131400" cy="665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5" idx="1"/>
          </p:cNvCxnSpPr>
          <p:nvPr/>
        </p:nvCxnSpPr>
        <p:spPr>
          <a:xfrm>
            <a:off x="2966120" y="2999689"/>
            <a:ext cx="1131400" cy="161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3"/>
            <a:endCxn id="5" idx="1"/>
          </p:cNvCxnSpPr>
          <p:nvPr/>
        </p:nvCxnSpPr>
        <p:spPr>
          <a:xfrm flipV="1">
            <a:off x="2966120" y="3161553"/>
            <a:ext cx="1131400" cy="687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967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55364" y="3501918"/>
            <a:ext cx="624548" cy="6245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Rule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41382" y="3501918"/>
            <a:ext cx="1005840" cy="6245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JSON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48264" y="3501918"/>
            <a:ext cx="1005840" cy="6245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XXX.rule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3779912" y="3814192"/>
            <a:ext cx="11614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>
            <a:off x="5947222" y="3814192"/>
            <a:ext cx="10010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54410" y="344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序列化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28112" y="34448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写入</a:t>
            </a:r>
          </a:p>
        </p:txBody>
      </p:sp>
      <p:sp>
        <p:nvSpPr>
          <p:cNvPr id="11" name="矩形 10"/>
          <p:cNvSpPr/>
          <p:nvPr/>
        </p:nvSpPr>
        <p:spPr>
          <a:xfrm>
            <a:off x="2004836" y="3209815"/>
            <a:ext cx="755703" cy="32049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EPS1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016097" y="3653947"/>
            <a:ext cx="755703" cy="32049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EPS2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016097" y="4098078"/>
            <a:ext cx="755703" cy="32049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EPS3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1" idx="3"/>
            <a:endCxn id="4" idx="1"/>
          </p:cNvCxnSpPr>
          <p:nvPr/>
        </p:nvCxnSpPr>
        <p:spPr>
          <a:xfrm>
            <a:off x="2760539" y="3370061"/>
            <a:ext cx="394825" cy="444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3"/>
            <a:endCxn id="4" idx="1"/>
          </p:cNvCxnSpPr>
          <p:nvPr/>
        </p:nvCxnSpPr>
        <p:spPr>
          <a:xfrm flipV="1">
            <a:off x="2771800" y="3814192"/>
            <a:ext cx="38356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3" idx="3"/>
            <a:endCxn id="4" idx="1"/>
          </p:cNvCxnSpPr>
          <p:nvPr/>
        </p:nvCxnSpPr>
        <p:spPr>
          <a:xfrm flipV="1">
            <a:off x="2771800" y="3814192"/>
            <a:ext cx="383564" cy="444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796136" y="1143765"/>
            <a:ext cx="624548" cy="6245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Rule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491880" y="1143765"/>
            <a:ext cx="1005840" cy="6245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JSON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699717" y="1143765"/>
            <a:ext cx="1005840" cy="6245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XXX.rule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9" idx="3"/>
            <a:endCxn id="17" idx="1"/>
          </p:cNvCxnSpPr>
          <p:nvPr/>
        </p:nvCxnSpPr>
        <p:spPr>
          <a:xfrm>
            <a:off x="2705557" y="1456039"/>
            <a:ext cx="7863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7" idx="3"/>
            <a:endCxn id="16" idx="1"/>
          </p:cNvCxnSpPr>
          <p:nvPr/>
        </p:nvCxnSpPr>
        <p:spPr>
          <a:xfrm>
            <a:off x="4497720" y="1456039"/>
            <a:ext cx="12984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92930" y="11162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反序</a:t>
            </a:r>
            <a:r>
              <a:rPr lang="zh-CN" altLang="en-US" dirty="0"/>
              <a:t>列化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75552" y="11347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读取</a:t>
            </a:r>
          </a:p>
        </p:txBody>
      </p:sp>
      <p:sp>
        <p:nvSpPr>
          <p:cNvPr id="25" name="矩形 24"/>
          <p:cNvSpPr/>
          <p:nvPr/>
        </p:nvSpPr>
        <p:spPr>
          <a:xfrm>
            <a:off x="6811560" y="851662"/>
            <a:ext cx="755703" cy="32049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EPS1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822821" y="1295794"/>
            <a:ext cx="755703" cy="32049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EPS2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822821" y="1739925"/>
            <a:ext cx="755703" cy="32049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EPS3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5" idx="1"/>
            <a:endCxn id="16" idx="3"/>
          </p:cNvCxnSpPr>
          <p:nvPr/>
        </p:nvCxnSpPr>
        <p:spPr>
          <a:xfrm flipH="1">
            <a:off x="6420684" y="1011908"/>
            <a:ext cx="390876" cy="444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1"/>
            <a:endCxn id="16" idx="3"/>
          </p:cNvCxnSpPr>
          <p:nvPr/>
        </p:nvCxnSpPr>
        <p:spPr>
          <a:xfrm flipH="1" flipV="1">
            <a:off x="6420684" y="1456039"/>
            <a:ext cx="40213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7" idx="1"/>
            <a:endCxn id="16" idx="3"/>
          </p:cNvCxnSpPr>
          <p:nvPr/>
        </p:nvCxnSpPr>
        <p:spPr>
          <a:xfrm flipH="1" flipV="1">
            <a:off x="6420684" y="1456039"/>
            <a:ext cx="402137" cy="444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491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08706" y="441843"/>
            <a:ext cx="1298416" cy="35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业</a:t>
            </a:r>
            <a:r>
              <a:rPr lang="zh-CN" altLang="en-US" sz="1400" dirty="0" smtClean="0"/>
              <a:t>务规则部署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2121378" y="2272171"/>
            <a:ext cx="1073071" cy="567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选择需要部署的</a:t>
            </a:r>
            <a:r>
              <a:rPr lang="en-US" altLang="zh-CN" sz="1400" dirty="0" smtClean="0"/>
              <a:t>Engine</a:t>
            </a:r>
            <a:endParaRPr lang="zh-CN" altLang="en-US" sz="1400" dirty="0"/>
          </a:p>
        </p:txBody>
      </p:sp>
      <p:sp>
        <p:nvSpPr>
          <p:cNvPr id="6" name="菱形 5"/>
          <p:cNvSpPr/>
          <p:nvPr/>
        </p:nvSpPr>
        <p:spPr>
          <a:xfrm>
            <a:off x="1771078" y="1124744"/>
            <a:ext cx="1773671" cy="7557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是否包含自定义扩展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4242090" y="1218710"/>
            <a:ext cx="1082014" cy="567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新建</a:t>
            </a:r>
            <a:r>
              <a:rPr lang="en-US" altLang="zh-CN" sz="1400" dirty="0" smtClean="0"/>
              <a:t>Engine</a:t>
            </a:r>
            <a:r>
              <a:rPr lang="zh-CN" altLang="en-US" sz="1400" dirty="0" smtClean="0"/>
              <a:t>进行部署</a:t>
            </a:r>
            <a:endParaRPr lang="zh-CN" altLang="en-US" sz="1400" dirty="0"/>
          </a:p>
        </p:txBody>
      </p:sp>
      <p:cxnSp>
        <p:nvCxnSpPr>
          <p:cNvPr id="9" name="直接箭头连接符 8"/>
          <p:cNvCxnSpPr>
            <a:stCxn id="4" idx="2"/>
            <a:endCxn id="6" idx="0"/>
          </p:cNvCxnSpPr>
          <p:nvPr/>
        </p:nvCxnSpPr>
        <p:spPr>
          <a:xfrm>
            <a:off x="2657914" y="799533"/>
            <a:ext cx="0" cy="325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7" idx="1"/>
          </p:cNvCxnSpPr>
          <p:nvPr/>
        </p:nvCxnSpPr>
        <p:spPr>
          <a:xfrm>
            <a:off x="3544749" y="1502596"/>
            <a:ext cx="6973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5" idx="0"/>
          </p:cNvCxnSpPr>
          <p:nvPr/>
        </p:nvCxnSpPr>
        <p:spPr>
          <a:xfrm>
            <a:off x="2657914" y="1880447"/>
            <a:ext cx="0" cy="391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菱形 20"/>
          <p:cNvSpPr/>
          <p:nvPr/>
        </p:nvSpPr>
        <p:spPr>
          <a:xfrm>
            <a:off x="1763688" y="3286569"/>
            <a:ext cx="1788452" cy="8312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是否部署在新的</a:t>
            </a:r>
            <a:r>
              <a:rPr lang="en-US" altLang="zh-CN" sz="1400" dirty="0" smtClean="0"/>
              <a:t>Engine</a:t>
            </a:r>
            <a:r>
              <a:rPr lang="zh-CN" altLang="en-US" sz="1400" dirty="0" smtClean="0"/>
              <a:t>上</a:t>
            </a:r>
            <a:endParaRPr lang="zh-CN" altLang="en-US" sz="1400" dirty="0"/>
          </a:p>
        </p:txBody>
      </p:sp>
      <p:cxnSp>
        <p:nvCxnSpPr>
          <p:cNvPr id="23" name="直接箭头连接符 22"/>
          <p:cNvCxnSpPr>
            <a:stCxn id="5" idx="2"/>
            <a:endCxn id="21" idx="0"/>
          </p:cNvCxnSpPr>
          <p:nvPr/>
        </p:nvCxnSpPr>
        <p:spPr>
          <a:xfrm>
            <a:off x="2657914" y="2839942"/>
            <a:ext cx="0" cy="446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21" idx="3"/>
            <a:endCxn id="7" idx="2"/>
          </p:cNvCxnSpPr>
          <p:nvPr/>
        </p:nvCxnSpPr>
        <p:spPr>
          <a:xfrm flipV="1">
            <a:off x="3552140" y="1786481"/>
            <a:ext cx="1230957" cy="19157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009599" y="4508644"/>
            <a:ext cx="1296629" cy="755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可选择是否暂停当前</a:t>
            </a:r>
            <a:r>
              <a:rPr lang="en-US" altLang="zh-CN" sz="1400" dirty="0" smtClean="0"/>
              <a:t>Engine</a:t>
            </a:r>
            <a:r>
              <a:rPr lang="zh-CN" altLang="en-US" sz="1400" dirty="0" smtClean="0"/>
              <a:t>进行部署</a:t>
            </a:r>
            <a:endParaRPr lang="zh-CN" altLang="en-US" sz="1400" dirty="0"/>
          </a:p>
        </p:txBody>
      </p:sp>
      <p:cxnSp>
        <p:nvCxnSpPr>
          <p:cNvPr id="48" name="直接箭头连接符 47"/>
          <p:cNvCxnSpPr>
            <a:stCxn id="21" idx="2"/>
            <a:endCxn id="30" idx="0"/>
          </p:cNvCxnSpPr>
          <p:nvPr/>
        </p:nvCxnSpPr>
        <p:spPr>
          <a:xfrm>
            <a:off x="2657914" y="4117842"/>
            <a:ext cx="0" cy="390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138328" y="4542994"/>
            <a:ext cx="1619915" cy="687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Engine</a:t>
            </a:r>
            <a:r>
              <a:rPr lang="zh-CN" altLang="en-US" sz="1400" dirty="0" smtClean="0"/>
              <a:t>注册</a:t>
            </a:r>
            <a:r>
              <a:rPr lang="en-US" altLang="zh-CN" sz="1400" dirty="0" smtClean="0"/>
              <a:t>Listener</a:t>
            </a:r>
            <a:r>
              <a:rPr lang="zh-CN" altLang="en-US" sz="1400" dirty="0" smtClean="0"/>
              <a:t>监听</a:t>
            </a:r>
            <a:r>
              <a:rPr lang="en-US" altLang="zh-CN" sz="1400" dirty="0" smtClean="0"/>
              <a:t>zk</a:t>
            </a:r>
            <a:r>
              <a:rPr lang="zh-CN" altLang="en-US" sz="1400" dirty="0" smtClean="0"/>
              <a:t>上业务规则的变化</a:t>
            </a:r>
            <a:endParaRPr lang="zh-CN" altLang="en-US" sz="1400" dirty="0"/>
          </a:p>
        </p:txBody>
      </p:sp>
      <p:cxnSp>
        <p:nvCxnSpPr>
          <p:cNvPr id="53" name="直接箭头连接符 52"/>
          <p:cNvCxnSpPr>
            <a:stCxn id="30" idx="3"/>
            <a:endCxn id="51" idx="1"/>
          </p:cNvCxnSpPr>
          <p:nvPr/>
        </p:nvCxnSpPr>
        <p:spPr>
          <a:xfrm>
            <a:off x="3306228" y="4886496"/>
            <a:ext cx="832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7" idx="3"/>
            <a:endCxn id="51" idx="0"/>
          </p:cNvCxnSpPr>
          <p:nvPr/>
        </p:nvCxnSpPr>
        <p:spPr>
          <a:xfrm flipH="1">
            <a:off x="4948286" y="1502596"/>
            <a:ext cx="375818" cy="3040398"/>
          </a:xfrm>
          <a:prstGeom prst="bentConnector4">
            <a:avLst>
              <a:gd name="adj1" fmla="val -60827"/>
              <a:gd name="adj2" fmla="val 546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11318" y="119481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是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57914" y="192242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985517" y="339442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是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57914" y="415935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6154282" y="4602609"/>
            <a:ext cx="1082014" cy="567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部署完成</a:t>
            </a:r>
            <a:endParaRPr lang="zh-CN" altLang="en-US" sz="1400" dirty="0"/>
          </a:p>
        </p:txBody>
      </p:sp>
      <p:cxnSp>
        <p:nvCxnSpPr>
          <p:cNvPr id="8" name="直接箭头连接符 7"/>
          <p:cNvCxnSpPr>
            <a:stCxn id="51" idx="3"/>
            <a:endCxn id="22" idx="1"/>
          </p:cNvCxnSpPr>
          <p:nvPr/>
        </p:nvCxnSpPr>
        <p:spPr>
          <a:xfrm flipV="1">
            <a:off x="5758243" y="4886495"/>
            <a:ext cx="39603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192369" y="3528574"/>
            <a:ext cx="1005840" cy="69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保存业务规则实例到内存中</a:t>
            </a:r>
            <a:endParaRPr lang="zh-CN" altLang="en-US" sz="1400" dirty="0"/>
          </a:p>
        </p:txBody>
      </p:sp>
      <p:cxnSp>
        <p:nvCxnSpPr>
          <p:cNvPr id="28" name="直接箭头连接符 27"/>
          <p:cNvCxnSpPr>
            <a:stCxn id="22" idx="0"/>
            <a:endCxn id="12" idx="2"/>
          </p:cNvCxnSpPr>
          <p:nvPr/>
        </p:nvCxnSpPr>
        <p:spPr>
          <a:xfrm flipV="1">
            <a:off x="6695289" y="4221088"/>
            <a:ext cx="0" cy="381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238089" y="2594203"/>
            <a:ext cx="914400" cy="567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持久化到文件系统</a:t>
            </a:r>
            <a:endParaRPr lang="zh-CN" altLang="en-US" sz="1400" dirty="0"/>
          </a:p>
        </p:txBody>
      </p:sp>
      <p:cxnSp>
        <p:nvCxnSpPr>
          <p:cNvPr id="35" name="直接箭头连接符 34"/>
          <p:cNvCxnSpPr>
            <a:stCxn id="12" idx="0"/>
            <a:endCxn id="29" idx="2"/>
          </p:cNvCxnSpPr>
          <p:nvPr/>
        </p:nvCxnSpPr>
        <p:spPr>
          <a:xfrm flipV="1">
            <a:off x="6695289" y="3161974"/>
            <a:ext cx="0" cy="366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156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121379" y="260648"/>
            <a:ext cx="1073071" cy="432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业</a:t>
            </a:r>
            <a:r>
              <a:rPr lang="zh-CN" altLang="en-US" sz="1400" dirty="0" smtClean="0"/>
              <a:t>务规则参数热更新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2008705" y="1734642"/>
            <a:ext cx="1298416" cy="687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Engine</a:t>
            </a:r>
            <a:r>
              <a:rPr lang="zh-CN" altLang="en-US" sz="1400" dirty="0" smtClean="0"/>
              <a:t>监听到</a:t>
            </a:r>
            <a:r>
              <a:rPr lang="en-US" altLang="zh-CN" sz="1400" dirty="0" smtClean="0"/>
              <a:t>zk</a:t>
            </a:r>
            <a:r>
              <a:rPr lang="zh-CN" altLang="en-US" sz="1400" dirty="0" smtClean="0"/>
              <a:t>上业务规则节点的变化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5300597" y="2742196"/>
            <a:ext cx="1309237" cy="567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更新内存中的业务规则实例</a:t>
            </a:r>
            <a:endParaRPr lang="zh-CN" altLang="en-US" sz="1400" dirty="0"/>
          </a:p>
        </p:txBody>
      </p:sp>
      <p:cxnSp>
        <p:nvCxnSpPr>
          <p:cNvPr id="24" name="直接箭头连接符 23"/>
          <p:cNvCxnSpPr>
            <a:stCxn id="18" idx="2"/>
            <a:endCxn id="43" idx="0"/>
          </p:cNvCxnSpPr>
          <p:nvPr/>
        </p:nvCxnSpPr>
        <p:spPr>
          <a:xfrm>
            <a:off x="2657915" y="693453"/>
            <a:ext cx="0" cy="331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3" idx="2"/>
            <a:endCxn id="19" idx="0"/>
          </p:cNvCxnSpPr>
          <p:nvPr/>
        </p:nvCxnSpPr>
        <p:spPr>
          <a:xfrm flipH="1">
            <a:off x="2657913" y="1413240"/>
            <a:ext cx="2" cy="321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9" idx="2"/>
          </p:cNvCxnSpPr>
          <p:nvPr/>
        </p:nvCxnSpPr>
        <p:spPr>
          <a:xfrm>
            <a:off x="2657913" y="2421645"/>
            <a:ext cx="1" cy="387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944767" y="3789042"/>
            <a:ext cx="1426292" cy="51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删</a:t>
            </a:r>
            <a:r>
              <a:rPr lang="zh-CN" altLang="en-US" sz="1400" dirty="0" smtClean="0"/>
              <a:t>除该规则相关的原</a:t>
            </a:r>
            <a:r>
              <a:rPr lang="en-US" altLang="zh-CN" sz="1400" dirty="0" smtClean="0"/>
              <a:t>EPL</a:t>
            </a:r>
            <a:r>
              <a:rPr lang="zh-CN" altLang="en-US" sz="1400" dirty="0"/>
              <a:t>实例</a:t>
            </a:r>
          </a:p>
        </p:txBody>
      </p:sp>
      <p:cxnSp>
        <p:nvCxnSpPr>
          <p:cNvPr id="33" name="直接箭头连接符 32"/>
          <p:cNvCxnSpPr>
            <a:stCxn id="3" idx="2"/>
            <a:endCxn id="32" idx="0"/>
          </p:cNvCxnSpPr>
          <p:nvPr/>
        </p:nvCxnSpPr>
        <p:spPr>
          <a:xfrm>
            <a:off x="2657913" y="3395923"/>
            <a:ext cx="0" cy="393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729790" y="3789041"/>
            <a:ext cx="1472650" cy="51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新建</a:t>
            </a:r>
            <a:r>
              <a:rPr lang="en-US" altLang="zh-CN" sz="1400" dirty="0" smtClean="0"/>
              <a:t>EPL</a:t>
            </a:r>
            <a:r>
              <a:rPr lang="zh-CN" altLang="en-US" sz="1400" dirty="0" smtClean="0"/>
              <a:t>实例加载更新后的规则</a:t>
            </a:r>
            <a:endParaRPr lang="zh-CN" altLang="en-US" sz="1400" dirty="0"/>
          </a:p>
        </p:txBody>
      </p:sp>
      <p:cxnSp>
        <p:nvCxnSpPr>
          <p:cNvPr id="35" name="直接箭头连接符 34"/>
          <p:cNvCxnSpPr>
            <a:stCxn id="32" idx="3"/>
            <a:endCxn id="34" idx="1"/>
          </p:cNvCxnSpPr>
          <p:nvPr/>
        </p:nvCxnSpPr>
        <p:spPr>
          <a:xfrm flipV="1">
            <a:off x="3371059" y="4047119"/>
            <a:ext cx="35873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508104" y="3789040"/>
            <a:ext cx="894226" cy="51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更</a:t>
            </a:r>
            <a:r>
              <a:rPr lang="zh-CN" altLang="en-US" sz="1400" dirty="0" smtClean="0"/>
              <a:t>新完成</a:t>
            </a:r>
            <a:endParaRPr lang="zh-CN" altLang="en-US" sz="1400" dirty="0"/>
          </a:p>
        </p:txBody>
      </p:sp>
      <p:cxnSp>
        <p:nvCxnSpPr>
          <p:cNvPr id="42" name="直接箭头连接符 41"/>
          <p:cNvCxnSpPr>
            <a:stCxn id="34" idx="3"/>
            <a:endCxn id="41" idx="1"/>
          </p:cNvCxnSpPr>
          <p:nvPr/>
        </p:nvCxnSpPr>
        <p:spPr>
          <a:xfrm flipV="1">
            <a:off x="5202440" y="4047118"/>
            <a:ext cx="30566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116908" y="1025445"/>
            <a:ext cx="1082014" cy="387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保存到</a:t>
            </a:r>
            <a:r>
              <a:rPr lang="en-US" altLang="zh-CN" sz="1400" dirty="0" smtClean="0"/>
              <a:t>zk</a:t>
            </a:r>
            <a:r>
              <a:rPr lang="zh-CN" altLang="en-US" sz="1400" dirty="0" smtClean="0"/>
              <a:t>上</a:t>
            </a:r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2200713" y="2708920"/>
            <a:ext cx="914400" cy="687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暂停运行该规则的</a:t>
            </a:r>
            <a:r>
              <a:rPr lang="en-US" altLang="zh-CN" sz="1400" dirty="0" smtClean="0"/>
              <a:t>Engine</a:t>
            </a:r>
            <a:endParaRPr lang="zh-CN" altLang="en-US" sz="1400" dirty="0"/>
          </a:p>
        </p:txBody>
      </p:sp>
      <p:cxnSp>
        <p:nvCxnSpPr>
          <p:cNvPr id="47" name="直接箭头连接符 46"/>
          <p:cNvCxnSpPr>
            <a:stCxn id="41" idx="0"/>
            <a:endCxn id="22" idx="2"/>
          </p:cNvCxnSpPr>
          <p:nvPr/>
        </p:nvCxnSpPr>
        <p:spPr>
          <a:xfrm flipH="1" flipV="1">
            <a:off x="5955216" y="3309967"/>
            <a:ext cx="1" cy="479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372606" y="1578554"/>
            <a:ext cx="1165221" cy="770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持久化更新后的业务规则实例</a:t>
            </a:r>
            <a:endParaRPr lang="zh-CN" altLang="en-US" sz="1400" dirty="0"/>
          </a:p>
        </p:txBody>
      </p:sp>
      <p:cxnSp>
        <p:nvCxnSpPr>
          <p:cNvPr id="54" name="直接箭头连接符 53"/>
          <p:cNvCxnSpPr>
            <a:stCxn id="22" idx="0"/>
            <a:endCxn id="49" idx="2"/>
          </p:cNvCxnSpPr>
          <p:nvPr/>
        </p:nvCxnSpPr>
        <p:spPr>
          <a:xfrm flipV="1">
            <a:off x="5955216" y="2348880"/>
            <a:ext cx="1" cy="393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592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19658" y="518363"/>
            <a:ext cx="1106424" cy="687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在规则库中查找规则的持久化文件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4427984" y="1499172"/>
            <a:ext cx="19600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解压</a:t>
            </a:r>
            <a:r>
              <a:rPr lang="zh-CN" altLang="en-US" sz="1400" dirty="0"/>
              <a:t>规</a:t>
            </a:r>
            <a:r>
              <a:rPr lang="zh-CN" altLang="en-US" sz="1400" dirty="0" smtClean="0"/>
              <a:t>则</a:t>
            </a:r>
            <a:r>
              <a:rPr lang="en-US" altLang="zh-CN" sz="1400" dirty="0" smtClean="0"/>
              <a:t>.zip</a:t>
            </a:r>
            <a:r>
              <a:rPr lang="zh-CN" altLang="en-US" sz="1400" dirty="0" smtClean="0"/>
              <a:t>文件，将事件源等分散到各自的目录中，同时得到规则的持久化文件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1936545" y="2732924"/>
            <a:ext cx="14726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根</a:t>
            </a:r>
            <a:r>
              <a:rPr lang="zh-CN" altLang="en-US" sz="1400" dirty="0" smtClean="0"/>
              <a:t>据规则的持久化文件将事件源等注册到各自的</a:t>
            </a:r>
            <a:r>
              <a:rPr lang="en-US" altLang="zh-CN" sz="1400" dirty="0" smtClean="0"/>
              <a:t>Manager</a:t>
            </a:r>
            <a:r>
              <a:rPr lang="zh-CN" altLang="en-US" sz="1400" dirty="0" smtClean="0"/>
              <a:t>中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936545" y="3998751"/>
            <a:ext cx="1472650" cy="687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将规则模板中的</a:t>
            </a:r>
            <a:r>
              <a:rPr lang="en-US" altLang="zh-CN" sz="1400" dirty="0" smtClean="0"/>
              <a:t>Reg</a:t>
            </a:r>
            <a:r>
              <a:rPr lang="zh-CN" altLang="en-US" sz="1400" dirty="0" smtClean="0"/>
              <a:t>生成表单到</a:t>
            </a:r>
            <a:r>
              <a:rPr lang="en-US" altLang="zh-CN" sz="1400" dirty="0" smtClean="0"/>
              <a:t>webconsole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2003484" y="5085184"/>
            <a:ext cx="133877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将用户提交的参数以及事件源等名称注册到</a:t>
            </a:r>
            <a:r>
              <a:rPr lang="en-US" altLang="zh-CN" sz="1400" dirty="0" smtClean="0"/>
              <a:t>zookeeper</a:t>
            </a:r>
            <a:r>
              <a:rPr lang="zh-CN" altLang="en-US" sz="1400" dirty="0" smtClean="0"/>
              <a:t>中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4738646" y="5198883"/>
            <a:ext cx="1338773" cy="687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Engine</a:t>
            </a:r>
            <a:r>
              <a:rPr lang="zh-CN" altLang="en-US" sz="1400" dirty="0" smtClean="0"/>
              <a:t>容器监听到增加了规则实例节点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4598075" y="3645024"/>
            <a:ext cx="1619915" cy="110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Engine</a:t>
            </a:r>
            <a:r>
              <a:rPr lang="zh-CN" altLang="en-US" sz="1400" dirty="0" smtClean="0"/>
              <a:t>容器根据节点的值，即事件源名称等，让</a:t>
            </a:r>
            <a:r>
              <a:rPr lang="en-US" altLang="zh-CN" sz="1400" dirty="0" smtClean="0"/>
              <a:t>Engine</a:t>
            </a:r>
            <a:r>
              <a:rPr lang="zh-CN" altLang="en-US" sz="1400" dirty="0" smtClean="0"/>
              <a:t>实例去各自的目录加载事件源等</a:t>
            </a:r>
            <a:endParaRPr lang="zh-CN" altLang="en-US" sz="1400" dirty="0"/>
          </a:p>
        </p:txBody>
      </p:sp>
      <p:sp>
        <p:nvSpPr>
          <p:cNvPr id="12" name="菱形 11"/>
          <p:cNvSpPr/>
          <p:nvPr/>
        </p:nvSpPr>
        <p:spPr>
          <a:xfrm>
            <a:off x="1781917" y="1578520"/>
            <a:ext cx="1781907" cy="7557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持久化文件是否存在</a:t>
            </a:r>
            <a:endParaRPr lang="zh-CN" altLang="en-US" sz="1400" dirty="0"/>
          </a:p>
        </p:txBody>
      </p:sp>
      <p:cxnSp>
        <p:nvCxnSpPr>
          <p:cNvPr id="14" name="直接箭头连接符 13"/>
          <p:cNvCxnSpPr>
            <a:stCxn id="4" idx="2"/>
            <a:endCxn id="12" idx="0"/>
          </p:cNvCxnSpPr>
          <p:nvPr/>
        </p:nvCxnSpPr>
        <p:spPr>
          <a:xfrm>
            <a:off x="2672870" y="1205366"/>
            <a:ext cx="1" cy="373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2" idx="2"/>
            <a:endCxn id="6" idx="0"/>
          </p:cNvCxnSpPr>
          <p:nvPr/>
        </p:nvCxnSpPr>
        <p:spPr>
          <a:xfrm flipH="1">
            <a:off x="2672870" y="2334223"/>
            <a:ext cx="1" cy="398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3"/>
            <a:endCxn id="5" idx="1"/>
          </p:cNvCxnSpPr>
          <p:nvPr/>
        </p:nvCxnSpPr>
        <p:spPr>
          <a:xfrm>
            <a:off x="3563824" y="1956372"/>
            <a:ext cx="864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5" idx="2"/>
            <a:endCxn id="6" idx="3"/>
          </p:cNvCxnSpPr>
          <p:nvPr/>
        </p:nvCxnSpPr>
        <p:spPr>
          <a:xfrm rot="5400000">
            <a:off x="4020338" y="1802429"/>
            <a:ext cx="776552" cy="19988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2"/>
            <a:endCxn id="7" idx="0"/>
          </p:cNvCxnSpPr>
          <p:nvPr/>
        </p:nvCxnSpPr>
        <p:spPr>
          <a:xfrm>
            <a:off x="2672870" y="3647324"/>
            <a:ext cx="0" cy="351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8" idx="0"/>
          </p:cNvCxnSpPr>
          <p:nvPr/>
        </p:nvCxnSpPr>
        <p:spPr>
          <a:xfrm>
            <a:off x="2672870" y="4685754"/>
            <a:ext cx="1" cy="39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8" idx="3"/>
            <a:endCxn id="10" idx="1"/>
          </p:cNvCxnSpPr>
          <p:nvPr/>
        </p:nvCxnSpPr>
        <p:spPr>
          <a:xfrm>
            <a:off x="3342257" y="5542384"/>
            <a:ext cx="139638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0" idx="0"/>
            <a:endCxn id="11" idx="2"/>
          </p:cNvCxnSpPr>
          <p:nvPr/>
        </p:nvCxnSpPr>
        <p:spPr>
          <a:xfrm flipV="1">
            <a:off x="5408033" y="4751448"/>
            <a:ext cx="0" cy="447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72738" y="167937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不存在</a:t>
            </a:r>
            <a:endParaRPr lang="zh-CN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672498" y="239507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存在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25746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003484" y="548680"/>
            <a:ext cx="1338773" cy="567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保存修改后的参数到</a:t>
            </a:r>
            <a:r>
              <a:rPr lang="en-US" altLang="zh-CN" sz="1400" dirty="0" smtClean="0"/>
              <a:t>zk</a:t>
            </a:r>
            <a:r>
              <a:rPr lang="zh-CN" altLang="en-US" sz="1400" dirty="0" smtClean="0"/>
              <a:t>上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2003483" y="1412649"/>
            <a:ext cx="1338773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Engine</a:t>
            </a:r>
            <a:r>
              <a:rPr lang="zh-CN" altLang="en-US" sz="1400" dirty="0" smtClean="0"/>
              <a:t>监听到实例节点的变化，并得到修改后的参数值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1936544" y="2636912"/>
            <a:ext cx="1472650" cy="567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暂停</a:t>
            </a:r>
            <a:r>
              <a:rPr lang="en-US" altLang="zh-CN" sz="1400" dirty="0" smtClean="0"/>
              <a:t>Engine</a:t>
            </a:r>
            <a:r>
              <a:rPr lang="zh-CN" altLang="en-US" sz="1400" dirty="0" smtClean="0"/>
              <a:t>，即停止接收事件</a:t>
            </a:r>
            <a:endParaRPr lang="zh-CN" altLang="en-US" sz="1400" dirty="0"/>
          </a:p>
        </p:txBody>
      </p:sp>
      <p:cxnSp>
        <p:nvCxnSpPr>
          <p:cNvPr id="3" name="直接箭头连接符 2"/>
          <p:cNvCxnSpPr>
            <a:stCxn id="6" idx="2"/>
            <a:endCxn id="7" idx="0"/>
          </p:cNvCxnSpPr>
          <p:nvPr/>
        </p:nvCxnSpPr>
        <p:spPr>
          <a:xfrm flipH="1">
            <a:off x="2672870" y="1116451"/>
            <a:ext cx="1" cy="296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2"/>
            <a:endCxn id="8" idx="0"/>
          </p:cNvCxnSpPr>
          <p:nvPr/>
        </p:nvCxnSpPr>
        <p:spPr>
          <a:xfrm flipH="1">
            <a:off x="2672869" y="2243922"/>
            <a:ext cx="1" cy="392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064336" y="3573016"/>
            <a:ext cx="1217066" cy="567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将原</a:t>
            </a:r>
            <a:r>
              <a:rPr lang="en-US" altLang="zh-CN" sz="1400" dirty="0" smtClean="0"/>
              <a:t>EPS</a:t>
            </a:r>
            <a:r>
              <a:rPr lang="zh-CN" altLang="en-US" sz="1400" dirty="0" smtClean="0"/>
              <a:t>实例停止并销毁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2064338" y="4509120"/>
            <a:ext cx="1217066" cy="426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新建</a:t>
            </a:r>
            <a:r>
              <a:rPr lang="en-US" altLang="zh-CN" sz="1400" dirty="0" smtClean="0"/>
              <a:t>EPS</a:t>
            </a:r>
            <a:r>
              <a:rPr lang="zh-CN" altLang="en-US" sz="1400" dirty="0" smtClean="0"/>
              <a:t>实例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936544" y="5301208"/>
            <a:ext cx="1472650" cy="567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恢</a:t>
            </a:r>
            <a:r>
              <a:rPr lang="zh-CN" altLang="en-US" sz="1400" dirty="0" smtClean="0"/>
              <a:t>复</a:t>
            </a:r>
            <a:r>
              <a:rPr lang="en-US" altLang="zh-CN" sz="1400" dirty="0" smtClean="0"/>
              <a:t>Engine</a:t>
            </a:r>
            <a:r>
              <a:rPr lang="zh-CN" altLang="en-US" sz="1400" dirty="0" smtClean="0"/>
              <a:t>，即开始接收事件</a:t>
            </a:r>
            <a:endParaRPr lang="zh-CN" altLang="en-US" sz="1400" dirty="0"/>
          </a:p>
        </p:txBody>
      </p:sp>
      <p:cxnSp>
        <p:nvCxnSpPr>
          <p:cNvPr id="17" name="直接箭头连接符 16"/>
          <p:cNvCxnSpPr>
            <a:stCxn id="8" idx="2"/>
            <a:endCxn id="12" idx="0"/>
          </p:cNvCxnSpPr>
          <p:nvPr/>
        </p:nvCxnSpPr>
        <p:spPr>
          <a:xfrm>
            <a:off x="2672869" y="3204683"/>
            <a:ext cx="0" cy="368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2"/>
            <a:endCxn id="13" idx="0"/>
          </p:cNvCxnSpPr>
          <p:nvPr/>
        </p:nvCxnSpPr>
        <p:spPr>
          <a:xfrm>
            <a:off x="2672869" y="4140787"/>
            <a:ext cx="2" cy="368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3" idx="2"/>
            <a:endCxn id="14" idx="0"/>
          </p:cNvCxnSpPr>
          <p:nvPr/>
        </p:nvCxnSpPr>
        <p:spPr>
          <a:xfrm flipH="1">
            <a:off x="2672869" y="4935695"/>
            <a:ext cx="2" cy="365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865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2081213"/>
            <a:ext cx="395287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31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25352" y="3614622"/>
            <a:ext cx="5522912" cy="3904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Studio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75656" y="2876460"/>
            <a:ext cx="687003" cy="6245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Event</a:t>
            </a:r>
          </a:p>
          <a:p>
            <a:pPr algn="ctr"/>
            <a:r>
              <a:rPr lang="en-US" altLang="zh-CN" sz="1400" dirty="0" smtClean="0"/>
              <a:t>Source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2222024" y="2876460"/>
            <a:ext cx="1005840" cy="62454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400" dirty="0" smtClean="0"/>
              <a:t>Rule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4211960" y="2876460"/>
            <a:ext cx="624548" cy="62454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1400" dirty="0" smtClean="0"/>
              <a:t>Acton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3308679" y="2876460"/>
            <a:ext cx="831273" cy="62454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1400" dirty="0" smtClean="0"/>
              <a:t>EPS Listener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4932040" y="2876460"/>
            <a:ext cx="914400" cy="62454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1400" dirty="0"/>
              <a:t>Extension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2240787" y="3188210"/>
            <a:ext cx="449037" cy="2407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EPS1</a:t>
            </a:r>
            <a:endParaRPr lang="zh-CN" altLang="en-US" sz="1050" dirty="0"/>
          </a:p>
        </p:txBody>
      </p:sp>
      <p:sp>
        <p:nvSpPr>
          <p:cNvPr id="11" name="矩形 10"/>
          <p:cNvSpPr/>
          <p:nvPr/>
        </p:nvSpPr>
        <p:spPr>
          <a:xfrm>
            <a:off x="2754811" y="3188210"/>
            <a:ext cx="449037" cy="2407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EPSn</a:t>
            </a:r>
            <a:endParaRPr lang="zh-CN" altLang="en-US" sz="1050" dirty="0"/>
          </a:p>
        </p:txBody>
      </p:sp>
      <p:sp>
        <p:nvSpPr>
          <p:cNvPr id="12" name="矩形 11"/>
          <p:cNvSpPr/>
          <p:nvPr/>
        </p:nvSpPr>
        <p:spPr>
          <a:xfrm>
            <a:off x="1425352" y="2564904"/>
            <a:ext cx="4514800" cy="986408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RuleTemplate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33864" y="2876460"/>
            <a:ext cx="914400" cy="6245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XXX.rt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84097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2081213"/>
            <a:ext cx="395287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5854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2081213"/>
            <a:ext cx="395287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396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1857375"/>
            <a:ext cx="395287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046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1857375"/>
            <a:ext cx="395287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368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2081213"/>
            <a:ext cx="31718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4518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1371600"/>
            <a:ext cx="39433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347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99792" y="1300118"/>
            <a:ext cx="80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xxx.zip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82890" y="1702381"/>
            <a:ext cx="106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xxx.event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82890" y="206084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xxx.rule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82890" y="246103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xxxAction.jar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82890" y="2841050"/>
            <a:ext cx="150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xxxListener.jar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82890" y="3210382"/>
            <a:ext cx="107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xxxExt.jar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82890" y="357971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xxx.rt</a:t>
            </a:r>
            <a:endParaRPr lang="zh-CN" altLang="en-US" dirty="0"/>
          </a:p>
        </p:txBody>
      </p:sp>
      <p:cxnSp>
        <p:nvCxnSpPr>
          <p:cNvPr id="16" name="肘形连接符 15"/>
          <p:cNvCxnSpPr>
            <a:stCxn id="7" idx="2"/>
            <a:endCxn id="9" idx="1"/>
          </p:cNvCxnSpPr>
          <p:nvPr/>
        </p:nvCxnSpPr>
        <p:spPr>
          <a:xfrm rot="16200000" flipH="1">
            <a:off x="3134489" y="1638645"/>
            <a:ext cx="217597" cy="2792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7" idx="2"/>
            <a:endCxn id="10" idx="1"/>
          </p:cNvCxnSpPr>
          <p:nvPr/>
        </p:nvCxnSpPr>
        <p:spPr>
          <a:xfrm rot="16200000" flipH="1">
            <a:off x="2955255" y="1817879"/>
            <a:ext cx="576064" cy="2792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7" idx="2"/>
            <a:endCxn id="11" idx="1"/>
          </p:cNvCxnSpPr>
          <p:nvPr/>
        </p:nvCxnSpPr>
        <p:spPr>
          <a:xfrm rot="16200000" flipH="1">
            <a:off x="2755160" y="2017974"/>
            <a:ext cx="976254" cy="2792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7" idx="2"/>
            <a:endCxn id="12" idx="1"/>
          </p:cNvCxnSpPr>
          <p:nvPr/>
        </p:nvCxnSpPr>
        <p:spPr>
          <a:xfrm rot="16200000" flipH="1">
            <a:off x="2565154" y="2207980"/>
            <a:ext cx="1356266" cy="2792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7" idx="2"/>
            <a:endCxn id="13" idx="1"/>
          </p:cNvCxnSpPr>
          <p:nvPr/>
        </p:nvCxnSpPr>
        <p:spPr>
          <a:xfrm rot="16200000" flipH="1">
            <a:off x="2380488" y="2392646"/>
            <a:ext cx="1725598" cy="2792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7" idx="2"/>
            <a:endCxn id="14" idx="1"/>
          </p:cNvCxnSpPr>
          <p:nvPr/>
        </p:nvCxnSpPr>
        <p:spPr>
          <a:xfrm rot="16200000" flipH="1">
            <a:off x="2195822" y="2577312"/>
            <a:ext cx="2094930" cy="2792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47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527098"/>
            <a:ext cx="914400" cy="5161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Event</a:t>
            </a:r>
          </a:p>
          <a:p>
            <a:pPr algn="ctr"/>
            <a:r>
              <a:rPr lang="en-US" altLang="zh-CN" dirty="0" smtClean="0"/>
              <a:t>Source</a:t>
            </a:r>
          </a:p>
        </p:txBody>
      </p:sp>
      <p:sp>
        <p:nvSpPr>
          <p:cNvPr id="5" name="矩形 4"/>
          <p:cNvSpPr/>
          <p:nvPr/>
        </p:nvSpPr>
        <p:spPr>
          <a:xfrm>
            <a:off x="323528" y="2976213"/>
            <a:ext cx="914400" cy="5161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EPS1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687004" y="1268760"/>
            <a:ext cx="3230869" cy="103283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MapEvent</a:t>
            </a:r>
          </a:p>
          <a:p>
            <a:pPr algn="ctr"/>
            <a:r>
              <a:rPr lang="en-US" altLang="zh-CN" dirty="0" smtClean="0"/>
              <a:t>name:String</a:t>
            </a:r>
          </a:p>
          <a:p>
            <a:pPr algn="ctr"/>
            <a:r>
              <a:rPr lang="en-US" altLang="zh-CN" dirty="0" smtClean="0"/>
              <a:t>properties:Map&lt;String,Class&gt;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662289" y="2564904"/>
            <a:ext cx="3255584" cy="133877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EPS</a:t>
            </a:r>
          </a:p>
          <a:p>
            <a:pPr algn="ctr"/>
            <a:r>
              <a:rPr lang="en-US" altLang="zh-CN" dirty="0" smtClean="0"/>
              <a:t>name:String</a:t>
            </a:r>
          </a:p>
          <a:p>
            <a:pPr algn="ctr"/>
            <a:r>
              <a:rPr lang="en-US" altLang="zh-CN" dirty="0" smtClean="0"/>
              <a:t>isPattern:boolean</a:t>
            </a:r>
          </a:p>
          <a:p>
            <a:pPr algn="ctr"/>
            <a:r>
              <a:rPr lang="en-US" altLang="zh-CN" dirty="0" smtClean="0"/>
              <a:t>text:String</a:t>
            </a:r>
          </a:p>
          <a:p>
            <a:pPr algn="ctr"/>
            <a:r>
              <a:rPr lang="en-US" altLang="zh-CN" dirty="0" smtClean="0"/>
              <a:t>paramMap:Map&lt;Integer,Class&gt;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3528" y="3935291"/>
            <a:ext cx="914400" cy="5161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EPSn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452" y="3603440"/>
            <a:ext cx="461665" cy="2654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...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5" idx="3"/>
            <a:endCxn id="8" idx="1"/>
          </p:cNvCxnSpPr>
          <p:nvPr/>
        </p:nvCxnSpPr>
        <p:spPr>
          <a:xfrm>
            <a:off x="1237928" y="3234291"/>
            <a:ext cx="4243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3"/>
            <a:endCxn id="49" idx="1"/>
          </p:cNvCxnSpPr>
          <p:nvPr/>
        </p:nvCxnSpPr>
        <p:spPr>
          <a:xfrm>
            <a:off x="1237928" y="4193369"/>
            <a:ext cx="15949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3"/>
            <a:endCxn id="7" idx="1"/>
          </p:cNvCxnSpPr>
          <p:nvPr/>
        </p:nvCxnSpPr>
        <p:spPr>
          <a:xfrm>
            <a:off x="1237928" y="1785176"/>
            <a:ext cx="4490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5360201" y="3465385"/>
            <a:ext cx="2547235" cy="755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Reg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epses:Map&lt;Integer,EPS&gt;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8" idx="3"/>
            <a:endCxn id="39" idx="1"/>
          </p:cNvCxnSpPr>
          <p:nvPr/>
        </p:nvCxnSpPr>
        <p:spPr>
          <a:xfrm>
            <a:off x="4917873" y="3234291"/>
            <a:ext cx="442328" cy="608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2832880" y="4049101"/>
            <a:ext cx="914400" cy="28853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EPS</a:t>
            </a:r>
            <a:endParaRPr lang="zh-CN" altLang="en-US" dirty="0"/>
          </a:p>
        </p:txBody>
      </p:sp>
      <p:cxnSp>
        <p:nvCxnSpPr>
          <p:cNvPr id="54" name="直接箭头连接符 53"/>
          <p:cNvCxnSpPr>
            <a:stCxn id="49" idx="3"/>
            <a:endCxn id="39" idx="1"/>
          </p:cNvCxnSpPr>
          <p:nvPr/>
        </p:nvCxnSpPr>
        <p:spPr>
          <a:xfrm flipV="1">
            <a:off x="3747280" y="3843237"/>
            <a:ext cx="1612921" cy="35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8244408" y="1327974"/>
            <a:ext cx="504056" cy="31234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JSON</a:t>
            </a:r>
            <a:endParaRPr lang="zh-CN" altLang="en-US" sz="3600" dirty="0"/>
          </a:p>
        </p:txBody>
      </p:sp>
      <p:sp>
        <p:nvSpPr>
          <p:cNvPr id="59" name="下箭头 58"/>
          <p:cNvSpPr/>
          <p:nvPr/>
        </p:nvSpPr>
        <p:spPr>
          <a:xfrm rot="16200000">
            <a:off x="6551568" y="1200284"/>
            <a:ext cx="164502" cy="1169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右箭头 59"/>
          <p:cNvSpPr/>
          <p:nvPr/>
        </p:nvSpPr>
        <p:spPr>
          <a:xfrm>
            <a:off x="7956376" y="3762748"/>
            <a:ext cx="238043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55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4773153" y="2042957"/>
            <a:ext cx="819600" cy="2913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lt1"/>
                </a:solidFill>
              </a:rPr>
              <a:t>Action1</a:t>
            </a:r>
            <a:endParaRPr lang="zh-CN" altLang="en-US" sz="1400" dirty="0">
              <a:solidFill>
                <a:schemeClr val="lt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442252" y="2042957"/>
            <a:ext cx="1365683" cy="2913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Event Source1</a:t>
            </a:r>
            <a:endParaRPr lang="zh-CN" altLang="en-US" sz="1600" dirty="0"/>
          </a:p>
        </p:txBody>
      </p:sp>
      <p:sp>
        <p:nvSpPr>
          <p:cNvPr id="90" name="矩形 89"/>
          <p:cNvSpPr/>
          <p:nvPr/>
        </p:nvSpPr>
        <p:spPr>
          <a:xfrm>
            <a:off x="3882471" y="2042957"/>
            <a:ext cx="687003" cy="2913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Rule1</a:t>
            </a:r>
            <a:endParaRPr lang="zh-CN" altLang="en-US" sz="1600" dirty="0"/>
          </a:p>
        </p:txBody>
      </p:sp>
      <p:sp>
        <p:nvSpPr>
          <p:cNvPr id="91" name="矩形 90"/>
          <p:cNvSpPr/>
          <p:nvPr/>
        </p:nvSpPr>
        <p:spPr>
          <a:xfrm>
            <a:off x="5726601" y="2028388"/>
            <a:ext cx="856462" cy="32049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Listener1</a:t>
            </a:r>
            <a:endParaRPr lang="zh-CN" altLang="en-US" sz="1400" dirty="0"/>
          </a:p>
        </p:txBody>
      </p:sp>
      <p:sp>
        <p:nvSpPr>
          <p:cNvPr id="92" name="矩形 91"/>
          <p:cNvSpPr/>
          <p:nvPr/>
        </p:nvSpPr>
        <p:spPr>
          <a:xfrm>
            <a:off x="6720964" y="2028388"/>
            <a:ext cx="980360" cy="32049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Extension1</a:t>
            </a:r>
            <a:endParaRPr lang="zh-CN" altLang="en-US" sz="1400" dirty="0"/>
          </a:p>
        </p:txBody>
      </p:sp>
      <p:sp>
        <p:nvSpPr>
          <p:cNvPr id="101" name="矩形 100"/>
          <p:cNvSpPr/>
          <p:nvPr/>
        </p:nvSpPr>
        <p:spPr>
          <a:xfrm>
            <a:off x="1259632" y="1975267"/>
            <a:ext cx="1048322" cy="4265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Rule</a:t>
            </a:r>
          </a:p>
          <a:p>
            <a:pPr algn="ctr"/>
            <a:r>
              <a:rPr lang="en-US" altLang="zh-CN" sz="1200" dirty="0" smtClean="0"/>
              <a:t>Template</a:t>
            </a:r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108" name="矩形 107"/>
          <p:cNvSpPr/>
          <p:nvPr/>
        </p:nvSpPr>
        <p:spPr>
          <a:xfrm>
            <a:off x="4771432" y="2507465"/>
            <a:ext cx="823043" cy="2913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lt1"/>
                </a:solidFill>
              </a:rPr>
              <a:t>Action2</a:t>
            </a:r>
            <a:endParaRPr lang="zh-CN" altLang="en-US" sz="1400" dirty="0">
              <a:solidFill>
                <a:schemeClr val="lt1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442251" y="2507465"/>
            <a:ext cx="1365683" cy="2913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Event Source2</a:t>
            </a:r>
            <a:endParaRPr lang="zh-CN" altLang="en-US" sz="1600" dirty="0"/>
          </a:p>
        </p:txBody>
      </p:sp>
      <p:sp>
        <p:nvSpPr>
          <p:cNvPr id="110" name="矩形 109"/>
          <p:cNvSpPr/>
          <p:nvPr/>
        </p:nvSpPr>
        <p:spPr>
          <a:xfrm>
            <a:off x="3882471" y="2507465"/>
            <a:ext cx="687003" cy="2913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Rule2</a:t>
            </a:r>
            <a:endParaRPr lang="zh-CN" altLang="en-US" sz="1600" dirty="0"/>
          </a:p>
        </p:txBody>
      </p:sp>
      <p:sp>
        <p:nvSpPr>
          <p:cNvPr id="111" name="矩形 110"/>
          <p:cNvSpPr/>
          <p:nvPr/>
        </p:nvSpPr>
        <p:spPr>
          <a:xfrm>
            <a:off x="5726601" y="2496054"/>
            <a:ext cx="856462" cy="3141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Listener2</a:t>
            </a:r>
            <a:endParaRPr lang="zh-CN" altLang="en-US" sz="1400" dirty="0"/>
          </a:p>
        </p:txBody>
      </p:sp>
      <p:sp>
        <p:nvSpPr>
          <p:cNvPr id="112" name="矩形 111"/>
          <p:cNvSpPr/>
          <p:nvPr/>
        </p:nvSpPr>
        <p:spPr>
          <a:xfrm>
            <a:off x="6720964" y="2492896"/>
            <a:ext cx="980360" cy="32049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Extension2</a:t>
            </a:r>
            <a:endParaRPr lang="zh-CN" altLang="en-US" sz="1400" dirty="0"/>
          </a:p>
        </p:txBody>
      </p:sp>
      <p:sp>
        <p:nvSpPr>
          <p:cNvPr id="113" name="矩形 112"/>
          <p:cNvSpPr/>
          <p:nvPr/>
        </p:nvSpPr>
        <p:spPr>
          <a:xfrm>
            <a:off x="1259632" y="2439775"/>
            <a:ext cx="1045313" cy="4265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Rule</a:t>
            </a:r>
          </a:p>
          <a:p>
            <a:pPr algn="ctr"/>
            <a:r>
              <a:rPr lang="en-US" altLang="zh-CN" sz="1200" dirty="0" smtClean="0"/>
              <a:t>Template</a:t>
            </a:r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114" name="矩形 113"/>
          <p:cNvSpPr/>
          <p:nvPr/>
        </p:nvSpPr>
        <p:spPr>
          <a:xfrm>
            <a:off x="4771432" y="2979061"/>
            <a:ext cx="823043" cy="2913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lt1"/>
                </a:solidFill>
              </a:rPr>
              <a:t>Action3</a:t>
            </a:r>
            <a:endParaRPr lang="zh-CN" altLang="en-US" sz="1400" dirty="0">
              <a:solidFill>
                <a:schemeClr val="lt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442250" y="2979061"/>
            <a:ext cx="1365683" cy="2913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Event Source3</a:t>
            </a:r>
            <a:endParaRPr lang="zh-CN" altLang="en-US" sz="1600" dirty="0"/>
          </a:p>
        </p:txBody>
      </p:sp>
      <p:sp>
        <p:nvSpPr>
          <p:cNvPr id="116" name="矩形 115"/>
          <p:cNvSpPr/>
          <p:nvPr/>
        </p:nvSpPr>
        <p:spPr>
          <a:xfrm>
            <a:off x="3882471" y="2979061"/>
            <a:ext cx="687003" cy="2913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Rule3</a:t>
            </a:r>
            <a:endParaRPr lang="zh-CN" altLang="en-US" sz="1600" dirty="0"/>
          </a:p>
        </p:txBody>
      </p:sp>
      <p:sp>
        <p:nvSpPr>
          <p:cNvPr id="117" name="矩形 116"/>
          <p:cNvSpPr/>
          <p:nvPr/>
        </p:nvSpPr>
        <p:spPr>
          <a:xfrm>
            <a:off x="5726600" y="2964492"/>
            <a:ext cx="856462" cy="32049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Listener3</a:t>
            </a:r>
            <a:endParaRPr lang="zh-CN" altLang="en-US" sz="1400" dirty="0"/>
          </a:p>
        </p:txBody>
      </p:sp>
      <p:sp>
        <p:nvSpPr>
          <p:cNvPr id="118" name="矩形 117"/>
          <p:cNvSpPr/>
          <p:nvPr/>
        </p:nvSpPr>
        <p:spPr>
          <a:xfrm>
            <a:off x="6720964" y="2964492"/>
            <a:ext cx="980360" cy="32049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Extension3</a:t>
            </a:r>
            <a:endParaRPr lang="zh-CN" altLang="en-US" sz="1400" dirty="0"/>
          </a:p>
        </p:txBody>
      </p:sp>
      <p:sp>
        <p:nvSpPr>
          <p:cNvPr id="119" name="矩形 118"/>
          <p:cNvSpPr/>
          <p:nvPr/>
        </p:nvSpPr>
        <p:spPr>
          <a:xfrm>
            <a:off x="1259632" y="2930761"/>
            <a:ext cx="1045313" cy="3877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Rule</a:t>
            </a:r>
          </a:p>
          <a:p>
            <a:pPr algn="ctr"/>
            <a:r>
              <a:rPr lang="en-US" altLang="zh-CN" sz="1200" dirty="0" smtClean="0"/>
              <a:t>Template</a:t>
            </a:r>
            <a:r>
              <a:rPr lang="en-US" altLang="zh-CN" sz="1200" dirty="0" smtClean="0"/>
              <a:t>3</a:t>
            </a:r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334746" y="2028388"/>
            <a:ext cx="852878" cy="12419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Rule</a:t>
            </a:r>
          </a:p>
          <a:p>
            <a:pPr algn="ctr"/>
            <a:r>
              <a:rPr lang="en-US" altLang="zh-CN" sz="1400" dirty="0" smtClean="0"/>
              <a:t>Template</a:t>
            </a:r>
            <a:r>
              <a:rPr lang="en-US" altLang="zh-CN" sz="1400" dirty="0" smtClean="0"/>
              <a:t> </a:t>
            </a:r>
            <a:r>
              <a:rPr lang="en-US" altLang="zh-CN" sz="1400" dirty="0" smtClean="0"/>
              <a:t>Manager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2346108" y="1975267"/>
            <a:ext cx="5394244" cy="42657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2346108" y="2436074"/>
            <a:ext cx="5394244" cy="42657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2346108" y="2911370"/>
            <a:ext cx="5394244" cy="42657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52250" y="3437293"/>
            <a:ext cx="861407" cy="56777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Action Manager</a:t>
            </a:r>
            <a:endParaRPr lang="zh-CN" altLang="en-US" sz="1400" dirty="0"/>
          </a:p>
        </p:txBody>
      </p:sp>
      <p:sp>
        <p:nvSpPr>
          <p:cNvPr id="122" name="矩形 121"/>
          <p:cNvSpPr/>
          <p:nvPr/>
        </p:nvSpPr>
        <p:spPr>
          <a:xfrm>
            <a:off x="2565471" y="3437293"/>
            <a:ext cx="1119239" cy="56777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Event Source Manager</a:t>
            </a:r>
            <a:endParaRPr lang="zh-CN" altLang="en-US" sz="1400" dirty="0"/>
          </a:p>
        </p:txBody>
      </p:sp>
      <p:sp>
        <p:nvSpPr>
          <p:cNvPr id="123" name="矩形 122"/>
          <p:cNvSpPr/>
          <p:nvPr/>
        </p:nvSpPr>
        <p:spPr>
          <a:xfrm>
            <a:off x="3807935" y="3437293"/>
            <a:ext cx="836073" cy="56777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Rule </a:t>
            </a:r>
            <a:r>
              <a:rPr lang="en-US" altLang="zh-CN" sz="1400" dirty="0" smtClean="0"/>
              <a:t>Manager</a:t>
            </a:r>
            <a:endParaRPr lang="zh-CN" altLang="en-US" sz="1400" dirty="0"/>
          </a:p>
        </p:txBody>
      </p:sp>
      <p:sp>
        <p:nvSpPr>
          <p:cNvPr id="124" name="矩形 123"/>
          <p:cNvSpPr/>
          <p:nvPr/>
        </p:nvSpPr>
        <p:spPr>
          <a:xfrm>
            <a:off x="5724128" y="3437293"/>
            <a:ext cx="861407" cy="56777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Listener Manager</a:t>
            </a:r>
            <a:endParaRPr lang="zh-CN" altLang="en-US" sz="1400" dirty="0"/>
          </a:p>
        </p:txBody>
      </p:sp>
      <p:sp>
        <p:nvSpPr>
          <p:cNvPr id="125" name="矩形 124"/>
          <p:cNvSpPr/>
          <p:nvPr/>
        </p:nvSpPr>
        <p:spPr>
          <a:xfrm>
            <a:off x="6737369" y="3437293"/>
            <a:ext cx="947548" cy="56777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Extension Manager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0851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6372200" y="1916832"/>
            <a:ext cx="737343" cy="20826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zh-CN" sz="1200" dirty="0"/>
              <a:t>Rule Instance Manager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755576" y="1916832"/>
            <a:ext cx="755323" cy="20946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zh-CN" sz="1200" dirty="0" smtClean="0"/>
              <a:t>Rule</a:t>
            </a:r>
          </a:p>
          <a:p>
            <a:pPr algn="ctr"/>
            <a:r>
              <a:rPr lang="en-US" altLang="zh-CN" sz="1200" dirty="0" smtClean="0"/>
              <a:t>Template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Manager</a:t>
            </a:r>
            <a:endParaRPr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1562413" y="1916832"/>
            <a:ext cx="973469" cy="6245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Rule</a:t>
            </a:r>
          </a:p>
          <a:p>
            <a:pPr algn="ctr"/>
            <a:r>
              <a:rPr lang="en-US" altLang="zh-CN" sz="1400" dirty="0" smtClean="0"/>
              <a:t>Template</a:t>
            </a:r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1562413" y="2653241"/>
            <a:ext cx="973469" cy="6245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Rule</a:t>
            </a:r>
          </a:p>
          <a:p>
            <a:pPr algn="ctr"/>
            <a:r>
              <a:rPr lang="en-US" altLang="zh-CN" sz="1400" dirty="0" smtClean="0"/>
              <a:t>Template</a:t>
            </a:r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1562413" y="3386950"/>
            <a:ext cx="973469" cy="6245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Rule</a:t>
            </a:r>
          </a:p>
          <a:p>
            <a:pPr algn="ctr"/>
            <a:r>
              <a:rPr lang="en-US" altLang="zh-CN" sz="1400" dirty="0" smtClean="0"/>
              <a:t>Template</a:t>
            </a:r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2588985" y="1928798"/>
            <a:ext cx="1732036" cy="600615"/>
            <a:chOff x="4932040" y="1370799"/>
            <a:chExt cx="1732036" cy="600615"/>
          </a:xfrm>
        </p:grpSpPr>
        <p:sp>
          <p:nvSpPr>
            <p:cNvPr id="39" name="矩形 38"/>
            <p:cNvSpPr/>
            <p:nvPr/>
          </p:nvSpPr>
          <p:spPr>
            <a:xfrm>
              <a:off x="4932040" y="1370799"/>
              <a:ext cx="1732036" cy="60061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altLang="zh-CN" sz="1200" dirty="0" smtClean="0"/>
                <a:t>Rule Instance1-1</a:t>
              </a:r>
              <a:endParaRPr lang="zh-CN" altLang="en-US" sz="12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5042847" y="1433940"/>
              <a:ext cx="647188" cy="29135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RT1</a:t>
              </a:r>
              <a:endParaRPr lang="zh-CN" altLang="en-US" sz="140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5780621" y="1433940"/>
              <a:ext cx="783098" cy="29135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Param1</a:t>
              </a:r>
              <a:endParaRPr lang="zh-CN" altLang="en-US" sz="14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588985" y="2663857"/>
            <a:ext cx="1732036" cy="600615"/>
            <a:chOff x="4932040" y="2234895"/>
            <a:chExt cx="1732036" cy="600615"/>
          </a:xfrm>
        </p:grpSpPr>
        <p:sp>
          <p:nvSpPr>
            <p:cNvPr id="40" name="矩形 39"/>
            <p:cNvSpPr/>
            <p:nvPr/>
          </p:nvSpPr>
          <p:spPr>
            <a:xfrm>
              <a:off x="4932040" y="2234895"/>
              <a:ext cx="1732036" cy="60061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altLang="zh-CN" sz="1200" dirty="0" smtClean="0"/>
                <a:t>Rule Instance2-1</a:t>
              </a:r>
              <a:endParaRPr lang="zh-CN" altLang="en-US" sz="12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5042847" y="2298036"/>
              <a:ext cx="647188" cy="29135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RT2</a:t>
              </a:r>
              <a:endParaRPr lang="zh-CN" altLang="en-US" sz="1400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5780621" y="2298036"/>
              <a:ext cx="783098" cy="29135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Param1</a:t>
              </a:r>
              <a:endParaRPr lang="zh-CN" altLang="en-US" sz="14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88985" y="3398916"/>
            <a:ext cx="1732036" cy="600615"/>
            <a:chOff x="3491880" y="3410883"/>
            <a:chExt cx="1732036" cy="600615"/>
          </a:xfrm>
        </p:grpSpPr>
        <p:sp>
          <p:nvSpPr>
            <p:cNvPr id="43" name="矩形 42"/>
            <p:cNvSpPr/>
            <p:nvPr/>
          </p:nvSpPr>
          <p:spPr>
            <a:xfrm>
              <a:off x="3491880" y="3410883"/>
              <a:ext cx="1732036" cy="60061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altLang="zh-CN" sz="1200" dirty="0" smtClean="0"/>
                <a:t>Rule InstanceN-1</a:t>
              </a:r>
              <a:endParaRPr lang="zh-CN" altLang="en-US" sz="1200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3602687" y="3474024"/>
              <a:ext cx="647188" cy="29135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RTN</a:t>
              </a:r>
              <a:endParaRPr lang="zh-CN" altLang="en-US" sz="1400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4340461" y="3474024"/>
              <a:ext cx="783098" cy="29135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Param1</a:t>
              </a:r>
              <a:endParaRPr lang="zh-CN" altLang="en-US" sz="1400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586957" y="3398916"/>
            <a:ext cx="1732036" cy="600615"/>
            <a:chOff x="3491880" y="3410883"/>
            <a:chExt cx="1732036" cy="600615"/>
          </a:xfrm>
        </p:grpSpPr>
        <p:sp>
          <p:nvSpPr>
            <p:cNvPr id="47" name="矩形 46"/>
            <p:cNvSpPr/>
            <p:nvPr/>
          </p:nvSpPr>
          <p:spPr>
            <a:xfrm>
              <a:off x="3491880" y="3410883"/>
              <a:ext cx="1732036" cy="60061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altLang="zh-CN" sz="1200" dirty="0" smtClean="0"/>
                <a:t>Rule InstanceN-M</a:t>
              </a:r>
              <a:endParaRPr lang="zh-CN" altLang="en-US" sz="1200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3565348" y="3474024"/>
              <a:ext cx="647188" cy="29135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RTN</a:t>
              </a:r>
              <a:endParaRPr lang="zh-CN" altLang="en-US" sz="14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4301306" y="3474024"/>
              <a:ext cx="861408" cy="29135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ParamM</a:t>
              </a:r>
              <a:endParaRPr lang="zh-CN" altLang="en-US" sz="1400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586957" y="2663857"/>
            <a:ext cx="1732036" cy="600615"/>
            <a:chOff x="4932040" y="2234895"/>
            <a:chExt cx="1732036" cy="600615"/>
          </a:xfrm>
        </p:grpSpPr>
        <p:sp>
          <p:nvSpPr>
            <p:cNvPr id="55" name="矩形 54"/>
            <p:cNvSpPr/>
            <p:nvPr/>
          </p:nvSpPr>
          <p:spPr>
            <a:xfrm>
              <a:off x="4932040" y="2234895"/>
              <a:ext cx="1732036" cy="60061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altLang="zh-CN" sz="1200" dirty="0" smtClean="0"/>
                <a:t>Rule Instance2-M</a:t>
              </a:r>
              <a:endParaRPr lang="zh-CN" altLang="en-US" sz="1200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5005508" y="2298036"/>
              <a:ext cx="647188" cy="29135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RT2</a:t>
              </a:r>
              <a:endParaRPr lang="zh-CN" altLang="en-US" sz="1400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41466" y="2298036"/>
              <a:ext cx="861408" cy="29135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ParamM</a:t>
              </a:r>
              <a:endParaRPr lang="zh-CN" altLang="en-US" sz="1400" dirty="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586957" y="1928798"/>
            <a:ext cx="1732036" cy="600615"/>
            <a:chOff x="4932040" y="1370799"/>
            <a:chExt cx="1732036" cy="600615"/>
          </a:xfrm>
        </p:grpSpPr>
        <p:sp>
          <p:nvSpPr>
            <p:cNvPr id="59" name="矩形 58"/>
            <p:cNvSpPr/>
            <p:nvPr/>
          </p:nvSpPr>
          <p:spPr>
            <a:xfrm>
              <a:off x="4932040" y="1370799"/>
              <a:ext cx="1732036" cy="60061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altLang="zh-CN" sz="1200" dirty="0" smtClean="0"/>
                <a:t>Rule Instance1-M</a:t>
              </a:r>
              <a:endParaRPr lang="zh-CN" altLang="en-US" sz="1200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5005508" y="1433940"/>
              <a:ext cx="647188" cy="29135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RT1</a:t>
              </a:r>
              <a:endParaRPr lang="zh-CN" altLang="en-US" sz="1400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5741466" y="1433940"/>
              <a:ext cx="861408" cy="29135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ParamM</a:t>
              </a:r>
              <a:endParaRPr lang="zh-CN" altLang="en-US" sz="14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96319" y="204443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...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296319" y="272699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...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296319" y="346205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...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7178016" y="2413772"/>
            <a:ext cx="274563" cy="158575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zookeeper</a:t>
            </a:r>
            <a:endParaRPr lang="zh-CN" altLang="en-US" sz="1100" dirty="0"/>
          </a:p>
        </p:txBody>
      </p:sp>
      <p:sp>
        <p:nvSpPr>
          <p:cNvPr id="3" name="矩形 2"/>
          <p:cNvSpPr/>
          <p:nvPr/>
        </p:nvSpPr>
        <p:spPr>
          <a:xfrm>
            <a:off x="7178016" y="1928798"/>
            <a:ext cx="274563" cy="4088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3703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193313" y="2365892"/>
            <a:ext cx="1731222" cy="38156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CEP Engine1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065521" y="2362778"/>
            <a:ext cx="1731222" cy="38156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CEP Engine2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200397" y="3085541"/>
            <a:ext cx="1075459" cy="49637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1400" dirty="0" smtClean="0"/>
              <a:t>Rule</a:t>
            </a:r>
          </a:p>
          <a:p>
            <a:pPr algn="ctr"/>
            <a:r>
              <a:rPr lang="en-US" altLang="zh-CN" sz="1400" dirty="0" smtClean="0"/>
              <a:t>Instance1</a:t>
            </a:r>
            <a:endParaRPr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3450706" y="3085541"/>
            <a:ext cx="1075459" cy="49637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1400" dirty="0" smtClean="0"/>
              <a:t>Rule</a:t>
            </a:r>
          </a:p>
          <a:p>
            <a:pPr algn="ctr"/>
            <a:r>
              <a:rPr lang="en-US" altLang="zh-CN" sz="1400" dirty="0" smtClean="0"/>
              <a:t>Instance2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2070521" y="2132856"/>
            <a:ext cx="3835831" cy="73086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Engine Container(Master)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876863" y="2132856"/>
            <a:ext cx="287425" cy="23762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zookeeper</a:t>
            </a:r>
            <a:endParaRPr lang="zh-CN" altLang="en-US" sz="1100" dirty="0"/>
          </a:p>
        </p:txBody>
      </p:sp>
      <p:sp>
        <p:nvSpPr>
          <p:cNvPr id="65" name="矩形 64"/>
          <p:cNvSpPr/>
          <p:nvPr/>
        </p:nvSpPr>
        <p:spPr>
          <a:xfrm>
            <a:off x="2070521" y="3778255"/>
            <a:ext cx="3835831" cy="73086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Engine Container(Slaver)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00503" y="2132856"/>
            <a:ext cx="737714" cy="23762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CEP Engine Manager</a:t>
            </a:r>
            <a:endParaRPr lang="zh-CN" altLang="en-US" sz="1200" dirty="0"/>
          </a:p>
        </p:txBody>
      </p:sp>
      <p:sp>
        <p:nvSpPr>
          <p:cNvPr id="67" name="矩形 66"/>
          <p:cNvSpPr/>
          <p:nvPr/>
        </p:nvSpPr>
        <p:spPr>
          <a:xfrm>
            <a:off x="4716016" y="3085541"/>
            <a:ext cx="1075459" cy="49637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1400" dirty="0" smtClean="0"/>
              <a:t>Rule</a:t>
            </a:r>
          </a:p>
          <a:p>
            <a:pPr algn="ctr"/>
            <a:r>
              <a:rPr lang="en-US" altLang="zh-CN" sz="1400" dirty="0" smtClean="0"/>
              <a:t>Instance3</a:t>
            </a:r>
            <a:endParaRPr lang="zh-CN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2193313" y="3881710"/>
            <a:ext cx="1731222" cy="38156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CEP Engine1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4065521" y="3878596"/>
            <a:ext cx="1731222" cy="38156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CEP Engine2</a:t>
            </a:r>
            <a:endParaRPr lang="zh-CN" altLang="en-US" dirty="0"/>
          </a:p>
        </p:txBody>
      </p:sp>
      <p:cxnSp>
        <p:nvCxnSpPr>
          <p:cNvPr id="79" name="直接连接符 78"/>
          <p:cNvCxnSpPr>
            <a:stCxn id="39" idx="0"/>
            <a:endCxn id="10" idx="2"/>
          </p:cNvCxnSpPr>
          <p:nvPr/>
        </p:nvCxnSpPr>
        <p:spPr>
          <a:xfrm flipV="1">
            <a:off x="2738127" y="2747460"/>
            <a:ext cx="320797" cy="3380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59" idx="0"/>
            <a:endCxn id="10" idx="2"/>
          </p:cNvCxnSpPr>
          <p:nvPr/>
        </p:nvCxnSpPr>
        <p:spPr>
          <a:xfrm flipH="1" flipV="1">
            <a:off x="3058924" y="2747460"/>
            <a:ext cx="929512" cy="3380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67" idx="0"/>
            <a:endCxn id="30" idx="2"/>
          </p:cNvCxnSpPr>
          <p:nvPr/>
        </p:nvCxnSpPr>
        <p:spPr>
          <a:xfrm flipH="1" flipV="1">
            <a:off x="4931132" y="2744346"/>
            <a:ext cx="322614" cy="3411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endCxn id="69" idx="0"/>
          </p:cNvCxnSpPr>
          <p:nvPr/>
        </p:nvCxnSpPr>
        <p:spPr>
          <a:xfrm flipH="1">
            <a:off x="4931132" y="3581917"/>
            <a:ext cx="437490" cy="29667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endCxn id="68" idx="0"/>
          </p:cNvCxnSpPr>
          <p:nvPr/>
        </p:nvCxnSpPr>
        <p:spPr>
          <a:xfrm flipH="1">
            <a:off x="3058924" y="3581917"/>
            <a:ext cx="1006597" cy="29979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39" idx="2"/>
            <a:endCxn id="68" idx="0"/>
          </p:cNvCxnSpPr>
          <p:nvPr/>
        </p:nvCxnSpPr>
        <p:spPr>
          <a:xfrm>
            <a:off x="2738127" y="3581917"/>
            <a:ext cx="320797" cy="29979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26" idx="3"/>
            <a:endCxn id="2" idx="1"/>
          </p:cNvCxnSpPr>
          <p:nvPr/>
        </p:nvCxnSpPr>
        <p:spPr>
          <a:xfrm>
            <a:off x="5906352" y="2498289"/>
            <a:ext cx="194151" cy="822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65" idx="3"/>
            <a:endCxn id="2" idx="1"/>
          </p:cNvCxnSpPr>
          <p:nvPr/>
        </p:nvCxnSpPr>
        <p:spPr>
          <a:xfrm flipV="1">
            <a:off x="5906352" y="3320988"/>
            <a:ext cx="194151" cy="82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2070519" y="3001517"/>
            <a:ext cx="3835831" cy="664423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1170361" y="2968741"/>
            <a:ext cx="737343" cy="7299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zh-CN" sz="1200" dirty="0"/>
              <a:t>Rule Instance Manager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9626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4498127" y="3435227"/>
            <a:ext cx="1367041" cy="38156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CEP Engine1-1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5937176" y="3432113"/>
            <a:ext cx="1367041" cy="38156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CEP Engine2-1</a:t>
            </a:r>
            <a:endParaRPr lang="zh-CN" altLang="en-US" sz="1600" dirty="0"/>
          </a:p>
        </p:txBody>
      </p:sp>
      <p:sp>
        <p:nvSpPr>
          <p:cNvPr id="37" name="矩形 36"/>
          <p:cNvSpPr/>
          <p:nvPr/>
        </p:nvSpPr>
        <p:spPr>
          <a:xfrm>
            <a:off x="4427984" y="2780927"/>
            <a:ext cx="2939843" cy="1152129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Slaver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360429" y="2924944"/>
            <a:ext cx="1074953" cy="2606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Event Buffer</a:t>
            </a:r>
            <a:endParaRPr lang="zh-CN" altLang="en-US" sz="1400" dirty="0"/>
          </a:p>
        </p:txBody>
      </p:sp>
      <p:cxnSp>
        <p:nvCxnSpPr>
          <p:cNvPr id="45" name="直接箭头连接符 44"/>
          <p:cNvCxnSpPr>
            <a:stCxn id="37" idx="0"/>
            <a:endCxn id="38" idx="0"/>
          </p:cNvCxnSpPr>
          <p:nvPr/>
        </p:nvCxnSpPr>
        <p:spPr>
          <a:xfrm>
            <a:off x="5897906" y="2780927"/>
            <a:ext cx="0" cy="144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8" idx="2"/>
            <a:endCxn id="35" idx="0"/>
          </p:cNvCxnSpPr>
          <p:nvPr/>
        </p:nvCxnSpPr>
        <p:spPr>
          <a:xfrm flipH="1">
            <a:off x="5181648" y="3185559"/>
            <a:ext cx="716258" cy="2496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8" idx="2"/>
            <a:endCxn id="36" idx="0"/>
          </p:cNvCxnSpPr>
          <p:nvPr/>
        </p:nvCxnSpPr>
        <p:spPr>
          <a:xfrm>
            <a:off x="5897906" y="3185559"/>
            <a:ext cx="722791" cy="2465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471187" y="3435227"/>
            <a:ext cx="1300693" cy="38156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CEP Engine1</a:t>
            </a:r>
            <a:endParaRPr lang="zh-CN" altLang="en-US" sz="1600" dirty="0"/>
          </a:p>
        </p:txBody>
      </p:sp>
      <p:sp>
        <p:nvSpPr>
          <p:cNvPr id="49" name="矩形 48"/>
          <p:cNvSpPr/>
          <p:nvPr/>
        </p:nvSpPr>
        <p:spPr>
          <a:xfrm>
            <a:off x="2915896" y="3432113"/>
            <a:ext cx="1300693" cy="38156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CEP Engine2</a:t>
            </a:r>
            <a:endParaRPr lang="zh-CN" altLang="en-US" sz="1600" dirty="0"/>
          </a:p>
        </p:txBody>
      </p:sp>
      <p:sp>
        <p:nvSpPr>
          <p:cNvPr id="50" name="矩形 49"/>
          <p:cNvSpPr/>
          <p:nvPr/>
        </p:nvSpPr>
        <p:spPr>
          <a:xfrm>
            <a:off x="1402052" y="2780927"/>
            <a:ext cx="2881916" cy="1152129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Master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305534" y="2924944"/>
            <a:ext cx="1074953" cy="2606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Event Buffer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3905518" y="1820095"/>
            <a:ext cx="831273" cy="3877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Event2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4820847" y="1820095"/>
            <a:ext cx="831273" cy="3877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Event3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2978127" y="1820095"/>
            <a:ext cx="831273" cy="3877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Event1</a:t>
            </a:r>
            <a:endParaRPr lang="zh-CN" altLang="en-US" dirty="0"/>
          </a:p>
        </p:txBody>
      </p:sp>
      <p:cxnSp>
        <p:nvCxnSpPr>
          <p:cNvPr id="55" name="直接箭头连接符 54"/>
          <p:cNvCxnSpPr>
            <a:stCxn id="54" idx="2"/>
            <a:endCxn id="50" idx="0"/>
          </p:cNvCxnSpPr>
          <p:nvPr/>
        </p:nvCxnSpPr>
        <p:spPr>
          <a:xfrm flipH="1">
            <a:off x="2843010" y="2207890"/>
            <a:ext cx="550754" cy="573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2" idx="2"/>
            <a:endCxn id="50" idx="0"/>
          </p:cNvCxnSpPr>
          <p:nvPr/>
        </p:nvCxnSpPr>
        <p:spPr>
          <a:xfrm flipH="1">
            <a:off x="2843010" y="2207890"/>
            <a:ext cx="1478145" cy="573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3" idx="2"/>
            <a:endCxn id="50" idx="0"/>
          </p:cNvCxnSpPr>
          <p:nvPr/>
        </p:nvCxnSpPr>
        <p:spPr>
          <a:xfrm flipH="1">
            <a:off x="2843010" y="2207890"/>
            <a:ext cx="2393474" cy="573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0" idx="0"/>
            <a:endCxn id="51" idx="0"/>
          </p:cNvCxnSpPr>
          <p:nvPr/>
        </p:nvCxnSpPr>
        <p:spPr>
          <a:xfrm>
            <a:off x="2843010" y="2780927"/>
            <a:ext cx="1" cy="144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1" idx="2"/>
            <a:endCxn id="48" idx="0"/>
          </p:cNvCxnSpPr>
          <p:nvPr/>
        </p:nvCxnSpPr>
        <p:spPr>
          <a:xfrm flipH="1">
            <a:off x="2121534" y="3185559"/>
            <a:ext cx="721477" cy="249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1" idx="2"/>
            <a:endCxn id="49" idx="0"/>
          </p:cNvCxnSpPr>
          <p:nvPr/>
        </p:nvCxnSpPr>
        <p:spPr>
          <a:xfrm>
            <a:off x="2843011" y="3185559"/>
            <a:ext cx="723232" cy="2465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3" idx="2"/>
            <a:endCxn id="37" idx="0"/>
          </p:cNvCxnSpPr>
          <p:nvPr/>
        </p:nvCxnSpPr>
        <p:spPr>
          <a:xfrm>
            <a:off x="5236484" y="2207890"/>
            <a:ext cx="661422" cy="573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2" idx="2"/>
            <a:endCxn id="37" idx="0"/>
          </p:cNvCxnSpPr>
          <p:nvPr/>
        </p:nvCxnSpPr>
        <p:spPr>
          <a:xfrm>
            <a:off x="4321155" y="2207890"/>
            <a:ext cx="1576751" cy="573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54" idx="2"/>
            <a:endCxn id="37" idx="0"/>
          </p:cNvCxnSpPr>
          <p:nvPr/>
        </p:nvCxnSpPr>
        <p:spPr>
          <a:xfrm>
            <a:off x="3393764" y="2207890"/>
            <a:ext cx="2504142" cy="573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402052" y="4005064"/>
            <a:ext cx="5965775" cy="3525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CEP Engine Manager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545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52600" y="3444240"/>
            <a:ext cx="3421063" cy="7124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Engine </a:t>
            </a:r>
            <a:r>
              <a:rPr lang="en-US" altLang="zh-CN" sz="2000" dirty="0" smtClean="0">
                <a:solidFill>
                  <a:schemeClr val="tx1"/>
                </a:solidFill>
              </a:rPr>
              <a:t>Manager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865355" y="3573016"/>
            <a:ext cx="794877" cy="44499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en-US" sz="1100" dirty="0">
                <a:solidFill>
                  <a:schemeClr val="lt1"/>
                </a:solidFill>
              </a:rPr>
              <a:t>Zookeeper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92951" y="2079353"/>
            <a:ext cx="762000" cy="3524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Engine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636174" y="2079353"/>
            <a:ext cx="762000" cy="3524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Engine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567576" y="2079353"/>
            <a:ext cx="762000" cy="3524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Engine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410799" y="2079353"/>
            <a:ext cx="762000" cy="3524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Engine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257800" y="3514403"/>
            <a:ext cx="4873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/>
              <a:t>监听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267325" y="3874443"/>
            <a:ext cx="4873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/>
              <a:t>通知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3923928" y="2996952"/>
            <a:ext cx="13388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dirty="0"/>
              <a:t>通</a:t>
            </a:r>
            <a:r>
              <a:rPr lang="zh-CN" altLang="en-US" sz="1000" dirty="0" smtClean="0"/>
              <a:t>知新的主进程运行</a:t>
            </a:r>
            <a:endParaRPr lang="zh-CN" altLang="en-US" sz="1000" dirty="0"/>
          </a:p>
        </p:txBody>
      </p:sp>
      <p:sp>
        <p:nvSpPr>
          <p:cNvPr id="27" name="矩形 26"/>
          <p:cNvSpPr/>
          <p:nvPr/>
        </p:nvSpPr>
        <p:spPr>
          <a:xfrm>
            <a:off x="1792951" y="2520255"/>
            <a:ext cx="1605223" cy="2235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event buffer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2327000" y="3495985"/>
            <a:ext cx="2272259" cy="3200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主备策略(优先级 是否抢占</a:t>
            </a:r>
            <a:r>
              <a:rPr lang="zh-CN" altLang="en-US" sz="1200" dirty="0" smtClean="0"/>
              <a:t>)</a:t>
            </a:r>
            <a:endParaRPr lang="zh-CN" altLang="en-US" sz="1200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173663" y="3717032"/>
            <a:ext cx="6842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5173664" y="3922713"/>
            <a:ext cx="6842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24922" y="2204864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注册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监听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1733947" y="1988840"/>
            <a:ext cx="1729182" cy="87749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3" name="矩形 32"/>
          <p:cNvSpPr/>
          <p:nvPr/>
        </p:nvSpPr>
        <p:spPr>
          <a:xfrm>
            <a:off x="3505597" y="1988840"/>
            <a:ext cx="1729182" cy="87749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35" name="肘形连接符 34"/>
          <p:cNvCxnSpPr>
            <a:stCxn id="33" idx="3"/>
            <a:endCxn id="5" idx="0"/>
          </p:cNvCxnSpPr>
          <p:nvPr/>
        </p:nvCxnSpPr>
        <p:spPr>
          <a:xfrm>
            <a:off x="5234779" y="2427585"/>
            <a:ext cx="1028015" cy="11454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32" idx="0"/>
            <a:endCxn id="5" idx="0"/>
          </p:cNvCxnSpPr>
          <p:nvPr/>
        </p:nvCxnSpPr>
        <p:spPr>
          <a:xfrm rot="16200000" flipH="1">
            <a:off x="3638578" y="948800"/>
            <a:ext cx="1584176" cy="3664256"/>
          </a:xfrm>
          <a:prstGeom prst="bentConnector3">
            <a:avLst>
              <a:gd name="adj1" fmla="val -144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567576" y="2520255"/>
            <a:ext cx="1605223" cy="2235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event buffer</a:t>
            </a:r>
            <a:endParaRPr lang="zh-CN" altLang="en-US" sz="1400" dirty="0"/>
          </a:p>
        </p:txBody>
      </p:sp>
      <p:cxnSp>
        <p:nvCxnSpPr>
          <p:cNvPr id="29" name="直接箭头连接符 28"/>
          <p:cNvCxnSpPr>
            <a:stCxn id="5" idx="0"/>
            <a:endCxn id="33" idx="2"/>
          </p:cNvCxnSpPr>
          <p:nvPr/>
        </p:nvCxnSpPr>
        <p:spPr>
          <a:xfrm flipH="1" flipV="1">
            <a:off x="4370188" y="2866330"/>
            <a:ext cx="1892606" cy="70668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5" idx="0"/>
            <a:endCxn id="32" idx="2"/>
          </p:cNvCxnSpPr>
          <p:nvPr/>
        </p:nvCxnSpPr>
        <p:spPr>
          <a:xfrm flipH="1" flipV="1">
            <a:off x="2598538" y="2866330"/>
            <a:ext cx="3664256" cy="706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4" idx="2"/>
            <a:endCxn id="5" idx="2"/>
          </p:cNvCxnSpPr>
          <p:nvPr/>
        </p:nvCxnSpPr>
        <p:spPr>
          <a:xfrm rot="5400000" flipH="1" flipV="1">
            <a:off x="4793611" y="2687527"/>
            <a:ext cx="138704" cy="2799662"/>
          </a:xfrm>
          <a:prstGeom prst="bentConnector3">
            <a:avLst>
              <a:gd name="adj1" fmla="val -1648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283968" y="436510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决定新的主进程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3492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43372" y="4365104"/>
            <a:ext cx="5987418" cy="382588"/>
          </a:xfrm>
          <a:prstGeom prst="rect">
            <a:avLst/>
          </a:prstGeom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W</a:t>
            </a:r>
            <a:r>
              <a:rPr lang="zh-CN" altLang="en-US" dirty="0">
                <a:solidFill>
                  <a:schemeClr val="dk1"/>
                </a:solidFill>
              </a:rPr>
              <a:t>eb </a:t>
            </a:r>
            <a:r>
              <a:rPr lang="en-US" altLang="zh-CN" dirty="0">
                <a:solidFill>
                  <a:schemeClr val="dk1"/>
                </a:solidFill>
              </a:rPr>
              <a:t>S</a:t>
            </a:r>
            <a:r>
              <a:rPr lang="zh-CN" altLang="en-US" dirty="0" smtClean="0">
                <a:solidFill>
                  <a:schemeClr val="dk1"/>
                </a:solidFill>
              </a:rPr>
              <a:t>erver</a:t>
            </a:r>
            <a:r>
              <a:rPr lang="en-US" altLang="zh-CN" dirty="0" smtClean="0">
                <a:solidFill>
                  <a:schemeClr val="dk1"/>
                </a:solidFill>
              </a:rPr>
              <a:t>(JVM)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43371" y="3913957"/>
            <a:ext cx="5987419" cy="379139"/>
          </a:xfrm>
          <a:prstGeom prst="rect">
            <a:avLst/>
          </a:prstGeom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ramework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80552" y="3202058"/>
            <a:ext cx="677354" cy="6067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Rule</a:t>
            </a:r>
          </a:p>
          <a:p>
            <a:pPr algn="ctr"/>
            <a:r>
              <a:rPr lang="en-US" altLang="zh-CN" sz="1000" dirty="0" smtClean="0"/>
              <a:t>Template</a:t>
            </a:r>
            <a:r>
              <a:rPr lang="en-US" altLang="zh-CN" sz="1000" dirty="0" smtClean="0"/>
              <a:t> </a:t>
            </a:r>
            <a:r>
              <a:rPr lang="en-US" altLang="zh-CN" sz="1000" dirty="0" smtClean="0"/>
              <a:t>Manager</a:t>
            </a:r>
            <a:endParaRPr lang="zh-CN" altLang="en-US" sz="1000" dirty="0"/>
          </a:p>
        </p:txBody>
      </p:sp>
      <p:sp>
        <p:nvSpPr>
          <p:cNvPr id="13" name="矩形 12"/>
          <p:cNvSpPr/>
          <p:nvPr/>
        </p:nvSpPr>
        <p:spPr>
          <a:xfrm>
            <a:off x="1243373" y="3202062"/>
            <a:ext cx="650925" cy="6067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Action Manager</a:t>
            </a:r>
            <a:endParaRPr lang="zh-CN" altLang="en-US" sz="1000" dirty="0"/>
          </a:p>
        </p:txBody>
      </p:sp>
      <p:sp>
        <p:nvSpPr>
          <p:cNvPr id="14" name="矩形 13"/>
          <p:cNvSpPr/>
          <p:nvPr/>
        </p:nvSpPr>
        <p:spPr>
          <a:xfrm>
            <a:off x="1955453" y="3202060"/>
            <a:ext cx="651943" cy="60675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Event Source Manager</a:t>
            </a:r>
            <a:endParaRPr lang="zh-CN" altLang="en-US" sz="1000" dirty="0"/>
          </a:p>
        </p:txBody>
      </p:sp>
      <p:sp>
        <p:nvSpPr>
          <p:cNvPr id="15" name="矩形 14"/>
          <p:cNvSpPr/>
          <p:nvPr/>
        </p:nvSpPr>
        <p:spPr>
          <a:xfrm>
            <a:off x="2668014" y="3202059"/>
            <a:ext cx="650925" cy="60675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Rule</a:t>
            </a:r>
            <a:r>
              <a:rPr lang="en-US" altLang="zh-CN" sz="1000" dirty="0" smtClean="0"/>
              <a:t> </a:t>
            </a:r>
            <a:r>
              <a:rPr lang="en-US" altLang="zh-CN" sz="1000" dirty="0" smtClean="0"/>
              <a:t>Manager</a:t>
            </a:r>
            <a:endParaRPr lang="zh-CN" altLang="en-US" sz="1000" dirty="0"/>
          </a:p>
        </p:txBody>
      </p:sp>
      <p:sp>
        <p:nvSpPr>
          <p:cNvPr id="16" name="矩形 15"/>
          <p:cNvSpPr/>
          <p:nvPr/>
        </p:nvSpPr>
        <p:spPr>
          <a:xfrm>
            <a:off x="3414366" y="3202059"/>
            <a:ext cx="647188" cy="6067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Listener Manager</a:t>
            </a:r>
            <a:endParaRPr lang="zh-CN" altLang="en-US" sz="1000" dirty="0"/>
          </a:p>
        </p:txBody>
      </p:sp>
      <p:sp>
        <p:nvSpPr>
          <p:cNvPr id="17" name="矩形 16"/>
          <p:cNvSpPr/>
          <p:nvPr/>
        </p:nvSpPr>
        <p:spPr>
          <a:xfrm>
            <a:off x="4134446" y="3202059"/>
            <a:ext cx="688078" cy="6067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Extension Manager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5788104" y="3202058"/>
            <a:ext cx="650598" cy="6067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 smtClean="0">
                <a:solidFill>
                  <a:schemeClr val="dk1"/>
                </a:solidFill>
              </a:rPr>
              <a:t>Rule Instance Manager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31676" y="3202058"/>
            <a:ext cx="704620" cy="6067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zh-CN" sz="1000" dirty="0" smtClean="0"/>
              <a:t>Engine Manager</a:t>
            </a:r>
            <a:endParaRPr lang="zh-CN" altLang="en-US" sz="1000" dirty="0"/>
          </a:p>
        </p:txBody>
      </p:sp>
      <p:sp>
        <p:nvSpPr>
          <p:cNvPr id="3" name="矩形 2"/>
          <p:cNvSpPr/>
          <p:nvPr/>
        </p:nvSpPr>
        <p:spPr>
          <a:xfrm>
            <a:off x="1182118" y="2852936"/>
            <a:ext cx="4455432" cy="103321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面</a:t>
            </a:r>
            <a:r>
              <a:rPr lang="zh-CN" altLang="en-US" sz="1400" dirty="0" smtClean="0">
                <a:solidFill>
                  <a:schemeClr val="tx1"/>
                </a:solidFill>
              </a:rPr>
              <a:t>向开发人员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718622" y="2852935"/>
            <a:ext cx="1598317" cy="103321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面</a:t>
            </a:r>
            <a:r>
              <a:rPr lang="zh-CN" altLang="en-US" sz="1400" dirty="0" smtClean="0">
                <a:solidFill>
                  <a:schemeClr val="tx1"/>
                </a:solidFill>
              </a:rPr>
              <a:t>向业务人员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602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3950</TotalTime>
  <Words>814</Words>
  <Application>Microsoft Office PowerPoint</Application>
  <PresentationFormat>全屏显示(4:3)</PresentationFormat>
  <Paragraphs>267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Luonanqin</dc:creator>
  <cp:lastModifiedBy>Luonanqin</cp:lastModifiedBy>
  <cp:revision>129</cp:revision>
  <dcterms:created xsi:type="dcterms:W3CDTF">2013-07-01T02:08:42Z</dcterms:created>
  <dcterms:modified xsi:type="dcterms:W3CDTF">2013-07-12T05:37:59Z</dcterms:modified>
</cp:coreProperties>
</file>