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42"/>
  </p:notesMasterIdLst>
  <p:sldIdLst>
    <p:sldId id="256" r:id="rId2"/>
    <p:sldId id="342" r:id="rId3"/>
    <p:sldId id="386" r:id="rId4"/>
    <p:sldId id="387" r:id="rId5"/>
    <p:sldId id="398" r:id="rId6"/>
    <p:sldId id="392" r:id="rId7"/>
    <p:sldId id="310" r:id="rId8"/>
    <p:sldId id="396" r:id="rId9"/>
    <p:sldId id="393" r:id="rId10"/>
    <p:sldId id="278" r:id="rId11"/>
    <p:sldId id="368" r:id="rId12"/>
    <p:sldId id="401" r:id="rId13"/>
    <p:sldId id="402" r:id="rId14"/>
    <p:sldId id="260" r:id="rId15"/>
    <p:sldId id="357" r:id="rId16"/>
    <p:sldId id="385" r:id="rId17"/>
    <p:sldId id="377" r:id="rId18"/>
    <p:sldId id="389" r:id="rId19"/>
    <p:sldId id="274" r:id="rId20"/>
    <p:sldId id="403" r:id="rId21"/>
    <p:sldId id="419" r:id="rId22"/>
    <p:sldId id="421" r:id="rId23"/>
    <p:sldId id="399" r:id="rId24"/>
    <p:sldId id="422" r:id="rId25"/>
    <p:sldId id="404" r:id="rId26"/>
    <p:sldId id="406" r:id="rId27"/>
    <p:sldId id="408" r:id="rId28"/>
    <p:sldId id="434" r:id="rId29"/>
    <p:sldId id="423" r:id="rId30"/>
    <p:sldId id="435" r:id="rId31"/>
    <p:sldId id="426" r:id="rId32"/>
    <p:sldId id="410" r:id="rId33"/>
    <p:sldId id="429" r:id="rId34"/>
    <p:sldId id="428" r:id="rId35"/>
    <p:sldId id="413" r:id="rId36"/>
    <p:sldId id="411" r:id="rId37"/>
    <p:sldId id="439" r:id="rId38"/>
    <p:sldId id="431" r:id="rId39"/>
    <p:sldId id="437" r:id="rId40"/>
    <p:sldId id="383" r:id="rId41"/>
  </p:sldIdLst>
  <p:sldSz cx="9144000" cy="5143500" type="screen16x9"/>
  <p:notesSz cx="6858000" cy="9144000"/>
  <p:embeddedFontLst>
    <p:embeddedFont>
      <p:font typeface="Aldrich" panose="020B0604020202020204" charset="0"/>
      <p:regular r:id="rId43"/>
    </p:embeddedFont>
    <p:embeddedFont>
      <p:font typeface="Bai Jamjuree" panose="020B0604020202020204" charset="-34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CE9D-3008-434D-AA8E-4B5519DBD58A}" v="36" dt="2023-06-05T23:58:12.057"/>
  </p1510:revLst>
</p1510:revInfo>
</file>

<file path=ppt/tableStyles.xml><?xml version="1.0" encoding="utf-8"?>
<a:tblStyleLst xmlns:a="http://schemas.openxmlformats.org/drawingml/2006/main" def="{4D2099D1-657E-430B-A1B5-3ABEBFA9FE81}">
  <a:tblStyle styleId="{4D2099D1-657E-430B-A1B5-3ABEBFA9FE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68308" autoAdjust="0"/>
  </p:normalViewPr>
  <p:slideViewPr>
    <p:cSldViewPr snapToGrid="0">
      <p:cViewPr varScale="1">
        <p:scale>
          <a:sx n="77" d="100"/>
          <a:sy n="77" d="100"/>
        </p:scale>
        <p:origin x="16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31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67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64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401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g13e437834e8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9" name="Google Shape;3489;g13e437834e8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391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051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g13e437834e8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9" name="Google Shape;3489;g13e437834e8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Foi realiado com base no modelo conceptual</a:t>
            </a:r>
            <a:br>
              <a:rPr lang="pt-PT" dirty="0"/>
            </a:br>
            <a:r>
              <a:rPr lang="pt-BR" dirty="0"/>
              <a:t>Nesta etapa, as entidades foram convertidas em tabelas, que contêm os atributos correspondentes a cada entidade. </a:t>
            </a:r>
            <a:br>
              <a:rPr lang="pt-BR" dirty="0"/>
            </a:br>
            <a:r>
              <a:rPr lang="pt-BR" dirty="0"/>
              <a:t>As relações entre as entidades são estabelecidas por meio das chaves estrangeiras, que referenciam as chaves primárias de outras tabelas.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Após feita a conversão obtemos 13 tabelas, das quais 6 são derivadas de atributos compostos.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228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desenvolvermos o modelo lógico, decidimos avaliar a normalização do mesmo. </a:t>
            </a:r>
          </a:p>
          <a:p>
            <a:r>
              <a:rPr lang="pt-BR" dirty="0"/>
              <a:t>Assim, conseguimos reduzir a redundância de dados caso o modelo viole algum dos princípos das formas que decidimos usar.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908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822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006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concluído o esboço inicial das tabelas que compõem o nosso modelo lógico, onde identificamos as chaves primárias e estrangeiras de cada tabela, procedemos à representação gráfica dessas tabelas.</a:t>
            </a:r>
          </a:p>
          <a:p>
            <a:r>
              <a:rPr lang="pt-BR" dirty="0"/>
              <a:t>Em seguida, validamos o modelo lógico por meio da normalização, o que nos permitiu concluir que nosso esboço inicial seria válido.</a:t>
            </a:r>
          </a:p>
          <a:p>
            <a:r>
              <a:rPr lang="pt-BR" dirty="0"/>
              <a:t>Dessa forma, com base na validação e nas respostas fornecidas pelo gerente, consideramos o nosso modelo como sendo o modelo lógico final.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683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80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traduzir o esquema lógico para o MySQL, utilizamos a ferramenta MySQL Workbench.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Nessa ferramenta, convertemos o modelo lógico que concebemos anteriormente em código SQL usando a opção ”Converter para Físico”.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Esse comando gerou o código necessário para criar a base de dados com base no esquema lógico.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 entanto, foi necessário fazer alguns ajustes no código gerado para garantir que as tabelas estivessem de acordo com os requisitos específicos do nosso projeto.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613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base no modelo lógico, na criação e no povoamento da base de dados, realizamos consultas SQL para atender às perguntas e necessidades do gerente.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queries em SQL permitiram extrair informações relevantes da base de dados, aplicar filtros e combinar dados de diferentes tabelas para obter resultados específicos.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10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 desenvolvimento de um SGBD um fator importante são as views, estas são o resultado de uma ou mais operações relacionais sobre a base de dados.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159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Tendo em consideração o tamanho ocupado por datatypes como Int, String, Float, entre outros, conseguimos calcular o espaço ocupado em disco por cada atributo pertencente a cada tabela, obtendo então uma estimativa da ocupação total em disco da nossa base de dados.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2858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indexação desempenha um papel fundamental na otimização do desempenho e da eficiência das consultas num sistema de base de dados.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Ao inserir numa tabela Tuplos, os índices são automaticamente criados para as colunas que possuem a restrição PRIMARY 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944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Criamos um ficheiro inserts.sql, onde criamos procedimentos com o objetivo de fornecer uma estrutura organizada e reutilizável para a inserção de dados nas tabelas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91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48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 “AutoVrumVrum” é um stand de carros localizado no concelho de Vila Verde fundado pelo empreendedor Xavier Mota em 2009.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 stand oferece um leque variado em termos de tipos de carros, tanto em preço como formato.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Compradores: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- compra carros ao fornecedor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Vendedores: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- vende carros aos clientes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- agenda test drives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 últimos anos, Xavier tem estado mais ocupado com os seus outros projetos, por isso parou de ter tanto controlo sobre o funcionamento do dia-a-dia do stand, confiando nos seus funcionários para manterem o negócio rentável.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0323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Recebe uma connection e um cursor que são os objetos de conexão e cursor respetivamente que permitem interagir com a base de dados, etc</a:t>
            </a:r>
            <a:br>
              <a:rPr lang="pt-BR" dirty="0"/>
            </a:br>
            <a:r>
              <a:rPr lang="pt-BR" dirty="0"/>
              <a:t>O ficheiro CSV é aberto em modo de leitura e de seguida é criado um objeto csv.reader com base no ficheiro aberto, que permite ler as linhas do mesmo.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primeira linha do ficheiro é ignorada para evitar que o cabeçalho seja interpretado como argumentos.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 seguida é criado um loop que itera cada linha do ficheiro CSV, dentro do loop, os valores dos argumentos para a procedure são extraídos da linha atual do CSV.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store_procedure é executada utilizando o cursor e os argumentos obtidos que envia a instrução para a base de dados executar a store_procedure com os argumentos fornecidos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480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Após estar definida a função execute_procedure_from_csv, a conexão com a base de dados é estabelecida utilizando a função sql.connect e é criado um cursor a partir da conexão estabelecida, que permite executar comandos SQL na base de dados.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 a conexão for bem sucedida função execute_procedure_from_csv é chamada várias vezes com diferentes ficheiros CSV e as correspondentes store_procedure, cada vez que é executada a execute_procedure_from_csv a tabela correspondente ao nome do ficheiro CSV que foi lido é povoada.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270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665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Para suportar as funcionalidades analíticas pedidas por Xavier, utilizamos o Power BI para fazer análise dos dados da base de dados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 Para saber quais são os clientes mais frequentes..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985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Utilizamos uma conexão através do ODBC (Open DataBase Connectivity), que permite ao Power BI atualizar facilmente os dados</a:t>
            </a:r>
          </a:p>
          <a:p>
            <a:r>
              <a:rPr lang="pt-PT" dirty="0"/>
              <a:t>Não utilizamos as tabelas referentes a email/numero porque não interessam para a análise dos dados</a:t>
            </a:r>
          </a:p>
          <a:p>
            <a:r>
              <a:rPr lang="pt-PT"/>
              <a:t>Classificamos os atributos monetários (preços) como tal no Power BI para usar as unidades corretas nos gráficos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30800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183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10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Xavier reparou que tem tido mais queixas da qualidade do serviço e muitos dos seus clientes (especialmente os que compravam mais regularmente automóveis) tinham decidido ir a um dos seus competidores.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dirty="0"/>
            </a:b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Xavier reparou que havia uma falta de organização grave em relação aos registos das compras, vendas e carros do stand, pois estes ainda eram feitos em livros de registo, que não era um problema tão grande quando o stand era mais pequeno.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objetivo é disponibilizar uma ferramenta de gestão interna, que permita ao stand uma melhor organização e acesso à informação sobre os veículos disponíveis para venda.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base de dados desenvolvida irá proporcionar uma melhor tomada de decisões no negócio e permitir uma gestão de dados eficiente para o stand</a:t>
            </a:r>
          </a:p>
          <a:p>
            <a:pPr marL="15875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8987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sz="3200" dirty="0"/>
              <a:t>Para podermos analisar a viabilidade deste projeto, teremos de ter em conta o custo dos recursos necessários para a sua realização e as vantagens que o mesmo traria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dirty="0"/>
              <a:t>Apesar de haver a necessidade de um investimento inicial, é expectável que este seja retornado através da redução de custos associados a funcionários</a:t>
            </a:r>
            <a:endParaRPr lang="pt-PT" sz="3200" dirty="0"/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dirty="0"/>
              <a:t>Os custos de manutenção da base de dados serão, em princípio, bastante reduzidos visto que não será muito complexa e terá um número pequeno de registos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dirty="0"/>
              <a:t>Após esta análise, concluímos que as vantagens que a implementação da base de dados traria seriam muito maiores que as suas desvantagens. Concluímos assim que este projeto é viável.</a:t>
            </a:r>
          </a:p>
        </p:txBody>
      </p:sp>
    </p:spTree>
    <p:extLst>
      <p:ext uri="{BB962C8B-B14F-4D97-AF65-F5344CB8AC3E}">
        <p14:creationId xmlns:p14="http://schemas.microsoft.com/office/powerpoint/2010/main" val="272485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" name="Google Shape;4874;g13e437834e8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5" name="Google Shape;4875;g13e437834e8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76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1be10ac1a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11be10ac1a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5903275" y="1027175"/>
            <a:ext cx="2525400" cy="1866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_1_1_2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1_1_1_2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_1_1_1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2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2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1_1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1694250" y="2876163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1694250" y="2215382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577263" y="3979395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1694250" y="1082500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1694250" y="4008699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2_1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_1_2_1_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6591267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6591274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971843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971849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3781555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3781562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5186411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5186418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2376699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2376705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3819050" y="382441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2_1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2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2_1_2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715500" y="1645975"/>
            <a:ext cx="2708700" cy="894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715500" y="2576346"/>
            <a:ext cx="27087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357713" y="3647479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1697102" y="65761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1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715550" y="29251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_1_1_1_1_1_1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3_1_1_1_1_1_1_1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3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5800"/>
              <a:t>Auto</a:t>
            </a:r>
            <a:br>
              <a:rPr lang="en" sz="5800"/>
            </a:br>
            <a:r>
              <a:rPr lang="en" sz="5800" err="1"/>
              <a:t>VrumVrum</a:t>
            </a:r>
            <a:endParaRPr lang="en" sz="5050" err="1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Bases de Dados</a:t>
            </a:r>
            <a:endParaRPr lang="pt-PT"/>
          </a:p>
          <a:p>
            <a:pPr marL="0" indent="0"/>
            <a:r>
              <a:rPr lang="en"/>
              <a:t>Grupo 49</a:t>
            </a: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80"/>
          <p:cNvSpPr txBox="1">
            <a:spLocks noGrp="1"/>
          </p:cNvSpPr>
          <p:nvPr>
            <p:ph type="subTitle" idx="1"/>
          </p:nvPr>
        </p:nvSpPr>
        <p:spPr>
          <a:xfrm>
            <a:off x="3301269" y="1270707"/>
            <a:ext cx="3867600" cy="260208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Bef>
                <a:spcPts val="3200"/>
              </a:spcBef>
              <a:buClr>
                <a:schemeClr val="dk2"/>
              </a:buClr>
              <a:buSzPts val="1400"/>
            </a:pPr>
            <a:r>
              <a:rPr lang="pt-BR" dirty="0"/>
              <a:t>De modo a proceder com o levantamento de requisitos, foi convocado uma reunião com o gerente do stand </a:t>
            </a:r>
          </a:p>
          <a:p>
            <a:pPr lvl="0">
              <a:spcBef>
                <a:spcPts val="3200"/>
              </a:spcBef>
              <a:buClr>
                <a:schemeClr val="dk2"/>
              </a:buClr>
              <a:buSzPts val="1400"/>
            </a:pPr>
            <a:r>
              <a:rPr lang="pt-BR" dirty="0"/>
              <a:t>O principal objetivo desta reunião foi obter informações sobre o funcionamento do stand e esclarecer qualquer tipo de dúvidas</a:t>
            </a:r>
            <a:endParaRPr dirty="0"/>
          </a:p>
        </p:txBody>
      </p:sp>
      <p:sp>
        <p:nvSpPr>
          <p:cNvPr id="3299" name="Google Shape;3299;p8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dirty="0"/>
              <a:t>Método de levantamento requisitos </a:t>
            </a:r>
            <a:endParaRPr dirty="0"/>
          </a:p>
        </p:txBody>
      </p:sp>
      <p:grpSp>
        <p:nvGrpSpPr>
          <p:cNvPr id="3300" name="Google Shape;3300;p80"/>
          <p:cNvGrpSpPr/>
          <p:nvPr/>
        </p:nvGrpSpPr>
        <p:grpSpPr>
          <a:xfrm rot="-5400000" flipH="1">
            <a:off x="2547077" y="1461432"/>
            <a:ext cx="289170" cy="284718"/>
            <a:chOff x="426000" y="3302025"/>
            <a:chExt cx="220875" cy="217475"/>
          </a:xfrm>
        </p:grpSpPr>
        <p:sp>
          <p:nvSpPr>
            <p:cNvPr id="3301" name="Google Shape;3301;p8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3" name="Google Shape;3303;p80"/>
          <p:cNvSpPr/>
          <p:nvPr/>
        </p:nvSpPr>
        <p:spPr>
          <a:xfrm>
            <a:off x="8150738" y="11179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de Descrição</a:t>
            </a:r>
            <a:endParaRPr dirty="0"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3502;p85">
            <a:extLst>
              <a:ext uri="{FF2B5EF4-FFF2-40B4-BE49-F238E27FC236}">
                <a16:creationId xmlns:a16="http://schemas.microsoft.com/office/drawing/2014/main" id="{C5D52AC8-1855-32C5-D228-21D59A494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904022"/>
              </p:ext>
            </p:extLst>
          </p:nvPr>
        </p:nvGraphicFramePr>
        <p:xfrm>
          <a:off x="819999" y="1248162"/>
          <a:ext cx="7531879" cy="307833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Nr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Área/Vista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RD1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Cada cliente deve ser registado com um número sequencial (valor único) com 6 digitos.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Clientes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RD2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É necessário armazenar dados do cliente nomeadamente nome, sexo, data de nascimento, morada, telefone, email, nº de contribuinte (NIF).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Clientes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RD3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Um carro tem de ser identificado pelo id, marca, modelo, ano, kilometros, cilindrada, combustivel, preço e estado.</a:t>
                      </a:r>
                      <a:endParaRPr sz="1050" dirty="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Carro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RD4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Cada venda ao cliente deve ser registada com um número sequencial (valor único), data da venda, id do cliente, id do funcionário associado, id do veículo vendido e valor da venda.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Vendas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60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dirty="0"/>
              <a:t>Requisitos de Manipulação</a:t>
            </a:r>
            <a:endParaRPr dirty="0"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3502;p85">
            <a:extLst>
              <a:ext uri="{FF2B5EF4-FFF2-40B4-BE49-F238E27FC236}">
                <a16:creationId xmlns:a16="http://schemas.microsoft.com/office/drawing/2014/main" id="{C5D52AC8-1855-32C5-D228-21D59A494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130555"/>
              </p:ext>
            </p:extLst>
          </p:nvPr>
        </p:nvGraphicFramePr>
        <p:xfrm>
          <a:off x="819999" y="1248162"/>
          <a:ext cx="7531879" cy="294114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Nr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Área/Vista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RM1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carros disponiveis no stand.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RM2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carros vendidos no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RM3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funcionarios do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RM4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clientes do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RM5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carros disponiveis de uma certa marca no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57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dirty="0"/>
              <a:t>Requisitos de Controlo</a:t>
            </a:r>
            <a:endParaRPr dirty="0"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3502;p85">
            <a:extLst>
              <a:ext uri="{FF2B5EF4-FFF2-40B4-BE49-F238E27FC236}">
                <a16:creationId xmlns:a16="http://schemas.microsoft.com/office/drawing/2014/main" id="{C5D52AC8-1855-32C5-D228-21D59A494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25086"/>
              </p:ext>
            </p:extLst>
          </p:nvPr>
        </p:nvGraphicFramePr>
        <p:xfrm>
          <a:off x="819999" y="1248162"/>
          <a:ext cx="7531879" cy="310116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Nr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Área/Vista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RC1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os funcionários vendedores podem registar vendas.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RC2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os funcionários compradores e vendedores podem adicionar, editar e remover os carros disponiveis no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RC3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os funcionários vendedores podem adicionar, editar e remover clientes do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RC4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 proprietário pode adicionar, editar e remover funcionários de todos os tipos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RC5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 funcionário vendedor pode agendar Test Drives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57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33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803350" y="1198418"/>
            <a:ext cx="5037466" cy="202937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Análise e validação geral </a:t>
            </a:r>
            <a:br>
              <a:rPr lang="pt-BR" dirty="0"/>
            </a:br>
            <a:r>
              <a:rPr lang="pt-BR" dirty="0"/>
              <a:t>dos requisitos 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3179298"/>
            <a:ext cx="4635900" cy="946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 dirty="0"/>
              <a:t>Depois de termos levantado todos os requisitos reunimos de novo com o gerente do stand para validar os mesmos</a:t>
            </a:r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>
                <a:solidFill>
                  <a:schemeClr val="dk2"/>
                </a:solidFill>
              </a:rPr>
              <a:t>Modelação Conceptual</a:t>
            </a:r>
            <a:endParaRPr lang="pt-PT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90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p8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das Entidades</a:t>
            </a:r>
            <a:endParaRPr dirty="0"/>
          </a:p>
        </p:txBody>
      </p:sp>
      <p:graphicFrame>
        <p:nvGraphicFramePr>
          <p:cNvPr id="3502" name="Google Shape;3502;p85"/>
          <p:cNvGraphicFramePr/>
          <p:nvPr>
            <p:extLst>
              <p:ext uri="{D42A27DB-BD31-4B8C-83A1-F6EECF244321}">
                <p14:modId xmlns:p14="http://schemas.microsoft.com/office/powerpoint/2010/main" val="640353149"/>
              </p:ext>
            </p:extLst>
          </p:nvPr>
        </p:nvGraphicFramePr>
        <p:xfrm>
          <a:off x="819999" y="1510487"/>
          <a:ext cx="7531879" cy="259827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Entidades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Ocorrência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Fornecedor</a:t>
                      </a:r>
                      <a:endParaRPr sz="1100" b="1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Termo geral responsável pelo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fornecimento dos carros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Fornece os carros para o stand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Compra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Representa as compras dos carros realizadas ao fornecedor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Cada compra tem um id, que é </a:t>
                      </a:r>
                      <a:r>
                        <a:rPr lang="pt-BR" sz="1050" err="1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atribuido</a:t>
                      </a:r>
                      <a:r>
                        <a:rPr lang="pt-BR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no momento do seu registo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bg1"/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Carro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Informações acerca do carros do stand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Os clientes têm um registo único que é obrigatório para </a:t>
                      </a:r>
                      <a:r>
                        <a:rPr lang="pt-PT" sz="1050" err="1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pertecerem</a:t>
                      </a: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ao stand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Test Drive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Representa uma </a:t>
                      </a:r>
                      <a:r>
                        <a:rPr lang="pt-PT" sz="1050" err="1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Test</a:t>
                      </a: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 Drive realizada por um cliente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Cada Test Drive tem um ID, que é atribuído no momento do seu registo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</a:tbl>
          </a:graphicData>
        </a:graphic>
      </p:graphicFrame>
      <p:pic>
        <p:nvPicPr>
          <p:cNvPr id="3503" name="Google Shape;350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864" y="-365800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71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DD79CE99-68FF-9E69-9BFE-AD41A740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78958" y="1957614"/>
            <a:ext cx="3616810" cy="304807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12C0E03-8548-E96A-1A02-54082C83B4BA}"/>
              </a:ext>
            </a:extLst>
          </p:cNvPr>
          <p:cNvSpPr txBox="1"/>
          <p:nvPr/>
        </p:nvSpPr>
        <p:spPr>
          <a:xfrm>
            <a:off x="5291470" y="2571750"/>
            <a:ext cx="26422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  <a:buSzPct val="193000"/>
            </a:pPr>
            <a:r>
              <a:rPr lang="pt-PT" dirty="0">
                <a:solidFill>
                  <a:srgbClr val="FFFFFF"/>
                </a:solidFill>
                <a:latin typeface="Bai Jamjuree" panose="020B0604020202020204" charset="-34"/>
                <a:cs typeface="Bai Jamjuree" panose="020B0604020202020204" charset="-34"/>
              </a:rPr>
              <a:t>Uma ou mais compras são feitas a um fornecedor.</a:t>
            </a:r>
            <a:endParaRPr lang="pt-PT" dirty="0">
              <a:latin typeface="Bai Jamjuree" panose="020B0604020202020204" charset="-34"/>
              <a:cs typeface="Bai Jamjuree" panose="020B0604020202020204" charset="-34"/>
            </a:endParaRP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F563D9A-D781-7439-5D21-5EA37B4E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4650"/>
              </p:ext>
            </p:extLst>
          </p:nvPr>
        </p:nvGraphicFramePr>
        <p:xfrm>
          <a:off x="878958" y="1186116"/>
          <a:ext cx="6783573" cy="661600"/>
        </p:xfrm>
        <a:graphic>
          <a:graphicData uri="http://schemas.openxmlformats.org/drawingml/2006/table">
            <a:tbl>
              <a:tblPr firstRow="1" bandRow="1">
                <a:tableStyleId>{4D2099D1-657E-430B-A1B5-3ABEBFA9FE81}</a:tableStyleId>
              </a:tblPr>
              <a:tblGrid>
                <a:gridCol w="1077433">
                  <a:extLst>
                    <a:ext uri="{9D8B030D-6E8A-4147-A177-3AD203B41FA5}">
                      <a16:colId xmlns:a16="http://schemas.microsoft.com/office/drawing/2014/main" val="2290275342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2996516911"/>
                    </a:ext>
                  </a:extLst>
                </a:gridCol>
                <a:gridCol w="1630325">
                  <a:extLst>
                    <a:ext uri="{9D8B030D-6E8A-4147-A177-3AD203B41FA5}">
                      <a16:colId xmlns:a16="http://schemas.microsoft.com/office/drawing/2014/main" val="1263692760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112779022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266728022"/>
                    </a:ext>
                  </a:extLst>
                </a:gridCol>
              </a:tblGrid>
              <a:tr h="330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Entidades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Multiplicidade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Relacionamento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Multiplicidade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Entidades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32924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 err="1">
                          <a:solidFill>
                            <a:schemeClr val="bg1"/>
                          </a:solidFill>
                          <a:latin typeface="Arial"/>
                        </a:rPr>
                        <a:t>Compra</a:t>
                      </a:r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 </a:t>
                      </a:r>
                      <a:endParaRPr lang="pt-PT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(0,N)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é feita 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(1,1)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Fornecedor</a:t>
                      </a:r>
                      <a:endParaRPr lang="pt-PT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77693"/>
                  </a:ext>
                </a:extLst>
              </a:tr>
            </a:tbl>
          </a:graphicData>
        </a:graphic>
      </p:graphicFrame>
      <p:sp>
        <p:nvSpPr>
          <p:cNvPr id="2" name="Google Shape;3491;p85">
            <a:extLst>
              <a:ext uri="{FF2B5EF4-FFF2-40B4-BE49-F238E27FC236}">
                <a16:creationId xmlns:a16="http://schemas.microsoft.com/office/drawing/2014/main" id="{66F209CB-79A1-A207-AB91-84D7ADFFB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dos Relacionamentos</a:t>
            </a:r>
            <a:endParaRPr dirty="0"/>
          </a:p>
        </p:txBody>
      </p:sp>
      <p:sp>
        <p:nvSpPr>
          <p:cNvPr id="7" name="Google Shape;3510;p85">
            <a:extLst>
              <a:ext uri="{FF2B5EF4-FFF2-40B4-BE49-F238E27FC236}">
                <a16:creationId xmlns:a16="http://schemas.microsoft.com/office/drawing/2014/main" id="{17282957-BA57-AE91-5C21-B6A396127F4D}"/>
              </a:ext>
            </a:extLst>
          </p:cNvPr>
          <p:cNvSpPr/>
          <p:nvPr/>
        </p:nvSpPr>
        <p:spPr>
          <a:xfrm>
            <a:off x="4981374" y="2685602"/>
            <a:ext cx="246300" cy="21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2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BE166DF6-1497-9097-9074-E92E146B1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25448"/>
              </p:ext>
            </p:extLst>
          </p:nvPr>
        </p:nvGraphicFramePr>
        <p:xfrm>
          <a:off x="850605" y="1565886"/>
          <a:ext cx="7451671" cy="2204184"/>
        </p:xfrm>
        <a:graphic>
          <a:graphicData uri="http://schemas.openxmlformats.org/drawingml/2006/table">
            <a:tbl>
              <a:tblPr firstRow="1" bandRow="1">
                <a:tableStyleId>{4D2099D1-657E-430B-A1B5-3ABEBFA9FE81}</a:tableStyleId>
              </a:tblPr>
              <a:tblGrid>
                <a:gridCol w="1023915">
                  <a:extLst>
                    <a:ext uri="{9D8B030D-6E8A-4147-A177-3AD203B41FA5}">
                      <a16:colId xmlns:a16="http://schemas.microsoft.com/office/drawing/2014/main" val="231446809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807058226"/>
                    </a:ext>
                  </a:extLst>
                </a:gridCol>
                <a:gridCol w="2412418">
                  <a:extLst>
                    <a:ext uri="{9D8B030D-6E8A-4147-A177-3AD203B41FA5}">
                      <a16:colId xmlns:a16="http://schemas.microsoft.com/office/drawing/2014/main" val="4108501262"/>
                    </a:ext>
                  </a:extLst>
                </a:gridCol>
                <a:gridCol w="1280214">
                  <a:extLst>
                    <a:ext uri="{9D8B030D-6E8A-4147-A177-3AD203B41FA5}">
                      <a16:colId xmlns:a16="http://schemas.microsoft.com/office/drawing/2014/main" val="712523479"/>
                    </a:ext>
                  </a:extLst>
                </a:gridCol>
                <a:gridCol w="630645">
                  <a:extLst>
                    <a:ext uri="{9D8B030D-6E8A-4147-A177-3AD203B41FA5}">
                      <a16:colId xmlns:a16="http://schemas.microsoft.com/office/drawing/2014/main" val="3965252857"/>
                    </a:ext>
                  </a:extLst>
                </a:gridCol>
                <a:gridCol w="1091019">
                  <a:extLst>
                    <a:ext uri="{9D8B030D-6E8A-4147-A177-3AD203B41FA5}">
                      <a16:colId xmlns:a16="http://schemas.microsoft.com/office/drawing/2014/main" val="3846347782"/>
                    </a:ext>
                  </a:extLst>
                </a:gridCol>
              </a:tblGrid>
              <a:tr h="4742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/>
                        </a:rPr>
                        <a:t>Entidade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Atributo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Descrição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Domínio/</a:t>
                      </a:r>
                      <a:endParaRPr lang="pt-PT" sz="1400" b="1" i="0" u="none" strike="noStrike" noProof="0" dirty="0">
                        <a:latin typeface="Aldrich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Trabalho</a:t>
                      </a:r>
                      <a:endParaRPr lang="pt-PT" sz="1400" b="1" i="0" u="none" strike="noStrike" noProof="0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/>
                        </a:rPr>
                        <a:t>Nulo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/>
                        </a:rPr>
                        <a:t>Exemplo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694720"/>
                  </a:ext>
                </a:extLst>
              </a:tr>
              <a:tr h="1686024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chemeClr val="bg1"/>
                          </a:solidFill>
                          <a:latin typeface="Bai Jamjuree"/>
                        </a:rPr>
                        <a:t>Carro</a:t>
                      </a:r>
                      <a:endParaRPr lang="pt-PT" sz="1800" b="1" dirty="0">
                        <a:solidFill>
                          <a:schemeClr val="bg1"/>
                        </a:solidFill>
                        <a:latin typeface="Bai Jamjure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ID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Marca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Modelo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Ano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Kilometros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Cilindrada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Combustível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Preço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Identificador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Marca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Modelo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Ano de produção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Quilómetros percorridos pelo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Cilindrada do motor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Tipo de motor do carro</a:t>
                      </a:r>
                      <a:endParaRPr lang="pt-PT" sz="1100" b="0" dirty="0">
                        <a:latin typeface="Bai Jamjuree"/>
                      </a:endParaRP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Preço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Estado do carro (novo ou usado)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VARCHAR(50)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VARCHAR(75)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ENUM(...)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1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Opel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Corsa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2008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0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1248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Gasolina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5000.50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52242"/>
                  </a:ext>
                </a:extLst>
              </a:tr>
            </a:tbl>
          </a:graphicData>
        </a:graphic>
      </p:graphicFrame>
      <p:sp>
        <p:nvSpPr>
          <p:cNvPr id="3" name="Google Shape;3491;p85">
            <a:extLst>
              <a:ext uri="{FF2B5EF4-FFF2-40B4-BE49-F238E27FC236}">
                <a16:creationId xmlns:a16="http://schemas.microsoft.com/office/drawing/2014/main" id="{A2CE88F3-9809-6263-D9DA-EA35F47AE9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dos Atributos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9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Concetual</a:t>
            </a:r>
            <a:endParaRPr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428" y="1012525"/>
            <a:ext cx="7345143" cy="3506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4500" dirty="0" err="1">
                <a:solidFill>
                  <a:schemeClr val="dk2"/>
                </a:solidFill>
              </a:rPr>
              <a:t>Definição</a:t>
            </a:r>
            <a:r>
              <a:rPr lang="en-US" sz="4500" dirty="0">
                <a:solidFill>
                  <a:schemeClr val="dk2"/>
                </a:solidFill>
              </a:rPr>
              <a:t> do </a:t>
            </a:r>
            <a:br>
              <a:rPr lang="en-US" sz="4500" dirty="0">
                <a:solidFill>
                  <a:schemeClr val="dk2"/>
                </a:solidFill>
              </a:rPr>
            </a:br>
            <a:r>
              <a:rPr lang="en-US" sz="4500" dirty="0">
                <a:solidFill>
                  <a:schemeClr val="dk2"/>
                </a:solidFill>
              </a:rPr>
              <a:t>Sistema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0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Modelação Lógica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52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p8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Construção e Validação do Modelo de Dados Lógico</a:t>
            </a:r>
            <a:endParaRPr dirty="0"/>
          </a:p>
        </p:txBody>
      </p:sp>
      <p:graphicFrame>
        <p:nvGraphicFramePr>
          <p:cNvPr id="3502" name="Google Shape;3502;p85"/>
          <p:cNvGraphicFramePr/>
          <p:nvPr>
            <p:extLst>
              <p:ext uri="{D42A27DB-BD31-4B8C-83A1-F6EECF244321}">
                <p14:modId xmlns:p14="http://schemas.microsoft.com/office/powerpoint/2010/main" val="88478517"/>
              </p:ext>
            </p:extLst>
          </p:nvPr>
        </p:nvGraphicFramePr>
        <p:xfrm>
          <a:off x="819999" y="1739087"/>
          <a:ext cx="7531879" cy="252963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205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Atributos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Tipo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Chave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ID</a:t>
                      </a:r>
                      <a:endParaRPr sz="110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INT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Chave Primária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Nome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VARCHAR(75)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Genero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-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Data_de_Nascimento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DATE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-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NIF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INT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03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Morada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VARCHAR(75)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-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64679"/>
                  </a:ext>
                </a:extLst>
              </a:tr>
            </a:tbl>
          </a:graphicData>
        </a:graphic>
      </p:graphicFrame>
      <p:pic>
        <p:nvPicPr>
          <p:cNvPr id="3503" name="Google Shape;350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864" y="-365800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FCF85-3667-F220-0D0C-099396B5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000" y="1512026"/>
            <a:ext cx="3351000" cy="2595154"/>
          </a:xfrm>
        </p:spPr>
        <p:txBody>
          <a:bodyPr/>
          <a:lstStyle/>
          <a:p>
            <a:r>
              <a:rPr lang="pt-BR" dirty="0"/>
              <a:t>Todos os atributos multivalorados presentes no modelo conceptual têm as suas próprias tabelas.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Todos os valores presentes nas diferentes entidades do modelo são unicamente dependentes da chave primária da entidade.</a:t>
            </a:r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E0541E-1F56-C636-5FD1-71BF5CFE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Normalização de Dados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E3568C7-7740-CDF7-CF85-C4B6B908A556}"/>
              </a:ext>
            </a:extLst>
          </p:cNvPr>
          <p:cNvSpPr/>
          <p:nvPr/>
        </p:nvSpPr>
        <p:spPr>
          <a:xfrm>
            <a:off x="4434840" y="1512026"/>
            <a:ext cx="502920" cy="105972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6B84834-5904-5F88-7689-536D9B1227F0}"/>
              </a:ext>
            </a:extLst>
          </p:cNvPr>
          <p:cNvSpPr/>
          <p:nvPr/>
        </p:nvSpPr>
        <p:spPr>
          <a:xfrm>
            <a:off x="5699760" y="1512026"/>
            <a:ext cx="502920" cy="23665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8E0E397-61F8-3E11-7B9B-D0702C2174AA}"/>
              </a:ext>
            </a:extLst>
          </p:cNvPr>
          <p:cNvSpPr txBox="1">
            <a:spLocks/>
          </p:cNvSpPr>
          <p:nvPr/>
        </p:nvSpPr>
        <p:spPr>
          <a:xfrm>
            <a:off x="4937760" y="1831588"/>
            <a:ext cx="883919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139700" indent="0">
              <a:buNone/>
            </a:pPr>
            <a:r>
              <a:rPr lang="pt-PT" sz="1800" dirty="0"/>
              <a:t>1FN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E6E7C2B-6DE1-41D3-6C9C-A84CF78723A0}"/>
              </a:ext>
            </a:extLst>
          </p:cNvPr>
          <p:cNvSpPr txBox="1">
            <a:spLocks/>
          </p:cNvSpPr>
          <p:nvPr/>
        </p:nvSpPr>
        <p:spPr>
          <a:xfrm>
            <a:off x="6202680" y="2485003"/>
            <a:ext cx="883919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139700" indent="0">
              <a:buNone/>
            </a:pPr>
            <a:r>
              <a:rPr lang="pt-PT" sz="1800" dirty="0"/>
              <a:t>2FN</a:t>
            </a:r>
          </a:p>
        </p:txBody>
      </p:sp>
    </p:spTree>
    <p:extLst>
      <p:ext uri="{BB962C8B-B14F-4D97-AF65-F5344CB8AC3E}">
        <p14:creationId xmlns:p14="http://schemas.microsoft.com/office/powerpoint/2010/main" val="22594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Lógico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3473" y="1012525"/>
            <a:ext cx="5097053" cy="3506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82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FCF85-3667-F220-0D0C-099396B56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A validação através de questões feitas ao gerente desempenhou um papel essencial.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Conseguimos confirmar que nosso modelo lógico atendia aos requisitos de exploração necessários para a implementação física de uma base de dados para o Stand. </a:t>
            </a:r>
          </a:p>
          <a:p>
            <a:pPr marL="139700" indent="0">
              <a:buNone/>
            </a:pPr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E0541E-1F56-C636-5FD1-71BF5CFE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do Modelo com Interrogações do Utilizador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762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Implementação Física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18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Modelo Físico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56825" y="1525331"/>
            <a:ext cx="6230349" cy="2341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8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Interrogações do Utilizador para</a:t>
            </a:r>
            <a:br>
              <a:rPr lang="pt-BR" dirty="0"/>
            </a:br>
            <a:r>
              <a:rPr lang="pt-BR" dirty="0"/>
              <a:t>SQL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3473" y="1958349"/>
            <a:ext cx="6137054" cy="1684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7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94765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Definição e caracterização das vistas de utilização em SQL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3473" y="2103497"/>
            <a:ext cx="6137054" cy="1393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53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73F61E-E8F2-7E68-0B46-E3DCA934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Cálculo do Espaço da Bases de Dados</a:t>
            </a:r>
            <a:endParaRPr lang="pt-PT" dirty="0"/>
          </a:p>
        </p:txBody>
      </p:sp>
      <p:graphicFrame>
        <p:nvGraphicFramePr>
          <p:cNvPr id="4" name="Google Shape;3502;p85">
            <a:extLst>
              <a:ext uri="{FF2B5EF4-FFF2-40B4-BE49-F238E27FC236}">
                <a16:creationId xmlns:a16="http://schemas.microsoft.com/office/drawing/2014/main" id="{30C6FEB6-1509-510C-E807-450EE2460F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656216"/>
              </p:ext>
            </p:extLst>
          </p:nvPr>
        </p:nvGraphicFramePr>
        <p:xfrm>
          <a:off x="819999" y="1335227"/>
          <a:ext cx="7531879" cy="292584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205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Atributos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Tipo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Tamanho</a:t>
                      </a:r>
                      <a:r>
                        <a:rPr lang="en-US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(bytes)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ID</a:t>
                      </a:r>
                      <a:endParaRPr sz="110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INT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4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Nome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VARCHAR(75)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77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Genero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52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Data_de_Nascimento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DATE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3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NIF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INT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03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Morada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VARCHAR(75)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77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64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Total</a:t>
                      </a:r>
                      <a:endParaRPr lang="en" sz="140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-</a:t>
                      </a:r>
                      <a:endParaRPr sz="140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217</a:t>
                      </a:r>
                      <a:endParaRPr sz="140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14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92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6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err="1"/>
              <a:t>Contexto</a:t>
            </a:r>
            <a:r>
              <a:rPr lang="en"/>
              <a:t> de </a:t>
            </a:r>
            <a:r>
              <a:rPr lang="en" err="1"/>
              <a:t>Aplicação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2786" name="Google Shape;2786;p65"/>
          <p:cNvSpPr txBox="1">
            <a:spLocks noGrp="1"/>
          </p:cNvSpPr>
          <p:nvPr>
            <p:ph type="subTitle" idx="2"/>
          </p:nvPr>
        </p:nvSpPr>
        <p:spPr>
          <a:xfrm>
            <a:off x="3396246" y="1666544"/>
            <a:ext cx="3140810" cy="29362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Fundada</a:t>
            </a:r>
            <a:r>
              <a:rPr lang="en"/>
              <a:t> </a:t>
            </a:r>
            <a:r>
              <a:rPr lang="en" err="1"/>
              <a:t>em</a:t>
            </a:r>
            <a:r>
              <a:rPr lang="en"/>
              <a:t> 2009 </a:t>
            </a:r>
            <a:r>
              <a:rPr lang="en" err="1"/>
              <a:t>pelo</a:t>
            </a:r>
            <a:r>
              <a:rPr lang="en"/>
              <a:t> Xavier Mota</a:t>
            </a:r>
            <a:endParaRPr lang="pt-PT"/>
          </a:p>
        </p:txBody>
      </p:sp>
      <p:sp>
        <p:nvSpPr>
          <p:cNvPr id="2788" name="Google Shape;2788;p65"/>
          <p:cNvSpPr txBox="1">
            <a:spLocks noGrp="1"/>
          </p:cNvSpPr>
          <p:nvPr>
            <p:ph type="subTitle" idx="4"/>
          </p:nvPr>
        </p:nvSpPr>
        <p:spPr>
          <a:xfrm>
            <a:off x="3256856" y="2712249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BR"/>
              <a:t>O stand oferece um leque variado</a:t>
            </a:r>
            <a:endParaRPr lang="pt-PT"/>
          </a:p>
          <a:p>
            <a:r>
              <a:rPr lang="pt-BR"/>
              <a:t>de carros</a:t>
            </a:r>
            <a:endParaRPr lang="pt-PT"/>
          </a:p>
        </p:txBody>
      </p:sp>
      <p:sp>
        <p:nvSpPr>
          <p:cNvPr id="2790" name="Google Shape;2790;p65"/>
          <p:cNvSpPr txBox="1">
            <a:spLocks noGrp="1"/>
          </p:cNvSpPr>
          <p:nvPr>
            <p:ph type="subTitle" idx="6"/>
          </p:nvPr>
        </p:nvSpPr>
        <p:spPr>
          <a:xfrm>
            <a:off x="3256856" y="3855527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BR"/>
              <a:t>Os funcionários do stand podem ser</a:t>
            </a:r>
            <a:endParaRPr lang="en"/>
          </a:p>
          <a:p>
            <a:r>
              <a:rPr lang="pt-BR"/>
              <a:t>vendedores ou compradores</a:t>
            </a:r>
            <a:endParaRPr lang="en"/>
          </a:p>
        </p:txBody>
      </p:sp>
      <p:grpSp>
        <p:nvGrpSpPr>
          <p:cNvPr id="2791" name="Google Shape;2791;p65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7369961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65"/>
          <p:cNvSpPr/>
          <p:nvPr/>
        </p:nvSpPr>
        <p:spPr>
          <a:xfrm>
            <a:off x="2610052" y="26760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65"/>
          <p:cNvSpPr/>
          <p:nvPr/>
        </p:nvSpPr>
        <p:spPr>
          <a:xfrm>
            <a:off x="2610052" y="15373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65"/>
          <p:cNvSpPr/>
          <p:nvPr/>
        </p:nvSpPr>
        <p:spPr>
          <a:xfrm>
            <a:off x="2610052" y="38146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65"/>
          <p:cNvGrpSpPr/>
          <p:nvPr/>
        </p:nvGrpSpPr>
        <p:grpSpPr>
          <a:xfrm>
            <a:off x="2734961" y="1652139"/>
            <a:ext cx="299787" cy="301002"/>
            <a:chOff x="7025531" y="2456707"/>
            <a:chExt cx="337712" cy="339119"/>
          </a:xfrm>
        </p:grpSpPr>
        <p:sp>
          <p:nvSpPr>
            <p:cNvPr id="2854" name="Google Shape;2854;p65"/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2858" name="Google Shape;2858;p65"/>
          <p:cNvSpPr/>
          <p:nvPr/>
        </p:nvSpPr>
        <p:spPr>
          <a:xfrm>
            <a:off x="2735982" y="2802781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59" name="Google Shape;2859;p65"/>
          <p:cNvSpPr/>
          <p:nvPr/>
        </p:nvSpPr>
        <p:spPr>
          <a:xfrm>
            <a:off x="2745607" y="3939942"/>
            <a:ext cx="302281" cy="302908"/>
          </a:xfrm>
          <a:custGeom>
            <a:avLst/>
            <a:gdLst/>
            <a:ahLst/>
            <a:cxnLst/>
            <a:rect l="l" t="t" r="r" b="b"/>
            <a:pathLst>
              <a:path w="11575" h="11599" extrusionOk="0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6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94765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>
                <a:latin typeface="Arial" panose="020B0604020202020204" pitchFamily="34" charset="0"/>
              </a:rPr>
              <a:t>Indexação do Sistema de Dados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3473" y="2299591"/>
            <a:ext cx="6137054" cy="1001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03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Procedimentos Implementados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16514" y="1558508"/>
            <a:ext cx="6110972" cy="2464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6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019332" y="2348963"/>
            <a:ext cx="7439725" cy="180588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Implementação do Sistema de</a:t>
            </a:r>
            <a:br>
              <a:rPr lang="pt-BR" sz="4500" dirty="0">
                <a:solidFill>
                  <a:schemeClr val="dk2"/>
                </a:solidFill>
              </a:rPr>
            </a:br>
            <a:r>
              <a:rPr lang="pt-BR" sz="4500" dirty="0">
                <a:solidFill>
                  <a:schemeClr val="dk2"/>
                </a:solidFill>
              </a:rPr>
              <a:t>Recolha de Dados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8156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421068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33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8FBD99-61FC-D2D0-0941-B05BF9C1E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  <a:p>
            <a:r>
              <a:rPr lang="pt-BR" dirty="0"/>
              <a:t>O sistema de recolha de dados possibilita a obtenção de dados de diversas fontes e o armazenamento dos mesmos numa base de dados.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82600" indent="-342900">
              <a:buFont typeface="+mj-lt"/>
              <a:buAutoNum type="arabicPeriod"/>
            </a:pPr>
            <a:r>
              <a:rPr lang="pt-BR" dirty="0"/>
              <a:t>Estabelecer conexão com a base de dados que contém as tabelas;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Parsing dos </a:t>
            </a:r>
            <a:r>
              <a:rPr lang="en-US" dirty="0" err="1"/>
              <a:t>arquivos</a:t>
            </a:r>
            <a:r>
              <a:rPr lang="en-US" dirty="0"/>
              <a:t> CSV;</a:t>
            </a:r>
          </a:p>
          <a:p>
            <a:pPr marL="482600" indent="-342900">
              <a:buFont typeface="+mj-lt"/>
              <a:buAutoNum type="arabicPeriod"/>
            </a:pPr>
            <a:r>
              <a:rPr lang="pt-BR" dirty="0"/>
              <a:t>Execução de procedimentos SQL presentes no ficheiro inserts.sql. 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E435-7F72-B23D-6E15-6B603F45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e Modelo do Sistema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9603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Implementação e funcionamento do sistema de recolha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93257" y="1548880"/>
            <a:ext cx="5957486" cy="2975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75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Implementação e funcionamento do sistema de recolha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48587" y="1512480"/>
            <a:ext cx="4246826" cy="3364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1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019332" y="2348963"/>
            <a:ext cx="7439725" cy="180588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Implementação do Sistema de</a:t>
            </a:r>
            <a:br>
              <a:rPr lang="pt-BR" sz="4500" dirty="0">
                <a:solidFill>
                  <a:schemeClr val="dk2"/>
                </a:solidFill>
              </a:rPr>
            </a:br>
            <a:r>
              <a:rPr lang="pt-BR" sz="4500" dirty="0">
                <a:solidFill>
                  <a:schemeClr val="dk2"/>
                </a:solidFill>
              </a:rPr>
              <a:t>Painéis de Análise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8156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421068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81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803350" y="1198418"/>
            <a:ext cx="5037466" cy="202937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Definição e Caracterização da Vista de Dados para Análise</a:t>
            </a:r>
            <a:endParaRPr dirty="0"/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0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2DCA0C-F104-6E6A-50FF-6304FB11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Povoamento das Estruturas de Dados para Análise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0A451-8AF0-36AA-CE33-E81FC3644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47"/>
          <a:stretch/>
        </p:blipFill>
        <p:spPr>
          <a:xfrm>
            <a:off x="1062871" y="1676275"/>
            <a:ext cx="1192650" cy="1790950"/>
          </a:xfrm>
          <a:prstGeom prst="rect">
            <a:avLst/>
          </a:prstGeom>
        </p:spPr>
      </p:pic>
      <p:pic>
        <p:nvPicPr>
          <p:cNvPr id="1026" name="Picture 2" descr="Open Database Connectivity - What Is ODBC? | Sisense">
            <a:extLst>
              <a:ext uri="{FF2B5EF4-FFF2-40B4-BE49-F238E27FC236}">
                <a16:creationId xmlns:a16="http://schemas.microsoft.com/office/drawing/2014/main" id="{BD7029C9-CA3B-F4A3-384D-F934314E9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26" y="1676275"/>
            <a:ext cx="5009047" cy="235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638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Apresentação e Caracterização dos Dashboards Implementados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10093" y="1604984"/>
            <a:ext cx="5323813" cy="3036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2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err="1"/>
              <a:t>Fundamentação</a:t>
            </a:r>
            <a:r>
              <a:rPr lang="en"/>
              <a:t> do Sistema</a:t>
            </a:r>
            <a:endParaRPr lang="pt-PT"/>
          </a:p>
        </p:txBody>
      </p:sp>
      <p:sp>
        <p:nvSpPr>
          <p:cNvPr id="3346" name="Google Shape;3346;p82"/>
          <p:cNvSpPr txBox="1">
            <a:spLocks noGrp="1"/>
          </p:cNvSpPr>
          <p:nvPr>
            <p:ph type="subTitle" idx="2"/>
          </p:nvPr>
        </p:nvSpPr>
        <p:spPr>
          <a:xfrm>
            <a:off x="3346611" y="2568999"/>
            <a:ext cx="2474400" cy="9204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fontAlgn="base"/>
            <a:r>
              <a:rPr lang="pt-BR"/>
              <a:t>Tem existido uma falta de</a:t>
            </a:r>
            <a:r>
              <a:rPr lang="en-US"/>
              <a:t>​</a:t>
            </a:r>
          </a:p>
          <a:p>
            <a:pPr fontAlgn="base"/>
            <a:r>
              <a:rPr lang="pt-BR"/>
              <a:t>organização grave em</a:t>
            </a:r>
            <a:r>
              <a:rPr lang="en-US"/>
              <a:t>​</a:t>
            </a:r>
          </a:p>
          <a:p>
            <a:pPr fontAlgn="base"/>
            <a:r>
              <a:rPr lang="pt-BR"/>
              <a:t>relação aos registos das</a:t>
            </a:r>
            <a:r>
              <a:rPr lang="en-US"/>
              <a:t>​</a:t>
            </a:r>
          </a:p>
          <a:p>
            <a:pPr fontAlgn="base"/>
            <a:r>
              <a:rPr lang="pt-BR"/>
              <a:t>compras, vendas e carros</a:t>
            </a:r>
            <a:r>
              <a:rPr lang="en-US"/>
              <a:t>​</a:t>
            </a:r>
          </a:p>
          <a:p>
            <a:pPr fontAlgn="base"/>
            <a:r>
              <a:rPr lang="pt-BR"/>
              <a:t>do stand.</a:t>
            </a:r>
            <a:r>
              <a:rPr lang="en-US"/>
              <a:t>​</a:t>
            </a:r>
          </a:p>
        </p:txBody>
      </p:sp>
      <p:sp>
        <p:nvSpPr>
          <p:cNvPr id="3348" name="Google Shape;3348;p82"/>
          <p:cNvSpPr txBox="1">
            <a:spLocks noGrp="1"/>
          </p:cNvSpPr>
          <p:nvPr>
            <p:ph type="subTitle" idx="4"/>
          </p:nvPr>
        </p:nvSpPr>
        <p:spPr>
          <a:xfrm>
            <a:off x="5977040" y="2568999"/>
            <a:ext cx="2474400" cy="154609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pt-BR"/>
              <a:t>Com a expansão do negócio, devido a ainda ser utilizados livros de registo, tem-se verificado cada vez mais erros por parte dos funcionários.​</a:t>
            </a:r>
            <a:endParaRPr/>
          </a:p>
        </p:txBody>
      </p:sp>
      <p:sp>
        <p:nvSpPr>
          <p:cNvPr id="3350" name="Google Shape;3350;p82"/>
          <p:cNvSpPr txBox="1">
            <a:spLocks noGrp="1"/>
          </p:cNvSpPr>
          <p:nvPr>
            <p:ph type="subTitle" idx="6"/>
          </p:nvPr>
        </p:nvSpPr>
        <p:spPr>
          <a:xfrm>
            <a:off x="715500" y="2568999"/>
            <a:ext cx="2474400" cy="9204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err="1"/>
              <a:t>Tem</a:t>
            </a:r>
            <a:r>
              <a:rPr lang="en-US"/>
              <a:t> </a:t>
            </a:r>
            <a:r>
              <a:rPr lang="en-US" err="1"/>
              <a:t>aumentado</a:t>
            </a:r>
            <a:r>
              <a:rPr lang="en-US"/>
              <a:t> o </a:t>
            </a:r>
            <a:r>
              <a:rPr lang="en-US" err="1"/>
              <a:t>número</a:t>
            </a:r>
            <a:r>
              <a:rPr lang="en-US"/>
              <a:t> </a:t>
            </a:r>
          </a:p>
          <a:p>
            <a:pPr marL="0" lvl="0" indent="0"/>
            <a:r>
              <a:rPr lang="en-US"/>
              <a:t>de </a:t>
            </a:r>
            <a:r>
              <a:rPr lang="en-US" err="1"/>
              <a:t>queixas</a:t>
            </a:r>
            <a:r>
              <a:rPr lang="en-US"/>
              <a:t> da </a:t>
            </a:r>
            <a:r>
              <a:rPr lang="en-US" err="1"/>
              <a:t>qualidade</a:t>
            </a:r>
            <a:r>
              <a:rPr lang="en-US"/>
              <a:t> do </a:t>
            </a:r>
          </a:p>
          <a:p>
            <a:pPr marL="0" lvl="0" indent="0"/>
            <a:r>
              <a:rPr lang="en-US" err="1"/>
              <a:t>serviço</a:t>
            </a:r>
            <a:r>
              <a:rPr lang="en-US"/>
              <a:t>.</a:t>
            </a:r>
            <a:endParaRPr/>
          </a:p>
        </p:txBody>
      </p:sp>
      <p:sp>
        <p:nvSpPr>
          <p:cNvPr id="3351" name="Google Shape;3351;p82"/>
          <p:cNvSpPr/>
          <p:nvPr/>
        </p:nvSpPr>
        <p:spPr>
          <a:xfrm>
            <a:off x="81019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82"/>
          <p:cNvSpPr/>
          <p:nvPr/>
        </p:nvSpPr>
        <p:spPr>
          <a:xfrm>
            <a:off x="3429470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82"/>
          <p:cNvSpPr/>
          <p:nvPr/>
        </p:nvSpPr>
        <p:spPr>
          <a:xfrm>
            <a:off x="604874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4571988" y="1341371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7923741" y="7474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4" name="Google Shape;3414;p82"/>
          <p:cNvGrpSpPr/>
          <p:nvPr/>
        </p:nvGrpSpPr>
        <p:grpSpPr>
          <a:xfrm>
            <a:off x="6156409" y="1995865"/>
            <a:ext cx="328117" cy="328057"/>
            <a:chOff x="4534444" y="2479828"/>
            <a:chExt cx="375377" cy="375308"/>
          </a:xfrm>
        </p:grpSpPr>
        <p:sp>
          <p:nvSpPr>
            <p:cNvPr id="3415" name="Google Shape;3415;p82"/>
            <p:cNvSpPr/>
            <p:nvPr/>
          </p:nvSpPr>
          <p:spPr>
            <a:xfrm>
              <a:off x="4534444" y="2479828"/>
              <a:ext cx="375377" cy="375308"/>
            </a:xfrm>
            <a:custGeom>
              <a:avLst/>
              <a:gdLst/>
              <a:ahLst/>
              <a:cxnLst/>
              <a:rect l="l" t="t" r="r" b="b"/>
              <a:pathLst>
                <a:path w="20206" h="20205" extrusionOk="0">
                  <a:moveTo>
                    <a:pt x="2579" y="1188"/>
                  </a:moveTo>
                  <a:lnTo>
                    <a:pt x="2579" y="2585"/>
                  </a:lnTo>
                  <a:lnTo>
                    <a:pt x="1184" y="2585"/>
                  </a:lnTo>
                  <a:lnTo>
                    <a:pt x="1184" y="1188"/>
                  </a:lnTo>
                  <a:close/>
                  <a:moveTo>
                    <a:pt x="16443" y="1188"/>
                  </a:moveTo>
                  <a:lnTo>
                    <a:pt x="16443" y="2585"/>
                  </a:lnTo>
                  <a:lnTo>
                    <a:pt x="3763" y="2585"/>
                  </a:lnTo>
                  <a:lnTo>
                    <a:pt x="3763" y="1188"/>
                  </a:lnTo>
                  <a:close/>
                  <a:moveTo>
                    <a:pt x="19021" y="1188"/>
                  </a:moveTo>
                  <a:lnTo>
                    <a:pt x="19021" y="2585"/>
                  </a:lnTo>
                  <a:lnTo>
                    <a:pt x="17627" y="2585"/>
                  </a:lnTo>
                  <a:lnTo>
                    <a:pt x="17627" y="1188"/>
                  </a:lnTo>
                  <a:close/>
                  <a:moveTo>
                    <a:pt x="2579" y="3771"/>
                  </a:moveTo>
                  <a:lnTo>
                    <a:pt x="2579" y="11282"/>
                  </a:lnTo>
                  <a:lnTo>
                    <a:pt x="1184" y="11282"/>
                  </a:lnTo>
                  <a:lnTo>
                    <a:pt x="1184" y="3771"/>
                  </a:lnTo>
                  <a:close/>
                  <a:moveTo>
                    <a:pt x="16443" y="3771"/>
                  </a:moveTo>
                  <a:lnTo>
                    <a:pt x="16443" y="11282"/>
                  </a:lnTo>
                  <a:lnTo>
                    <a:pt x="12453" y="11282"/>
                  </a:lnTo>
                  <a:lnTo>
                    <a:pt x="9191" y="8571"/>
                  </a:lnTo>
                  <a:lnTo>
                    <a:pt x="9223" y="11282"/>
                  </a:lnTo>
                  <a:lnTo>
                    <a:pt x="3763" y="11282"/>
                  </a:lnTo>
                  <a:lnTo>
                    <a:pt x="3763" y="3771"/>
                  </a:lnTo>
                  <a:close/>
                  <a:moveTo>
                    <a:pt x="19021" y="3772"/>
                  </a:moveTo>
                  <a:lnTo>
                    <a:pt x="19021" y="11282"/>
                  </a:lnTo>
                  <a:lnTo>
                    <a:pt x="17627" y="11282"/>
                  </a:lnTo>
                  <a:lnTo>
                    <a:pt x="17627" y="3772"/>
                  </a:lnTo>
                  <a:close/>
                  <a:moveTo>
                    <a:pt x="2579" y="12469"/>
                  </a:moveTo>
                  <a:lnTo>
                    <a:pt x="2579" y="13866"/>
                  </a:lnTo>
                  <a:lnTo>
                    <a:pt x="1184" y="13866"/>
                  </a:lnTo>
                  <a:lnTo>
                    <a:pt x="1184" y="12469"/>
                  </a:lnTo>
                  <a:close/>
                  <a:moveTo>
                    <a:pt x="9236" y="12469"/>
                  </a:moveTo>
                  <a:lnTo>
                    <a:pt x="9252" y="13866"/>
                  </a:lnTo>
                  <a:lnTo>
                    <a:pt x="3763" y="13866"/>
                  </a:lnTo>
                  <a:lnTo>
                    <a:pt x="3763" y="12469"/>
                  </a:lnTo>
                  <a:close/>
                  <a:moveTo>
                    <a:pt x="16443" y="12469"/>
                  </a:moveTo>
                  <a:lnTo>
                    <a:pt x="16443" y="13866"/>
                  </a:lnTo>
                  <a:lnTo>
                    <a:pt x="15563" y="13866"/>
                  </a:lnTo>
                  <a:lnTo>
                    <a:pt x="13882" y="12469"/>
                  </a:lnTo>
                  <a:close/>
                  <a:moveTo>
                    <a:pt x="19021" y="12469"/>
                  </a:moveTo>
                  <a:lnTo>
                    <a:pt x="19021" y="13866"/>
                  </a:lnTo>
                  <a:lnTo>
                    <a:pt x="17627" y="13866"/>
                  </a:lnTo>
                  <a:lnTo>
                    <a:pt x="17627" y="12469"/>
                  </a:lnTo>
                  <a:close/>
                  <a:moveTo>
                    <a:pt x="10404" y="11119"/>
                  </a:moveTo>
                  <a:lnTo>
                    <a:pt x="14709" y="14698"/>
                  </a:lnTo>
                  <a:lnTo>
                    <a:pt x="13146" y="15445"/>
                  </a:lnTo>
                  <a:lnTo>
                    <a:pt x="14405" y="18089"/>
                  </a:lnTo>
                  <a:lnTo>
                    <a:pt x="13288" y="18623"/>
                  </a:lnTo>
                  <a:lnTo>
                    <a:pt x="12031" y="15981"/>
                  </a:lnTo>
                  <a:lnTo>
                    <a:pt x="10468" y="16727"/>
                  </a:lnTo>
                  <a:lnTo>
                    <a:pt x="10404" y="11119"/>
                  </a:lnTo>
                  <a:close/>
                  <a:moveTo>
                    <a:pt x="0" y="1"/>
                  </a:moveTo>
                  <a:lnTo>
                    <a:pt x="0" y="15053"/>
                  </a:lnTo>
                  <a:lnTo>
                    <a:pt x="9264" y="15053"/>
                  </a:lnTo>
                  <a:lnTo>
                    <a:pt x="9305" y="18598"/>
                  </a:lnTo>
                  <a:lnTo>
                    <a:pt x="11471" y="17562"/>
                  </a:lnTo>
                  <a:lnTo>
                    <a:pt x="12728" y="20204"/>
                  </a:lnTo>
                  <a:lnTo>
                    <a:pt x="15981" y="18649"/>
                  </a:lnTo>
                  <a:lnTo>
                    <a:pt x="14726" y="16006"/>
                  </a:lnTo>
                  <a:lnTo>
                    <a:pt x="16721" y="15053"/>
                  </a:lnTo>
                  <a:lnTo>
                    <a:pt x="20205" y="15053"/>
                  </a:lnTo>
                  <a:lnTo>
                    <a:pt x="20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2"/>
            <p:cNvSpPr/>
            <p:nvPr/>
          </p:nvSpPr>
          <p:spPr>
            <a:xfrm>
              <a:off x="4667180" y="2574263"/>
              <a:ext cx="113267" cy="22067"/>
            </a:xfrm>
            <a:custGeom>
              <a:avLst/>
              <a:gdLst/>
              <a:ahLst/>
              <a:cxnLst/>
              <a:rect l="l" t="t" r="r" b="b"/>
              <a:pathLst>
                <a:path w="6097" h="1188" extrusionOk="0">
                  <a:moveTo>
                    <a:pt x="1" y="0"/>
                  </a:moveTo>
                  <a:lnTo>
                    <a:pt x="1" y="1187"/>
                  </a:lnTo>
                  <a:lnTo>
                    <a:pt x="6097" y="1187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2"/>
            <p:cNvSpPr/>
            <p:nvPr/>
          </p:nvSpPr>
          <p:spPr>
            <a:xfrm>
              <a:off x="4646299" y="2615481"/>
              <a:ext cx="155029" cy="22067"/>
            </a:xfrm>
            <a:custGeom>
              <a:avLst/>
              <a:gdLst/>
              <a:ahLst/>
              <a:cxnLst/>
              <a:rect l="l" t="t" r="r" b="b"/>
              <a:pathLst>
                <a:path w="8345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8345" y="1187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8" name="Google Shape;3418;p82"/>
          <p:cNvGrpSpPr/>
          <p:nvPr/>
        </p:nvGrpSpPr>
        <p:grpSpPr>
          <a:xfrm>
            <a:off x="3537134" y="1987855"/>
            <a:ext cx="328085" cy="328057"/>
            <a:chOff x="2477933" y="3080134"/>
            <a:chExt cx="375340" cy="375308"/>
          </a:xfrm>
        </p:grpSpPr>
        <p:sp>
          <p:nvSpPr>
            <p:cNvPr id="3419" name="Google Shape;3419;p82"/>
            <p:cNvSpPr/>
            <p:nvPr/>
          </p:nvSpPr>
          <p:spPr>
            <a:xfrm>
              <a:off x="2716487" y="3155233"/>
              <a:ext cx="75685" cy="111097"/>
            </a:xfrm>
            <a:custGeom>
              <a:avLst/>
              <a:gdLst/>
              <a:ahLst/>
              <a:cxnLst/>
              <a:rect l="l" t="t" r="r" b="b"/>
              <a:pathLst>
                <a:path w="4074" h="5981" extrusionOk="0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2"/>
            <p:cNvSpPr/>
            <p:nvPr/>
          </p:nvSpPr>
          <p:spPr>
            <a:xfrm>
              <a:off x="2536508" y="3154880"/>
              <a:ext cx="91773" cy="112193"/>
            </a:xfrm>
            <a:custGeom>
              <a:avLst/>
              <a:gdLst/>
              <a:ahLst/>
              <a:cxnLst/>
              <a:rect l="l" t="t" r="r" b="b"/>
              <a:pathLst>
                <a:path w="4940" h="6040" extrusionOk="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2"/>
            <p:cNvSpPr/>
            <p:nvPr/>
          </p:nvSpPr>
          <p:spPr>
            <a:xfrm>
              <a:off x="2477933" y="3080134"/>
              <a:ext cx="375340" cy="375308"/>
            </a:xfrm>
            <a:custGeom>
              <a:avLst/>
              <a:gdLst/>
              <a:ahLst/>
              <a:cxnLst/>
              <a:rect l="l" t="t" r="r" b="b"/>
              <a:pathLst>
                <a:path w="20204" h="20205" extrusionOk="0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2" name="Google Shape;3422;p82"/>
          <p:cNvGrpSpPr/>
          <p:nvPr/>
        </p:nvGrpSpPr>
        <p:grpSpPr>
          <a:xfrm>
            <a:off x="917859" y="1982797"/>
            <a:ext cx="328117" cy="328073"/>
            <a:chOff x="1911245" y="3660176"/>
            <a:chExt cx="375377" cy="375326"/>
          </a:xfrm>
        </p:grpSpPr>
        <p:sp>
          <p:nvSpPr>
            <p:cNvPr id="3423" name="Google Shape;3423;p82"/>
            <p:cNvSpPr/>
            <p:nvPr/>
          </p:nvSpPr>
          <p:spPr>
            <a:xfrm>
              <a:off x="1911245" y="3660176"/>
              <a:ext cx="375377" cy="375326"/>
            </a:xfrm>
            <a:custGeom>
              <a:avLst/>
              <a:gdLst/>
              <a:ahLst/>
              <a:cxnLst/>
              <a:rect l="l" t="t" r="r" b="b"/>
              <a:pathLst>
                <a:path w="20206" h="20206" extrusionOk="0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2"/>
            <p:cNvSpPr/>
            <p:nvPr/>
          </p:nvSpPr>
          <p:spPr>
            <a:xfrm>
              <a:off x="2005191" y="3852279"/>
              <a:ext cx="57423" cy="22011"/>
            </a:xfrm>
            <a:custGeom>
              <a:avLst/>
              <a:gdLst/>
              <a:ahLst/>
              <a:cxnLst/>
              <a:rect l="l" t="t" r="r" b="b"/>
              <a:pathLst>
                <a:path w="3091" h="1185" extrusionOk="0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2"/>
            <p:cNvSpPr/>
            <p:nvPr/>
          </p:nvSpPr>
          <p:spPr>
            <a:xfrm>
              <a:off x="2135661" y="3835951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2"/>
            <p:cNvSpPr/>
            <p:nvPr/>
          </p:nvSpPr>
          <p:spPr>
            <a:xfrm>
              <a:off x="2005191" y="3736724"/>
              <a:ext cx="57460" cy="57415"/>
            </a:xfrm>
            <a:custGeom>
              <a:avLst/>
              <a:gdLst/>
              <a:ahLst/>
              <a:cxnLst/>
              <a:rect l="l" t="t" r="r" b="b"/>
              <a:pathLst>
                <a:path w="3093" h="3091" extrusionOk="0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2"/>
            <p:cNvSpPr/>
            <p:nvPr/>
          </p:nvSpPr>
          <p:spPr>
            <a:xfrm>
              <a:off x="2135717" y="3737355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584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5800" dirty="0"/>
              <a:t>Auto</a:t>
            </a:r>
            <a:br>
              <a:rPr lang="en" sz="5800" dirty="0"/>
            </a:br>
            <a:r>
              <a:rPr lang="en" sz="5800" dirty="0"/>
              <a:t>VrumVrum</a:t>
            </a:r>
            <a:endParaRPr lang="en" sz="505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Bases de Dados</a:t>
            </a:r>
            <a:endParaRPr lang="pt-PT"/>
          </a:p>
          <a:p>
            <a:pPr marL="0" indent="0"/>
            <a:r>
              <a:rPr lang="en"/>
              <a:t>Grupo 49</a:t>
            </a: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46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E9069C-F99B-10EF-9E76-D4DB752D320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9286" y="2037936"/>
            <a:ext cx="4563599" cy="1067627"/>
          </a:xfrm>
        </p:spPr>
        <p:txBody>
          <a:bodyPr/>
          <a:lstStyle/>
          <a:p>
            <a:pPr algn="l"/>
            <a:r>
              <a:rPr lang="pt-BR" dirty="0"/>
              <a:t>A gestão de dados é essencial para o funcionamento eficiente do stand de carro, facilitando a organização e acesso à informação</a:t>
            </a:r>
            <a:endParaRPr lang="pt-PT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443118-5367-38C2-D5C4-EF47DFD039E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49286" y="3237858"/>
            <a:ext cx="4563598" cy="857731"/>
          </a:xfrm>
        </p:spPr>
        <p:txBody>
          <a:bodyPr/>
          <a:lstStyle/>
          <a:p>
            <a:pPr algn="l"/>
            <a:r>
              <a:rPr lang="pt-BR" dirty="0"/>
              <a:t>O sistema permitirá que os funcionários do stand visualizem a informação relevante sobre a venda e compra de carros</a:t>
            </a:r>
            <a:endParaRPr lang="pt-PT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9F61478-3AD8-B5A6-E001-7DA595A088C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149288" y="1286351"/>
            <a:ext cx="4563600" cy="619289"/>
          </a:xfrm>
        </p:spPr>
        <p:txBody>
          <a:bodyPr/>
          <a:lstStyle/>
          <a:p>
            <a:pPr algn="l"/>
            <a:r>
              <a:rPr lang="pt-BR" dirty="0"/>
              <a:t>Foi-nos proposta a implementação de um sistema de base de dados para um stand de carros</a:t>
            </a:r>
            <a:endParaRPr lang="pt-P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CD01D3C-7A46-1DAF-8C50-3011FAD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e Objetivos do Trabalho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924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27B5F15-7A61-F470-8AAF-D7750902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 Viabilidade do Processo</a:t>
            </a:r>
            <a:br>
              <a:rPr lang="pt-BR" dirty="0"/>
            </a:br>
            <a:endParaRPr lang="pt-PT" dirty="0"/>
          </a:p>
        </p:txBody>
      </p:sp>
      <p:sp>
        <p:nvSpPr>
          <p:cNvPr id="18" name="Subtítulo 3">
            <a:extLst>
              <a:ext uri="{FF2B5EF4-FFF2-40B4-BE49-F238E27FC236}">
                <a16:creationId xmlns:a16="http://schemas.microsoft.com/office/drawing/2014/main" id="{B0E95E23-5E6D-364E-5612-92955BC11ACD}"/>
              </a:ext>
            </a:extLst>
          </p:cNvPr>
          <p:cNvSpPr txBox="1">
            <a:spLocks/>
          </p:cNvSpPr>
          <p:nvPr/>
        </p:nvSpPr>
        <p:spPr>
          <a:xfrm flipH="1">
            <a:off x="1737898" y="1791434"/>
            <a:ext cx="6275219" cy="66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200" dirty="0"/>
              <a:t>Para podermos analisar a viabilidade deste projeto, teremos de ter em conta o custo dos recursos necessários para a sua realização e as vantagens que o mesmo traria</a:t>
            </a:r>
          </a:p>
        </p:txBody>
      </p:sp>
      <p:sp>
        <p:nvSpPr>
          <p:cNvPr id="20" name="Subtítulo 3">
            <a:extLst>
              <a:ext uri="{FF2B5EF4-FFF2-40B4-BE49-F238E27FC236}">
                <a16:creationId xmlns:a16="http://schemas.microsoft.com/office/drawing/2014/main" id="{A554CC1E-9A9F-E309-D4D8-1CB431FFFAFD}"/>
              </a:ext>
            </a:extLst>
          </p:cNvPr>
          <p:cNvSpPr txBox="1">
            <a:spLocks/>
          </p:cNvSpPr>
          <p:nvPr/>
        </p:nvSpPr>
        <p:spPr>
          <a:xfrm flipH="1">
            <a:off x="1737898" y="3325878"/>
            <a:ext cx="6098812" cy="45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100" dirty="0"/>
              <a:t>Custos de manutenção da base de dados serão, em princípio, bastante reduzidos visto que não será muito complexa e terá um número pequeno de registos</a:t>
            </a:r>
          </a:p>
        </p:txBody>
      </p:sp>
      <p:sp>
        <p:nvSpPr>
          <p:cNvPr id="22" name="Subtítulo 3">
            <a:extLst>
              <a:ext uri="{FF2B5EF4-FFF2-40B4-BE49-F238E27FC236}">
                <a16:creationId xmlns:a16="http://schemas.microsoft.com/office/drawing/2014/main" id="{24F3683B-ECE6-A16B-0AB6-C4E60B9BFB85}"/>
              </a:ext>
            </a:extLst>
          </p:cNvPr>
          <p:cNvSpPr txBox="1">
            <a:spLocks/>
          </p:cNvSpPr>
          <p:nvPr/>
        </p:nvSpPr>
        <p:spPr>
          <a:xfrm flipH="1">
            <a:off x="1737898" y="2598889"/>
            <a:ext cx="6235827" cy="45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200" dirty="0"/>
              <a:t>Um investimento inicial, é expectável que este seja retornado através da redução de custos associados a funcionários</a:t>
            </a:r>
          </a:p>
        </p:txBody>
      </p:sp>
      <p:pic>
        <p:nvPicPr>
          <p:cNvPr id="28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E4D12454-AA0E-1730-A2FA-36EFC4A0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60" y="2586184"/>
            <a:ext cx="431939" cy="431939"/>
          </a:xfrm>
          <a:prstGeom prst="rect">
            <a:avLst/>
          </a:prstGeom>
        </p:spPr>
      </p:pic>
      <p:pic>
        <p:nvPicPr>
          <p:cNvPr id="29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69DDF4D4-CA95-AE24-8414-1517856F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9" y="1908520"/>
            <a:ext cx="431939" cy="431939"/>
          </a:xfrm>
          <a:prstGeom prst="rect">
            <a:avLst/>
          </a:prstGeom>
        </p:spPr>
      </p:pic>
      <p:pic>
        <p:nvPicPr>
          <p:cNvPr id="30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60CC27C9-91F5-B31D-0A3E-C2191BA3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9" y="3291570"/>
            <a:ext cx="431939" cy="4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3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7" name="Google Shape;4877;p11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Equipa de Trabalho</a:t>
            </a:r>
            <a:endParaRPr dirty="0"/>
          </a:p>
        </p:txBody>
      </p:sp>
      <p:sp>
        <p:nvSpPr>
          <p:cNvPr id="4878" name="Google Shape;4878;p112"/>
          <p:cNvSpPr txBox="1">
            <a:spLocks noGrp="1"/>
          </p:cNvSpPr>
          <p:nvPr>
            <p:ph type="subTitle" idx="1"/>
          </p:nvPr>
        </p:nvSpPr>
        <p:spPr>
          <a:xfrm>
            <a:off x="2439200" y="3075305"/>
            <a:ext cx="2099100" cy="599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Ferreira</a:t>
            </a:r>
            <a:endParaRPr dirty="0"/>
          </a:p>
        </p:txBody>
      </p:sp>
      <p:sp>
        <p:nvSpPr>
          <p:cNvPr id="4879" name="Google Shape;4879;p112"/>
          <p:cNvSpPr txBox="1">
            <a:spLocks noGrp="1"/>
          </p:cNvSpPr>
          <p:nvPr>
            <p:ph type="subTitle" idx="2"/>
          </p:nvPr>
        </p:nvSpPr>
        <p:spPr>
          <a:xfrm>
            <a:off x="2439201" y="3674665"/>
            <a:ext cx="2099100" cy="405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A95454</a:t>
            </a:r>
            <a:endParaRPr/>
          </a:p>
        </p:txBody>
      </p:sp>
      <p:sp>
        <p:nvSpPr>
          <p:cNvPr id="4880" name="Google Shape;4880;p112"/>
          <p:cNvSpPr txBox="1">
            <a:spLocks noGrp="1"/>
          </p:cNvSpPr>
          <p:nvPr>
            <p:ph type="subTitle" idx="3"/>
          </p:nvPr>
        </p:nvSpPr>
        <p:spPr>
          <a:xfrm>
            <a:off x="2439209" y="1551799"/>
            <a:ext cx="2099100" cy="668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Francisco </a:t>
            </a:r>
            <a:r>
              <a:rPr lang="en-US" err="1"/>
              <a:t>Lameirão</a:t>
            </a:r>
            <a:endParaRPr/>
          </a:p>
        </p:txBody>
      </p:sp>
      <p:sp>
        <p:nvSpPr>
          <p:cNvPr id="4881" name="Google Shape;4881;p112"/>
          <p:cNvSpPr txBox="1">
            <a:spLocks noGrp="1"/>
          </p:cNvSpPr>
          <p:nvPr>
            <p:ph type="subTitle" idx="4"/>
          </p:nvPr>
        </p:nvSpPr>
        <p:spPr>
          <a:xfrm>
            <a:off x="2439205" y="2197395"/>
            <a:ext cx="2099100" cy="3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A97504</a:t>
            </a:r>
            <a:endParaRPr dirty="0"/>
          </a:p>
        </p:txBody>
      </p:sp>
      <p:pic>
        <p:nvPicPr>
          <p:cNvPr id="4882" name="Google Shape;4882;p112"/>
          <p:cNvPicPr preferRelativeResize="0"/>
          <p:nvPr/>
        </p:nvPicPr>
        <p:blipFill>
          <a:blip r:embed="rId3"/>
          <a:srcRect t="1124" b="1124"/>
          <a:stretch/>
        </p:blipFill>
        <p:spPr>
          <a:xfrm>
            <a:off x="1185180" y="1432734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83" name="Google Shape;4883;p112"/>
          <p:cNvPicPr preferRelativeResize="0"/>
          <p:nvPr/>
        </p:nvPicPr>
        <p:blipFill>
          <a:blip r:embed="rId4"/>
          <a:srcRect t="1124" b="1124"/>
          <a:stretch/>
        </p:blipFill>
        <p:spPr>
          <a:xfrm>
            <a:off x="1185180" y="2951566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884" name="Google Shape;4884;p112"/>
          <p:cNvGrpSpPr/>
          <p:nvPr/>
        </p:nvGrpSpPr>
        <p:grpSpPr>
          <a:xfrm>
            <a:off x="4464669" y="669580"/>
            <a:ext cx="793256" cy="182899"/>
            <a:chOff x="2685575" y="2835950"/>
            <a:chExt cx="433000" cy="99825"/>
          </a:xfrm>
        </p:grpSpPr>
        <p:sp>
          <p:nvSpPr>
            <p:cNvPr id="4885" name="Google Shape;4885;p11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1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1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1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9" name="Google Shape;4889;p112"/>
          <p:cNvGrpSpPr/>
          <p:nvPr/>
        </p:nvGrpSpPr>
        <p:grpSpPr>
          <a:xfrm>
            <a:off x="5408739" y="-838628"/>
            <a:ext cx="2019176" cy="2019176"/>
            <a:chOff x="1943325" y="-220375"/>
            <a:chExt cx="1298672" cy="1298672"/>
          </a:xfrm>
        </p:grpSpPr>
        <p:sp>
          <p:nvSpPr>
            <p:cNvPr id="4890" name="Google Shape;4890;p11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11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11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11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11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11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11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11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11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11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11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11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11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11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11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11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11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11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11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11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11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11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11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11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11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11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11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11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11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1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1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11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11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1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1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1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1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1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1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1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1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1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1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1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1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1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1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1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43" name="Google Shape;4943;p112"/>
          <p:cNvPicPr preferRelativeResize="0"/>
          <p:nvPr/>
        </p:nvPicPr>
        <p:blipFill>
          <a:blip r:embed="rId5"/>
          <a:srcRect t="1124" b="1124"/>
          <a:stretch/>
        </p:blipFill>
        <p:spPr>
          <a:xfrm>
            <a:off x="4646955" y="1432734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44" name="Google Shape;4944;p112"/>
          <p:cNvPicPr preferRelativeResize="0"/>
          <p:nvPr/>
        </p:nvPicPr>
        <p:blipFill>
          <a:blip r:embed="rId6"/>
          <a:srcRect t="1124" b="1124"/>
          <a:stretch/>
        </p:blipFill>
        <p:spPr>
          <a:xfrm>
            <a:off x="4646955" y="2951566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47" name="Google Shape;4947;p112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297014" cy="650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João </a:t>
            </a:r>
          </a:p>
          <a:p>
            <a:pPr marL="0" lvl="0" indent="0"/>
            <a:r>
              <a:rPr lang="en-US" dirty="0"/>
              <a:t>Gonçalves</a:t>
            </a:r>
            <a:endParaRPr dirty="0"/>
          </a:p>
        </p:txBody>
      </p:sp>
      <p:sp>
        <p:nvSpPr>
          <p:cNvPr id="4948" name="Google Shape;4948;p112"/>
          <p:cNvSpPr txBox="1">
            <a:spLocks noGrp="1"/>
          </p:cNvSpPr>
          <p:nvPr>
            <p:ph type="subTitle" idx="8"/>
          </p:nvPr>
        </p:nvSpPr>
        <p:spPr>
          <a:xfrm>
            <a:off x="5979480" y="2197393"/>
            <a:ext cx="2099100" cy="359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A97321</a:t>
            </a:r>
            <a:endParaRPr/>
          </a:p>
        </p:txBody>
      </p:sp>
      <p:sp>
        <p:nvSpPr>
          <p:cNvPr id="8" name="Google Shape;4880;p112">
            <a:extLst>
              <a:ext uri="{FF2B5EF4-FFF2-40B4-BE49-F238E27FC236}">
                <a16:creationId xmlns:a16="http://schemas.microsoft.com/office/drawing/2014/main" id="{C512ABA7-9938-C2E3-4A7A-DD897F61155D}"/>
              </a:ext>
            </a:extLst>
          </p:cNvPr>
          <p:cNvSpPr txBox="1">
            <a:spLocks/>
          </p:cNvSpPr>
          <p:nvPr/>
        </p:nvSpPr>
        <p:spPr>
          <a:xfrm>
            <a:off x="6009634" y="3029070"/>
            <a:ext cx="2099100" cy="66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dirty="0"/>
              <a:t>Matilde Fernandes</a:t>
            </a:r>
          </a:p>
        </p:txBody>
      </p:sp>
      <p:sp>
        <p:nvSpPr>
          <p:cNvPr id="9" name="Google Shape;4881;p112">
            <a:extLst>
              <a:ext uri="{FF2B5EF4-FFF2-40B4-BE49-F238E27FC236}">
                <a16:creationId xmlns:a16="http://schemas.microsoft.com/office/drawing/2014/main" id="{CD127DFC-6FD7-72D6-8BFC-981A6F204EAF}"/>
              </a:ext>
            </a:extLst>
          </p:cNvPr>
          <p:cNvSpPr txBox="1">
            <a:spLocks/>
          </p:cNvSpPr>
          <p:nvPr/>
        </p:nvSpPr>
        <p:spPr>
          <a:xfrm>
            <a:off x="6009630" y="3674666"/>
            <a:ext cx="2099100" cy="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/>
              <a:t>A95319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48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4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4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4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4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A885-5721-456B-A254-4A97B76D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Projeto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E9263D-78B1-7157-1C98-2617EE4F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1069470"/>
            <a:ext cx="7897091" cy="37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4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Levantamento e Análise de Requisitos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8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2323</Words>
  <Application>Microsoft Office PowerPoint</Application>
  <PresentationFormat>Apresentação no Ecrã (16:9)</PresentationFormat>
  <Paragraphs>326</Paragraphs>
  <Slides>40</Slides>
  <Notes>37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40</vt:i4>
      </vt:variant>
    </vt:vector>
  </HeadingPairs>
  <TitlesOfParts>
    <vt:vector size="45" baseType="lpstr">
      <vt:lpstr>Bai Jamjuree</vt:lpstr>
      <vt:lpstr>Arial</vt:lpstr>
      <vt:lpstr>Aldrich</vt:lpstr>
      <vt:lpstr>Anaheim</vt:lpstr>
      <vt:lpstr>Data Science Project Proposal XL by Slidesgo</vt:lpstr>
      <vt:lpstr>Auto VrumVrum</vt:lpstr>
      <vt:lpstr>Definição do  Sistema</vt:lpstr>
      <vt:lpstr>Contexto de Aplicação </vt:lpstr>
      <vt:lpstr>Fundamentação do Sistema</vt:lpstr>
      <vt:lpstr>Motivação e Objetivos do Trabalho</vt:lpstr>
      <vt:lpstr>Análise da Viabilidade do Processo </vt:lpstr>
      <vt:lpstr>Equipa de Trabalho</vt:lpstr>
      <vt:lpstr>Plano de Execução do Projeto</vt:lpstr>
      <vt:lpstr>Levantamento e Análise de Requisitos</vt:lpstr>
      <vt:lpstr>Método de levantamento requisitos </vt:lpstr>
      <vt:lpstr>Requisitos de Descrição</vt:lpstr>
      <vt:lpstr>Requisitos de Manipulação</vt:lpstr>
      <vt:lpstr>Requisitos de Controlo</vt:lpstr>
      <vt:lpstr>Análise e validação geral  dos requisitos </vt:lpstr>
      <vt:lpstr>Modelação Conceptual</vt:lpstr>
      <vt:lpstr>Identificação das Entidades</vt:lpstr>
      <vt:lpstr>Identificação dos Relacionamentos</vt:lpstr>
      <vt:lpstr>Identificação dos Atributos</vt:lpstr>
      <vt:lpstr>Modelo Concetual</vt:lpstr>
      <vt:lpstr>Modelação Lógica</vt:lpstr>
      <vt:lpstr>Construção e Validação do Modelo de Dados Lógico</vt:lpstr>
      <vt:lpstr>Normalização de Dados</vt:lpstr>
      <vt:lpstr>Modelo Lógico</vt:lpstr>
      <vt:lpstr>Validação do Modelo com Interrogações do Utilizador</vt:lpstr>
      <vt:lpstr>Implementação Física</vt:lpstr>
      <vt:lpstr>Modelo Físico</vt:lpstr>
      <vt:lpstr>Interrogações do Utilizador para SQL</vt:lpstr>
      <vt:lpstr>Definição e caracterização das vistas de utilização em SQL</vt:lpstr>
      <vt:lpstr>Cálculo do Espaço da Bases de Dados</vt:lpstr>
      <vt:lpstr>Indexação do Sistema de Dados</vt:lpstr>
      <vt:lpstr>Procedimentos Implementados</vt:lpstr>
      <vt:lpstr>Implementação do Sistema de Recolha de Dados</vt:lpstr>
      <vt:lpstr>Apresentação e Modelo do Sistema</vt:lpstr>
      <vt:lpstr>Implementação e funcionamento do sistema de recolha</vt:lpstr>
      <vt:lpstr>Implementação e funcionamento do sistema de recolha</vt:lpstr>
      <vt:lpstr>Implementação do Sistema de Painéis de Análise</vt:lpstr>
      <vt:lpstr>Definição e Caracterização da Vista de Dados para Análise</vt:lpstr>
      <vt:lpstr>Povoamento das Estruturas de Dados para Análise</vt:lpstr>
      <vt:lpstr>Apresentação e Caracterização dos Dashboards Implementados</vt:lpstr>
      <vt:lpstr>Auto VrumVrum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Proposal</dc:title>
  <dc:creator>Matilde Fernandes</dc:creator>
  <cp:lastModifiedBy>Matilde Maria Ferreira de Sousa Fernandes</cp:lastModifiedBy>
  <cp:revision>9</cp:revision>
  <dcterms:modified xsi:type="dcterms:W3CDTF">2023-06-06T11:59:15Z</dcterms:modified>
</cp:coreProperties>
</file>