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7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7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3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6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6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4B044B-B5A3-45C7-8D84-11F29DF383DA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56E5A7-00F2-41CF-B737-A4EBDBA4765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#sklearn.svm.SVC" TargetMode="External"/><Relationship Id="rId2" Type="http://schemas.openxmlformats.org/officeDocument/2006/relationships/hyperlink" Target="https://scikit-learn.org/stable/modules/generated/sklearn.datasets.make_blobs.html#sklearn.datasets.make_blob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linspace.html#numpy.linspace" TargetMode="External"/><Relationship Id="rId2" Type="http://schemas.openxmlformats.org/officeDocument/2006/relationships/hyperlink" Target="https://docs.scipy.org/doc/numpy/reference/generated/numpy.meshgrid.html#numpy.mesh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api/_as_gen/matplotlib.pyplot.scatter.html#matplotlib.pyplot.scatter" TargetMode="External"/><Relationship Id="rId5" Type="http://schemas.openxmlformats.org/officeDocument/2006/relationships/hyperlink" Target="https://scikit-learn.org/stable/modules/generated/sklearn.svm.NuSVC.html#sklearn.svm.NuSVC" TargetMode="External"/><Relationship Id="rId4" Type="http://schemas.openxmlformats.org/officeDocument/2006/relationships/hyperlink" Target="https://docs.scipy.org/doc/numpy/reference/generated/numpy.logical_xor.html#numpy.logical_xo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8EC75-6C88-35DF-C4FA-F39A7FC9E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Sklearn</a:t>
            </a:r>
            <a:r>
              <a:rPr lang="zh-CN" altLang="en-US" dirty="0"/>
              <a:t>模块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9DD89-1B0C-F7B9-5E3E-368C1A6C3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74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75752-EBA8-9CF9-2668-2FB67657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D756C-E953-F2E9-4D86-88E83CBB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u"/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定义模型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拟合模型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model.fit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X_train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Y_train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＃模型预测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model.predict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＃获得这个模型的参数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model. get params ()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＃为模型进行打分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rnodel.score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data_X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data_Y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#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线性回归：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R square;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分类问题：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acc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24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CCE74-CEF1-0A02-FACC-AA57D890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2AD53-C2B3-7D9E-A2DE-A1493CEE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4.1 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线性回归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定义线性回归模型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 =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LinearRegression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fit_intercept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=True, normalize=False,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copy_X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=True,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n_jobs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l)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参数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fit_intercept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是否计算截距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False-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模型没有截距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normalize: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当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fit_intercept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设置为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时，该参数将被忽略。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如果为真，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则回归前的回归系数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将返回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n_jobs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指定线程数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90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AA2D-5407-9886-6012-83E0C39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6792B-9EEA-5CE8-5B2B-43BBA650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sklearn.linear_model</a:t>
            </a:r>
            <a:r>
              <a:rPr lang="en-US" altLang="zh-CN" dirty="0"/>
              <a:t> import </a:t>
            </a:r>
            <a:r>
              <a:rPr lang="en-US" altLang="zh-CN" dirty="0" err="1"/>
              <a:t>LinearRegression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模拟数据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np.linspace</a:t>
            </a:r>
            <a:r>
              <a:rPr lang="en-US" altLang="zh-CN" dirty="0"/>
              <a:t>(0, 10, 50)</a:t>
            </a:r>
          </a:p>
          <a:p>
            <a:r>
              <a:rPr lang="en-US" altLang="zh-CN" dirty="0"/>
              <a:t>noise = </a:t>
            </a:r>
            <a:r>
              <a:rPr lang="en-US" altLang="zh-CN" dirty="0" err="1"/>
              <a:t>np.random.uniform</a:t>
            </a:r>
            <a:r>
              <a:rPr lang="en-US" altLang="zh-CN" dirty="0"/>
              <a:t>(-2,2,size=50)</a:t>
            </a:r>
          </a:p>
          <a:p>
            <a:r>
              <a:rPr lang="en-US" altLang="zh-CN" dirty="0"/>
              <a:t>y = 5 * x + 6 + noise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创建模型</a:t>
            </a:r>
          </a:p>
        </p:txBody>
      </p:sp>
    </p:spTree>
    <p:extLst>
      <p:ext uri="{BB962C8B-B14F-4D97-AF65-F5344CB8AC3E}">
        <p14:creationId xmlns:p14="http://schemas.microsoft.com/office/powerpoint/2010/main" val="238102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70EFC-3E8F-2DC9-0470-B7782FDB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83DBC-01CA-DAE6-2612-F9252B7E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创建模型</a:t>
            </a:r>
          </a:p>
          <a:p>
            <a:r>
              <a:rPr lang="en-US" altLang="zh-CN" dirty="0"/>
              <a:t>liner = </a:t>
            </a:r>
            <a:r>
              <a:rPr lang="en-US" altLang="zh-CN" dirty="0" err="1"/>
              <a:t>LinearRegression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拟合模型</a:t>
            </a:r>
          </a:p>
          <a:p>
            <a:r>
              <a:rPr lang="en-US" altLang="zh-CN" dirty="0" err="1"/>
              <a:t>liner.fit</a:t>
            </a:r>
            <a:r>
              <a:rPr lang="en-US" altLang="zh-CN" dirty="0"/>
              <a:t>(</a:t>
            </a:r>
            <a:r>
              <a:rPr lang="en-US" altLang="zh-CN" dirty="0" err="1"/>
              <a:t>np.reshape</a:t>
            </a:r>
            <a:r>
              <a:rPr lang="en-US" altLang="zh-CN" dirty="0"/>
              <a:t>(x,(-1,1)),</a:t>
            </a:r>
            <a:r>
              <a:rPr lang="en-US" altLang="zh-CN" dirty="0" err="1"/>
              <a:t>np.reshape</a:t>
            </a:r>
            <a:r>
              <a:rPr lang="en-US" altLang="zh-CN" dirty="0"/>
              <a:t>(y,(-1,1)))</a:t>
            </a:r>
          </a:p>
          <a:p>
            <a:r>
              <a:rPr lang="en-US" altLang="zh-CN" dirty="0"/>
              <a:t>print(liner)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预测</a:t>
            </a:r>
          </a:p>
          <a:p>
            <a:r>
              <a:rPr lang="en-US" altLang="zh-CN" dirty="0" err="1"/>
              <a:t>y_pred</a:t>
            </a:r>
            <a:r>
              <a:rPr lang="en-US" altLang="zh-CN" dirty="0"/>
              <a:t> = </a:t>
            </a:r>
            <a:r>
              <a:rPr lang="en-US" altLang="zh-CN" dirty="0" err="1"/>
              <a:t>liner.predict</a:t>
            </a:r>
            <a:r>
              <a:rPr lang="en-US" altLang="zh-CN" dirty="0"/>
              <a:t>(</a:t>
            </a:r>
            <a:r>
              <a:rPr lang="en-US" altLang="zh-CN" dirty="0" err="1"/>
              <a:t>np.reshape</a:t>
            </a:r>
            <a:r>
              <a:rPr lang="en-US" altLang="zh-CN" dirty="0"/>
              <a:t>(x,(-1,1)))</a:t>
            </a:r>
          </a:p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=(5,5))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plt.plot</a:t>
            </a:r>
            <a:r>
              <a:rPr lang="en-US" altLang="zh-CN" dirty="0"/>
              <a:t>(</a:t>
            </a:r>
            <a:r>
              <a:rPr lang="en-US" altLang="zh-CN" dirty="0" err="1"/>
              <a:t>x,y_pred</a:t>
            </a:r>
            <a:r>
              <a:rPr lang="en-US" altLang="zh-CN" dirty="0"/>
              <a:t>, color="r")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896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4D17-B5DE-1F82-C865-5F2BD7A1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B5314-1E76-ACCE-A379-B5C25170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 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逻辑回归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＃定义逻辑回归模型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 =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LogisticRegression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(penalty='l2', dual=False,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tol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=0.0001, C=l.0,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fit_intercept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True,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intercept_scaling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l,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class_weight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=None,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=None, solver='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liblinear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max_iter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=100,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multi_class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ovr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',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verbose=O,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warm_start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=False,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n_jobs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参数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penalty: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使用指定正则化项（默认：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12)         dual: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&gt;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n_features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取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 (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默认）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c: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正则化强度的反，值越小正则化强度越大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n_jobs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指定线程数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随机数生成器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fit _intercept: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是否需要常量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5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BB755-3325-763B-F8AE-675F9B6E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A65D1-0FDA-E24D-0046-9B9B9247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en-US" altLang="zh-CN" dirty="0" err="1"/>
              <a:t>sklearn.datasets</a:t>
            </a:r>
            <a:r>
              <a:rPr lang="en-US" altLang="zh-CN" dirty="0"/>
              <a:t> import </a:t>
            </a:r>
            <a:r>
              <a:rPr lang="en-US" altLang="zh-CN" dirty="0" err="1"/>
              <a:t>load_iris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sklearn.linear_model</a:t>
            </a:r>
            <a:r>
              <a:rPr lang="en-US" altLang="zh-CN" dirty="0"/>
              <a:t> import </a:t>
            </a:r>
            <a:r>
              <a:rPr lang="en-US" altLang="zh-CN" dirty="0" err="1"/>
              <a:t>LogisticRegression</a:t>
            </a:r>
            <a:endParaRPr lang="en-US" altLang="zh-CN" dirty="0"/>
          </a:p>
          <a:p>
            <a:r>
              <a:rPr lang="en-US" altLang="zh-CN" dirty="0"/>
              <a:t>X, y = </a:t>
            </a:r>
            <a:r>
              <a:rPr lang="en-US" altLang="zh-CN" dirty="0" err="1"/>
              <a:t>load_iris</a:t>
            </a:r>
            <a:r>
              <a:rPr lang="en-US" altLang="zh-CN" dirty="0"/>
              <a:t>(</a:t>
            </a:r>
            <a:r>
              <a:rPr lang="en-US" altLang="zh-CN" dirty="0" err="1"/>
              <a:t>return_X_y</a:t>
            </a:r>
            <a:r>
              <a:rPr lang="en-US" altLang="zh-CN" dirty="0"/>
              <a:t>=True)</a:t>
            </a:r>
          </a:p>
          <a:p>
            <a:r>
              <a:rPr lang="en-US" altLang="zh-CN" dirty="0" err="1"/>
              <a:t>clf</a:t>
            </a:r>
            <a:r>
              <a:rPr lang="en-US" altLang="zh-CN" dirty="0"/>
              <a:t> = </a:t>
            </a:r>
            <a:r>
              <a:rPr lang="en-US" altLang="zh-CN" dirty="0" err="1"/>
              <a:t>LogisticRegression</a:t>
            </a:r>
            <a:r>
              <a:rPr lang="en-US" altLang="zh-CN" dirty="0"/>
              <a:t>(</a:t>
            </a:r>
            <a:r>
              <a:rPr lang="en-US" altLang="zh-CN" dirty="0" err="1"/>
              <a:t>random_state</a:t>
            </a:r>
            <a:r>
              <a:rPr lang="en-US" altLang="zh-CN" dirty="0"/>
              <a:t>=0).fit(X, y)</a:t>
            </a:r>
          </a:p>
          <a:p>
            <a:r>
              <a:rPr lang="en-US" altLang="zh-CN" dirty="0" err="1"/>
              <a:t>clf.predict</a:t>
            </a:r>
            <a:r>
              <a:rPr lang="en-US" altLang="zh-CN" dirty="0"/>
              <a:t>(X[:2, :])</a:t>
            </a:r>
          </a:p>
          <a:p>
            <a:r>
              <a:rPr lang="en-US" altLang="zh-CN" dirty="0" err="1"/>
              <a:t>clf.predict_proba</a:t>
            </a:r>
            <a:r>
              <a:rPr lang="en-US" altLang="zh-CN" dirty="0"/>
              <a:t>(X[:2, :])</a:t>
            </a:r>
          </a:p>
          <a:p>
            <a:r>
              <a:rPr lang="en-US" altLang="zh-CN" dirty="0" err="1"/>
              <a:t>clf.score</a:t>
            </a:r>
            <a:r>
              <a:rPr lang="en-US" altLang="zh-CN" dirty="0"/>
              <a:t>(X, 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58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46E9-159A-2466-A934-2E3373CA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75514-953B-4198-FCCE-38625F45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4.3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朴素贝叶斯算法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datasets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iris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datasets.load_iris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sklearn.naive_bayes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GaussianNB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GaussianNB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clf.fit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iris.data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iris.target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clf.predict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iris.data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Print("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高斯朴素贝叶斯，样本总数：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%d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错误样本数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: %d" %   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iris.data.shape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[0],(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iris.target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!=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).sum()))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9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54FC2-01DA-BA2D-95AB-81726009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A5CDF-CD32-29FA-0FC0-582D0DF6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4.4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决策树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决策树（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Decision Tree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）是一种基本的分类与回归方法，本文主要讨论分类决策树。决策树模型呈树形结构，在分类问题中，表示基于特征对数据进行分类的过程。它可以认为是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if-then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规则的集合。每个内部节点表示在属性上的一个测试，每个分支代表一个测试输出，每个叶节点代表一种类别。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 descr="这里写图片描述">
            <a:extLst>
              <a:ext uri="{FF2B5EF4-FFF2-40B4-BE49-F238E27FC236}">
                <a16:creationId xmlns:a16="http://schemas.microsoft.com/office/drawing/2014/main" id="{EBFB1BA0-82AB-EB7A-4107-E1D3CEE1C1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95" y="3262373"/>
            <a:ext cx="3085852" cy="292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91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EE71B-F472-1D6D-616A-1DFAC968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6D9C8-771B-7FAA-2080-63D861877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sklearn.datasets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load_iris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tree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 y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load_iris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return_X_y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=True)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tree.DecisionTreeClassifier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clf.fit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(X, y)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/>
              <a:t>y_pred</a:t>
            </a:r>
            <a:r>
              <a:rPr lang="en-US" altLang="zh-CN" dirty="0"/>
              <a:t>=</a:t>
            </a:r>
            <a:r>
              <a:rPr lang="en-US" altLang="zh-CN" dirty="0" err="1"/>
              <a:t>clf.predict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决策树，样本总数： </a:t>
            </a:r>
            <a:r>
              <a:rPr lang="en-US" altLang="zh-CN" dirty="0"/>
              <a:t>%d </a:t>
            </a:r>
            <a:r>
              <a:rPr lang="zh-CN" altLang="en-US" dirty="0"/>
              <a:t>错误样本数 </a:t>
            </a:r>
            <a:r>
              <a:rPr lang="en-US" altLang="zh-CN" dirty="0"/>
              <a:t>: %d" % (</a:t>
            </a:r>
            <a:r>
              <a:rPr lang="en-US" altLang="zh-CN" dirty="0" err="1"/>
              <a:t>X.shape</a:t>
            </a:r>
            <a:r>
              <a:rPr lang="en-US" altLang="zh-CN" dirty="0"/>
              <a:t>[0],(y!= </a:t>
            </a:r>
            <a:r>
              <a:rPr lang="en-US" altLang="zh-CN" dirty="0" err="1"/>
              <a:t>y_pred</a:t>
            </a:r>
            <a:r>
              <a:rPr lang="en-US" altLang="zh-CN" dirty="0"/>
              <a:t>).sum()))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60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CADB3-70A0-7A2D-5EE4-9B18576D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AC477-03D3-9B75-DD47-D0F1F6C2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4.5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支持向量机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4.5.1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线性支持向量机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E7D6E7-2B78-F8EE-733E-5DE794BD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82" y="2820053"/>
            <a:ext cx="4332942" cy="28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5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5AE2-42A8-E929-35CC-69AA86E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CC758-CF24-880C-B2C6-A9FCC150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1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获取数据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导入</a:t>
            </a:r>
            <a:r>
              <a:rPr lang="en-US" altLang="zh-CN" sz="1800" b="1" kern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数据集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datasets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iris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datasets.load_iris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（）＃导入数据集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iris.data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获得数据特征向量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 = iris. target#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获得样本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label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F2762-DC35-682D-11F2-53228B8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C9F3-19DE-7883-1286-58B75FDB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sklearn.datasets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u="none" strike="noStrik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hlinkClick r:id="rId2" tooltip="sklearn.datasets.make_blobs"/>
              </a:rPr>
              <a:t>make_blobs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we create 40 separable points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 y = </a:t>
            </a:r>
            <a:r>
              <a:rPr lang="en-US" altLang="zh-CN" sz="1800" u="none" strike="noStrik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hlinkClick r:id="rId2" tooltip="sklearn.datasets.make_blobs"/>
              </a:rPr>
              <a:t>make_blobs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=40, centers=2,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=6)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fit the model, don't regularize for illustration purposes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u="none" strike="noStrik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hlinkClick r:id="rId3" tooltip="sklearn.svm.SVC"/>
              </a:rPr>
              <a:t>svm.SVC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(kernel='linear', C=1000)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clf.fit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(X, y)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plt.scatter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(X[:, 0], X[:, 1], c=y, s=30,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cmap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plt.cm.Paired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en-US" sz="18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6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90A9-C5E4-D93C-D324-F9715B24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1B019-A378-184A-99AB-622475F3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sz="1800" b="1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非线性支持向量机</a:t>
            </a:r>
            <a:endParaRPr lang="en-US" altLang="zh-CN" sz="1800" b="1" dirty="0">
              <a:solidFill>
                <a:srgbClr val="494949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xx,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u="none" strike="noStrik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hlinkClick r:id="rId2" tooltip="numpy.meshgrid"/>
              </a:rPr>
              <a:t>np.meshgrid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u="none" strike="noStrik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hlinkClick r:id="rId3" tooltip="numpy.linspace"/>
              </a:rPr>
              <a:t>np.linspace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(-3, 3, 500),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1800" u="none" strike="noStrik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hlinkClick r:id="rId3" tooltip="numpy.linspace"/>
              </a:rPr>
              <a:t>np.linspace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(-3, 3, 500))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np.random.seed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(0)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(300, 2)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1800" u="none" strike="noStrik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hlinkClick r:id="rId4" tooltip="numpy.logical_xor"/>
              </a:rPr>
              <a:t>np.logical_xor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(X[:, 0] &gt; 0, X[:, 1] &gt; 0)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fit the model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u="none" strike="noStrik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hlinkClick r:id="rId5" tooltip="sklearn.svm.NuSVC"/>
              </a:rPr>
              <a:t>svm.NuSVC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(gamma='auto')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clf.fit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(X, Y)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u="none" strike="noStrike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hlinkClick r:id="rId6" tooltip="matplotlib.pyplot.scatter"/>
              </a:rPr>
              <a:t>plt.scatter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(X[:, 0], X[:, 1], s=30, c=Y,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cmap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plt.cm.Paired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edgecolors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='k')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87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E58E0-171E-499C-5AEB-CA5A320D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A331F-8175-92EE-A5C9-9A873F52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4.6 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多层感知器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4.6.1 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分类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sklearn.neural_network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MLPClassifier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= [[0., 0.], [1., 1.]]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 = [0, 1]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MLPClassifier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(solver='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lbfgs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', alpha=1e-5,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hidden_layer_sizes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=(5, 2),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clf.fit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(X, y)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clf.predict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([[2., 2.], [-1., -2.]])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coef.shape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for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coef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clf.coefs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clf.predict_proba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([[2., 2.], [1., 2.]])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1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B427A-C35E-CA34-37DA-C015E5C6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447DB-50FC-B49A-A4EE-D109A887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4.6.2 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回归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sklearn.neural_network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MLPRegressor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sklearn.datasets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make_regression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sklearn.model_selection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train_test_split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 y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make_regression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=200,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X_train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y_train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train_test_split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(X, y,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regr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MLPRegressor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=1,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max_iter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=500).fit(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X_train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y_train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regr.predict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[:2])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regr.score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5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FF046-B1A3-B93B-BE2B-5AC38D79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388E8-84A2-4B0E-A7AC-A136A981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zh-CN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创建数据集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中的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samples generator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包含的大量创建样本数据的方法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sklearn.datasets.samples_generator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make_classification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X,Y=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make_classification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=6,n_features=5,n_informative=2,n_redundant=2,n_classes=2,n_clusters_per_class=2,scale=1.0,random_state=20)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n_samples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指定样本数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n_features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指定特征数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n_classes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指定分类类别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随机种子，使得随机状可重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x_,y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_ in zip(X,Y):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print(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y_,end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=': ‘)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print(x_)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66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57F8-2C9E-67BF-428C-0C903932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EAD91-2456-B0E9-119F-28AE5002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6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6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数据预处理</a:t>
            </a:r>
            <a:endParaRPr lang="zh-CN" altLang="zh-CN" sz="2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数据归一化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为了使得训练数据的标准化规则与测试数据的标准化规则同步，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preprocessing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中提供了很多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Scaler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1.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标准化：去均值，方差规模化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创建一组特征数据，每一行表示一个样本，每一列表示一个特征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Standardization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标准化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将特征数据的分布调整成标准正态分布，也叫高斯分布，也就是使得数据的均值维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，方差为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标准化的原因在于如果有些特征的方差过大，则会主导目标函数从而使参数估计器无法正确地去学习其他特征。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7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A8EF-AE0F-413A-30DA-7148184A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20B78-29C5-B860-39A5-B39E8341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标准化的过程为两步：去均值的中心化（均值变为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）；方差的规模化（方差变为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sklearn.preprocessing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中提供了一个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scale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的方法，可以实现以上功能。</a:t>
            </a:r>
            <a:endParaRPr lang="en-US" altLang="zh-CN" sz="1800" kern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preprocessing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([[1., -1., 2.],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[2., 0., 0.],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[0., 1., -1.]])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将每一列特征标准化为标准正态分布，注意，标准化是针对每一列而言的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x_scale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preprocessing.scale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x_scale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608F3-C42F-6C20-9B6B-844C64C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DF761-FEF1-2095-F9F5-3BBFA4A8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正则化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(normalize)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其思想是：首先求出样本的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p-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范数，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然后该样本的所有元素都要除以该范数，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这样最终使得每个样本的范数都为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X= [[ 1., -1., 2.], [ 2., 0., 0.], [ 0., 1., -1.]]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X_normalized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preprocessing.normalize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(X, norm='l2')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X_normalized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4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C625D-6565-3939-3447-37AEBE36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C265A-A74F-2543-C074-255A9F20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2.3 one-hot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编码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one- hot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编码是一种对离散特征值的编码方式，在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zh-CN" sz="1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模型中常用到，用于给线性模型增加非线性能力。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data=[[0,0,3],[1,1,0],[0,2,1],[1,0,2]]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encoder=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preprocessing.OneHotEncoder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().fit(data)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enc=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encoder.transform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(data).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toarray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0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B5B3E-382D-D6C1-00AD-1E0C96CD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97193-3137-55F7-BB14-B45D1F3A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zh-CN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数据集拆分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X_train,X_test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y_train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train_test_split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train_data,train_target,test_size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=0.4, </a:t>
            </a:r>
            <a:r>
              <a:rPr lang="en-US" altLang="zh-CN" sz="1800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latinLnBrk="1">
              <a:buSzPts val="1000"/>
              <a:buNone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参数解释：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train_data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所要划分的样本特征集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train_target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所要划分的样本结果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test_size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样本占比，如果是整数的话就是样本的数量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 err="1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zh-CN" altLang="zh-CN" sz="1800" b="1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zh-CN" sz="1800" kern="0" dirty="0">
                <a:solidFill>
                  <a:srgbClr val="49494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是随机数的种子。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52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B87D5-209F-755A-0466-5F371677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097D5-30B7-583D-5D8B-7481A98E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sklearn.model_selection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train_test_split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X, y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(10).reshape((5, 2)), range(5)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X_train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y_train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train_test_split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7650"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X, y,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test_size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=0.33,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=42)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26255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2036</Words>
  <Application>Microsoft Office PowerPoint</Application>
  <PresentationFormat>宽屏</PresentationFormat>
  <Paragraphs>174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Helvetica</vt:lpstr>
      <vt:lpstr>Wingdings</vt:lpstr>
      <vt:lpstr>回顾</vt:lpstr>
      <vt:lpstr>Sklearn模块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Sklearn模块</dc:title>
  <dc:creator>DCenter</dc:creator>
  <cp:lastModifiedBy>DCenter</cp:lastModifiedBy>
  <cp:revision>19</cp:revision>
  <dcterms:created xsi:type="dcterms:W3CDTF">2023-08-31T01:15:08Z</dcterms:created>
  <dcterms:modified xsi:type="dcterms:W3CDTF">2023-08-31T12:31:17Z</dcterms:modified>
</cp:coreProperties>
</file>