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9" r:id="rId9"/>
    <p:sldId id="273" r:id="rId10"/>
    <p:sldId id="278" r:id="rId11"/>
    <p:sldId id="279" r:id="rId12"/>
    <p:sldId id="280" r:id="rId13"/>
    <p:sldId id="281" r:id="rId14"/>
    <p:sldId id="282" r:id="rId15"/>
    <p:sldId id="30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9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1F4DA6-7E96-4091-AD30-A2702D29296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7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A2914F-51BA-48D8-98CF-2E6C5ECA68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64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B69642-43D6-4F35-8319-511F8FF7FBE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3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F0EB8E-58DC-4376-AC74-08F0738606CA}" type="datetime10">
              <a:rPr lang="ru-RU"/>
              <a:pPr/>
              <a:t>08:34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9FF153-7575-4597-A96E-8875DAA1DC3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3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2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E9F8-62B0-47B3-8610-563C43C2E362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4DCE-508A-4728-9FE5-A9EB93058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002" y="4706665"/>
            <a:ext cx="7772400" cy="1470025"/>
          </a:xfrm>
        </p:spPr>
        <p:txBody>
          <a:bodyPr anchor="ctr"/>
          <a:lstStyle/>
          <a:p>
            <a:r>
              <a:rPr lang="ru-RU" sz="4400" dirty="0"/>
              <a:t>Введение в </a:t>
            </a:r>
            <a:r>
              <a:rPr lang="en-US" sz="4400" dirty="0" err="1"/>
              <a:t>Matlab</a:t>
            </a:r>
            <a:endParaRPr lang="ru-RU" sz="4400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630-8FF3-4D22-B2A8-0362ADD07A0D}" type="slidenum">
              <a:rPr lang="ru-RU"/>
              <a:pPr/>
              <a:t>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01" y="452978"/>
            <a:ext cx="4905606" cy="42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4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40"/>
            <a:ext cx="8229600" cy="922337"/>
          </a:xfrm>
        </p:spPr>
        <p:txBody>
          <a:bodyPr/>
          <a:lstStyle/>
          <a:p>
            <a:r>
              <a:rPr lang="ru-RU"/>
              <a:t>Команда </a:t>
            </a:r>
            <a:r>
              <a:rPr lang="en-US"/>
              <a:t>save</a:t>
            </a:r>
            <a:endParaRPr lang="ru-RU"/>
          </a:p>
        </p:txBody>
      </p:sp>
      <p:sp>
        <p:nvSpPr>
          <p:cNvPr id="4198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68313" y="1412877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</a:rPr>
              <a:t>save</a:t>
            </a:r>
            <a:r>
              <a:rPr lang="en-US" sz="2400"/>
              <a:t> – </a:t>
            </a:r>
            <a:r>
              <a:rPr lang="ru-RU" sz="2400"/>
              <a:t>сохраняет все переменные в файл </a:t>
            </a:r>
            <a:r>
              <a:rPr lang="en-US" sz="2400" i="1"/>
              <a:t>matlab.mat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</a:rPr>
              <a:t>save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– </a:t>
            </a:r>
            <a:r>
              <a:rPr lang="ru-RU" sz="2400"/>
              <a:t>сохраняет все переменные в файл</a:t>
            </a:r>
            <a:r>
              <a:rPr lang="ru-RU"/>
              <a:t> </a:t>
            </a:r>
            <a:r>
              <a:rPr lang="en-US" sz="2400" i="1"/>
              <a:t>filename</a:t>
            </a:r>
            <a:r>
              <a:rPr lang="en-US" sz="2400"/>
              <a:t> </a:t>
            </a:r>
            <a:endParaRPr lang="ru-RU"/>
          </a:p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</a:rPr>
              <a:t>save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x y z</a:t>
            </a:r>
            <a:r>
              <a:rPr lang="en-US" sz="2400"/>
              <a:t> – </a:t>
            </a:r>
            <a:r>
              <a:rPr lang="ru-RU" sz="2400"/>
              <a:t>сохраняет переменные</a:t>
            </a:r>
            <a:r>
              <a:rPr lang="en-US" sz="2400"/>
              <a:t> </a:t>
            </a:r>
            <a:r>
              <a:rPr lang="en-US" sz="2400" i="1"/>
              <a:t>x, y, z</a:t>
            </a:r>
            <a:r>
              <a:rPr lang="en-US" sz="2400"/>
              <a:t> </a:t>
            </a:r>
            <a:r>
              <a:rPr lang="ru-RU" sz="2400"/>
              <a:t>в файл</a:t>
            </a:r>
            <a:r>
              <a:rPr lang="en-US" sz="2400"/>
              <a:t> </a:t>
            </a:r>
            <a:r>
              <a:rPr lang="en-US" sz="2400" i="1"/>
              <a:t>filename</a:t>
            </a:r>
            <a:r>
              <a:rPr lang="ru-RU" sz="2400" i="1"/>
              <a:t> </a:t>
            </a:r>
            <a:r>
              <a:rPr lang="ru-RU" sz="2400"/>
              <a:t>(можно по маске: </a:t>
            </a:r>
            <a:r>
              <a:rPr lang="en-US" sz="2400">
                <a:latin typeface="Courier New" panose="02070309020205020404" pitchFamily="49" charset="0"/>
              </a:rPr>
              <a:t>a*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</a:rPr>
              <a:t>save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x y z -ASCII</a:t>
            </a:r>
            <a:r>
              <a:rPr lang="en-US" sz="2400"/>
              <a:t> – </a:t>
            </a:r>
            <a:r>
              <a:rPr lang="ru-RU" sz="2400"/>
              <a:t>сохраняет переменные</a:t>
            </a:r>
            <a:r>
              <a:rPr lang="en-US" sz="2400"/>
              <a:t> </a:t>
            </a:r>
            <a:r>
              <a:rPr lang="en-US" sz="2400" i="1"/>
              <a:t>x, y, z</a:t>
            </a:r>
            <a:r>
              <a:rPr lang="en-US" sz="2400"/>
              <a:t> </a:t>
            </a:r>
            <a:r>
              <a:rPr lang="ru-RU" sz="2400"/>
              <a:t>в файл</a:t>
            </a:r>
            <a:r>
              <a:rPr lang="en-US" sz="2400"/>
              <a:t> </a:t>
            </a:r>
            <a:r>
              <a:rPr lang="en-US" sz="2400" i="1"/>
              <a:t>filename</a:t>
            </a:r>
            <a:r>
              <a:rPr lang="en-US" sz="2400"/>
              <a:t> </a:t>
            </a:r>
            <a:r>
              <a:rPr lang="ru-RU" sz="2400"/>
              <a:t>в текстовом виде</a:t>
            </a:r>
          </a:p>
          <a:p>
            <a:pPr>
              <a:lnSpc>
                <a:spcPct val="90000"/>
              </a:lnSpc>
            </a:pPr>
            <a:r>
              <a:rPr lang="ru-RU" sz="2400">
                <a:latin typeface="Courier New" panose="02070309020205020404" pitchFamily="49" charset="0"/>
              </a:rPr>
              <a:t>save('</a:t>
            </a:r>
            <a:r>
              <a:rPr lang="en-US" sz="2400">
                <a:latin typeface="Courier New" panose="02070309020205020404" pitchFamily="49" charset="0"/>
              </a:rPr>
              <a:t>filename’, </a:t>
            </a:r>
            <a:r>
              <a:rPr lang="ru-RU" sz="2400">
                <a:latin typeface="Courier New" panose="02070309020205020404" pitchFamily="49" charset="0"/>
              </a:rPr>
              <a:t>‘</a:t>
            </a:r>
            <a:r>
              <a:rPr lang="en-US" sz="2400">
                <a:latin typeface="Courier New" panose="02070309020205020404" pitchFamily="49" charset="0"/>
              </a:rPr>
              <a:t>a</a:t>
            </a:r>
            <a:r>
              <a:rPr lang="ru-RU" sz="2400">
                <a:latin typeface="Courier New" panose="02070309020205020404" pitchFamily="49" charset="0"/>
              </a:rPr>
              <a:t>',‘</a:t>
            </a:r>
            <a:r>
              <a:rPr lang="en-US" sz="2400">
                <a:latin typeface="Courier New" panose="02070309020205020404" pitchFamily="49" charset="0"/>
              </a:rPr>
              <a:t>b</a:t>
            </a:r>
            <a:r>
              <a:rPr lang="ru-RU" sz="2400">
                <a:latin typeface="Courier New" panose="02070309020205020404" pitchFamily="49" charset="0"/>
              </a:rPr>
              <a:t>','-ASCII')</a:t>
            </a:r>
            <a:r>
              <a:rPr lang="en-US" sz="2400"/>
              <a:t> – </a:t>
            </a:r>
            <a:r>
              <a:rPr lang="ru-RU" sz="2400"/>
              <a:t>процедурная форма вызова команды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параметры – в виде строк (в одинарных апострофах)</a:t>
            </a:r>
          </a:p>
          <a:p>
            <a:pPr>
              <a:lnSpc>
                <a:spcPct val="90000"/>
              </a:lnSpc>
            </a:pPr>
            <a:r>
              <a:rPr lang="ru-RU" sz="2400"/>
              <a:t>Подробнее про эту и любую другую команду </a:t>
            </a:r>
            <a:r>
              <a:rPr lang="en-US" sz="2400"/>
              <a:t>Matlab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</a:rPr>
              <a:t>help</a:t>
            </a:r>
            <a:r>
              <a:rPr lang="en-US" sz="2000"/>
              <a:t> </a:t>
            </a:r>
            <a:r>
              <a:rPr lang="en-US">
                <a:latin typeface="Courier New" panose="02070309020205020404" pitchFamily="49" charset="0"/>
              </a:rPr>
              <a:t>&lt;</a:t>
            </a:r>
            <a:r>
              <a:rPr lang="ru-RU">
                <a:latin typeface="Courier New" panose="02070309020205020404" pitchFamily="49" charset="0"/>
              </a:rPr>
              <a:t>имя команды</a:t>
            </a:r>
            <a:r>
              <a:rPr lang="en-US">
                <a:latin typeface="Courier New" panose="02070309020205020404" pitchFamily="49" charset="0"/>
              </a:rPr>
              <a:t>&gt;</a:t>
            </a:r>
            <a:endParaRPr lang="ru-RU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ru-RU" sz="2000"/>
              <a:t>или </a:t>
            </a:r>
            <a:r>
              <a:rPr lang="en-US" sz="2000"/>
              <a:t>F1</a:t>
            </a:r>
            <a:endParaRPr lang="ru-RU" sz="200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17C-39E7-449E-9D31-B3A2563117F6}" type="slidenum">
              <a:rPr lang="ru-RU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Команда </a:t>
            </a:r>
            <a:r>
              <a:rPr lang="en-US"/>
              <a:t>load</a:t>
            </a:r>
            <a:endParaRPr lang="ru-RU"/>
          </a:p>
        </p:txBody>
      </p:sp>
      <p:sp>
        <p:nvSpPr>
          <p:cNvPr id="4403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ru-RU" sz="2400"/>
              <a:t>Служит для загрузки ранее сохранённых данных</a:t>
            </a:r>
            <a:endParaRPr lang="en-US" sz="2400"/>
          </a:p>
          <a:p>
            <a:r>
              <a:rPr lang="en-US" sz="2400">
                <a:latin typeface="Courier New" panose="02070309020205020404" pitchFamily="49" charset="0"/>
              </a:rPr>
              <a:t>load</a:t>
            </a:r>
            <a:r>
              <a:rPr lang="en-US" sz="2400"/>
              <a:t> – </a:t>
            </a:r>
            <a:r>
              <a:rPr lang="ru-RU" sz="2400"/>
              <a:t>загружает все переменные из файла </a:t>
            </a:r>
            <a:r>
              <a:rPr lang="en-US" sz="2400" i="1"/>
              <a:t>matlab.mat</a:t>
            </a:r>
          </a:p>
          <a:p>
            <a:r>
              <a:rPr lang="en-US" sz="2400">
                <a:latin typeface="Courier New" panose="02070309020205020404" pitchFamily="49" charset="0"/>
              </a:rPr>
              <a:t>load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– </a:t>
            </a:r>
            <a:r>
              <a:rPr lang="ru-RU" sz="2400"/>
              <a:t>загружает все переменные из файла</a:t>
            </a:r>
            <a:r>
              <a:rPr lang="ru-RU"/>
              <a:t> </a:t>
            </a:r>
            <a:r>
              <a:rPr lang="en-US" sz="2400" i="1"/>
              <a:t>filename</a:t>
            </a:r>
            <a:r>
              <a:rPr lang="en-US" sz="2400"/>
              <a:t> </a:t>
            </a:r>
            <a:endParaRPr lang="ru-RU"/>
          </a:p>
          <a:p>
            <a:r>
              <a:rPr lang="en-US" sz="2400">
                <a:latin typeface="Courier New" panose="02070309020205020404" pitchFamily="49" charset="0"/>
              </a:rPr>
              <a:t>load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x y z</a:t>
            </a:r>
            <a:r>
              <a:rPr lang="en-US" sz="2400"/>
              <a:t> – </a:t>
            </a:r>
            <a:r>
              <a:rPr lang="ru-RU" sz="2400"/>
              <a:t>загружает переменные</a:t>
            </a:r>
            <a:r>
              <a:rPr lang="en-US" sz="2400"/>
              <a:t> </a:t>
            </a:r>
            <a:r>
              <a:rPr lang="en-US" sz="2400" i="1"/>
              <a:t>x, y, z</a:t>
            </a:r>
            <a:r>
              <a:rPr lang="en-US" sz="2400"/>
              <a:t> </a:t>
            </a:r>
            <a:r>
              <a:rPr lang="ru-RU" sz="2400"/>
              <a:t>из файла</a:t>
            </a:r>
            <a:r>
              <a:rPr lang="en-US" sz="2400"/>
              <a:t> </a:t>
            </a:r>
            <a:r>
              <a:rPr lang="en-US" sz="2400" i="1"/>
              <a:t>filename</a:t>
            </a:r>
          </a:p>
          <a:p>
            <a:r>
              <a:rPr lang="en-US" sz="2400">
                <a:latin typeface="Courier New" panose="02070309020205020404" pitchFamily="49" charset="0"/>
              </a:rPr>
              <a:t>load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-ASCII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x y z</a:t>
            </a:r>
            <a:r>
              <a:rPr lang="en-US" sz="2400"/>
              <a:t>– </a:t>
            </a:r>
            <a:r>
              <a:rPr lang="ru-RU" sz="2400"/>
              <a:t>загружает  переменные</a:t>
            </a:r>
            <a:r>
              <a:rPr lang="en-US" sz="2400"/>
              <a:t> </a:t>
            </a:r>
            <a:r>
              <a:rPr lang="en-US" sz="2400" i="1"/>
              <a:t>x, y, z</a:t>
            </a:r>
            <a:r>
              <a:rPr lang="en-US" sz="2400"/>
              <a:t> </a:t>
            </a:r>
            <a:r>
              <a:rPr lang="ru-RU" sz="2400"/>
              <a:t>из текстового файла</a:t>
            </a:r>
            <a:r>
              <a:rPr lang="en-US" sz="2400"/>
              <a:t> </a:t>
            </a:r>
            <a:r>
              <a:rPr lang="en-US" sz="2400" i="1"/>
              <a:t>filename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load</a:t>
            </a:r>
            <a:r>
              <a:rPr lang="ru-RU" sz="2400">
                <a:latin typeface="Courier New" panose="02070309020205020404" pitchFamily="49" charset="0"/>
              </a:rPr>
              <a:t>('</a:t>
            </a:r>
            <a:r>
              <a:rPr lang="en-US" sz="2400">
                <a:latin typeface="Courier New" panose="02070309020205020404" pitchFamily="49" charset="0"/>
              </a:rPr>
              <a:t>filename’, </a:t>
            </a:r>
            <a:r>
              <a:rPr lang="ru-RU" sz="2400">
                <a:latin typeface="Courier New" panose="02070309020205020404" pitchFamily="49" charset="0"/>
              </a:rPr>
              <a:t>‘</a:t>
            </a:r>
            <a:r>
              <a:rPr lang="en-US" sz="2400">
                <a:latin typeface="Courier New" panose="02070309020205020404" pitchFamily="49" charset="0"/>
              </a:rPr>
              <a:t>a</a:t>
            </a:r>
            <a:r>
              <a:rPr lang="ru-RU" sz="2400">
                <a:latin typeface="Courier New" panose="02070309020205020404" pitchFamily="49" charset="0"/>
              </a:rPr>
              <a:t>',‘</a:t>
            </a:r>
            <a:r>
              <a:rPr lang="en-US" sz="2400">
                <a:latin typeface="Courier New" panose="02070309020205020404" pitchFamily="49" charset="0"/>
              </a:rPr>
              <a:t>b</a:t>
            </a:r>
            <a:r>
              <a:rPr lang="ru-RU" sz="2400">
                <a:latin typeface="Courier New" panose="02070309020205020404" pitchFamily="49" charset="0"/>
              </a:rPr>
              <a:t>','-ASCII')</a:t>
            </a:r>
            <a:r>
              <a:rPr lang="en-US" sz="2400"/>
              <a:t> – </a:t>
            </a:r>
            <a:r>
              <a:rPr lang="ru-RU" sz="2400"/>
              <a:t>процедурная форма вызова команды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4110-15E4-48F8-B74E-92315863EAEA}" type="slidenum">
              <a:rPr lang="ru-RU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7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Команда </a:t>
            </a:r>
            <a:r>
              <a:rPr lang="en-US"/>
              <a:t>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2" y="1600202"/>
            <a:ext cx="8507413" cy="4525963"/>
          </a:xfrm>
        </p:spPr>
        <p:txBody>
          <a:bodyPr/>
          <a:lstStyle/>
          <a:p>
            <a:r>
              <a:rPr lang="ru-RU"/>
              <a:t>Служит для удаления переменных из РП</a:t>
            </a:r>
          </a:p>
          <a:p>
            <a:r>
              <a:rPr lang="en-US">
                <a:latin typeface="Courier New" panose="02070309020205020404" pitchFamily="49" charset="0"/>
              </a:rPr>
              <a:t>clear</a:t>
            </a:r>
            <a:r>
              <a:rPr lang="en-US"/>
              <a:t> – </a:t>
            </a:r>
            <a:r>
              <a:rPr lang="ru-RU"/>
              <a:t>удаляет все переменные</a:t>
            </a:r>
          </a:p>
          <a:p>
            <a:r>
              <a:rPr lang="en-US">
                <a:latin typeface="Courier New" panose="02070309020205020404" pitchFamily="49" charset="0"/>
              </a:rPr>
              <a:t>clear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all</a:t>
            </a:r>
            <a:r>
              <a:rPr lang="en-US"/>
              <a:t> – </a:t>
            </a:r>
            <a:r>
              <a:rPr lang="ru-RU"/>
              <a:t>удаляет всё, включая классы, функции, скомпилированные файлы и пр.</a:t>
            </a:r>
          </a:p>
          <a:p>
            <a:r>
              <a:rPr lang="en-US">
                <a:latin typeface="Courier New" panose="02070309020205020404" pitchFamily="49" charset="0"/>
              </a:rPr>
              <a:t>clear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x y z</a:t>
            </a:r>
            <a:r>
              <a:rPr lang="en-US"/>
              <a:t>  – </a:t>
            </a:r>
            <a:r>
              <a:rPr lang="ru-RU"/>
              <a:t>удаляет переменные </a:t>
            </a:r>
            <a:r>
              <a:rPr lang="en-US" i="1"/>
              <a:t>x, y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i="1"/>
              <a:t>z</a:t>
            </a:r>
            <a:r>
              <a:rPr lang="en-US"/>
              <a:t>.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8860-1292-47FC-9DF7-FE6490EF0307}" type="slidenum">
              <a:rPr lang="ru-RU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Рабочий каталог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2" y="1600200"/>
            <a:ext cx="8291513" cy="2260600"/>
          </a:xfrm>
        </p:spPr>
        <p:txBody>
          <a:bodyPr/>
          <a:lstStyle/>
          <a:p>
            <a:r>
              <a:rPr lang="ru-RU" sz="2000"/>
              <a:t>Все файлы (данные, функции и пр.), созданные пользователем сохраняются в текущем каталоге </a:t>
            </a:r>
            <a:r>
              <a:rPr lang="en-US" sz="2000"/>
              <a:t>(Current Directory)</a:t>
            </a:r>
          </a:p>
          <a:p>
            <a:r>
              <a:rPr lang="ru-RU" sz="2000"/>
              <a:t>Изменить текущий каталог можно</a:t>
            </a:r>
          </a:p>
          <a:p>
            <a:pPr lvl="1"/>
            <a:r>
              <a:rPr lang="ru-RU" sz="1800"/>
              <a:t>командой </a:t>
            </a:r>
            <a:r>
              <a:rPr lang="en-US" sz="1800">
                <a:latin typeface="Courier New" panose="02070309020205020404" pitchFamily="49" charset="0"/>
              </a:rPr>
              <a:t>cd &lt;</a:t>
            </a:r>
            <a:r>
              <a:rPr lang="ru-RU" sz="1800">
                <a:latin typeface="Courier New" panose="02070309020205020404" pitchFamily="49" charset="0"/>
              </a:rPr>
              <a:t>путь</a:t>
            </a:r>
            <a:r>
              <a:rPr lang="en-US" sz="1800">
                <a:latin typeface="Courier New" panose="02070309020205020404" pitchFamily="49" charset="0"/>
              </a:rPr>
              <a:t>&gt;</a:t>
            </a:r>
            <a:endParaRPr lang="ru-RU" sz="1800">
              <a:latin typeface="Courier New" panose="02070309020205020404" pitchFamily="49" charset="0"/>
            </a:endParaRPr>
          </a:p>
          <a:p>
            <a:pPr lvl="1"/>
            <a:r>
              <a:rPr lang="ru-RU" sz="1800"/>
              <a:t>в строке ввода </a:t>
            </a:r>
            <a:r>
              <a:rPr lang="en-US" sz="1800"/>
              <a:t>Current Directory</a:t>
            </a:r>
            <a:r>
              <a:rPr lang="ru-RU" sz="1800"/>
              <a:t> на панели инструментов:</a:t>
            </a:r>
          </a:p>
          <a:p>
            <a:pPr lvl="1"/>
            <a:r>
              <a:rPr lang="ru-RU" sz="1800"/>
              <a:t>в окне </a:t>
            </a:r>
            <a:r>
              <a:rPr lang="en-US" sz="1800"/>
              <a:t>Current Directory</a:t>
            </a:r>
            <a:r>
              <a:rPr lang="ru-RU" sz="1800"/>
              <a:t> </a:t>
            </a:r>
          </a:p>
        </p:txBody>
      </p:sp>
      <p:pic>
        <p:nvPicPr>
          <p:cNvPr id="4506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7" y="3573465"/>
            <a:ext cx="5903913" cy="3182937"/>
          </a:xfrm>
          <a:ln/>
        </p:spPr>
      </p:pic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40DA-0C47-466B-87E9-8973AA73B499}" type="slidenum">
              <a:rPr lang="ru-RU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Сохранение рабочей сессии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ourier New" panose="02070309020205020404" pitchFamily="49" charset="0"/>
              </a:rPr>
              <a:t>diary</a:t>
            </a:r>
            <a:r>
              <a:rPr lang="en-US" sz="2400"/>
              <a:t> – </a:t>
            </a:r>
            <a:r>
              <a:rPr lang="ru-RU" sz="2400"/>
              <a:t>сохраняет</a:t>
            </a:r>
            <a:r>
              <a:rPr lang="en-US" sz="2400"/>
              <a:t> </a:t>
            </a:r>
            <a:r>
              <a:rPr lang="ru-RU" sz="2400"/>
              <a:t>лог текущей сессии (весь текстовый ввод и вывод) в файл</a:t>
            </a:r>
          </a:p>
          <a:p>
            <a:r>
              <a:rPr lang="ru-RU" sz="2400"/>
              <a:t>По умолчанию – в файл </a:t>
            </a:r>
            <a:r>
              <a:rPr lang="en-US" sz="2400" i="1"/>
              <a:t>diary</a:t>
            </a:r>
            <a:r>
              <a:rPr lang="en-US" sz="2400"/>
              <a:t> </a:t>
            </a:r>
            <a:r>
              <a:rPr lang="ru-RU" sz="2400"/>
              <a:t>в текущем каталоге</a:t>
            </a:r>
          </a:p>
          <a:p>
            <a:r>
              <a:rPr lang="en-US" sz="2400">
                <a:latin typeface="Courier New" panose="02070309020205020404" pitchFamily="49" charset="0"/>
              </a:rPr>
              <a:t>diary</a:t>
            </a:r>
            <a:r>
              <a:rPr lang="ru-RU" sz="2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filename</a:t>
            </a:r>
            <a:r>
              <a:rPr lang="en-US" sz="2400"/>
              <a:t> </a:t>
            </a:r>
            <a:r>
              <a:rPr lang="ru-RU" sz="2400"/>
              <a:t>или </a:t>
            </a:r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diary(‘filename’)</a:t>
            </a:r>
            <a:r>
              <a:rPr lang="en-US" sz="2400"/>
              <a:t> – </a:t>
            </a:r>
            <a:r>
              <a:rPr lang="ru-RU" sz="2400"/>
              <a:t>сохраняют сессию в указанном файле</a:t>
            </a:r>
          </a:p>
          <a:p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diary</a:t>
            </a:r>
            <a:r>
              <a:rPr lang="ru-RU" sz="2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off /  diary</a:t>
            </a:r>
            <a:r>
              <a:rPr lang="ru-RU" sz="2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on</a:t>
            </a:r>
            <a:r>
              <a:rPr lang="en-US" sz="2400"/>
              <a:t> – </a:t>
            </a:r>
            <a:r>
              <a:rPr lang="ru-RU" sz="2400"/>
              <a:t>соответственно, приостанавливают и продолжают ведение лога</a:t>
            </a:r>
          </a:p>
          <a:p>
            <a:r>
              <a:rPr lang="en-US" sz="2400"/>
              <a:t> </a:t>
            </a:r>
            <a:r>
              <a:rPr lang="en-US" sz="2400">
                <a:latin typeface="Courier New" panose="02070309020205020404" pitchFamily="49" charset="0"/>
              </a:rPr>
              <a:t>diary</a:t>
            </a:r>
            <a:r>
              <a:rPr lang="ru-RU" sz="2400"/>
              <a:t> – переключается между режимами </a:t>
            </a:r>
            <a:r>
              <a:rPr lang="en-US" sz="2400"/>
              <a:t>on/off, </a:t>
            </a:r>
            <a:r>
              <a:rPr lang="ru-RU" sz="2400"/>
              <a:t>если лог уже ведётся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4E22-5D53-40DE-B004-0BF043427A51}" type="slidenum">
              <a:rPr lang="ru-RU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6B2F-3FE5-4366-8076-E99011489BCC}" type="slidenum">
              <a:rPr lang="ru-RU"/>
              <a:pPr/>
              <a:t>15</a:t>
            </a:fld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8998" y="2199858"/>
            <a:ext cx="7772400" cy="1470025"/>
          </a:xfrm>
        </p:spPr>
        <p:txBody>
          <a:bodyPr anchor="ctr"/>
          <a:lstStyle/>
          <a:p>
            <a:r>
              <a:rPr lang="ru-RU" sz="4400" dirty="0"/>
              <a:t>Вычисления в </a:t>
            </a:r>
            <a:r>
              <a:rPr lang="en-US" sz="4400" dirty="0" err="1"/>
              <a:t>Matlab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46705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956-F568-42A4-BB5C-C2B641464875}" type="slidenum">
              <a:rPr lang="ru-RU"/>
              <a:pPr/>
              <a:t>16</a:t>
            </a:fld>
            <a:endParaRPr lang="ru-R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Элементарные функции</a:t>
            </a:r>
            <a:br>
              <a:rPr lang="ru-RU" sz="4000"/>
            </a:br>
            <a:r>
              <a:rPr lang="ru-RU" sz="4000"/>
              <a:t> Тригонометрические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386013" cy="4525963"/>
          </a:xfrm>
        </p:spPr>
        <p:txBody>
          <a:bodyPr/>
          <a:lstStyle/>
          <a:p>
            <a:r>
              <a:rPr lang="en-US" sz="2800"/>
              <a:t>sin</a:t>
            </a:r>
            <a:endParaRPr lang="ru-RU" sz="2800"/>
          </a:p>
          <a:p>
            <a:r>
              <a:rPr lang="en-US" sz="2800"/>
              <a:t>cos</a:t>
            </a:r>
          </a:p>
          <a:p>
            <a:r>
              <a:rPr lang="en-US" sz="2800"/>
              <a:t>tan</a:t>
            </a:r>
          </a:p>
          <a:p>
            <a:r>
              <a:rPr lang="en-US" sz="2800"/>
              <a:t>cot</a:t>
            </a:r>
          </a:p>
          <a:p>
            <a:r>
              <a:rPr lang="en-US" sz="2800"/>
              <a:t>asin</a:t>
            </a:r>
            <a:endParaRPr lang="ru-RU" sz="2800"/>
          </a:p>
          <a:p>
            <a:r>
              <a:rPr lang="en-US" sz="2800"/>
              <a:t>acos</a:t>
            </a:r>
          </a:p>
          <a:p>
            <a:r>
              <a:rPr lang="en-US" sz="2800"/>
              <a:t>atan</a:t>
            </a:r>
          </a:p>
          <a:p>
            <a:r>
              <a:rPr lang="en-US" sz="2800"/>
              <a:t>acot</a:t>
            </a:r>
          </a:p>
          <a:p>
            <a:endParaRPr lang="ru-RU" sz="28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771775" y="1628775"/>
            <a:ext cx="2160588" cy="4525963"/>
          </a:xfrm>
        </p:spPr>
        <p:txBody>
          <a:bodyPr/>
          <a:lstStyle/>
          <a:p>
            <a:r>
              <a:rPr lang="en-US" sz="2800"/>
              <a:t>sinh</a:t>
            </a:r>
            <a:endParaRPr lang="ru-RU" sz="2800"/>
          </a:p>
          <a:p>
            <a:r>
              <a:rPr lang="en-US" sz="2800"/>
              <a:t>cosh</a:t>
            </a:r>
          </a:p>
          <a:p>
            <a:r>
              <a:rPr lang="en-US" sz="2800"/>
              <a:t>tanh</a:t>
            </a:r>
          </a:p>
          <a:p>
            <a:r>
              <a:rPr lang="en-US" sz="2800"/>
              <a:t>coth</a:t>
            </a:r>
          </a:p>
          <a:p>
            <a:r>
              <a:rPr lang="en-US" sz="2800"/>
              <a:t>asinh</a:t>
            </a:r>
            <a:endParaRPr lang="ru-RU" sz="2800"/>
          </a:p>
          <a:p>
            <a:r>
              <a:rPr lang="en-US" sz="2800"/>
              <a:t>acosh</a:t>
            </a:r>
          </a:p>
          <a:p>
            <a:r>
              <a:rPr lang="en-US" sz="2800"/>
              <a:t>atanh</a:t>
            </a:r>
          </a:p>
          <a:p>
            <a:r>
              <a:rPr lang="en-US" sz="2800"/>
              <a:t>acoth</a:t>
            </a:r>
          </a:p>
          <a:p>
            <a:endParaRPr lang="ru-RU" sz="28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292725" y="1557338"/>
            <a:ext cx="23860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sind</a:t>
            </a:r>
            <a:endParaRPr lang="ru-RU"/>
          </a:p>
          <a:p>
            <a:r>
              <a:rPr lang="en-US"/>
              <a:t>cosd</a:t>
            </a:r>
          </a:p>
          <a:p>
            <a:r>
              <a:rPr lang="en-US"/>
              <a:t>tand</a:t>
            </a:r>
          </a:p>
          <a:p>
            <a:r>
              <a:rPr lang="en-US"/>
              <a:t>cotd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4430-6AAF-4015-8FD6-C89FB07E8406}" type="slidenum">
              <a:rPr lang="ru-RU"/>
              <a:pPr/>
              <a:t>17</a:t>
            </a:fld>
            <a:endParaRPr 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Элементарные функции</a:t>
            </a:r>
            <a:br>
              <a:rPr lang="ru-RU" sz="4000"/>
            </a:br>
            <a:r>
              <a:rPr lang="ru-RU" sz="4000"/>
              <a:t> Экспоненциальные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600200"/>
            <a:ext cx="7138987" cy="4525963"/>
          </a:xfrm>
        </p:spPr>
        <p:txBody>
          <a:bodyPr/>
          <a:lstStyle/>
          <a:p>
            <a:r>
              <a:rPr lang="en-US"/>
              <a:t>exp</a:t>
            </a:r>
          </a:p>
          <a:p>
            <a:r>
              <a:rPr lang="en-US"/>
              <a:t>log – ln</a:t>
            </a:r>
          </a:p>
          <a:p>
            <a:r>
              <a:rPr lang="en-US"/>
              <a:t>log10</a:t>
            </a:r>
          </a:p>
          <a:p>
            <a:r>
              <a:rPr lang="en-US"/>
              <a:t>log2</a:t>
            </a:r>
          </a:p>
          <a:p>
            <a:r>
              <a:rPr lang="en-US"/>
              <a:t>sqrt</a:t>
            </a:r>
          </a:p>
          <a:p>
            <a:r>
              <a:rPr lang="en-US"/>
              <a:t>nthroot(x, n)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2A95-AFCD-4F96-AFCC-EEDBE88F6D91}" type="slidenum">
              <a:rPr lang="ru-RU"/>
              <a:pPr/>
              <a:t>18</a:t>
            </a:fld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Элементарные функции</a:t>
            </a:r>
            <a:r>
              <a:rPr lang="en-US" sz="4000"/>
              <a:t/>
            </a:r>
            <a:br>
              <a:rPr lang="en-US" sz="4000"/>
            </a:br>
            <a:r>
              <a:rPr lang="ru-RU" sz="4000"/>
              <a:t>Округление и остатки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fix – </a:t>
            </a:r>
            <a:r>
              <a:rPr lang="ru-RU" sz="2800"/>
              <a:t>округление к нулю</a:t>
            </a:r>
          </a:p>
          <a:p>
            <a:r>
              <a:rPr lang="en-US" sz="2800"/>
              <a:t>floor – </a:t>
            </a:r>
            <a:r>
              <a:rPr lang="ru-RU" sz="2800"/>
              <a:t>округление к минус бесконечности</a:t>
            </a:r>
          </a:p>
          <a:p>
            <a:r>
              <a:rPr lang="en-US" sz="2800"/>
              <a:t>ceil – </a:t>
            </a:r>
            <a:r>
              <a:rPr lang="ru-RU" sz="2800"/>
              <a:t>округление к плюс бесконечности</a:t>
            </a:r>
          </a:p>
          <a:p>
            <a:r>
              <a:rPr lang="en-US" sz="2800"/>
              <a:t>round – </a:t>
            </a:r>
            <a:r>
              <a:rPr lang="ru-RU" sz="2800"/>
              <a:t>округление к ближайшему целому</a:t>
            </a:r>
          </a:p>
          <a:p>
            <a:r>
              <a:rPr lang="en-US" sz="2800"/>
              <a:t>mod(x,y) – </a:t>
            </a:r>
            <a:r>
              <a:rPr lang="ru-RU" sz="2800"/>
              <a:t>остаток от деления </a:t>
            </a:r>
            <a:r>
              <a:rPr lang="en-US" sz="2800"/>
              <a:t>x </a:t>
            </a:r>
            <a:r>
              <a:rPr lang="ru-RU" sz="2800"/>
              <a:t>на </a:t>
            </a:r>
            <a:r>
              <a:rPr lang="en-US" sz="2800"/>
              <a:t>y </a:t>
            </a:r>
            <a:r>
              <a:rPr lang="ru-RU" sz="2800"/>
              <a:t>без учёта знака (</a:t>
            </a:r>
            <a:r>
              <a:rPr lang="en-US" sz="2800"/>
              <a:t>x - n*y, </a:t>
            </a:r>
            <a:r>
              <a:rPr lang="ru-RU" sz="2800"/>
              <a:t>где</a:t>
            </a:r>
            <a:r>
              <a:rPr lang="en-US" sz="2800"/>
              <a:t> n = floor(x/y)</a:t>
            </a:r>
            <a:r>
              <a:rPr lang="ru-RU" sz="2800"/>
              <a:t>)</a:t>
            </a:r>
          </a:p>
          <a:p>
            <a:r>
              <a:rPr lang="en-US" sz="2800"/>
              <a:t>rem(x,y) – </a:t>
            </a:r>
            <a:r>
              <a:rPr lang="ru-RU" sz="2800"/>
              <a:t>остаток от деления </a:t>
            </a:r>
            <a:r>
              <a:rPr lang="en-US" sz="2800"/>
              <a:t>x </a:t>
            </a:r>
            <a:r>
              <a:rPr lang="ru-RU" sz="2800"/>
              <a:t>на </a:t>
            </a:r>
            <a:r>
              <a:rPr lang="en-US" sz="2800"/>
              <a:t>y </a:t>
            </a:r>
            <a:r>
              <a:rPr lang="ru-RU" sz="2800"/>
              <a:t>с учётом знака (</a:t>
            </a:r>
            <a:r>
              <a:rPr lang="en-US" sz="2800"/>
              <a:t>x - n*y, </a:t>
            </a:r>
            <a:r>
              <a:rPr lang="ru-RU" sz="2800"/>
              <a:t>где </a:t>
            </a:r>
            <a:r>
              <a:rPr lang="en-US" sz="2800"/>
              <a:t> n = fix(x/y)</a:t>
            </a:r>
            <a:r>
              <a:rPr lang="ru-RU" sz="2800"/>
              <a:t>)</a:t>
            </a:r>
          </a:p>
          <a:p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3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0ADE-162D-4861-BC43-C9BD6E380D0D}" type="slidenum">
              <a:rPr lang="ru-RU"/>
              <a:pPr/>
              <a:t>19</a:t>
            </a:fld>
            <a:endParaRPr 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Элементарные функции</a:t>
            </a:r>
            <a:r>
              <a:rPr lang="en-US" sz="4000"/>
              <a:t/>
            </a:r>
            <a:br>
              <a:rPr lang="en-US" sz="4000"/>
            </a:br>
            <a:r>
              <a:rPr lang="ru-RU" sz="4000"/>
              <a:t>Комплексные числа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sz="2800"/>
              <a:t>abs(z)</a:t>
            </a:r>
            <a:r>
              <a:rPr lang="ru-RU" sz="2800"/>
              <a:t> – модуль комплексного числа</a:t>
            </a:r>
            <a:r>
              <a:rPr lang="en-US" sz="2800"/>
              <a:t> z</a:t>
            </a:r>
          </a:p>
          <a:p>
            <a:r>
              <a:rPr lang="en-US" sz="2800"/>
              <a:t>angle(z) – </a:t>
            </a:r>
            <a:r>
              <a:rPr lang="ru-RU" sz="2800"/>
              <a:t>фаза </a:t>
            </a:r>
            <a:r>
              <a:rPr lang="en-US" sz="2800"/>
              <a:t>z </a:t>
            </a:r>
            <a:r>
              <a:rPr lang="ru-RU" sz="2800"/>
              <a:t>(в радианах)</a:t>
            </a:r>
            <a:endParaRPr lang="en-US" sz="2800"/>
          </a:p>
          <a:p>
            <a:r>
              <a:rPr lang="en-US" sz="2800"/>
              <a:t>real(z) – </a:t>
            </a:r>
            <a:r>
              <a:rPr lang="ru-RU" sz="2800"/>
              <a:t>действительная часть </a:t>
            </a:r>
            <a:r>
              <a:rPr lang="en-US" sz="2800"/>
              <a:t>z</a:t>
            </a:r>
            <a:endParaRPr lang="ru-RU" sz="2800"/>
          </a:p>
          <a:p>
            <a:r>
              <a:rPr lang="en-US" sz="2800"/>
              <a:t>imag(z) – </a:t>
            </a:r>
            <a:r>
              <a:rPr lang="ru-RU" sz="2800"/>
              <a:t>мнимая часть </a:t>
            </a:r>
            <a:r>
              <a:rPr lang="en-US" sz="2800"/>
              <a:t>z</a:t>
            </a:r>
            <a:endParaRPr lang="ru-RU" sz="2800"/>
          </a:p>
          <a:p>
            <a:r>
              <a:rPr lang="en-US" sz="2800"/>
              <a:t>conj(z) – </a:t>
            </a:r>
            <a:r>
              <a:rPr lang="ru-RU" sz="2800"/>
              <a:t>комплексно сопряжённое число для </a:t>
            </a:r>
            <a:r>
              <a:rPr lang="en-US" sz="2800"/>
              <a:t>z</a:t>
            </a:r>
            <a:endParaRPr lang="ru-RU" sz="2800"/>
          </a:p>
          <a:p>
            <a:r>
              <a:rPr lang="en-US" sz="2800"/>
              <a:t>complex(a,b) – </a:t>
            </a:r>
            <a:r>
              <a:rPr lang="ru-RU" sz="2800"/>
              <a:t>конструирует комплексное число </a:t>
            </a:r>
            <a:r>
              <a:rPr lang="en-US" sz="2800"/>
              <a:t>a+ib</a:t>
            </a:r>
            <a:endParaRPr lang="ru-RU" sz="2800"/>
          </a:p>
          <a:p>
            <a:r>
              <a:rPr lang="en-US" sz="2800"/>
              <a:t>isreal(z) – </a:t>
            </a:r>
            <a:r>
              <a:rPr lang="ru-RU" sz="2800"/>
              <a:t>возвращает истину, если </a:t>
            </a:r>
            <a:r>
              <a:rPr lang="en-US" sz="2800"/>
              <a:t>z – </a:t>
            </a:r>
            <a:r>
              <a:rPr lang="ru-RU" sz="2800"/>
              <a:t>действительное </a:t>
            </a:r>
          </a:p>
          <a:p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4765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541565" y="156121"/>
            <a:ext cx="7886700" cy="1325563"/>
          </a:xfrm>
        </p:spPr>
        <p:txBody>
          <a:bodyPr/>
          <a:lstStyle/>
          <a:p>
            <a:r>
              <a:rPr lang="en-US" sz="4000" dirty="0" err="1"/>
              <a:t>Matlab</a:t>
            </a:r>
            <a:r>
              <a:rPr lang="ru-RU" sz="4000" dirty="0"/>
              <a:t> (</a:t>
            </a:r>
            <a:r>
              <a:rPr lang="en-US" sz="4000" dirty="0" err="1"/>
              <a:t>MATrix</a:t>
            </a:r>
            <a:r>
              <a:rPr lang="en-US" sz="4000" dirty="0"/>
              <a:t> </a:t>
            </a:r>
            <a:r>
              <a:rPr lang="en-US" sz="4000" dirty="0" err="1"/>
              <a:t>LABoratory</a:t>
            </a:r>
            <a:r>
              <a:rPr lang="ru-RU" sz="4000" smtClean="0"/>
              <a:t>)</a:t>
            </a:r>
            <a:endParaRPr lang="ru-RU" sz="40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idx="1"/>
          </p:nvPr>
        </p:nvSpPr>
        <p:spPr>
          <a:xfrm>
            <a:off x="468315" y="1557338"/>
            <a:ext cx="8435975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математические вычисления</a:t>
            </a:r>
          </a:p>
          <a:p>
            <a:pPr>
              <a:lnSpc>
                <a:spcPct val="90000"/>
              </a:lnSpc>
            </a:pPr>
            <a:r>
              <a:rPr lang="ru-RU" dirty="0"/>
              <a:t>создание алгоритмов</a:t>
            </a:r>
          </a:p>
          <a:p>
            <a:pPr>
              <a:lnSpc>
                <a:spcPct val="90000"/>
              </a:lnSpc>
            </a:pPr>
            <a:r>
              <a:rPr lang="ru-RU" dirty="0"/>
              <a:t>м</a:t>
            </a:r>
            <a:r>
              <a:rPr lang="ru-RU" dirty="0" smtClean="0"/>
              <a:t>оделирование сложных систем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анализ, обработка и визуализация данных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приложений с </a:t>
            </a: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19E3-51A4-43E2-86D3-B010FAC6DEBA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9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039E-3024-4688-81B3-AB6D48BBE8E8}" type="slidenum">
              <a:rPr lang="ru-RU"/>
              <a:pPr/>
              <a:t>20</a:t>
            </a:fld>
            <a:endParaRPr 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Элементарные функции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Просмотреть полный список элементарных функций можно командой</a:t>
            </a:r>
          </a:p>
          <a:p>
            <a:pPr lvl="1"/>
            <a:r>
              <a:rPr lang="ru-RU">
                <a:latin typeface="Courier New" panose="02070309020205020404" pitchFamily="49" charset="0"/>
              </a:rPr>
              <a:t>help elfun</a:t>
            </a:r>
          </a:p>
        </p:txBody>
      </p:sp>
    </p:spTree>
    <p:extLst>
      <p:ext uri="{BB962C8B-B14F-4D97-AF65-F5344CB8AC3E}">
        <p14:creationId xmlns:p14="http://schemas.microsoft.com/office/powerpoint/2010/main" val="36990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1FF-377D-4858-8274-122D9EFF5840}" type="slidenum">
              <a:rPr lang="ru-RU"/>
              <a:pPr/>
              <a:t>21</a:t>
            </a:fld>
            <a:endParaRPr 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75163" cy="4525963"/>
          </a:xfrm>
        </p:spPr>
        <p:txBody>
          <a:bodyPr/>
          <a:lstStyle/>
          <a:p>
            <a:r>
              <a:rPr lang="en-US" sz="2800"/>
              <a:t>pi – </a:t>
            </a:r>
            <a:r>
              <a:rPr lang="ru-RU" sz="2800"/>
              <a:t>число </a:t>
            </a:r>
            <a:r>
              <a:rPr lang="en-US" sz="2800"/>
              <a:t>pi</a:t>
            </a:r>
          </a:p>
          <a:p>
            <a:r>
              <a:rPr lang="en-US" sz="2800"/>
              <a:t>Inf – </a:t>
            </a:r>
            <a:r>
              <a:rPr lang="ru-RU" sz="2800"/>
              <a:t>бесконечность</a:t>
            </a:r>
          </a:p>
          <a:p>
            <a:r>
              <a:rPr lang="ru-RU" sz="2800"/>
              <a:t>-</a:t>
            </a:r>
            <a:r>
              <a:rPr lang="en-US" sz="2800"/>
              <a:t>Inf – </a:t>
            </a:r>
            <a:r>
              <a:rPr lang="ru-RU" sz="2800"/>
              <a:t>минус бесконечность</a:t>
            </a:r>
          </a:p>
          <a:p>
            <a:r>
              <a:rPr lang="en-US" sz="2800"/>
              <a:t>NaN </a:t>
            </a:r>
            <a:r>
              <a:rPr lang="ru-RU" sz="2800"/>
              <a:t>(</a:t>
            </a:r>
            <a:r>
              <a:rPr lang="en-US" sz="2800"/>
              <a:t>Not</a:t>
            </a:r>
            <a:r>
              <a:rPr lang="ru-RU" sz="2800"/>
              <a:t> </a:t>
            </a:r>
            <a:r>
              <a:rPr lang="en-US" sz="2800"/>
              <a:t>a Number) – </a:t>
            </a:r>
            <a:r>
              <a:rPr lang="ru-RU" sz="2800"/>
              <a:t>нечисловое значение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725" y="1196975"/>
            <a:ext cx="3009900" cy="51117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176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00E6-0C3C-4683-9A51-CE1E95895938}" type="slidenum">
              <a:rPr lang="ru-RU"/>
              <a:pPr/>
              <a:t>22</a:t>
            </a:fld>
            <a:endParaRPr lang="ru-R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Одномерные массивы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/>
              <a:t>Задание массива:</a:t>
            </a:r>
            <a:endParaRPr lang="en-US" sz="2000"/>
          </a:p>
          <a:p>
            <a:pPr lvl="1"/>
            <a:r>
              <a:rPr lang="en-US" sz="1800"/>
              <a:t>a = [ </a:t>
            </a:r>
            <a:r>
              <a:rPr lang="ru-RU" sz="1800"/>
              <a:t>-3</a:t>
            </a:r>
            <a:r>
              <a:rPr lang="en-US" sz="1800"/>
              <a:t> </a:t>
            </a:r>
            <a:r>
              <a:rPr lang="ru-RU" sz="1800"/>
              <a:t>4</a:t>
            </a:r>
            <a:r>
              <a:rPr lang="en-US" sz="1800"/>
              <a:t> </a:t>
            </a:r>
            <a:r>
              <a:rPr lang="ru-RU" sz="1800"/>
              <a:t>2</a:t>
            </a:r>
            <a:r>
              <a:rPr lang="en-US" sz="1800"/>
              <a:t>];</a:t>
            </a:r>
          </a:p>
          <a:p>
            <a:pPr lvl="1"/>
            <a:r>
              <a:rPr lang="en-US" sz="1800"/>
              <a:t>a = [ </a:t>
            </a:r>
            <a:r>
              <a:rPr lang="ru-RU" sz="1800"/>
              <a:t>-3</a:t>
            </a:r>
            <a:r>
              <a:rPr lang="en-US" sz="1800"/>
              <a:t>, </a:t>
            </a:r>
            <a:r>
              <a:rPr lang="ru-RU" sz="1800"/>
              <a:t>4</a:t>
            </a:r>
            <a:r>
              <a:rPr lang="en-US" sz="1800"/>
              <a:t>, </a:t>
            </a:r>
            <a:r>
              <a:rPr lang="ru-RU" sz="1800"/>
              <a:t>2</a:t>
            </a:r>
            <a:r>
              <a:rPr lang="en-US" sz="1800"/>
              <a:t>];</a:t>
            </a:r>
          </a:p>
          <a:p>
            <a:r>
              <a:rPr lang="ru-RU" sz="2000"/>
              <a:t>Диапазоны:</a:t>
            </a:r>
          </a:p>
          <a:p>
            <a:pPr lvl="1"/>
            <a:r>
              <a:rPr lang="en-US" sz="1800"/>
              <a:t>b = -3: 2  (b = -3 -2 -1 0 1 2)</a:t>
            </a:r>
          </a:p>
          <a:p>
            <a:pPr lvl="1"/>
            <a:r>
              <a:rPr lang="en-US" sz="1800"/>
              <a:t>b = -3:2:5   (b = -3 -1 1 3 5)</a:t>
            </a:r>
            <a:endParaRPr lang="ru-RU" sz="1800"/>
          </a:p>
          <a:p>
            <a:r>
              <a:rPr lang="ru-RU" sz="2000"/>
              <a:t>Доступ к элементу:</a:t>
            </a:r>
          </a:p>
          <a:p>
            <a:pPr lvl="1"/>
            <a:r>
              <a:rPr lang="en-US" sz="1800"/>
              <a:t>a(</a:t>
            </a:r>
            <a:r>
              <a:rPr lang="ru-RU" sz="1800"/>
              <a:t>3</a:t>
            </a:r>
            <a:r>
              <a:rPr lang="en-US" sz="1800"/>
              <a:t>)  </a:t>
            </a:r>
            <a:r>
              <a:rPr lang="ru-RU" sz="1800"/>
              <a:t>(будет равно 2)</a:t>
            </a:r>
          </a:p>
          <a:p>
            <a:r>
              <a:rPr lang="ru-RU" sz="2000"/>
              <a:t>Изменение элемента:</a:t>
            </a:r>
          </a:p>
          <a:p>
            <a:pPr lvl="1"/>
            <a:r>
              <a:rPr lang="en-US" sz="1800"/>
              <a:t>a(3) = 1</a:t>
            </a:r>
          </a:p>
          <a:p>
            <a:r>
              <a:rPr lang="ru-RU" sz="2000"/>
              <a:t>Количество элементов в массиве: </a:t>
            </a:r>
            <a:r>
              <a:rPr lang="en-US" sz="2000"/>
              <a:t>length(a) </a:t>
            </a:r>
            <a:r>
              <a:rPr lang="ru-RU" sz="2000"/>
              <a:t>(будет равно </a:t>
            </a:r>
            <a:r>
              <a:rPr lang="en-US" sz="2000"/>
              <a:t>3</a:t>
            </a:r>
            <a:r>
              <a:rPr lang="ru-RU" sz="2000"/>
              <a:t>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000"/>
              <a:t>Нумерация элементов начинается с 1</a:t>
            </a:r>
          </a:p>
          <a:p>
            <a:pPr>
              <a:lnSpc>
                <a:spcPct val="90000"/>
              </a:lnSpc>
            </a:pPr>
            <a:r>
              <a:rPr lang="ru-RU" sz="2000"/>
              <a:t>Добавление элементов в массив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a(4) = 5;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= [a 5]</a:t>
            </a:r>
            <a:endParaRPr lang="ru-RU" sz="1800"/>
          </a:p>
          <a:p>
            <a:pPr>
              <a:lnSpc>
                <a:spcPct val="90000"/>
              </a:lnSpc>
            </a:pPr>
            <a:r>
              <a:rPr lang="ru-RU" sz="2000"/>
              <a:t>Конкатенация массивов: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</a:t>
            </a:r>
            <a:r>
              <a:rPr lang="ru-RU" sz="1800"/>
              <a:t> = </a:t>
            </a:r>
            <a:r>
              <a:rPr lang="en-US" sz="1800"/>
              <a:t>[a </a:t>
            </a:r>
            <a:r>
              <a:rPr lang="ru-RU" sz="1800"/>
              <a:t> </a:t>
            </a:r>
            <a:r>
              <a:rPr lang="en-US" sz="1800"/>
              <a:t>b]</a:t>
            </a:r>
          </a:p>
          <a:p>
            <a:pPr>
              <a:lnSpc>
                <a:spcPct val="90000"/>
              </a:lnSpc>
            </a:pPr>
            <a:r>
              <a:rPr lang="ru-RU" sz="2000"/>
              <a:t>Удаление массива (превращение в пустой массив)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= [ ]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7988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9037-447E-42C4-B95F-93253FB39EF3}" type="slidenum">
              <a:rPr lang="ru-RU"/>
              <a:pPr/>
              <a:t>23</a:t>
            </a:fld>
            <a:endParaRPr lang="ru-R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массивы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400"/>
              <a:t>Задание массива:</a:t>
            </a:r>
            <a:endParaRPr lang="en-US" sz="2400"/>
          </a:p>
          <a:p>
            <a:pPr lvl="1"/>
            <a:r>
              <a:rPr lang="en-US" sz="2000"/>
              <a:t>a = [ </a:t>
            </a:r>
            <a:r>
              <a:rPr lang="ru-RU" sz="2000"/>
              <a:t>1 </a:t>
            </a:r>
            <a:r>
              <a:rPr lang="en-US" sz="2000"/>
              <a:t>2; 3 4; 5 6];</a:t>
            </a:r>
          </a:p>
          <a:p>
            <a:pPr>
              <a:buFontTx/>
              <a:buNone/>
            </a:pPr>
            <a:endParaRPr lang="ru-RU" sz="240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/>
              <a:t>Доступ к элементу: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33115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2738"/>
            <a:ext cx="4392612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486A-5B37-474F-844B-2999D9D8356D}" type="slidenum">
              <a:rPr lang="ru-RU"/>
              <a:pPr/>
              <a:t>24</a:t>
            </a:fld>
            <a:endParaRPr 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Векторы-столбцы и</a:t>
            </a:r>
            <a:br>
              <a:rPr lang="ru-RU" sz="4000"/>
            </a:br>
            <a:r>
              <a:rPr lang="ru-RU" sz="4000"/>
              <a:t>векторы-строки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78400" cy="4525963"/>
          </a:xfrm>
        </p:spPr>
        <p:txBody>
          <a:bodyPr/>
          <a:lstStyle/>
          <a:p>
            <a:r>
              <a:rPr lang="ru-RU" sz="2400"/>
              <a:t>Любая строка и столбец матрицы – это вектор</a:t>
            </a:r>
          </a:p>
          <a:p>
            <a:r>
              <a:rPr lang="ru-RU" sz="2400"/>
              <a:t>Векторы, расположенные вдоль строк – векторы-строки (размер 1</a:t>
            </a:r>
            <a:r>
              <a:rPr lang="en-US" sz="2400"/>
              <a:t>xn)</a:t>
            </a:r>
            <a:endParaRPr lang="ru-RU" sz="2400"/>
          </a:p>
          <a:p>
            <a:r>
              <a:rPr lang="ru-RU" sz="2400"/>
              <a:t>Векторы, расположенные вдоль столбцов – векторы-столбцы</a:t>
            </a:r>
            <a:r>
              <a:rPr lang="en-US" sz="2400"/>
              <a:t> (</a:t>
            </a:r>
            <a:r>
              <a:rPr lang="ru-RU" sz="2400"/>
              <a:t>размер </a:t>
            </a:r>
            <a:r>
              <a:rPr lang="en-US" sz="2400"/>
              <a:t>nx1)</a:t>
            </a:r>
            <a:endParaRPr lang="ru-RU" sz="2400"/>
          </a:p>
          <a:p>
            <a:r>
              <a:rPr lang="ru-RU" sz="2400"/>
              <a:t>Задание вектора-столбца:</a:t>
            </a:r>
          </a:p>
          <a:p>
            <a:r>
              <a:rPr lang="ru-RU" sz="2400"/>
              <a:t>К векторам любого типа применима функция </a:t>
            </a:r>
            <a:r>
              <a:rPr lang="en-US" sz="2400"/>
              <a:t>length</a:t>
            </a:r>
            <a:endParaRPr lang="ru-RU" sz="240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7763" y="2349500"/>
            <a:ext cx="2109787" cy="39608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27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A34F-4086-4BA3-B4E0-D24082A55EE4}" type="slidenum">
              <a:rPr lang="ru-RU"/>
              <a:pPr/>
              <a:t>25</a:t>
            </a:fld>
            <a:endParaRPr 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Размерность и размер матриц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ru-RU" sz="2400"/>
              <a:t>Размерность массива определяется функцией </a:t>
            </a:r>
            <a:r>
              <a:rPr lang="en-US" sz="2400"/>
              <a:t>ndims(A)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/>
              <a:t>Размер массива – функцией </a:t>
            </a:r>
            <a:r>
              <a:rPr lang="en-US" sz="2400"/>
              <a:t>size(A)</a:t>
            </a:r>
            <a:endParaRPr lang="ru-RU" sz="2400"/>
          </a:p>
          <a:p>
            <a:endParaRPr lang="ru-RU" sz="2400"/>
          </a:p>
        </p:txBody>
      </p:sp>
      <p:pic>
        <p:nvPicPr>
          <p:cNvPr id="22534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2997200"/>
            <a:ext cx="2576512" cy="3168650"/>
          </a:xfrm>
        </p:spPr>
      </p:pic>
      <p:pic>
        <p:nvPicPr>
          <p:cNvPr id="22535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6325" y="2636838"/>
            <a:ext cx="2101850" cy="38163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463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CAC-838E-4D0F-B5A4-C4728AB9FD73}" type="slidenum">
              <a:rPr lang="ru-RU"/>
              <a:pPr/>
              <a:t>26</a:t>
            </a:fld>
            <a:endParaRPr lang="ru-RU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Конкатенация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/>
              <a:t>Рассмотрим две матрицы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1700213"/>
            <a:ext cx="3200400" cy="4105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30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5CA-8521-4740-9B7F-C13073D10DD2}" type="slidenum">
              <a:rPr lang="ru-RU"/>
              <a:pPr/>
              <a:t>27</a:t>
            </a:fld>
            <a:endParaRPr 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Конкатенация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/>
              <a:t>Проведём склейку «в столбик», а затем «в строку»:</a:t>
            </a:r>
          </a:p>
        </p:txBody>
      </p:sp>
      <p:pic>
        <p:nvPicPr>
          <p:cNvPr id="3174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04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7BB8-3A12-4FA2-9074-A8BFE2ED26A6}" type="slidenum">
              <a:rPr lang="ru-RU"/>
              <a:pPr/>
              <a:t>28</a:t>
            </a:fld>
            <a:endParaRPr lang="ru-RU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Конкатенация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/>
              <a:t>При несовпадении размерностей получаем сообщение об ошибке</a:t>
            </a:r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573463"/>
            <a:ext cx="5472113" cy="1275263"/>
          </a:xfrm>
        </p:spPr>
      </p:pic>
    </p:spTree>
    <p:extLst>
      <p:ext uri="{BB962C8B-B14F-4D97-AF65-F5344CB8AC3E}">
        <p14:creationId xmlns:p14="http://schemas.microsoft.com/office/powerpoint/2010/main" val="25118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BFA-18B5-4391-B878-B6F8B039E023}" type="slidenum">
              <a:rPr lang="ru-RU"/>
              <a:pPr/>
              <a:t>29</a:t>
            </a:fld>
            <a:endParaRPr lang="ru-RU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Диапазоны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02138" cy="4492625"/>
          </a:xfrm>
        </p:spPr>
        <p:txBody>
          <a:bodyPr/>
          <a:lstStyle/>
          <a:p>
            <a:r>
              <a:rPr lang="ru-RU" sz="2800"/>
              <a:t>Можно использовать как для задания значений векторов, так и для задания диапазонов индексации</a:t>
            </a:r>
          </a:p>
          <a:p>
            <a:r>
              <a:rPr lang="ru-RU" sz="2800"/>
              <a:t>Рассмотрим другие примеры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1700213"/>
          <a:ext cx="3195638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Точечный рисунок" r:id="rId3" imgW="2553056" imgH="2933333" progId="Paint.Picture">
                  <p:embed/>
                </p:oleObj>
              </mc:Choice>
              <mc:Fallback>
                <p:oleObj name="Точечный рисунок" r:id="rId3" imgW="2553056" imgH="2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00213"/>
                        <a:ext cx="3195638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9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ru-RU" sz="4000" dirty="0"/>
              <a:t>Среда </a:t>
            </a:r>
            <a:r>
              <a:rPr lang="en-US" sz="4000" dirty="0" err="1"/>
              <a:t>Matlab</a:t>
            </a:r>
            <a:endParaRPr lang="ru-RU" sz="40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2"/>
            <a:ext cx="4038600" cy="4525963"/>
          </a:xfrm>
        </p:spPr>
        <p:txBody>
          <a:bodyPr/>
          <a:lstStyle/>
          <a:p>
            <a:r>
              <a:rPr lang="ru-RU" dirty="0"/>
              <a:t>Интерактивная работа</a:t>
            </a:r>
          </a:p>
          <a:p>
            <a:r>
              <a:rPr lang="ru-RU" dirty="0"/>
              <a:t>Управление переменными в рабочем пространстве</a:t>
            </a:r>
          </a:p>
          <a:p>
            <a:r>
              <a:rPr lang="ru-RU" dirty="0"/>
              <a:t>Редактор</a:t>
            </a:r>
          </a:p>
          <a:p>
            <a:r>
              <a:rPr lang="ru-RU" dirty="0"/>
              <a:t>Отладчик</a:t>
            </a:r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1417638"/>
            <a:ext cx="5292725" cy="4013280"/>
          </a:xfrm>
        </p:spPr>
      </p:pic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D86F-E29A-4262-B4F1-F51A1D427AF0}" type="slidenum">
              <a:rPr lang="ru-RU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84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501-521B-4BC7-B693-EF5C10232DA1}" type="slidenum">
              <a:rPr lang="ru-RU"/>
              <a:pPr/>
              <a:t>30</a:t>
            </a:fld>
            <a:endParaRPr lang="ru-RU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Диапазоны</a:t>
            </a:r>
          </a:p>
        </p:txBody>
      </p:sp>
      <p:pic>
        <p:nvPicPr>
          <p:cNvPr id="3789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12875"/>
            <a:ext cx="3208337" cy="5256213"/>
          </a:xfrm>
          <a:noFill/>
          <a:ln/>
        </p:spPr>
      </p:pic>
      <p:pic>
        <p:nvPicPr>
          <p:cNvPr id="3789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1341438"/>
            <a:ext cx="2376488" cy="52562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620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E4DF-F831-4EED-B187-D055A0E5B00E}" type="slidenum">
              <a:rPr lang="ru-RU"/>
              <a:pPr/>
              <a:t>31</a:t>
            </a:fld>
            <a:endParaRPr lang="ru-RU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Диапазоны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/>
              <a:t>Для обращения к  последнему элементу любой размерности можно использовать служебное слово </a:t>
            </a:r>
            <a:r>
              <a:rPr lang="en-US" sz="2800">
                <a:latin typeface="Courier New" panose="02070309020205020404" pitchFamily="49" charset="0"/>
              </a:rPr>
              <a:t>end:</a:t>
            </a:r>
            <a:endParaRPr lang="ru-RU" sz="2800">
              <a:latin typeface="Courier New" panose="02070309020205020404" pitchFamily="49" charset="0"/>
            </a:endParaRPr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4575" y="1484313"/>
            <a:ext cx="3568700" cy="46815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021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9A84-0630-424E-BF8A-E8C29ECDF787}" type="slidenum">
              <a:rPr lang="ru-RU"/>
              <a:pPr/>
              <a:t>32</a:t>
            </a:fld>
            <a:endParaRPr lang="ru-R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Удаление строк и столбцов</a:t>
            </a:r>
          </a:p>
        </p:txBody>
      </p:sp>
      <p:graphicFrame>
        <p:nvGraphicFramePr>
          <p:cNvPr id="39944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488950" y="1484313"/>
          <a:ext cx="385127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Точечный рисунок" r:id="rId3" imgW="2572109" imgH="3076190" progId="Paint.Picture">
                  <p:embed/>
                </p:oleObj>
              </mc:Choice>
              <mc:Fallback>
                <p:oleObj name="Точечный рисунок" r:id="rId3" imgW="2572109" imgH="3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484313"/>
                        <a:ext cx="385127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4826000" y="1484313"/>
          <a:ext cx="3735388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Точечный рисунок" r:id="rId5" imgW="2647619" imgH="3419952" progId="Paint.Picture">
                  <p:embed/>
                </p:oleObj>
              </mc:Choice>
              <mc:Fallback>
                <p:oleObj name="Точечный рисунок" r:id="rId5" imgW="2647619" imgH="3419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484313"/>
                        <a:ext cx="3735388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4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C2A-3376-459D-A2C3-44C8C740AFA2}" type="slidenum">
              <a:rPr lang="ru-RU"/>
              <a:pPr/>
              <a:t>33</a:t>
            </a:fld>
            <a:endParaRPr lang="ru-RU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Перестановка элементов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3319462" cy="3048000"/>
          </a:xfrm>
          <a:noFill/>
          <a:ln/>
        </p:spPr>
      </p:pic>
      <p:pic>
        <p:nvPicPr>
          <p:cNvPr id="4301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484313"/>
            <a:ext cx="3795712" cy="48974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92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6967" y="2356268"/>
            <a:ext cx="7772400" cy="1470025"/>
          </a:xfrm>
        </p:spPr>
        <p:txBody>
          <a:bodyPr anchor="ctr"/>
          <a:lstStyle/>
          <a:p>
            <a:pPr eaLnBrk="1" hangingPunct="1"/>
            <a:r>
              <a:rPr lang="ru-RU" sz="4400" dirty="0" smtClean="0"/>
              <a:t>Функции для работы</a:t>
            </a:r>
            <a:br>
              <a:rPr lang="ru-RU" sz="4400" dirty="0" smtClean="0"/>
            </a:br>
            <a:r>
              <a:rPr lang="ru-RU" sz="4400" dirty="0" smtClean="0"/>
              <a:t>с массивами в </a:t>
            </a:r>
            <a:r>
              <a:rPr lang="ru-RU" sz="4400" dirty="0" err="1" smtClean="0"/>
              <a:t>Matlab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867230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B97976-CA4F-47C6-A7B4-A369DC919744}" type="slidenum">
              <a:rPr lang="ru-RU"/>
              <a:pPr/>
              <a:t>35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Создание матриц</a:t>
            </a:r>
            <a:br>
              <a:rPr lang="ru-RU" sz="4000" smtClean="0"/>
            </a:br>
            <a:r>
              <a:rPr lang="ru-RU" sz="4000" smtClean="0"/>
              <a:t>специального вида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Для работы с матрицами удобно пользоваться следующими функциями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ones</a:t>
            </a:r>
            <a:r>
              <a:rPr lang="en-US" sz="2000" smtClean="0"/>
              <a:t> – </a:t>
            </a:r>
            <a:r>
              <a:rPr lang="ru-RU" sz="2000" smtClean="0"/>
              <a:t>формирование массива из единиц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zeros</a:t>
            </a:r>
            <a:r>
              <a:rPr lang="en-US" sz="2000" smtClean="0"/>
              <a:t> – </a:t>
            </a:r>
            <a:r>
              <a:rPr lang="ru-RU" sz="2000" smtClean="0"/>
              <a:t>формирование массива из нулей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eye</a:t>
            </a:r>
            <a:r>
              <a:rPr lang="en-US" sz="2000" smtClean="0"/>
              <a:t> – </a:t>
            </a:r>
            <a:r>
              <a:rPr lang="ru-RU" sz="2000" smtClean="0"/>
              <a:t>формирование единичной матрицы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rand</a:t>
            </a:r>
            <a:r>
              <a:rPr lang="en-US" sz="2000" smtClean="0"/>
              <a:t> – </a:t>
            </a:r>
            <a:r>
              <a:rPr lang="ru-RU" sz="2000" smtClean="0"/>
              <a:t>формирование массива из чисел, случайно распределённых на отрезке </a:t>
            </a:r>
            <a:r>
              <a:rPr lang="en-US" sz="2000" smtClean="0"/>
              <a:t>[0, 1]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randn</a:t>
            </a:r>
            <a:r>
              <a:rPr lang="en-US" sz="2000" smtClean="0"/>
              <a:t> – </a:t>
            </a:r>
            <a:r>
              <a:rPr lang="ru-RU" sz="2000" smtClean="0"/>
              <a:t>формирование массива из чисел, нормально распределённых на отрезке </a:t>
            </a:r>
            <a:r>
              <a:rPr lang="en-US" sz="2000" smtClean="0"/>
              <a:t>[0, 1]</a:t>
            </a:r>
            <a:endParaRPr lang="ru-RU" sz="20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magic</a:t>
            </a:r>
            <a:r>
              <a:rPr lang="en-US" sz="2000" smtClean="0"/>
              <a:t> – </a:t>
            </a:r>
            <a:r>
              <a:rPr lang="ru-RU" sz="2000" smtClean="0"/>
              <a:t>формирование магического квадрата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pascal</a:t>
            </a:r>
            <a:r>
              <a:rPr lang="en-US" sz="2000" smtClean="0"/>
              <a:t> – </a:t>
            </a:r>
            <a:r>
              <a:rPr lang="ru-RU" sz="2000" smtClean="0"/>
              <a:t>формирование квадрата Паскаля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latin typeface="Courier New" panose="02070309020205020404" pitchFamily="49" charset="0"/>
              </a:rPr>
              <a:t>diag</a:t>
            </a:r>
            <a:r>
              <a:rPr lang="en-US" sz="2000" smtClean="0"/>
              <a:t> – </a:t>
            </a:r>
            <a:r>
              <a:rPr lang="ru-RU" sz="2000" smtClean="0"/>
              <a:t>диагональная матрица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000" smtClean="0"/>
              <a:t>и др.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415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0F0261-5BBA-4590-8AB6-D4E8A5FAC8A7}" type="slidenum">
              <a:rPr lang="ru-RU"/>
              <a:pPr/>
              <a:t>36</a:t>
            </a:fld>
            <a:endParaRPr 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Рассмотрим основной синтаксис на примере функции создания единичной матрицы </a:t>
            </a:r>
            <a:r>
              <a:rPr lang="en-US" smtClean="0"/>
              <a:t>(</a:t>
            </a:r>
            <a:r>
              <a:rPr lang="en-US" smtClean="0">
                <a:latin typeface="Courier New" panose="02070309020205020404" pitchFamily="49" charset="0"/>
              </a:rPr>
              <a:t>eye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anose="02070309020205020404" pitchFamily="49" charset="0"/>
              </a:rPr>
              <a:t>eye(m</a:t>
            </a:r>
            <a:r>
              <a:rPr lang="en-US" smtClean="0"/>
              <a:t>) – </a:t>
            </a:r>
            <a:r>
              <a:rPr lang="ru-RU" smtClean="0"/>
              <a:t>создание единичной матрицы размера </a:t>
            </a:r>
            <a:r>
              <a:rPr lang="en-US" smtClean="0"/>
              <a:t>[m, m]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anose="02070309020205020404" pitchFamily="49" charset="0"/>
              </a:rPr>
              <a:t>eye(m,</a:t>
            </a:r>
            <a:r>
              <a:rPr lang="ru-RU" smtClean="0">
                <a:latin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</a:rPr>
              <a:t>n)</a:t>
            </a:r>
            <a:r>
              <a:rPr lang="en-US" smtClean="0"/>
              <a:t> – </a:t>
            </a:r>
            <a:r>
              <a:rPr lang="ru-RU" smtClean="0"/>
              <a:t>создание единичной матрицы размера </a:t>
            </a:r>
            <a:r>
              <a:rPr lang="en-US" smtClean="0"/>
              <a:t>[m, n]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«лишние» строки или столбцы дополняются нулями</a:t>
            </a:r>
          </a:p>
          <a:p>
            <a:pPr eaLnBrk="1" hangingPunct="1">
              <a:lnSpc>
                <a:spcPct val="90000"/>
              </a:lnSpc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15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471FC7-3B2F-4737-966A-F65D94C73FA8}" type="slidenum">
              <a:rPr lang="ru-RU"/>
              <a:pPr/>
              <a:t>37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95513" y="1557338"/>
          <a:ext cx="4897437" cy="47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Точечный рисунок" r:id="rId3" imgW="3323810" imgH="3191320" progId="Paint.Picture">
                  <p:embed/>
                </p:oleObj>
              </mc:Choice>
              <mc:Fallback>
                <p:oleObj name="Точечный рисунок" r:id="rId3" imgW="3323810" imgH="31913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4897437" cy="470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1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A9C70-78FD-4F6D-A2E7-51F858E3C945}" type="slidenum">
              <a:rPr lang="ru-RU"/>
              <a:pPr/>
              <a:t>38</a:t>
            </a:fld>
            <a:endParaRPr 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grpSp>
        <p:nvGrpSpPr>
          <p:cNvPr id="7172" name="Group 8"/>
          <p:cNvGrpSpPr>
            <a:grpSpLocks/>
          </p:cNvGrpSpPr>
          <p:nvPr/>
        </p:nvGrpSpPr>
        <p:grpSpPr bwMode="auto">
          <a:xfrm>
            <a:off x="900113" y="1341438"/>
            <a:ext cx="6840537" cy="5183187"/>
            <a:chOff x="846" y="1344"/>
            <a:chExt cx="3411" cy="2226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1473"/>
              <a:ext cx="1428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344"/>
              <a:ext cx="1740" cy="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85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C42B91-6A52-4D10-A726-6366644DECC7}" type="slidenum">
              <a:rPr lang="ru-RU"/>
              <a:pPr/>
              <a:t>39</a:t>
            </a:fld>
            <a:endParaRPr 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587500"/>
            <a:ext cx="4968875" cy="4756150"/>
          </a:xfrm>
          <a:noFill/>
        </p:spPr>
      </p:pic>
    </p:spTree>
    <p:extLst>
      <p:ext uri="{BB962C8B-B14F-4D97-AF65-F5344CB8AC3E}">
        <p14:creationId xmlns:p14="http://schemas.microsoft.com/office/powerpoint/2010/main" val="3512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ru-RU" sz="4000" dirty="0"/>
              <a:t>Управляемая графика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3192" y="1484315"/>
            <a:ext cx="4374419" cy="4525963"/>
          </a:xfrm>
        </p:spPr>
        <p:txBody>
          <a:bodyPr/>
          <a:lstStyle/>
          <a:p>
            <a:r>
              <a:rPr lang="ru-RU" dirty="0"/>
              <a:t>Команды высокого уровня для работы с </a:t>
            </a:r>
            <a:r>
              <a:rPr lang="en-US" dirty="0"/>
              <a:t>2D- </a:t>
            </a:r>
            <a:r>
              <a:rPr lang="ru-RU" dirty="0"/>
              <a:t>и </a:t>
            </a:r>
            <a:r>
              <a:rPr lang="en-US" dirty="0"/>
              <a:t>3D-</a:t>
            </a:r>
            <a:r>
              <a:rPr lang="ru-RU" dirty="0"/>
              <a:t>графикой</a:t>
            </a:r>
          </a:p>
          <a:p>
            <a:r>
              <a:rPr lang="ru-RU" dirty="0"/>
              <a:t>Анимация</a:t>
            </a:r>
          </a:p>
          <a:p>
            <a:r>
              <a:rPr lang="ru-RU" dirty="0"/>
              <a:t>Команды низкого уровня для работы с графикой</a:t>
            </a:r>
          </a:p>
        </p:txBody>
      </p:sp>
      <p:pic>
        <p:nvPicPr>
          <p:cNvPr id="15366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40" y="1484315"/>
            <a:ext cx="2376487" cy="1970087"/>
          </a:xfrm>
        </p:spPr>
      </p:pic>
      <p:pic>
        <p:nvPicPr>
          <p:cNvPr id="15367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3573463"/>
            <a:ext cx="2376488" cy="1879600"/>
          </a:xfrm>
          <a:noFill/>
          <a:ln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A99-F984-4C96-84E0-3775C3BFD8E1}" type="slidenum">
              <a:rPr lang="ru-RU"/>
              <a:pPr/>
              <a:t>4</a:t>
            </a:fld>
            <a:endParaRPr lang="ru-RU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1989140"/>
            <a:ext cx="2374900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5" y="3933825"/>
            <a:ext cx="226218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5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F76B3-DB4A-41CB-A93F-271847C638D6}" type="slidenum">
              <a:rPr lang="ru-RU"/>
              <a:pPr/>
              <a:t>40</a:t>
            </a:fld>
            <a:endParaRPr 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1484313"/>
            <a:ext cx="4343400" cy="4752975"/>
          </a:xfrm>
          <a:noFill/>
        </p:spPr>
      </p:pic>
    </p:spTree>
    <p:extLst>
      <p:ext uri="{BB962C8B-B14F-4D97-AF65-F5344CB8AC3E}">
        <p14:creationId xmlns:p14="http://schemas.microsoft.com/office/powerpoint/2010/main" val="37829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8C6EC-AA7E-4709-B443-7153378BD681}" type="slidenum">
              <a:rPr lang="ru-RU"/>
              <a:pPr/>
              <a:t>41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Функция </a:t>
            </a:r>
            <a:r>
              <a:rPr lang="en-US" sz="2800" smtClean="0">
                <a:latin typeface="Courier New" panose="02070309020205020404" pitchFamily="49" charset="0"/>
              </a:rPr>
              <a:t>diag:</a:t>
            </a:r>
            <a:r>
              <a:rPr lang="en-US" sz="2800" smtClean="0"/>
              <a:t> </a:t>
            </a:r>
            <a:r>
              <a:rPr lang="ru-RU" sz="2800" smtClean="0"/>
              <a:t>работа с диагональными матрицами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smtClean="0"/>
              <a:t>у которых ненулевые элементы расположены на диагоналях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Синтаксис: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anose="02070309020205020404" pitchFamily="49" charset="0"/>
              </a:rPr>
              <a:t>X = diag(v)</a:t>
            </a:r>
            <a:r>
              <a:rPr lang="en-US" sz="2400" smtClean="0"/>
              <a:t> – </a:t>
            </a:r>
            <a:r>
              <a:rPr lang="ru-RU" sz="2400" smtClean="0"/>
              <a:t>на главной диагонали матрицы </a:t>
            </a:r>
            <a:r>
              <a:rPr lang="en-US" sz="2400" smtClean="0"/>
              <a:t>X </a:t>
            </a:r>
            <a:r>
              <a:rPr lang="ru-RU" sz="2400" smtClean="0"/>
              <a:t>расположены элементы вектора </a:t>
            </a:r>
            <a:r>
              <a:rPr lang="en-US" sz="2400" smtClean="0"/>
              <a:t>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anose="02070309020205020404" pitchFamily="49" charset="0"/>
              </a:rPr>
              <a:t>X = diag(v,k)</a:t>
            </a:r>
            <a:r>
              <a:rPr lang="en-US" sz="2400" smtClean="0"/>
              <a:t> – </a:t>
            </a:r>
            <a:r>
              <a:rPr lang="ru-RU" sz="2400" smtClean="0"/>
              <a:t>на </a:t>
            </a:r>
            <a:r>
              <a:rPr lang="en-US" sz="2400" smtClean="0"/>
              <a:t>k-</a:t>
            </a:r>
            <a:r>
              <a:rPr lang="ru-RU" sz="2400" smtClean="0"/>
              <a:t>ой диагонали матрицы </a:t>
            </a:r>
            <a:r>
              <a:rPr lang="en-US" sz="2400" smtClean="0"/>
              <a:t>X </a:t>
            </a:r>
            <a:r>
              <a:rPr lang="ru-RU" sz="2400" smtClean="0"/>
              <a:t>расположены элементы вектора </a:t>
            </a:r>
            <a:r>
              <a:rPr lang="en-US" sz="2400" smtClean="0"/>
              <a:t>v</a:t>
            </a:r>
            <a:r>
              <a:rPr lang="ru-RU" sz="2400" smtClean="0"/>
              <a:t> (по умолчанию </a:t>
            </a:r>
            <a:r>
              <a:rPr lang="en-US" sz="2400" smtClean="0"/>
              <a:t>k=0)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anose="02070309020205020404" pitchFamily="49" charset="0"/>
              </a:rPr>
              <a:t>v = diag(X,k)</a:t>
            </a:r>
            <a:r>
              <a:rPr lang="en-US" sz="2400" smtClean="0"/>
              <a:t> – </a:t>
            </a:r>
            <a:r>
              <a:rPr lang="ru-RU" sz="2400" smtClean="0"/>
              <a:t>извлечь из матрицы </a:t>
            </a:r>
            <a:r>
              <a:rPr lang="en-US" sz="2400" smtClean="0"/>
              <a:t>X k</a:t>
            </a:r>
            <a:r>
              <a:rPr lang="ru-RU" sz="2400" smtClean="0"/>
              <a:t>-ую диагональ и сохранить её в векторе </a:t>
            </a:r>
            <a:r>
              <a:rPr lang="en-US" sz="2400" smtClean="0"/>
              <a:t>v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41775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674E08-D458-4267-A8C5-EB75FC2A6044}" type="slidenum">
              <a:rPr lang="ru-RU"/>
              <a:pPr/>
              <a:t>42</a:t>
            </a:fld>
            <a:endParaRPr lang="ru-RU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graphicFrame>
        <p:nvGraphicFramePr>
          <p:cNvPr id="11268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714375" y="1341438"/>
          <a:ext cx="357346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Точечный рисунок" r:id="rId3" imgW="3161905" imgH="4525007" progId="Paint.Picture">
                  <p:embed/>
                </p:oleObj>
              </mc:Choice>
              <mc:Fallback>
                <p:oleObj name="Точечный рисунок" r:id="rId3" imgW="3161905" imgH="4525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341438"/>
                        <a:ext cx="3573463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1196975"/>
            <a:ext cx="3073400" cy="5545138"/>
          </a:xfrm>
          <a:noFill/>
        </p:spPr>
      </p:pic>
    </p:spTree>
    <p:extLst>
      <p:ext uri="{BB962C8B-B14F-4D97-AF65-F5344CB8AC3E}">
        <p14:creationId xmlns:p14="http://schemas.microsoft.com/office/powerpoint/2010/main" val="6972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4151DE-10FA-4D73-9ADE-1924C5E8C41F}" type="slidenum">
              <a:rPr lang="ru-RU"/>
              <a:pPr/>
              <a:t>43</a:t>
            </a:fld>
            <a:endParaRPr lang="ru-RU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специального вида</a:t>
            </a:r>
          </a:p>
        </p:txBody>
      </p:sp>
      <p:pic>
        <p:nvPicPr>
          <p:cNvPr id="1229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28775"/>
            <a:ext cx="6985000" cy="4708525"/>
          </a:xfrm>
          <a:noFill/>
        </p:spPr>
      </p:pic>
    </p:spTree>
    <p:extLst>
      <p:ext uri="{BB962C8B-B14F-4D97-AF65-F5344CB8AC3E}">
        <p14:creationId xmlns:p14="http://schemas.microsoft.com/office/powerpoint/2010/main" val="1896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E6C505-39BF-406A-B02F-5AF6E425190C}" type="slidenum">
              <a:rPr lang="ru-RU"/>
              <a:pPr/>
              <a:t>44</a:t>
            </a:fld>
            <a:endParaRPr lang="ru-RU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ru-RU" sz="2800" smtClean="0"/>
              <a:t>Простейшие операции над элементами массивов:</a:t>
            </a:r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sum:</a:t>
            </a:r>
            <a:r>
              <a:rPr lang="en-US" sz="2400" smtClean="0"/>
              <a:t> </a:t>
            </a:r>
            <a:r>
              <a:rPr lang="ru-RU" sz="2400" smtClean="0"/>
              <a:t>сумма элементов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prod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произведение элементов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cumsum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кумулятивная сумма элементов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cumprod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кумулятивное произведение элементов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max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нахождение максимального элемента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min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нахождение минимального элемента</a:t>
            </a:r>
            <a:endParaRPr lang="en-US" sz="2400" smtClean="0"/>
          </a:p>
          <a:p>
            <a:pPr lvl="1" eaLnBrk="1" hangingPunct="1"/>
            <a:r>
              <a:rPr lang="en-US" sz="2400" smtClean="0">
                <a:latin typeface="Courier New" panose="02070309020205020404" pitchFamily="49" charset="0"/>
              </a:rPr>
              <a:t>sort</a:t>
            </a:r>
            <a:r>
              <a:rPr lang="ru-RU" sz="2400" smtClean="0">
                <a:latin typeface="Courier New" panose="02070309020205020404" pitchFamily="49" charset="0"/>
              </a:rPr>
              <a:t>:</a:t>
            </a:r>
            <a:r>
              <a:rPr lang="ru-RU" sz="2400" smtClean="0"/>
              <a:t> сортировка элементов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6544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0FD13-0224-4798-945C-7C8CF5C5212D}" type="slidenum">
              <a:rPr lang="ru-RU"/>
              <a:pPr/>
              <a:t>45</a:t>
            </a:fld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Рассмотрим работу некоторых из этих функций на примере </a:t>
            </a:r>
            <a:r>
              <a:rPr lang="en-US" smtClean="0">
                <a:latin typeface="Courier New" panose="02070309020205020404" pitchFamily="49" charset="0"/>
              </a:rPr>
              <a:t>sum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Для векторов эта функция возвращает сумму элементов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Для массивов – сумму элементов по каждому из столбцов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результат – вектор-строка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Остальные функции работают по этому же принципу </a:t>
            </a:r>
          </a:p>
        </p:txBody>
      </p:sp>
    </p:spTree>
    <p:extLst>
      <p:ext uri="{BB962C8B-B14F-4D97-AF65-F5344CB8AC3E}">
        <p14:creationId xmlns:p14="http://schemas.microsoft.com/office/powerpoint/2010/main" val="697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A93BE4-673C-428E-8E8B-7226712B3EDD}" type="slidenum">
              <a:rPr lang="ru-RU"/>
              <a:pPr/>
              <a:t>46</a:t>
            </a:fld>
            <a:endParaRPr lang="ru-RU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grpSp>
        <p:nvGrpSpPr>
          <p:cNvPr id="15364" name="Group 13"/>
          <p:cNvGrpSpPr>
            <a:grpSpLocks/>
          </p:cNvGrpSpPr>
          <p:nvPr/>
        </p:nvGrpSpPr>
        <p:grpSpPr bwMode="auto">
          <a:xfrm>
            <a:off x="755650" y="1773239"/>
            <a:ext cx="7272338" cy="3911570"/>
            <a:chOff x="654" y="1581"/>
            <a:chExt cx="3677" cy="1704"/>
          </a:xfrm>
        </p:grpSpPr>
        <p:pic>
          <p:nvPicPr>
            <p:cNvPr id="1536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" y="1581"/>
              <a:ext cx="181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616"/>
              <a:ext cx="1632" cy="1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14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84055-4DCA-4A10-9FBA-CDA006D5CBF0}" type="slidenum">
              <a:rPr lang="ru-RU"/>
              <a:pPr/>
              <a:t>47</a:t>
            </a:fld>
            <a:endParaRPr lang="ru-RU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Кумулятивная сумма вычисляется так же, только происходит накопление вычисленных значений в элементах массива:</a:t>
            </a:r>
          </a:p>
        </p:txBody>
      </p:sp>
      <p:pic>
        <p:nvPicPr>
          <p:cNvPr id="1638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1628775"/>
            <a:ext cx="3595687" cy="4565650"/>
          </a:xfrm>
        </p:spPr>
      </p:pic>
    </p:spTree>
    <p:extLst>
      <p:ext uri="{BB962C8B-B14F-4D97-AF65-F5344CB8AC3E}">
        <p14:creationId xmlns:p14="http://schemas.microsoft.com/office/powerpoint/2010/main" val="16174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8E3F1-14F5-4519-A800-2321AFCF5C93}" type="slidenum">
              <a:rPr lang="ru-RU"/>
              <a:pPr/>
              <a:t>48</a:t>
            </a:fld>
            <a:endParaRPr lang="ru-RU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02138" cy="4637088"/>
          </a:xfrm>
        </p:spPr>
        <p:txBody>
          <a:bodyPr/>
          <a:lstStyle/>
          <a:p>
            <a:pPr eaLnBrk="1" hangingPunct="1"/>
            <a:r>
              <a:rPr lang="ru-RU" smtClean="0"/>
              <a:t>Максимальный и минимальный элементы:</a:t>
            </a:r>
          </a:p>
        </p:txBody>
      </p:sp>
      <p:pic>
        <p:nvPicPr>
          <p:cNvPr id="1741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5388" y="1412875"/>
            <a:ext cx="3371850" cy="4968875"/>
          </a:xfrm>
          <a:noFill/>
        </p:spPr>
      </p:pic>
    </p:spTree>
    <p:extLst>
      <p:ext uri="{BB962C8B-B14F-4D97-AF65-F5344CB8AC3E}">
        <p14:creationId xmlns:p14="http://schemas.microsoft.com/office/powerpoint/2010/main" val="35464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A5A607-F0EF-43F2-BA73-C4FB1E6A84F7}" type="slidenum">
              <a:rPr lang="ru-RU"/>
              <a:pPr/>
              <a:t>49</a:t>
            </a:fld>
            <a:endParaRPr lang="ru-RU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Вызов функций </a:t>
            </a:r>
            <a:r>
              <a:rPr lang="en-US" sz="2800" smtClean="0">
                <a:latin typeface="Courier New" panose="02070309020205020404" pitchFamily="49" charset="0"/>
              </a:rPr>
              <a:t>max/min</a:t>
            </a:r>
            <a:r>
              <a:rPr lang="en-US" sz="2800" smtClean="0"/>
              <a:t> </a:t>
            </a:r>
            <a:r>
              <a:rPr lang="ru-RU" sz="2800" smtClean="0"/>
              <a:t>с двумя выходными параметрами позволяет определить и индекс найденного элемента:</a:t>
            </a:r>
          </a:p>
        </p:txBody>
      </p:sp>
      <p:pic>
        <p:nvPicPr>
          <p:cNvPr id="184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6638" y="1628775"/>
            <a:ext cx="3640137" cy="4464050"/>
          </a:xfrm>
          <a:noFill/>
        </p:spPr>
      </p:pic>
    </p:spTree>
    <p:extLst>
      <p:ext uri="{BB962C8B-B14F-4D97-AF65-F5344CB8AC3E}">
        <p14:creationId xmlns:p14="http://schemas.microsoft.com/office/powerpoint/2010/main" val="1025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pPr marL="838200" indent="-838200"/>
            <a:r>
              <a:rPr lang="ru-RU" sz="3600" dirty="0"/>
              <a:t>Библиотека математических </a:t>
            </a:r>
            <a:r>
              <a:rPr lang="ru-RU" sz="3600" dirty="0" smtClean="0"/>
              <a:t>функций</a:t>
            </a:r>
            <a:endParaRPr lang="ru-RU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3645" y="1568172"/>
            <a:ext cx="78867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Обширная коллекция вычислительных алгоритмов от  элементарных функций  (</a:t>
            </a:r>
            <a:r>
              <a:rPr lang="en-US" i="1" dirty="0"/>
              <a:t>sin</a:t>
            </a:r>
            <a:r>
              <a:rPr lang="en-US" dirty="0"/>
              <a:t>, </a:t>
            </a:r>
            <a:r>
              <a:rPr lang="en-US" i="1" dirty="0" err="1"/>
              <a:t>cos</a:t>
            </a:r>
            <a:r>
              <a:rPr lang="en-US" dirty="0"/>
              <a:t> </a:t>
            </a:r>
            <a:r>
              <a:rPr lang="ru-RU" dirty="0"/>
              <a:t>и т. п.) до более сложных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обращение матриц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вычисление собственных значений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минимизация функций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 smtClean="0"/>
              <a:t>дифференцирование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интегрирование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и пр. 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C0B-CD20-4227-ACBB-4F21E0BE5169}" type="slidenum">
              <a:rPr lang="ru-RU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2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28F6E-F604-4516-A374-CB1AA9291965}" type="slidenum">
              <a:rPr lang="ru-RU"/>
              <a:pPr/>
              <a:t>50</a:t>
            </a:fld>
            <a:endParaRPr lang="ru-R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Вычисления с элементами массивов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Функция </a:t>
            </a:r>
            <a:r>
              <a:rPr lang="en-US" sz="2800" smtClean="0">
                <a:latin typeface="Courier New" panose="02070309020205020404" pitchFamily="49" charset="0"/>
              </a:rPr>
              <a:t>sort</a:t>
            </a:r>
            <a:r>
              <a:rPr lang="en-US" sz="2800" smtClean="0"/>
              <a:t> </a:t>
            </a:r>
            <a:r>
              <a:rPr lang="ru-RU" sz="2800" smtClean="0"/>
              <a:t>производит сортировку элементов матрицы по столбцам:</a:t>
            </a:r>
          </a:p>
        </p:txBody>
      </p:sp>
      <p:pic>
        <p:nvPicPr>
          <p:cNvPr id="1946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0788" y="1557338"/>
            <a:ext cx="3375025" cy="4751387"/>
          </a:xfrm>
          <a:noFill/>
        </p:spPr>
      </p:pic>
    </p:spTree>
    <p:extLst>
      <p:ext uri="{BB962C8B-B14F-4D97-AF65-F5344CB8AC3E}">
        <p14:creationId xmlns:p14="http://schemas.microsoft.com/office/powerpoint/2010/main" val="22096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3342A-B61F-487A-ADB3-5950468175A2}" type="slidenum">
              <a:rPr lang="ru-RU"/>
              <a:pPr/>
              <a:t>51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Логические функции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Courier New" panose="02070309020205020404" pitchFamily="49" charset="0"/>
              </a:rPr>
              <a:t>All(v)</a:t>
            </a:r>
            <a:r>
              <a:rPr lang="en-US" sz="2800" smtClean="0"/>
              <a:t> – </a:t>
            </a:r>
            <a:r>
              <a:rPr lang="ru-RU" sz="2800" smtClean="0"/>
              <a:t>возвращает истину, если все элементы вектора </a:t>
            </a:r>
            <a:r>
              <a:rPr lang="en-US" sz="2800" smtClean="0"/>
              <a:t>v </a:t>
            </a:r>
            <a:r>
              <a:rPr lang="ru-RU" sz="2800" smtClean="0"/>
              <a:t>отличны от нуля. Для </a:t>
            </a:r>
            <a:r>
              <a:rPr lang="en-US" sz="2800" smtClean="0"/>
              <a:t> </a:t>
            </a:r>
            <a:r>
              <a:rPr lang="ru-RU" sz="2800" smtClean="0"/>
              <a:t> матриц выдаёт вектор-строку с аналогичным результатом для каждого столбца</a:t>
            </a:r>
          </a:p>
        </p:txBody>
      </p:sp>
      <p:pic>
        <p:nvPicPr>
          <p:cNvPr id="2048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3775" y="1700213"/>
            <a:ext cx="3848100" cy="4465637"/>
          </a:xfrm>
          <a:noFill/>
        </p:spPr>
      </p:pic>
    </p:spTree>
    <p:extLst>
      <p:ext uri="{BB962C8B-B14F-4D97-AF65-F5344CB8AC3E}">
        <p14:creationId xmlns:p14="http://schemas.microsoft.com/office/powerpoint/2010/main" val="13653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25F85C-2117-48F3-B383-2B075A1E37D4}" type="slidenum">
              <a:rPr lang="ru-RU"/>
              <a:pPr/>
              <a:t>52</a:t>
            </a:fld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Логические функции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smtClean="0">
                <a:latin typeface="Courier New" panose="02070309020205020404" pitchFamily="49" charset="0"/>
              </a:rPr>
              <a:t>Any(v)</a:t>
            </a:r>
            <a:r>
              <a:rPr lang="en-US" sz="2800" smtClean="0"/>
              <a:t> – </a:t>
            </a:r>
            <a:r>
              <a:rPr lang="ru-RU" sz="2800" smtClean="0"/>
              <a:t>возвращает истину, если хотя бы один элемент вектора </a:t>
            </a:r>
            <a:r>
              <a:rPr lang="en-US" sz="2800" smtClean="0"/>
              <a:t>v </a:t>
            </a:r>
            <a:r>
              <a:rPr lang="ru-RU" sz="2800" smtClean="0"/>
              <a:t>отличен от нуля. Для </a:t>
            </a:r>
            <a:r>
              <a:rPr lang="en-US" sz="2800" smtClean="0"/>
              <a:t> </a:t>
            </a:r>
            <a:r>
              <a:rPr lang="ru-RU" sz="2800" smtClean="0"/>
              <a:t> матриц выдаёт вектор-строку с аналогичным результатом для каждого столбца</a:t>
            </a:r>
            <a:endParaRPr lang="en-US" sz="2800" smtClean="0"/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3900" y="1700213"/>
            <a:ext cx="4264025" cy="4321175"/>
          </a:xfrm>
          <a:noFill/>
        </p:spPr>
      </p:pic>
    </p:spTree>
    <p:extLst>
      <p:ext uri="{BB962C8B-B14F-4D97-AF65-F5344CB8AC3E}">
        <p14:creationId xmlns:p14="http://schemas.microsoft.com/office/powerpoint/2010/main" val="15587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3C685C-5478-42AC-AF96-CF6EDE8EF5EC}" type="slidenum">
              <a:rPr lang="ru-RU"/>
              <a:pPr/>
              <a:t>53</a:t>
            </a:fld>
            <a:endParaRPr 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Логические функции</a:t>
            </a:r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341438"/>
            <a:ext cx="5078412" cy="5327650"/>
          </a:xfrm>
          <a:noFill/>
        </p:spPr>
      </p:pic>
    </p:spTree>
    <p:extLst>
      <p:ext uri="{BB962C8B-B14F-4D97-AF65-F5344CB8AC3E}">
        <p14:creationId xmlns:p14="http://schemas.microsoft.com/office/powerpoint/2010/main" val="1588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0245B-D3EC-42E9-AC40-5E34D2E89E5D}" type="slidenum">
              <a:rPr lang="ru-RU"/>
              <a:pPr/>
              <a:t>54</a:t>
            </a:fld>
            <a:endParaRPr lang="ru-R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Поиск в массиве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0"/>
            <a:ext cx="4105275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</a:rPr>
              <a:t>find</a:t>
            </a:r>
            <a:r>
              <a:rPr lang="ru-RU" smtClean="0">
                <a:latin typeface="Courier New" panose="02070309020205020404" pitchFamily="49" charset="0"/>
              </a:rPr>
              <a:t>:</a:t>
            </a:r>
            <a:r>
              <a:rPr lang="ru-RU" smtClean="0"/>
              <a:t> определяет индексы элементов, удовлетворяющих заданному условию</a:t>
            </a:r>
          </a:p>
          <a:p>
            <a:pPr eaLnBrk="1" hangingPunct="1"/>
            <a:endParaRPr lang="ru-RU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1628775"/>
            <a:ext cx="4679950" cy="3676650"/>
          </a:xfrm>
          <a:noFill/>
        </p:spPr>
      </p:pic>
    </p:spTree>
    <p:extLst>
      <p:ext uri="{BB962C8B-B14F-4D97-AF65-F5344CB8AC3E}">
        <p14:creationId xmlns:p14="http://schemas.microsoft.com/office/powerpoint/2010/main" val="481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18BFC-959F-411E-92D3-19DF146CEBF3}" type="slidenum">
              <a:rPr lang="ru-RU"/>
              <a:pPr/>
              <a:t>55</a:t>
            </a:fld>
            <a:endParaRPr lang="ru-RU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Поиск в массиве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59263" cy="4637088"/>
          </a:xfrm>
        </p:spPr>
        <p:txBody>
          <a:bodyPr/>
          <a:lstStyle/>
          <a:p>
            <a:pPr eaLnBrk="1" hangingPunct="1"/>
            <a:r>
              <a:rPr lang="ru-RU" sz="2800" smtClean="0"/>
              <a:t>Пример применения команды </a:t>
            </a:r>
            <a:r>
              <a:rPr lang="en-US" sz="2800" smtClean="0">
                <a:latin typeface="Courier New" panose="02070309020205020404" pitchFamily="49" charset="0"/>
              </a:rPr>
              <a:t>find</a:t>
            </a:r>
            <a:r>
              <a:rPr lang="en-US" sz="2800" smtClean="0"/>
              <a:t> </a:t>
            </a:r>
            <a:r>
              <a:rPr lang="ru-RU" sz="2800" smtClean="0"/>
              <a:t>к массивам:</a:t>
            </a:r>
          </a:p>
        </p:txBody>
      </p:sp>
      <p:pic>
        <p:nvPicPr>
          <p:cNvPr id="2458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7288" y="1196975"/>
            <a:ext cx="3214687" cy="5040313"/>
          </a:xfrm>
          <a:noFill/>
        </p:spPr>
      </p:pic>
    </p:spTree>
    <p:extLst>
      <p:ext uri="{BB962C8B-B14F-4D97-AF65-F5344CB8AC3E}">
        <p14:creationId xmlns:p14="http://schemas.microsoft.com/office/powerpoint/2010/main" val="3326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E0F4C9-1563-4CA7-A377-29374EDED238}" type="slidenum">
              <a:rPr lang="ru-RU"/>
              <a:pPr/>
              <a:t>56</a:t>
            </a:fld>
            <a:endParaRPr lang="ru-RU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Математические матричные операции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det</a:t>
            </a:r>
            <a:r>
              <a:rPr lang="ru-RU" sz="2800" smtClean="0"/>
              <a:t> – вычисление определителя квадратной матрицы</a:t>
            </a:r>
            <a:endParaRPr lang="en-US" sz="2800" smtClean="0"/>
          </a:p>
          <a:p>
            <a:pPr eaLnBrk="1" hangingPunct="1"/>
            <a:endParaRPr lang="ru-RU" sz="2800" smtClean="0"/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675" y="1700213"/>
            <a:ext cx="4237038" cy="4249737"/>
          </a:xfrm>
          <a:noFill/>
        </p:spPr>
      </p:pic>
    </p:spTree>
    <p:extLst>
      <p:ext uri="{BB962C8B-B14F-4D97-AF65-F5344CB8AC3E}">
        <p14:creationId xmlns:p14="http://schemas.microsoft.com/office/powerpoint/2010/main" val="7522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38E3E-F13D-4C4A-BB07-FBF4D20D525A}" type="slidenum">
              <a:rPr lang="ru-RU"/>
              <a:pPr/>
              <a:t>57</a:t>
            </a:fld>
            <a:endParaRPr 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Матричные и поэлементные операции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При работе с матрицами можно использовать два вида операторов:</a:t>
            </a:r>
          </a:p>
          <a:p>
            <a:pPr lvl="1" eaLnBrk="1" hangingPunct="1">
              <a:defRPr/>
            </a:pPr>
            <a:r>
              <a:rPr lang="ru-RU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матричные:</a:t>
            </a:r>
            <a:r>
              <a:rPr lang="ru-RU" smtClean="0"/>
              <a:t> производят действия по правилам матричной алгебры</a:t>
            </a:r>
          </a:p>
          <a:p>
            <a:pPr lvl="1" eaLnBrk="1" hangingPunct="1">
              <a:defRPr/>
            </a:pPr>
            <a:r>
              <a:rPr lang="ru-RU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поэлементные:</a:t>
            </a:r>
            <a:r>
              <a:rPr lang="ru-RU" smtClean="0"/>
              <a:t> производят действия над соответствующими элементами матриц</a:t>
            </a:r>
          </a:p>
          <a:p>
            <a:pPr lvl="2" eaLnBrk="1" hangingPunct="1">
              <a:defRPr/>
            </a:pPr>
            <a:r>
              <a:rPr lang="ru-RU" smtClean="0"/>
              <a:t>размеры матриц должны быть одинаковыми</a:t>
            </a:r>
          </a:p>
          <a:p>
            <a:pPr lvl="2" eaLnBrk="1" hangingPunct="1">
              <a:defRPr/>
            </a:pPr>
            <a:r>
              <a:rPr lang="ru-RU" smtClean="0"/>
              <a:t>от матричных операций отличаются точкой перед знаком операции</a:t>
            </a:r>
          </a:p>
          <a:p>
            <a:pPr lvl="1" eaLnBrk="1" hangingPunct="1">
              <a:defRPr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06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81354-334F-452E-80B8-57AAC1CC1352}" type="slidenum">
              <a:rPr lang="ru-RU"/>
              <a:pPr/>
              <a:t>58</a:t>
            </a:fld>
            <a:endParaRPr lang="ru-R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Матричные и поэлементные операции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‘ </a:t>
            </a:r>
            <a:r>
              <a:rPr lang="ru-RU" sz="2400" smtClean="0"/>
              <a:t>  транспонирование</a:t>
            </a:r>
            <a:endParaRPr lang="en-US" sz="2400" smtClean="0"/>
          </a:p>
          <a:p>
            <a:pPr eaLnBrk="1" hangingPunct="1"/>
            <a:r>
              <a:rPr lang="ru-RU" sz="2400" smtClean="0"/>
              <a:t>+  матричное (и поэлементное) сложение</a:t>
            </a:r>
          </a:p>
          <a:p>
            <a:pPr eaLnBrk="1" hangingPunct="1"/>
            <a:r>
              <a:rPr lang="ru-RU" sz="2400" smtClean="0"/>
              <a:t>-  матричное (и поэлементное) вычитание</a:t>
            </a:r>
          </a:p>
          <a:p>
            <a:pPr eaLnBrk="1" hangingPunct="1"/>
            <a:r>
              <a:rPr lang="ru-RU" sz="2400" smtClean="0"/>
              <a:t>*  матричное умножение</a:t>
            </a:r>
          </a:p>
          <a:p>
            <a:pPr eaLnBrk="1" hangingPunct="1"/>
            <a:r>
              <a:rPr lang="ru-RU" sz="2400" smtClean="0"/>
              <a:t>/   матричное деление</a:t>
            </a:r>
          </a:p>
          <a:p>
            <a:pPr eaLnBrk="1" hangingPunct="1"/>
            <a:r>
              <a:rPr lang="en-US" sz="2400" smtClean="0"/>
              <a:t>^ </a:t>
            </a:r>
            <a:r>
              <a:rPr lang="ru-RU" sz="2400" smtClean="0"/>
              <a:t> матричное возведение в степень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\</a:t>
            </a:r>
            <a:r>
              <a:rPr lang="en-US" sz="2400" smtClean="0"/>
              <a:t> </a:t>
            </a:r>
            <a:r>
              <a:rPr lang="ru-RU" sz="2400" smtClean="0"/>
              <a:t>  матричное деление «слева»</a:t>
            </a:r>
          </a:p>
          <a:p>
            <a:pPr eaLnBrk="1" hangingPunct="1"/>
            <a:r>
              <a:rPr lang="en-US" sz="2400" smtClean="0"/>
              <a:t>.</a:t>
            </a:r>
            <a:r>
              <a:rPr lang="ru-RU" sz="2400" smtClean="0"/>
              <a:t>*  поэлементное умножение</a:t>
            </a:r>
          </a:p>
          <a:p>
            <a:pPr eaLnBrk="1" hangingPunct="1"/>
            <a:r>
              <a:rPr lang="en-US" sz="2400" smtClean="0"/>
              <a:t>.</a:t>
            </a:r>
            <a:r>
              <a:rPr lang="ru-RU" sz="2400" smtClean="0"/>
              <a:t>/  поэлементное деление</a:t>
            </a:r>
          </a:p>
          <a:p>
            <a:pPr eaLnBrk="1" hangingPunct="1"/>
            <a:r>
              <a:rPr lang="en-US" sz="2400" smtClean="0"/>
              <a:t>.^ </a:t>
            </a:r>
            <a:r>
              <a:rPr lang="ru-RU" sz="2400" smtClean="0"/>
              <a:t> поэлементное возведение в степень</a:t>
            </a:r>
          </a:p>
          <a:p>
            <a:pPr eaLnBrk="1" hangingPunct="1"/>
            <a:r>
              <a:rPr lang="en-US" sz="2400" smtClean="0"/>
              <a:t>.</a:t>
            </a:r>
            <a:r>
              <a:rPr lang="ru-RU" sz="2400" smtClean="0"/>
              <a:t>\</a:t>
            </a:r>
            <a:r>
              <a:rPr lang="en-US" sz="2400" smtClean="0"/>
              <a:t> </a:t>
            </a:r>
            <a:r>
              <a:rPr lang="ru-RU" sz="2400" smtClean="0"/>
              <a:t>  поэлементное деление «слева»</a:t>
            </a:r>
          </a:p>
        </p:txBody>
      </p:sp>
    </p:spTree>
    <p:extLst>
      <p:ext uri="{BB962C8B-B14F-4D97-AF65-F5344CB8AC3E}">
        <p14:creationId xmlns:p14="http://schemas.microsoft.com/office/powerpoint/2010/main" val="37144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CBDE9-0C19-4E28-8218-2EB68669171A}" type="slidenum">
              <a:rPr lang="ru-RU"/>
              <a:pPr/>
              <a:t>59</a:t>
            </a:fld>
            <a:endParaRPr lang="ru-R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Матричные и поэлементные операции</a:t>
            </a:r>
          </a:p>
        </p:txBody>
      </p:sp>
      <p:grpSp>
        <p:nvGrpSpPr>
          <p:cNvPr id="28676" name="Group 8"/>
          <p:cNvGrpSpPr>
            <a:grpSpLocks/>
          </p:cNvGrpSpPr>
          <p:nvPr/>
        </p:nvGrpSpPr>
        <p:grpSpPr bwMode="auto">
          <a:xfrm>
            <a:off x="1331913" y="1628775"/>
            <a:ext cx="6553200" cy="4090538"/>
            <a:chOff x="918" y="1635"/>
            <a:chExt cx="2727" cy="1596"/>
          </a:xfrm>
        </p:grpSpPr>
        <p:pic>
          <p:nvPicPr>
            <p:cNvPr id="2867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" y="1635"/>
              <a:ext cx="1284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661"/>
              <a:ext cx="1128" cy="1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9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3600"/>
              <a:t>Программный интерфейс</a:t>
            </a:r>
            <a:br>
              <a:rPr lang="ru-RU" sz="3600"/>
            </a:br>
            <a:endParaRPr lang="ru-RU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API </a:t>
            </a:r>
            <a:r>
              <a:rPr lang="ru-RU"/>
              <a:t>для взаимодействия с программами  на языках Си и Фортран</a:t>
            </a:r>
          </a:p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EE7-EB19-4089-AA72-C43286D7CD60}" type="slidenum">
              <a:rPr lang="ru-RU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00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5AA54-90BA-4F21-A970-1E9126EAAE5D}" type="slidenum">
              <a:rPr lang="ru-RU"/>
              <a:pPr/>
              <a:t>60</a:t>
            </a:fld>
            <a:endParaRPr lang="ru-RU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Матричные и поэлементные операции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smtClean="0"/>
              <a:t>Такие операции часто используются, если нужно применить какую либо функцию ко всем элементам матрицы.</a:t>
            </a:r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205038"/>
            <a:ext cx="6335713" cy="4478337"/>
          </a:xfrm>
          <a:noFill/>
        </p:spPr>
      </p:pic>
    </p:spTree>
    <p:extLst>
      <p:ext uri="{BB962C8B-B14F-4D97-AF65-F5344CB8AC3E}">
        <p14:creationId xmlns:p14="http://schemas.microsoft.com/office/powerpoint/2010/main" val="41183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719742-FECE-4BAE-9D5D-9DD353B2112C}" type="slidenum">
              <a:rPr lang="ru-RU"/>
              <a:pPr/>
              <a:t>61</a:t>
            </a:fld>
            <a:endParaRPr lang="ru-R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Матричные и поэлементные операции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98900" cy="4997450"/>
          </a:xfrm>
        </p:spPr>
        <p:txBody>
          <a:bodyPr/>
          <a:lstStyle/>
          <a:p>
            <a:pPr eaLnBrk="1" hangingPunct="1"/>
            <a:r>
              <a:rPr lang="ru-RU" sz="2800" smtClean="0"/>
              <a:t>Некоторые операции по умолчанию считаются поэлементными:</a:t>
            </a:r>
          </a:p>
        </p:txBody>
      </p:sp>
      <p:pic>
        <p:nvPicPr>
          <p:cNvPr id="3072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1455738"/>
            <a:ext cx="3375025" cy="5300662"/>
          </a:xfrm>
          <a:noFill/>
        </p:spPr>
      </p:pic>
    </p:spTree>
    <p:extLst>
      <p:ext uri="{BB962C8B-B14F-4D97-AF65-F5344CB8AC3E}">
        <p14:creationId xmlns:p14="http://schemas.microsoft.com/office/powerpoint/2010/main" val="11609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EDBE5A-B3CC-4B6E-A0DA-6F145B525FAE}" type="slidenum">
              <a:rPr lang="ru-RU"/>
              <a:pPr/>
              <a:t>62</a:t>
            </a:fld>
            <a:endParaRPr lang="ru-RU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Операции «деления» слева и справа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06963" cy="4781550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Применяются для решения систем линейных уравнений (СЛУ)</a:t>
            </a:r>
          </a:p>
          <a:p>
            <a:pPr eaLnBrk="1" hangingPunct="1"/>
            <a:r>
              <a:rPr lang="ru-RU" sz="2800" dirty="0" smtClean="0"/>
              <a:t>Деление слева (</a:t>
            </a:r>
            <a:r>
              <a:rPr lang="en-US" sz="2800" dirty="0" smtClean="0"/>
              <a:t>\) </a:t>
            </a:r>
            <a:endParaRPr lang="ru-RU" sz="2800" dirty="0" smtClean="0"/>
          </a:p>
          <a:p>
            <a:pPr lvl="1" eaLnBrk="1" hangingPunct="1"/>
            <a:r>
              <a:rPr lang="ru-RU" sz="2400" dirty="0" smtClean="0"/>
              <a:t>для квадратных матриц реализует метод Гаусса</a:t>
            </a:r>
          </a:p>
          <a:p>
            <a:pPr lvl="1" eaLnBrk="1" hangingPunct="1"/>
            <a:r>
              <a:rPr lang="ru-RU" sz="2400" dirty="0" smtClean="0"/>
              <a:t>для прямоугольных матриц– метод наименьших квадратов</a:t>
            </a:r>
          </a:p>
        </p:txBody>
      </p:sp>
      <p:pic>
        <p:nvPicPr>
          <p:cNvPr id="31749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981075"/>
            <a:ext cx="2166938" cy="5688013"/>
          </a:xfrm>
          <a:noFill/>
        </p:spPr>
      </p:pic>
    </p:spTree>
    <p:extLst>
      <p:ext uri="{BB962C8B-B14F-4D97-AF65-F5344CB8AC3E}">
        <p14:creationId xmlns:p14="http://schemas.microsoft.com/office/powerpoint/2010/main" val="41829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378" y="2308142"/>
            <a:ext cx="7772400" cy="1470025"/>
          </a:xfrm>
        </p:spPr>
        <p:txBody>
          <a:bodyPr anchor="ctr"/>
          <a:lstStyle/>
          <a:p>
            <a:r>
              <a:rPr lang="ru-RU" sz="4400" dirty="0"/>
              <a:t>Графические возможности </a:t>
            </a:r>
            <a:r>
              <a:rPr lang="ru-RU" sz="4400" dirty="0" err="1"/>
              <a:t>Matlab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1128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B04B-A8E4-4C00-BEDE-9ED69C5C3F85}" type="slidenum">
              <a:rPr lang="ru-RU"/>
              <a:pPr/>
              <a:t>64</a:t>
            </a:fld>
            <a:endParaRPr lang="ru-RU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Графика в </a:t>
            </a:r>
            <a:r>
              <a:rPr lang="en-US"/>
              <a:t>Matlab</a:t>
            </a:r>
            <a:endParaRPr lang="ru-RU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 lang="ru-RU" sz="2800"/>
              <a:t>Высокоуровневая </a:t>
            </a:r>
          </a:p>
          <a:p>
            <a:pPr lvl="1"/>
            <a:r>
              <a:rPr lang="ru-RU" sz="2400"/>
              <a:t>не требует от пользователя детальных знаний о работе графической подсистемы</a:t>
            </a:r>
          </a:p>
          <a:p>
            <a:r>
              <a:rPr lang="ru-RU" sz="2800"/>
              <a:t>Объектная</a:t>
            </a:r>
          </a:p>
          <a:p>
            <a:pPr lvl="1"/>
            <a:r>
              <a:rPr lang="ru-RU" sz="2400"/>
              <a:t>каждый объект на рисунке имеет свойства, которые можно менять</a:t>
            </a:r>
          </a:p>
          <a:p>
            <a:r>
              <a:rPr lang="ru-RU" sz="2800"/>
              <a:t>Управляемая </a:t>
            </a:r>
            <a:r>
              <a:rPr lang="en-US" sz="2800"/>
              <a:t>(</a:t>
            </a:r>
            <a:r>
              <a:rPr lang="en-US" sz="2800" i="1"/>
              <a:t>handled</a:t>
            </a:r>
            <a:r>
              <a:rPr lang="en-US" sz="2800"/>
              <a:t>)</a:t>
            </a:r>
            <a:endParaRPr lang="ru-RU" sz="2800"/>
          </a:p>
          <a:p>
            <a:pPr lvl="1"/>
            <a:r>
              <a:rPr lang="ru-RU" sz="2400"/>
              <a:t>доступ к графическим объектам возможен как через инспектор объектов, так и при помощи встроенных функций</a:t>
            </a:r>
            <a:r>
              <a:rPr lang="en-US" sz="2400"/>
              <a:t> </a:t>
            </a:r>
            <a:r>
              <a:rPr lang="ru-RU" sz="2400"/>
              <a:t>(дескрипторная графика)</a:t>
            </a:r>
          </a:p>
        </p:txBody>
      </p:sp>
    </p:spTree>
    <p:extLst>
      <p:ext uri="{BB962C8B-B14F-4D97-AF65-F5344CB8AC3E}">
        <p14:creationId xmlns:p14="http://schemas.microsoft.com/office/powerpoint/2010/main" val="27847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DD78-648D-4A3B-BDDE-77F01C2A6970}" type="slidenum">
              <a:rPr lang="ru-RU"/>
              <a:pPr/>
              <a:t>65</a:t>
            </a:fld>
            <a:endParaRPr lang="ru-RU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Двумерные (</a:t>
            </a:r>
            <a:r>
              <a:rPr lang="en-US"/>
              <a:t>2D-</a:t>
            </a:r>
            <a:r>
              <a:rPr lang="ru-RU"/>
              <a:t>) графики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ru-RU"/>
              <a:t>Простейший способ построения </a:t>
            </a:r>
            <a:r>
              <a:rPr lang="en-US"/>
              <a:t>2D-</a:t>
            </a:r>
            <a:r>
              <a:rPr lang="ru-RU"/>
              <a:t>графика:</a:t>
            </a:r>
          </a:p>
          <a:p>
            <a:pPr marL="990600" lvl="1" indent="-533400">
              <a:buFontTx/>
              <a:buAutoNum type="arabicPeriod"/>
            </a:pPr>
            <a:r>
              <a:rPr lang="ru-RU"/>
              <a:t>задать область построения (диапазон);</a:t>
            </a:r>
          </a:p>
          <a:p>
            <a:pPr marL="990600" lvl="1" indent="-533400">
              <a:buFontTx/>
              <a:buAutoNum type="arabicPeriod"/>
            </a:pPr>
            <a:r>
              <a:rPr lang="ru-RU"/>
              <a:t>вычислить значение функции на области построения</a:t>
            </a:r>
          </a:p>
          <a:p>
            <a:pPr marL="990600" lvl="1" indent="-533400">
              <a:buFontTx/>
              <a:buAutoNum type="arabicPeriod"/>
            </a:pPr>
            <a:r>
              <a:rPr lang="ru-RU"/>
              <a:t>построить график при помощи одной из встроенных функций </a:t>
            </a:r>
            <a:r>
              <a:rPr lang="en-US"/>
              <a:t>Matlab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DFC5-FD24-4B49-89BF-F26CC259EAF6}" type="slidenum">
              <a:rPr lang="ru-RU"/>
              <a:pPr/>
              <a:t>66</a:t>
            </a:fld>
            <a:endParaRPr lang="ru-RU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6840537" cy="615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25AD-B7A2-4C67-B6EB-7F5B64E7DFC3}" type="slidenum">
              <a:rPr lang="ru-RU"/>
              <a:pPr/>
              <a:t>67</a:t>
            </a:fld>
            <a:endParaRPr lang="ru-RU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Построение второго графика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035300" cy="4525963"/>
          </a:xfrm>
        </p:spPr>
        <p:txBody>
          <a:bodyPr/>
          <a:lstStyle/>
          <a:p>
            <a:r>
              <a:rPr lang="ru-RU" sz="2800"/>
              <a:t>Если сразу же построить другой график, то старый график будет удалён из графического окна</a:t>
            </a:r>
          </a:p>
        </p:txBody>
      </p:sp>
      <p:pic>
        <p:nvPicPr>
          <p:cNvPr id="1331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838" y="1628775"/>
            <a:ext cx="4824412" cy="466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863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B813-117D-4BF5-9BC9-4EAA23FA88CC}" type="slidenum">
              <a:rPr lang="ru-RU"/>
              <a:pPr/>
              <a:t>68</a:t>
            </a:fld>
            <a:endParaRPr lang="ru-RU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Построение двух графиков в одной системе координат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ru-RU"/>
              <a:t>Два графика в одной СК можно построить следующими способами:</a:t>
            </a:r>
          </a:p>
          <a:p>
            <a:pPr marL="990600" lvl="1" indent="-533400">
              <a:buFontTx/>
              <a:buAutoNum type="arabicPeriod"/>
            </a:pPr>
            <a:r>
              <a:rPr lang="ru-RU"/>
              <a:t>«закрепить» графическое окно при помощи команды </a:t>
            </a:r>
            <a:r>
              <a:rPr lang="en-US" i="1">
                <a:latin typeface="Courier New" panose="02070309020205020404" pitchFamily="49" charset="0"/>
              </a:rPr>
              <a:t>hold on </a:t>
            </a:r>
            <a:endParaRPr lang="en-US">
              <a:latin typeface="Courier New" panose="02070309020205020404" pitchFamily="49" charset="0"/>
            </a:endParaRPr>
          </a:p>
          <a:p>
            <a:pPr marL="990600" lvl="1" indent="-533400">
              <a:buFontTx/>
              <a:buAutoNum type="arabicPeriod"/>
            </a:pPr>
            <a:r>
              <a:rPr lang="ru-RU"/>
              <a:t>применить одну команду </a:t>
            </a:r>
            <a:r>
              <a:rPr lang="en-US" i="1">
                <a:latin typeface="Courier New" panose="02070309020205020404" pitchFamily="49" charset="0"/>
              </a:rPr>
              <a:t>plot</a:t>
            </a:r>
            <a:r>
              <a:rPr lang="en-US" i="1"/>
              <a:t> 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3637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88B1-4A08-4D8F-8639-2115555D6D70}" type="slidenum">
              <a:rPr lang="ru-RU"/>
              <a:pPr/>
              <a:t>69</a:t>
            </a:fld>
            <a:endParaRPr lang="ru-RU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Закрепление графического окна</a:t>
            </a:r>
          </a:p>
        </p:txBody>
      </p:sp>
      <p:pic>
        <p:nvPicPr>
          <p:cNvPr id="136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268413"/>
            <a:ext cx="7993062" cy="52705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591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Matlab – </a:t>
            </a:r>
            <a:r>
              <a:rPr lang="ru-RU" sz="4000"/>
              <a:t>язык для работы с матричными объектами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700213"/>
            <a:ext cx="8569325" cy="4525962"/>
          </a:xfrm>
        </p:spPr>
        <p:txBody>
          <a:bodyPr/>
          <a:lstStyle/>
          <a:p>
            <a:r>
              <a:rPr lang="ru-RU"/>
              <a:t>Основной объект </a:t>
            </a:r>
            <a:r>
              <a:rPr lang="en-US"/>
              <a:t>Matlab</a:t>
            </a:r>
            <a:r>
              <a:rPr lang="ru-RU"/>
              <a:t> – матрица</a:t>
            </a:r>
          </a:p>
          <a:p>
            <a:r>
              <a:rPr lang="ru-RU"/>
              <a:t>Число – это матрица размера </a:t>
            </a:r>
            <a:r>
              <a:rPr lang="en-US"/>
              <a:t>(</a:t>
            </a:r>
            <a:r>
              <a:rPr lang="en-US">
                <a:latin typeface="Courier New" panose="02070309020205020404" pitchFamily="49" charset="0"/>
              </a:rPr>
              <a:t>1x1</a:t>
            </a:r>
            <a:r>
              <a:rPr lang="en-US"/>
              <a:t>)</a:t>
            </a:r>
          </a:p>
          <a:p>
            <a:r>
              <a:rPr lang="ru-RU"/>
              <a:t>Использование матриц </a:t>
            </a:r>
          </a:p>
          <a:p>
            <a:pPr lvl="1"/>
            <a:r>
              <a:rPr lang="ru-RU"/>
              <a:t>существенно облегчает программирование</a:t>
            </a:r>
          </a:p>
          <a:p>
            <a:pPr lvl="1"/>
            <a:r>
              <a:rPr lang="ru-RU"/>
              <a:t>делает запись формул краткой и наглядной</a:t>
            </a:r>
          </a:p>
          <a:p>
            <a:r>
              <a:rPr lang="ru-RU"/>
              <a:t>В дальнейшем изложении предполагается знакомство с матричной алгеброй и основами программирования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3E1F-ECCB-4A04-80D1-323FD510981F}" type="slidenum">
              <a:rPr lang="ru-RU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0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DC16-1128-4F94-BF37-C2A9C367FA3C}" type="slidenum">
              <a:rPr lang="ru-RU"/>
              <a:pPr/>
              <a:t>70</a:t>
            </a:fld>
            <a:endParaRPr lang="ru-RU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Дополнительные параметры команды </a:t>
            </a:r>
            <a:r>
              <a:rPr lang="en-US" sz="4000" i="1">
                <a:latin typeface="Courier New" panose="02070309020205020404" pitchFamily="49" charset="0"/>
              </a:rPr>
              <a:t>plot</a:t>
            </a:r>
            <a:r>
              <a:rPr lang="en-US" sz="4000"/>
              <a:t> </a:t>
            </a:r>
            <a:endParaRPr lang="ru-RU" sz="4000"/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7559675" cy="509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7462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0A94-222F-4DA0-A64A-ED14C1AE1020}" type="slidenum">
              <a:rPr lang="ru-RU"/>
              <a:pPr/>
              <a:t>71</a:t>
            </a:fld>
            <a:endParaRPr lang="ru-RU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Дополнительные параметры команды </a:t>
            </a:r>
            <a:r>
              <a:rPr lang="en-US" sz="4000" i="1">
                <a:latin typeface="Courier New" panose="02070309020205020404" pitchFamily="49" charset="0"/>
              </a:rPr>
              <a:t>plot</a:t>
            </a:r>
            <a:endParaRPr lang="ru-RU" sz="4000" i="1">
              <a:latin typeface="Courier New" panose="02070309020205020404" pitchFamily="49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1397000"/>
          </a:xfrm>
        </p:spPr>
        <p:txBody>
          <a:bodyPr/>
          <a:lstStyle/>
          <a:p>
            <a:r>
              <a:rPr lang="ru-RU" sz="2800"/>
              <a:t>В команде </a:t>
            </a:r>
            <a:r>
              <a:rPr lang="en-US" sz="2800" i="1">
                <a:latin typeface="Courier New" panose="02070309020205020404" pitchFamily="49" charset="0"/>
              </a:rPr>
              <a:t>plot</a:t>
            </a:r>
            <a:r>
              <a:rPr lang="ru-RU" sz="2800"/>
              <a:t> можно задать для каждого графика</a:t>
            </a:r>
          </a:p>
          <a:p>
            <a:pPr lvl="1"/>
            <a:r>
              <a:rPr lang="ru-RU" sz="2400"/>
              <a:t>цвет линии       тип маркера            тип линии</a:t>
            </a:r>
          </a:p>
        </p:txBody>
      </p:sp>
      <p:pic>
        <p:nvPicPr>
          <p:cNvPr id="140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3068638"/>
            <a:ext cx="6624637" cy="34004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61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7C86-51FD-4BBD-9592-C731FE276A3E}" type="slidenum">
              <a:rPr lang="ru-RU"/>
              <a:pPr/>
              <a:t>72</a:t>
            </a:fld>
            <a:endParaRPr lang="ru-RU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команды </a:t>
            </a:r>
            <a:r>
              <a:rPr lang="en-US">
                <a:latin typeface="Courier New" panose="02070309020205020404" pitchFamily="49" charset="0"/>
              </a:rPr>
              <a:t>plot</a:t>
            </a:r>
            <a:r>
              <a:rPr lang="en-US"/>
              <a:t> </a:t>
            </a:r>
            <a:endParaRPr lang="ru-RU"/>
          </a:p>
        </p:txBody>
      </p:sp>
      <p:pic>
        <p:nvPicPr>
          <p:cNvPr id="142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12875"/>
            <a:ext cx="5472113" cy="52863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492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5731-E8DC-49E6-8C7F-F7E9B3B687B0}" type="slidenum">
              <a:rPr lang="ru-RU"/>
              <a:pPr/>
              <a:t>73</a:t>
            </a:fld>
            <a:endParaRPr lang="ru-RU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Построение нескольких графиков в одном окне в разных СК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800"/>
              <a:t>Поверхность графического окна можно разделить на зоны, в каждой из которых выводить свой график</a:t>
            </a:r>
          </a:p>
          <a:p>
            <a:pPr>
              <a:lnSpc>
                <a:spcPct val="90000"/>
              </a:lnSpc>
            </a:pPr>
            <a:r>
              <a:rPr lang="ru-RU" sz="2800"/>
              <a:t>Для этого служит команда </a:t>
            </a:r>
            <a:r>
              <a:rPr lang="en-US" sz="2800" i="1">
                <a:latin typeface="Courier New" panose="02070309020205020404" pitchFamily="49" charset="0"/>
              </a:rPr>
              <a:t>subplot</a:t>
            </a:r>
          </a:p>
          <a:p>
            <a:pPr>
              <a:lnSpc>
                <a:spcPct val="90000"/>
              </a:lnSpc>
            </a:pPr>
            <a:r>
              <a:rPr lang="ru-RU" sz="2800"/>
              <a:t>В качестве параметров ей передаётся трёхзначное целое вида </a:t>
            </a:r>
            <a:r>
              <a:rPr lang="en-US" sz="2800" i="1">
                <a:latin typeface="Courier New" panose="02070309020205020404" pitchFamily="49" charset="0"/>
              </a:rPr>
              <a:t>mnk</a:t>
            </a:r>
          </a:p>
          <a:p>
            <a:pPr>
              <a:lnSpc>
                <a:spcPct val="90000"/>
              </a:lnSpc>
            </a:pPr>
            <a:r>
              <a:rPr lang="en-US" sz="2800"/>
              <a:t>m</a:t>
            </a:r>
            <a:r>
              <a:rPr lang="ru-RU" sz="2800"/>
              <a:t> и</a:t>
            </a:r>
            <a:r>
              <a:rPr lang="en-US" sz="2800"/>
              <a:t> n</a:t>
            </a:r>
            <a:r>
              <a:rPr lang="ru-RU" sz="2800"/>
              <a:t> определяют количество графических «подокон» по горизонтали и вертикали</a:t>
            </a:r>
          </a:p>
          <a:p>
            <a:pPr>
              <a:lnSpc>
                <a:spcPct val="90000"/>
              </a:lnSpc>
            </a:pPr>
            <a:r>
              <a:rPr lang="en-US" sz="2800"/>
              <a:t>k</a:t>
            </a:r>
            <a:r>
              <a:rPr lang="ru-RU" sz="2800"/>
              <a:t> задаёт номер графического «подокна»</a:t>
            </a:r>
          </a:p>
          <a:p>
            <a:pPr lvl="1">
              <a:lnSpc>
                <a:spcPct val="90000"/>
              </a:lnSpc>
            </a:pPr>
            <a:r>
              <a:rPr lang="ru-RU" sz="2400"/>
              <a:t>порядок нумерации – по строкам</a:t>
            </a:r>
          </a:p>
        </p:txBody>
      </p:sp>
    </p:spTree>
    <p:extLst>
      <p:ext uri="{BB962C8B-B14F-4D97-AF65-F5344CB8AC3E}">
        <p14:creationId xmlns:p14="http://schemas.microsoft.com/office/powerpoint/2010/main" val="37893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2D43-33C2-4878-94A0-BF09DDD6C790}" type="slidenum">
              <a:rPr lang="ru-RU"/>
              <a:pPr/>
              <a:t>74</a:t>
            </a:fld>
            <a:endParaRPr lang="ru-RU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Первый </a:t>
            </a:r>
            <a:r>
              <a:rPr lang="en-US" i="1">
                <a:latin typeface="Courier New" panose="02070309020205020404" pitchFamily="49" charset="0"/>
              </a:rPr>
              <a:t>subplot</a:t>
            </a:r>
            <a:endParaRPr lang="ru-RU" i="1">
              <a:latin typeface="Courier New" panose="02070309020205020404" pitchFamily="49" charset="0"/>
            </a:endParaRPr>
          </a:p>
        </p:txBody>
      </p:sp>
      <p:pic>
        <p:nvPicPr>
          <p:cNvPr id="145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3" y="1600200"/>
            <a:ext cx="5648325" cy="48704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72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B6D8-34BD-467B-BD47-6A1AED1C08BC}" type="slidenum">
              <a:rPr lang="ru-RU"/>
              <a:pPr/>
              <a:t>75</a:t>
            </a:fld>
            <a:endParaRPr lang="ru-RU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Второй </a:t>
            </a:r>
            <a:r>
              <a:rPr lang="en-US" i="1">
                <a:latin typeface="Courier New" panose="02070309020205020404" pitchFamily="49" charset="0"/>
              </a:rPr>
              <a:t>subplot</a:t>
            </a:r>
            <a:endParaRPr lang="ru-RU" i="1">
              <a:latin typeface="Courier New" panose="02070309020205020404" pitchFamily="49" charset="0"/>
            </a:endParaRPr>
          </a:p>
        </p:txBody>
      </p:sp>
      <p:pic>
        <p:nvPicPr>
          <p:cNvPr id="147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557338"/>
            <a:ext cx="5689600" cy="50815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94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EE7D-AF80-4B09-866D-2D75EB77EC0E}" type="slidenum">
              <a:rPr lang="ru-RU"/>
              <a:pPr/>
              <a:t>76</a:t>
            </a:fld>
            <a:endParaRPr lang="ru-RU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Более хитрый пример </a:t>
            </a:r>
            <a:r>
              <a:rPr lang="en-US" sz="4000" i="1">
                <a:latin typeface="Courier New" panose="02070309020205020404" pitchFamily="49" charset="0"/>
              </a:rPr>
              <a:t>subplot</a:t>
            </a:r>
            <a:endParaRPr lang="ru-RU" sz="4000" i="1">
              <a:latin typeface="Courier New" panose="02070309020205020404" pitchFamily="49" charset="0"/>
            </a:endParaRPr>
          </a:p>
        </p:txBody>
      </p:sp>
      <p:pic>
        <p:nvPicPr>
          <p:cNvPr id="149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557338"/>
            <a:ext cx="7058025" cy="51181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80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7ED-1F37-4ED0-82F3-99838F763D3C}" type="slidenum">
              <a:rPr lang="ru-RU"/>
              <a:pPr/>
              <a:t>77</a:t>
            </a:fld>
            <a:endParaRPr lang="ru-RU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Построение графиков в разных графических окнах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Создать новое графическое окно можно командой </a:t>
            </a:r>
            <a:r>
              <a:rPr lang="en-US" i="1">
                <a:latin typeface="Courier New" panose="02070309020205020404" pitchFamily="49" charset="0"/>
              </a:rPr>
              <a:t>figure</a:t>
            </a:r>
          </a:p>
          <a:p>
            <a:r>
              <a:rPr lang="ru-RU"/>
              <a:t>Команда </a:t>
            </a:r>
            <a:r>
              <a:rPr lang="en-US" i="1">
                <a:latin typeface="Courier New" panose="02070309020205020404" pitchFamily="49" charset="0"/>
              </a:rPr>
              <a:t>figure</a:t>
            </a:r>
            <a:r>
              <a:rPr lang="ru-RU"/>
              <a:t> создаёт графическое окно и возвращает указатель на него:</a:t>
            </a:r>
          </a:p>
          <a:p>
            <a:pPr lvl="1">
              <a:buFontTx/>
              <a:buNone/>
            </a:pPr>
            <a:r>
              <a:rPr lang="en-US" i="1">
                <a:latin typeface="Courier New" panose="02070309020205020404" pitchFamily="49" charset="0"/>
              </a:rPr>
              <a:t>h = figure</a:t>
            </a:r>
            <a:endParaRPr lang="ru-RU"/>
          </a:p>
          <a:p>
            <a:r>
              <a:rPr lang="ru-RU"/>
              <a:t>Активизировать ранее созданное окно можно командой </a:t>
            </a:r>
            <a:r>
              <a:rPr lang="en-US" i="1">
                <a:latin typeface="Courier New" panose="02070309020205020404" pitchFamily="49" charset="0"/>
              </a:rPr>
              <a:t>figure(h)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B8317-085A-4D8C-BA26-84D278C27A8A}" type="slidenum">
              <a:rPr lang="ru-RU"/>
              <a:pPr/>
              <a:t>78</a:t>
            </a:fld>
            <a:endParaRPr lang="ru-RU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5693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518525" cy="706438"/>
          </a:xfrm>
        </p:spPr>
        <p:txBody>
          <a:bodyPr/>
          <a:lstStyle/>
          <a:p>
            <a:r>
              <a:rPr lang="en-US" sz="4000" i="1">
                <a:latin typeface="Courier New" panose="02070309020205020404" pitchFamily="49" charset="0"/>
              </a:rPr>
              <a:t>figure</a:t>
            </a:r>
            <a:r>
              <a:rPr lang="ru-RU" sz="4000"/>
              <a:t> : пример использования 1</a:t>
            </a:r>
          </a:p>
        </p:txBody>
      </p:sp>
    </p:spTree>
    <p:extLst>
      <p:ext uri="{BB962C8B-B14F-4D97-AF65-F5344CB8AC3E}">
        <p14:creationId xmlns:p14="http://schemas.microsoft.com/office/powerpoint/2010/main" val="34463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00E-65B5-4816-BEE9-EB35608EF67B}" type="slidenum">
              <a:rPr lang="ru-RU"/>
              <a:pPr/>
              <a:t>79</a:t>
            </a:fld>
            <a:endParaRPr lang="ru-RU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507412" cy="706437"/>
          </a:xfrm>
        </p:spPr>
        <p:txBody>
          <a:bodyPr/>
          <a:lstStyle/>
          <a:p>
            <a:r>
              <a:rPr lang="en-US" sz="4000" i="1">
                <a:latin typeface="Courier New" panose="02070309020205020404" pitchFamily="49" charset="0"/>
              </a:rPr>
              <a:t>figure</a:t>
            </a:r>
            <a:r>
              <a:rPr lang="ru-RU" sz="4000"/>
              <a:t> : пример использования 2</a:t>
            </a:r>
          </a:p>
        </p:txBody>
      </p:sp>
      <p:pic>
        <p:nvPicPr>
          <p:cNvPr id="154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052513"/>
            <a:ext cx="7056437" cy="5622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576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6308-3BCA-4749-B54F-D1606197E406}" type="slidenum">
              <a:rPr lang="ru-RU"/>
              <a:pPr/>
              <a:t>8</a:t>
            </a:fld>
            <a:endParaRPr lang="ru-RU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95490"/>
            <a:ext cx="68961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86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F9A8-C346-4565-A278-99B394542957}" type="slidenum">
              <a:rPr lang="ru-RU"/>
              <a:pPr/>
              <a:t>80</a:t>
            </a:fld>
            <a:endParaRPr lang="ru-RU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Courier New" panose="02070309020205020404" pitchFamily="49" charset="0"/>
              </a:rPr>
              <a:t>Axis</a:t>
            </a:r>
            <a:r>
              <a:rPr lang="en-US"/>
              <a:t>: </a:t>
            </a:r>
            <a:r>
              <a:rPr lang="ru-RU"/>
              <a:t>управление масштабом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Команда 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 panose="02070309020205020404" pitchFamily="49" charset="0"/>
              </a:rPr>
              <a:t>axis([Xmin Xmax Ymin Ymax]) </a:t>
            </a:r>
            <a:r>
              <a:rPr lang="ru-RU"/>
              <a:t>задаёт область построения графиков по осям </a:t>
            </a:r>
            <a:r>
              <a:rPr lang="en-US"/>
              <a:t>X</a:t>
            </a:r>
            <a:r>
              <a:rPr lang="ru-RU"/>
              <a:t> и </a:t>
            </a:r>
            <a:r>
              <a:rPr lang="en-US"/>
              <a:t>Y</a:t>
            </a:r>
          </a:p>
          <a:p>
            <a:r>
              <a:rPr lang="ru-RU"/>
              <a:t>Используется, если результат автомасштабирования неудовлетворителен</a:t>
            </a:r>
          </a:p>
        </p:txBody>
      </p:sp>
    </p:spTree>
    <p:extLst>
      <p:ext uri="{BB962C8B-B14F-4D97-AF65-F5344CB8AC3E}">
        <p14:creationId xmlns:p14="http://schemas.microsoft.com/office/powerpoint/2010/main" val="11667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CE1B-8DD0-4026-860E-05EE87F5FD4C}" type="slidenum">
              <a:rPr lang="ru-RU"/>
              <a:pPr/>
              <a:t>81</a:t>
            </a:fld>
            <a:endParaRPr lang="ru-RU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</a:rPr>
              <a:t>Axis </a:t>
            </a:r>
            <a:r>
              <a:rPr lang="ru-RU"/>
              <a:t>не используется</a:t>
            </a:r>
          </a:p>
        </p:txBody>
      </p:sp>
      <p:pic>
        <p:nvPicPr>
          <p:cNvPr id="157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22375"/>
            <a:ext cx="7632700" cy="51847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043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E367-641F-4604-BC84-7587F18F5243}" type="slidenum">
              <a:rPr lang="ru-RU"/>
              <a:pPr/>
              <a:t>82</a:t>
            </a:fld>
            <a:endParaRPr lang="ru-RU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</a:rPr>
              <a:t>Axis </a:t>
            </a:r>
            <a:r>
              <a:rPr lang="ru-RU"/>
              <a:t>используется</a:t>
            </a:r>
          </a:p>
        </p:txBody>
      </p:sp>
      <p:pic>
        <p:nvPicPr>
          <p:cNvPr id="159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273175"/>
            <a:ext cx="5689600" cy="53816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248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69F2-C3F4-499C-8636-2DB4627AFFD1}" type="slidenum">
              <a:rPr lang="ru-RU"/>
              <a:pPr/>
              <a:t>83</a:t>
            </a:fld>
            <a:endParaRPr lang="ru-RU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Оформление графиков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графиков можно задать</a:t>
            </a:r>
          </a:p>
          <a:p>
            <a:pPr lvl="1"/>
            <a:r>
              <a:rPr lang="ru-RU"/>
              <a:t>масштабную сетку: </a:t>
            </a:r>
            <a:r>
              <a:rPr lang="en-US">
                <a:latin typeface="Courier New" panose="02070309020205020404" pitchFamily="49" charset="0"/>
              </a:rPr>
              <a:t>grid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on</a:t>
            </a:r>
          </a:p>
          <a:p>
            <a:pPr lvl="1"/>
            <a:r>
              <a:rPr lang="ru-RU"/>
              <a:t>заголовок: </a:t>
            </a:r>
            <a:r>
              <a:rPr lang="en-US">
                <a:latin typeface="Courier New" panose="02070309020205020404" pitchFamily="49" charset="0"/>
              </a:rPr>
              <a:t>title(’</a:t>
            </a:r>
            <a:r>
              <a:rPr lang="ru-RU">
                <a:latin typeface="Courier New" panose="02070309020205020404" pitchFamily="49" charset="0"/>
              </a:rPr>
              <a:t>заголовок</a:t>
            </a:r>
            <a:r>
              <a:rPr lang="en-US">
                <a:latin typeface="Courier New" panose="02070309020205020404" pitchFamily="49" charset="0"/>
              </a:rPr>
              <a:t>’)</a:t>
            </a:r>
            <a:endParaRPr lang="ru-RU">
              <a:latin typeface="Courier New" panose="02070309020205020404" pitchFamily="49" charset="0"/>
            </a:endParaRPr>
          </a:p>
          <a:p>
            <a:pPr lvl="1"/>
            <a:r>
              <a:rPr lang="ru-RU"/>
              <a:t>подписи осей: </a:t>
            </a:r>
            <a:r>
              <a:rPr lang="en-US">
                <a:latin typeface="Courier New" panose="02070309020205020404" pitchFamily="49" charset="0"/>
              </a:rPr>
              <a:t>xlabel(’</a:t>
            </a:r>
            <a:r>
              <a:rPr lang="ru-RU">
                <a:latin typeface="Courier New" panose="02070309020205020404" pitchFamily="49" charset="0"/>
              </a:rPr>
              <a:t>текст</a:t>
            </a:r>
            <a:r>
              <a:rPr lang="en-US">
                <a:latin typeface="Courier New" panose="02070309020205020404" pitchFamily="49" charset="0"/>
              </a:rPr>
              <a:t>’)</a:t>
            </a:r>
            <a:r>
              <a:rPr lang="en-US"/>
              <a:t> </a:t>
            </a:r>
            <a:r>
              <a:rPr lang="ru-RU"/>
              <a:t>и </a:t>
            </a:r>
            <a:br>
              <a:rPr lang="ru-RU"/>
            </a:br>
            <a:r>
              <a:rPr lang="en-US">
                <a:latin typeface="Courier New" panose="02070309020205020404" pitchFamily="49" charset="0"/>
              </a:rPr>
              <a:t>ylabel (’</a:t>
            </a:r>
            <a:r>
              <a:rPr lang="ru-RU">
                <a:latin typeface="Courier New" panose="02070309020205020404" pitchFamily="49" charset="0"/>
              </a:rPr>
              <a:t>текст</a:t>
            </a:r>
            <a:r>
              <a:rPr lang="en-US">
                <a:latin typeface="Courier New" panose="02070309020205020404" pitchFamily="49" charset="0"/>
              </a:rPr>
              <a:t>’)</a:t>
            </a:r>
            <a:endParaRPr lang="ru-RU">
              <a:latin typeface="Courier New" panose="02070309020205020404" pitchFamily="49" charset="0"/>
            </a:endParaRPr>
          </a:p>
          <a:p>
            <a:r>
              <a:rPr lang="ru-RU"/>
              <a:t>В заголовках и подписях можно использовать нотацию системы </a:t>
            </a:r>
            <a:r>
              <a:rPr lang="en-US"/>
              <a:t>TeX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BAF5-50B9-4817-B46C-72CF06ED127E}" type="slidenum">
              <a:rPr lang="ru-RU"/>
              <a:pPr/>
              <a:t>84</a:t>
            </a:fld>
            <a:endParaRPr lang="ru-RU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оформления графика</a:t>
            </a:r>
          </a:p>
        </p:txBody>
      </p:sp>
      <p:pic>
        <p:nvPicPr>
          <p:cNvPr id="1628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419225"/>
            <a:ext cx="6985000" cy="51514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18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078-A86B-4074-A1C4-26722AAFCEEC}" type="slidenum">
              <a:rPr lang="ru-RU"/>
              <a:pPr/>
              <a:t>85</a:t>
            </a:fld>
            <a:endParaRPr lang="ru-RU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Форматирование графиков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2447925" cy="4525963"/>
          </a:xfrm>
        </p:spPr>
        <p:txBody>
          <a:bodyPr/>
          <a:lstStyle/>
          <a:p>
            <a:r>
              <a:rPr lang="ru-RU" sz="2800"/>
              <a:t>Доступно из меню </a:t>
            </a:r>
            <a:r>
              <a:rPr lang="en-US" sz="2800">
                <a:latin typeface="Courier New" panose="02070309020205020404" pitchFamily="49" charset="0"/>
              </a:rPr>
              <a:t>Edit</a:t>
            </a:r>
            <a:r>
              <a:rPr lang="en-US" sz="2800"/>
              <a:t>:</a:t>
            </a:r>
            <a:endParaRPr lang="ru-RU" sz="2800"/>
          </a:p>
        </p:txBody>
      </p:sp>
      <p:pic>
        <p:nvPicPr>
          <p:cNvPr id="1658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1341438"/>
            <a:ext cx="4616450" cy="51831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827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7920-4B4E-4C5A-840E-111A7B4F63EC}" type="slidenum">
              <a:rPr lang="ru-RU"/>
              <a:pPr/>
              <a:t>86</a:t>
            </a:fld>
            <a:endParaRPr lang="ru-RU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Графики функций, заданных параметрически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Строятся при помощи оператора </a:t>
            </a:r>
            <a:r>
              <a:rPr lang="en-US" i="1">
                <a:latin typeface="Courier New" panose="02070309020205020404" pitchFamily="49" charset="0"/>
              </a:rPr>
              <a:t>plot</a:t>
            </a:r>
          </a:p>
          <a:p>
            <a:r>
              <a:rPr lang="ru-RU"/>
              <a:t>Вначале задаётся диапазон построения  </a:t>
            </a:r>
            <a:r>
              <a:rPr lang="en-US">
                <a:latin typeface="Courier New" panose="02070309020205020404" pitchFamily="49" charset="0"/>
              </a:rPr>
              <a:t>t</a:t>
            </a:r>
          </a:p>
          <a:p>
            <a:r>
              <a:rPr lang="en-US"/>
              <a:t> </a:t>
            </a:r>
            <a:r>
              <a:rPr lang="ru-RU"/>
              <a:t>Затем вычисляются </a:t>
            </a:r>
            <a:r>
              <a:rPr lang="en-US" i="1">
                <a:latin typeface="Courier New" panose="02070309020205020404" pitchFamily="49" charset="0"/>
              </a:rPr>
              <a:t>x(t)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i="1">
                <a:latin typeface="Courier New" panose="02070309020205020404" pitchFamily="49" charset="0"/>
              </a:rPr>
              <a:t>y(t) </a:t>
            </a:r>
          </a:p>
          <a:p>
            <a:r>
              <a:rPr lang="ru-RU"/>
              <a:t>И строится график</a:t>
            </a:r>
          </a:p>
        </p:txBody>
      </p:sp>
    </p:spTree>
    <p:extLst>
      <p:ext uri="{BB962C8B-B14F-4D97-AF65-F5344CB8AC3E}">
        <p14:creationId xmlns:p14="http://schemas.microsoft.com/office/powerpoint/2010/main" val="12756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DF21-775E-419B-86C4-E1DA40826758}" type="slidenum">
              <a:rPr lang="ru-RU"/>
              <a:pPr/>
              <a:t>87</a:t>
            </a:fld>
            <a:endParaRPr lang="ru-RU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Графики функций, заданных параметрически</a:t>
            </a:r>
          </a:p>
        </p:txBody>
      </p:sp>
      <p:pic>
        <p:nvPicPr>
          <p:cNvPr id="171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98600"/>
            <a:ext cx="7775575" cy="47291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730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2F17-9E13-41DE-8A7F-F561CAAF2555}" type="slidenum">
              <a:rPr lang="ru-RU"/>
              <a:pPr/>
              <a:t>88</a:t>
            </a:fld>
            <a:endParaRPr lang="ru-RU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Графики функций, заданных параметрически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Графики параметрических функций часто возникают в физических приложениях</a:t>
            </a:r>
          </a:p>
          <a:p>
            <a:pPr>
              <a:lnSpc>
                <a:spcPct val="90000"/>
              </a:lnSpc>
            </a:pPr>
            <a:r>
              <a:rPr lang="ru-RU"/>
              <a:t>Независимая переменная </a:t>
            </a:r>
            <a:r>
              <a:rPr lang="en-US" i="1">
                <a:latin typeface="Courier New" panose="02070309020205020404" pitchFamily="49" charset="0"/>
              </a:rPr>
              <a:t>t</a:t>
            </a:r>
            <a:r>
              <a:rPr lang="en-US"/>
              <a:t> </a:t>
            </a:r>
            <a:r>
              <a:rPr lang="ru-RU"/>
              <a:t>в этом случае имеет смысл времени, </a:t>
            </a:r>
            <a:r>
              <a:rPr lang="en-US" i="1">
                <a:latin typeface="Courier New" panose="02070309020205020404" pitchFamily="49" charset="0"/>
              </a:rPr>
              <a:t>x</a:t>
            </a:r>
            <a:r>
              <a:rPr lang="ru-RU"/>
              <a:t> и </a:t>
            </a:r>
            <a:r>
              <a:rPr lang="en-US" i="1">
                <a:latin typeface="Courier New" panose="02070309020205020404" pitchFamily="49" charset="0"/>
              </a:rPr>
              <a:t>y</a:t>
            </a:r>
            <a:r>
              <a:rPr lang="en-US"/>
              <a:t> – </a:t>
            </a:r>
            <a:r>
              <a:rPr lang="ru-RU"/>
              <a:t>координаты</a:t>
            </a:r>
          </a:p>
          <a:p>
            <a:pPr>
              <a:lnSpc>
                <a:spcPct val="90000"/>
              </a:lnSpc>
            </a:pPr>
            <a:r>
              <a:rPr lang="ru-RU"/>
              <a:t>Для построения динамического графика можно использовать функцию </a:t>
            </a:r>
            <a:r>
              <a:rPr lang="en-US" i="1">
                <a:latin typeface="Courier New" panose="02070309020205020404" pitchFamily="49" charset="0"/>
              </a:rPr>
              <a:t>comet(x,y)</a:t>
            </a:r>
            <a:endParaRPr lang="ru-RU" i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BBB-D205-412F-9A10-15DAF503035B}" type="slidenum">
              <a:rPr lang="ru-RU"/>
              <a:pPr/>
              <a:t>89</a:t>
            </a:fld>
            <a:endParaRPr lang="ru-RU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в полярной СК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Строятся аналогично графикам функций в декартовой системе</a:t>
            </a:r>
          </a:p>
          <a:p>
            <a:r>
              <a:rPr lang="ru-RU"/>
              <a:t>Для построения используется команда </a:t>
            </a:r>
            <a:r>
              <a:rPr lang="en-US" i="1">
                <a:latin typeface="Courier New" panose="02070309020205020404" pitchFamily="49" charset="0"/>
              </a:rPr>
              <a:t>polar</a:t>
            </a:r>
            <a:endParaRPr lang="ru-RU" i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Командная строка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7" y="1341438"/>
            <a:ext cx="5616575" cy="5040312"/>
          </a:xfrm>
        </p:spPr>
        <p:txBody>
          <a:bodyPr/>
          <a:lstStyle/>
          <a:p>
            <a:r>
              <a:rPr lang="ru-RU" sz="2400"/>
              <a:t>Простейший способ взаимодействия с </a:t>
            </a:r>
            <a:r>
              <a:rPr lang="en-US" sz="2400"/>
              <a:t>Matlab – </a:t>
            </a:r>
            <a:r>
              <a:rPr lang="ru-RU" sz="2400"/>
              <a:t>работа в командной строке (в режиме калькулятора)</a:t>
            </a:r>
          </a:p>
          <a:p>
            <a:pPr lvl="1"/>
            <a:r>
              <a:rPr lang="ru-RU" sz="2000"/>
              <a:t>строка начинается с приглашения: символа </a:t>
            </a:r>
            <a:r>
              <a:rPr lang="en-US" sz="2000">
                <a:latin typeface="Courier New" panose="02070309020205020404" pitchFamily="49" charset="0"/>
              </a:rPr>
              <a:t>&gt;&gt;</a:t>
            </a:r>
            <a:endParaRPr lang="ru-RU" sz="2000">
              <a:latin typeface="Courier New" panose="02070309020205020404" pitchFamily="49" charset="0"/>
            </a:endParaRPr>
          </a:p>
          <a:p>
            <a:r>
              <a:rPr lang="ru-RU" sz="2400"/>
              <a:t>Перемещение по стеку ранее введённых команд – клавиши </a:t>
            </a:r>
            <a:r>
              <a:rPr lang="ru-RU" sz="2400">
                <a:cs typeface="Arial" panose="020B0604020202020204" pitchFamily="34" charset="0"/>
              </a:rPr>
              <a:t>↑ и ↓</a:t>
            </a:r>
          </a:p>
          <a:p>
            <a:r>
              <a:rPr lang="ru-RU" sz="2400">
                <a:cs typeface="Arial" panose="020B0604020202020204" pitchFamily="34" charset="0"/>
              </a:rPr>
              <a:t>Для удобства размещения данных в КС можно разбивать вводимое выражение знаком «…»</a:t>
            </a:r>
          </a:p>
          <a:p>
            <a:r>
              <a:rPr lang="ru-RU" sz="2400">
                <a:cs typeface="Arial" panose="020B0604020202020204" pitchFamily="34" charset="0"/>
              </a:rPr>
              <a:t>Очистить командное окно можно комадной </a:t>
            </a:r>
            <a:r>
              <a:rPr lang="en-US" sz="2400">
                <a:latin typeface="Courier New" panose="02070309020205020404" pitchFamily="49" charset="0"/>
                <a:cs typeface="Arial" panose="020B0604020202020204" pitchFamily="34" charset="0"/>
              </a:rPr>
              <a:t>clc</a:t>
            </a:r>
            <a:endParaRPr lang="ru-RU" sz="24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endParaRPr lang="ru-RU"/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6690" y="1989140"/>
            <a:ext cx="1990725" cy="809625"/>
          </a:xfrm>
          <a:noFill/>
          <a:ln/>
        </p:spPr>
      </p:pic>
      <p:pic>
        <p:nvPicPr>
          <p:cNvPr id="2458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38" y="3938588"/>
            <a:ext cx="2863923" cy="2187575"/>
          </a:xfrm>
          <a:noFill/>
          <a:ln/>
        </p:spPr>
      </p:pic>
      <p:sp>
        <p:nvSpPr>
          <p:cNvPr id="6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460A-412D-492E-8100-7D14BFA2440E}" type="slidenum">
              <a:rPr lang="ru-RU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7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20E9-F156-412F-A108-1A1A1013DBDB}" type="slidenum">
              <a:rPr lang="ru-RU"/>
              <a:pPr/>
              <a:t>90</a:t>
            </a:fld>
            <a:endParaRPr lang="ru-RU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в полярной СК</a:t>
            </a:r>
          </a:p>
        </p:txBody>
      </p:sp>
      <p:pic>
        <p:nvPicPr>
          <p:cNvPr id="174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96975"/>
            <a:ext cx="8064500" cy="52546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264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E88D-D26A-4A83-AFF8-772B77181E17}" type="slidenum">
              <a:rPr lang="ru-RU"/>
              <a:pPr/>
              <a:t>91</a:t>
            </a:fld>
            <a:endParaRPr lang="ru-RU"/>
          </a:p>
        </p:txBody>
      </p:sp>
      <p:sp>
        <p:nvSpPr>
          <p:cNvPr id="182302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8135937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</a:extLst>
        </p:spPr>
        <p:txBody>
          <a:bodyPr/>
          <a:lstStyle/>
          <a:p>
            <a:r>
              <a:rPr lang="ru-RU"/>
              <a:t>Построение </a:t>
            </a:r>
          </a:p>
          <a:p>
            <a:pPr lvl="1"/>
            <a:r>
              <a:rPr lang="ru-RU"/>
              <a:t>поверхностей</a:t>
            </a:r>
          </a:p>
          <a:p>
            <a:pPr lvl="1"/>
            <a:r>
              <a:rPr lang="ru-RU"/>
              <a:t>контурных диаграмм (линии равного уровня)</a:t>
            </a:r>
          </a:p>
          <a:p>
            <a:pPr lvl="1"/>
            <a:r>
              <a:rPr lang="en-US"/>
              <a:t>3D-</a:t>
            </a:r>
            <a:r>
              <a:rPr lang="ru-RU"/>
              <a:t>линий</a:t>
            </a:r>
          </a:p>
          <a:p>
            <a:pPr lvl="1"/>
            <a:r>
              <a:rPr lang="ru-RU"/>
              <a:t>векторных полей</a:t>
            </a:r>
          </a:p>
          <a:p>
            <a:pPr lvl="1"/>
            <a:r>
              <a:rPr lang="ru-RU"/>
              <a:t>скалярных полей </a:t>
            </a:r>
          </a:p>
          <a:p>
            <a:pPr lvl="1"/>
            <a:r>
              <a:rPr lang="ru-RU"/>
              <a:t>и др.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Трёхмерная (</a:t>
            </a:r>
            <a:r>
              <a:rPr lang="en-US"/>
              <a:t>3D-</a:t>
            </a:r>
            <a:r>
              <a:rPr lang="ru-RU"/>
              <a:t>)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9799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440E-073B-4D90-BECD-0E4E194BCB1B}" type="slidenum">
              <a:rPr lang="ru-RU"/>
              <a:pPr/>
              <a:t>92</a:t>
            </a:fld>
            <a:endParaRPr lang="ru-RU"/>
          </a:p>
        </p:txBody>
      </p:sp>
      <p:pic>
        <p:nvPicPr>
          <p:cNvPr id="187420" name="Picture 2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2808287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1" name="Picture 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0350"/>
            <a:ext cx="2906712" cy="218598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2" name="Picture 3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3168650" cy="23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3" name="Picture 3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3024187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4" name="Picture 32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20938"/>
            <a:ext cx="20637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5" name="Picture 33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60350"/>
            <a:ext cx="2987675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6" name="Picture 34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013325"/>
            <a:ext cx="331311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7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868863"/>
            <a:ext cx="230346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28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21250"/>
            <a:ext cx="18732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3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2765-744C-4ADC-A38D-25B158E29348}" type="slidenum">
              <a:rPr lang="ru-RU"/>
              <a:pPr/>
              <a:t>93</a:t>
            </a:fld>
            <a:endParaRPr lang="ru-RU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Построение 3</a:t>
            </a:r>
            <a:r>
              <a:rPr lang="en-US"/>
              <a:t>D-</a:t>
            </a:r>
            <a:r>
              <a:rPr lang="ru-RU"/>
              <a:t>поверхности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Рассмотрим пример:</a:t>
            </a:r>
          </a:p>
          <a:p>
            <a:pPr>
              <a:buFontTx/>
              <a:buNone/>
            </a:pPr>
            <a:r>
              <a:rPr lang="ru-RU"/>
              <a:t>построить поверхность </a:t>
            </a:r>
            <a:r>
              <a:rPr lang="en-US" i="1">
                <a:latin typeface="Times New Roman" panose="02020603050405020304" pitchFamily="18" charset="0"/>
              </a:rPr>
              <a:t>f(x,y)=sin(r)/r</a:t>
            </a:r>
            <a:r>
              <a:rPr lang="en-US" i="1"/>
              <a:t>,</a:t>
            </a:r>
            <a:r>
              <a:rPr lang="en-US"/>
              <a:t> </a:t>
            </a:r>
            <a:r>
              <a:rPr lang="ru-RU"/>
              <a:t>где </a:t>
            </a:r>
            <a:r>
              <a:rPr lang="en-US" i="1">
                <a:latin typeface="Times New Roman" panose="02020603050405020304" pitchFamily="18" charset="0"/>
              </a:rPr>
              <a:t>r=sqrt(x</a:t>
            </a:r>
            <a:r>
              <a:rPr lang="en-US" i="1" baseline="42000">
                <a:latin typeface="Times New Roman" panose="02020603050405020304" pitchFamily="18" charset="0"/>
              </a:rPr>
              <a:t>2</a:t>
            </a:r>
            <a:r>
              <a:rPr lang="en-US" i="1">
                <a:latin typeface="Times New Roman" panose="02020603050405020304" pitchFamily="18" charset="0"/>
              </a:rPr>
              <a:t>+y</a:t>
            </a:r>
            <a:r>
              <a:rPr lang="en-US" i="1" baseline="42000">
                <a:latin typeface="Times New Roman" panose="02020603050405020304" pitchFamily="18" charset="0"/>
              </a:rPr>
              <a:t>2</a:t>
            </a:r>
            <a:r>
              <a:rPr lang="en-US" i="1">
                <a:latin typeface="Times New Roman" panose="02020603050405020304" pitchFamily="18" charset="0"/>
              </a:rPr>
              <a:t>)</a:t>
            </a:r>
          </a:p>
          <a:p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9737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272D-6C6B-4A54-9ACB-CDB66B2A1458}" type="slidenum">
              <a:rPr lang="ru-RU"/>
              <a:pPr/>
              <a:t>94</a:t>
            </a:fld>
            <a:endParaRPr lang="ru-RU"/>
          </a:p>
        </p:txBody>
      </p:sp>
      <p:pic>
        <p:nvPicPr>
          <p:cNvPr id="1894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60350"/>
            <a:ext cx="7561262" cy="3624263"/>
          </a:xfrm>
          <a:noFill/>
          <a:ln/>
        </p:spPr>
      </p:pic>
      <p:sp>
        <p:nvSpPr>
          <p:cNvPr id="189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38588"/>
            <a:ext cx="8362950" cy="2187575"/>
          </a:xfrm>
        </p:spPr>
        <p:txBody>
          <a:bodyPr/>
          <a:lstStyle/>
          <a:p>
            <a:r>
              <a:rPr lang="ru-RU" sz="2400"/>
              <a:t>Функция </a:t>
            </a:r>
            <a:r>
              <a:rPr lang="en-US" sz="2400">
                <a:latin typeface="Courier New" panose="02070309020205020404" pitchFamily="49" charset="0"/>
              </a:rPr>
              <a:t>meshgrid</a:t>
            </a:r>
            <a:r>
              <a:rPr lang="en-US" sz="2400"/>
              <a:t> </a:t>
            </a:r>
            <a:r>
              <a:rPr lang="ru-RU" sz="2400"/>
              <a:t>возвращает две матрицы </a:t>
            </a:r>
            <a:r>
              <a:rPr lang="en-US" sz="2400"/>
              <a:t>– </a:t>
            </a:r>
            <a:r>
              <a:rPr lang="en-US" sz="2400">
                <a:latin typeface="Courier New" panose="02070309020205020404" pitchFamily="49" charset="0"/>
              </a:rPr>
              <a:t>X</a:t>
            </a:r>
            <a:r>
              <a:rPr lang="en-US" sz="2400"/>
              <a:t> </a:t>
            </a:r>
            <a:r>
              <a:rPr lang="ru-RU" sz="2400"/>
              <a:t>и </a:t>
            </a:r>
            <a:r>
              <a:rPr lang="en-US" sz="2400">
                <a:latin typeface="Courier New" panose="02070309020205020404" pitchFamily="49" charset="0"/>
              </a:rPr>
              <a:t>Y</a:t>
            </a:r>
            <a:r>
              <a:rPr lang="en-US" sz="2400"/>
              <a:t> – </a:t>
            </a:r>
            <a:r>
              <a:rPr lang="ru-RU" sz="2400"/>
              <a:t>которые определяют область построения функции</a:t>
            </a:r>
          </a:p>
          <a:p>
            <a:r>
              <a:rPr lang="ru-RU" sz="2400"/>
              <a:t>Если диапазоны по </a:t>
            </a:r>
            <a:r>
              <a:rPr lang="en-US" sz="2400">
                <a:latin typeface="Courier New" panose="02070309020205020404" pitchFamily="49" charset="0"/>
              </a:rPr>
              <a:t>X</a:t>
            </a:r>
            <a:r>
              <a:rPr lang="en-US" sz="2400"/>
              <a:t> </a:t>
            </a:r>
            <a:r>
              <a:rPr lang="ru-RU" sz="2400"/>
              <a:t>и </a:t>
            </a:r>
            <a:r>
              <a:rPr lang="en-US" sz="2400">
                <a:latin typeface="Courier New" panose="02070309020205020404" pitchFamily="49" charset="0"/>
              </a:rPr>
              <a:t>Y</a:t>
            </a:r>
            <a:r>
              <a:rPr lang="ru-RU" sz="2400"/>
              <a:t> разные, то функции передаются два диапазона</a:t>
            </a:r>
          </a:p>
          <a:p>
            <a:r>
              <a:rPr lang="ru-RU" sz="2400"/>
              <a:t>Собственно поверхность выводится функцией </a:t>
            </a:r>
            <a:r>
              <a:rPr lang="en-US" sz="2400">
                <a:latin typeface="Courier New" panose="02070309020205020404" pitchFamily="49" charset="0"/>
              </a:rPr>
              <a:t>surfl</a:t>
            </a:r>
            <a:endParaRPr lang="ru-RU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FC849-8584-422C-986E-2046ED6BEEB8}" type="slidenum">
              <a:rPr lang="ru-RU"/>
              <a:pPr/>
              <a:t>95</a:t>
            </a:fld>
            <a:endParaRPr lang="ru-RU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Функции для построения поверхностей</a:t>
            </a:r>
          </a:p>
        </p:txBody>
      </p:sp>
      <p:graphicFrame>
        <p:nvGraphicFramePr>
          <p:cNvPr id="180309" name="Group 85"/>
          <p:cNvGraphicFramePr>
            <a:graphicFrameLocks noGrp="1"/>
          </p:cNvGraphicFramePr>
          <p:nvPr>
            <p:ph sz="half" idx="1"/>
          </p:nvPr>
        </p:nvGraphicFramePr>
        <p:xfrm>
          <a:off x="395288" y="1628775"/>
          <a:ext cx="8497887" cy="3169920"/>
        </p:xfrm>
        <a:graphic>
          <a:graphicData uri="http://schemas.openxmlformats.org/drawingml/2006/table">
            <a:tbl>
              <a:tblPr/>
              <a:tblGrid>
                <a:gridCol w="2014537"/>
                <a:gridCol w="6483350"/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Функция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Для чего используется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mesh, surf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Построение поверхностей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meshc, surfc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Строит поверхность и контурную диаграмму под ней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meshz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Поверхность на «пьедестале»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surfl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Подсвеченная поверхность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contour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Контурная диаграмма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plot3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Трёхмерная линия (параметрическое задание)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comet3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Движение по трёхмерной линии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307" name="Rectangle 8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5229225"/>
            <a:ext cx="8229600" cy="968375"/>
          </a:xfrm>
        </p:spPr>
        <p:txBody>
          <a:bodyPr/>
          <a:lstStyle/>
          <a:p>
            <a:r>
              <a:rPr lang="ru-RU" sz="2800"/>
              <a:t>О других</a:t>
            </a:r>
            <a:r>
              <a:rPr lang="en-US" sz="2800"/>
              <a:t> </a:t>
            </a:r>
            <a:r>
              <a:rPr lang="ru-RU" sz="2800"/>
              <a:t>графических функциях можно узнать в системе помощи </a:t>
            </a:r>
            <a:r>
              <a:rPr lang="en-US" sz="2800"/>
              <a:t>Matlab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6571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2257</Words>
  <Application>Microsoft Office PowerPoint</Application>
  <PresentationFormat>Экран (4:3)</PresentationFormat>
  <Paragraphs>459</Paragraphs>
  <Slides>95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Точечный рисунок</vt:lpstr>
      <vt:lpstr>Введение в Matlab</vt:lpstr>
      <vt:lpstr>Matlab (MATrix LABoratory)</vt:lpstr>
      <vt:lpstr>Среда Matlab</vt:lpstr>
      <vt:lpstr>Управляемая графика</vt:lpstr>
      <vt:lpstr>Библиотека математических функций</vt:lpstr>
      <vt:lpstr>Программный интерфейс </vt:lpstr>
      <vt:lpstr>Matlab – язык для работы с матричными объектами</vt:lpstr>
      <vt:lpstr>Презентация PowerPoint</vt:lpstr>
      <vt:lpstr>Командная строка</vt:lpstr>
      <vt:lpstr>Команда save</vt:lpstr>
      <vt:lpstr>Команда load</vt:lpstr>
      <vt:lpstr>Команда clear</vt:lpstr>
      <vt:lpstr>Рабочий каталог</vt:lpstr>
      <vt:lpstr>Сохранение рабочей сессии</vt:lpstr>
      <vt:lpstr>Вычисления в Matlab</vt:lpstr>
      <vt:lpstr>Элементарные функции  Тригонометрические</vt:lpstr>
      <vt:lpstr>Элементарные функции  Экспоненциальные</vt:lpstr>
      <vt:lpstr>Элементарные функции Округление и остатки</vt:lpstr>
      <vt:lpstr>Элементарные функции Комплексные числа</vt:lpstr>
      <vt:lpstr>Элементарные функции</vt:lpstr>
      <vt:lpstr>Константы</vt:lpstr>
      <vt:lpstr>Одномерные массивы</vt:lpstr>
      <vt:lpstr>Двумерные массивы</vt:lpstr>
      <vt:lpstr>Векторы-столбцы и векторы-строки</vt:lpstr>
      <vt:lpstr>Размерность и размер матриц</vt:lpstr>
      <vt:lpstr>Конкатенация</vt:lpstr>
      <vt:lpstr>Конкатенация</vt:lpstr>
      <vt:lpstr>Конкатенация</vt:lpstr>
      <vt:lpstr>Диапазоны</vt:lpstr>
      <vt:lpstr>Диапазоны</vt:lpstr>
      <vt:lpstr>Диапазоны</vt:lpstr>
      <vt:lpstr>Удаление строк и столбцов</vt:lpstr>
      <vt:lpstr>Перестановка элементов</vt:lpstr>
      <vt:lpstr>Функции для работы с массивами в Matlab</vt:lpstr>
      <vt:lpstr>Создание матриц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Матрицы специального вида</vt:lpstr>
      <vt:lpstr>Вычисления с элементами массивов</vt:lpstr>
      <vt:lpstr>Вычисления с элементами массивов</vt:lpstr>
      <vt:lpstr>Вычисления с элементами массивов</vt:lpstr>
      <vt:lpstr>Вычисления с элементами массивов</vt:lpstr>
      <vt:lpstr>Вычисления с элементами массивов</vt:lpstr>
      <vt:lpstr>Вычисления с элементами массивов</vt:lpstr>
      <vt:lpstr>Вычисления с элементами массивов</vt:lpstr>
      <vt:lpstr>Логические функции</vt:lpstr>
      <vt:lpstr>Логические функции</vt:lpstr>
      <vt:lpstr>Логические функции</vt:lpstr>
      <vt:lpstr>Поиск в массиве</vt:lpstr>
      <vt:lpstr>Поиск в массиве</vt:lpstr>
      <vt:lpstr>Математические матричные операции</vt:lpstr>
      <vt:lpstr>Матричные и поэлементные операции</vt:lpstr>
      <vt:lpstr>Матричные и поэлементные операции</vt:lpstr>
      <vt:lpstr>Матричные и поэлементные операции</vt:lpstr>
      <vt:lpstr>Матричные и поэлементные операции</vt:lpstr>
      <vt:lpstr>Матричные и поэлементные операции</vt:lpstr>
      <vt:lpstr>Операции «деления» слева и справа</vt:lpstr>
      <vt:lpstr>Графические возможности Matlab</vt:lpstr>
      <vt:lpstr>Графика в Matlab</vt:lpstr>
      <vt:lpstr>Двумерные (2D-) графики</vt:lpstr>
      <vt:lpstr>Презентация PowerPoint</vt:lpstr>
      <vt:lpstr>Построение второго графика</vt:lpstr>
      <vt:lpstr>Построение двух графиков в одной системе координат</vt:lpstr>
      <vt:lpstr>Закрепление графического окна</vt:lpstr>
      <vt:lpstr>Дополнительные параметры команды plot </vt:lpstr>
      <vt:lpstr>Дополнительные параметры команды plot</vt:lpstr>
      <vt:lpstr>Пример команды plot </vt:lpstr>
      <vt:lpstr>Построение нескольких графиков в одном окне в разных СК</vt:lpstr>
      <vt:lpstr>Первый subplot</vt:lpstr>
      <vt:lpstr>Второй subplot</vt:lpstr>
      <vt:lpstr>Более хитрый пример subplot</vt:lpstr>
      <vt:lpstr>Построение графиков в разных графических окнах</vt:lpstr>
      <vt:lpstr>figure : пример использования 1</vt:lpstr>
      <vt:lpstr>figure : пример использования 2</vt:lpstr>
      <vt:lpstr>Axis: управление масштабом</vt:lpstr>
      <vt:lpstr>Axis не используется</vt:lpstr>
      <vt:lpstr>Axis используется</vt:lpstr>
      <vt:lpstr>Оформление графиков</vt:lpstr>
      <vt:lpstr>Пример оформления графика</vt:lpstr>
      <vt:lpstr>Форматирование графиков</vt:lpstr>
      <vt:lpstr>Графики функций, заданных параметрически</vt:lpstr>
      <vt:lpstr>Графики функций, заданных параметрически</vt:lpstr>
      <vt:lpstr>Графики функций, заданных параметрически</vt:lpstr>
      <vt:lpstr>Функции в полярной СК</vt:lpstr>
      <vt:lpstr>Функции в полярной СК</vt:lpstr>
      <vt:lpstr>Трёхмерная (3D-) графика</vt:lpstr>
      <vt:lpstr>Презентация PowerPoint</vt:lpstr>
      <vt:lpstr>Построение 3D-поверхности</vt:lpstr>
      <vt:lpstr>Презентация PowerPoint</vt:lpstr>
      <vt:lpstr>Функции для построения поверхностей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Matlab</dc:title>
  <dc:creator>Man</dc:creator>
  <cp:lastModifiedBy>Man</cp:lastModifiedBy>
  <cp:revision>10</cp:revision>
  <dcterms:created xsi:type="dcterms:W3CDTF">2015-10-22T07:29:03Z</dcterms:created>
  <dcterms:modified xsi:type="dcterms:W3CDTF">2015-10-23T05:46:21Z</dcterms:modified>
</cp:coreProperties>
</file>