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1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43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6022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550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278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693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113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27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73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66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33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8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52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14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54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F28D-6F1D-458C-BBBF-F2F48D48095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06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AF28D-6F1D-458C-BBBF-F2F48D48095E}" type="datetimeFigureOut">
              <a:rPr lang="ru-RU" smtClean="0"/>
              <a:t>01.04.2021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AA0BEE-5101-420D-88CC-5618888EC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00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9CD9E-266D-419E-B098-8D4054C91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9184" y="2010752"/>
            <a:ext cx="7316987" cy="1328434"/>
          </a:xfrm>
        </p:spPr>
        <p:txBody>
          <a:bodyPr anchor="b">
            <a:normAutofit/>
          </a:bodyPr>
          <a:lstStyle/>
          <a:p>
            <a:r>
              <a:rPr lang="ru-RU" sz="5200" dirty="0"/>
              <a:t>Генерация лабиринтов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8B053A-B614-4943-9D91-24CC7D32E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0798" y="4658334"/>
            <a:ext cx="3593757" cy="165910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Выполнили студенты РК6-46Б:</a:t>
            </a:r>
          </a:p>
          <a:p>
            <a:pPr algn="ctr"/>
            <a:r>
              <a:rPr lang="ru-RU" dirty="0"/>
              <a:t>Сергеева Д.К.</a:t>
            </a:r>
          </a:p>
          <a:p>
            <a:pPr algn="ctr"/>
            <a:r>
              <a:rPr lang="ru-RU" dirty="0"/>
              <a:t>Петраков С.А.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F3F842-161A-4441-A291-B00BFD24AB3D}"/>
              </a:ext>
            </a:extLst>
          </p:cNvPr>
          <p:cNvSpPr txBox="1"/>
          <p:nvPr/>
        </p:nvSpPr>
        <p:spPr>
          <a:xfrm>
            <a:off x="690422" y="4215"/>
            <a:ext cx="90945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ru-RU" sz="1800" b="1" dirty="0">
                <a:effectLst/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«Московский государственный технический университет имени Н.Э. Баумана»</a:t>
            </a:r>
            <a:endParaRPr lang="ru-RU" sz="1800" dirty="0">
              <a:effectLst/>
              <a:latin typeface="+mj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 algn="ctr"/>
            <a:r>
              <a:rPr lang="ru-RU" sz="1800" b="1" dirty="0">
                <a:effectLst/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(МГТУ им. Н.Э. Баумана)</a:t>
            </a:r>
            <a:endParaRPr lang="ru-RU" sz="1800" dirty="0">
              <a:effectLst/>
              <a:latin typeface="+mj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 algn="ctr"/>
            <a:r>
              <a:rPr lang="ru-RU" sz="1800" b="1" dirty="0">
                <a:effectLst/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Факультет «Робототехника и комплексная автоматизация» (РК)</a:t>
            </a:r>
            <a:endParaRPr lang="ru-RU" sz="1800" dirty="0">
              <a:effectLst/>
              <a:latin typeface="+mj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 algn="ctr"/>
            <a:r>
              <a:rPr lang="ru-RU" sz="1800" b="1" dirty="0">
                <a:effectLst/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Кафедра «Системы автоматизированного проектирования» (РК6)</a:t>
            </a:r>
            <a:endParaRPr lang="ru-RU" sz="1800" dirty="0">
              <a:effectLst/>
              <a:latin typeface="+mj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20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EA4AB-A7BF-4350-9B57-2CD721B3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94" y="0"/>
            <a:ext cx="6965037" cy="682305"/>
          </a:xfrm>
        </p:spPr>
        <p:txBody>
          <a:bodyPr/>
          <a:lstStyle/>
          <a:p>
            <a:r>
              <a:rPr lang="ru-RU" dirty="0"/>
              <a:t>Алгоритмы создания лабиринта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332033-76CC-4018-8840-CE4513B44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2305"/>
            <a:ext cx="10519794" cy="617569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Уилсона: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занимает память вплоть до размеров лабиринта. Начинаем со случайно выбранной начальной ячейки лабиринта. Выбираем случайную ячейку, которая ещё не является частью лабиринта и выполняем случайный обход, пока не найдём ячейку, уже принадлежащую лабиринту. Как только мы наткнёмся на уже созданную часть лабиринта, возвращаемся к выбранной случайной ячейке и вырезаем весь проделанный путь, добавляя эти ячейки к лабиринту. Лабиринт завершён, когда к нему присоединены все ячейки. Алгоритм имеет проблемы со скоростью, потому что может уйти много времени на нахождение первого случайного пути к начальной ячейке.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Hunt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kill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 требует дополнительной памяти или стека, а потому подходит для создания огромных лабиринтов. Мы входим в режим «охоты» и систематично сканируем лабиринт, пока не найдём несозданную ячейку рядом с уже вырезанной ячейкой. На этом этапе мы снова начинаем вырезание в этой новой локации. Лабиринт завершён, когда в режиме «охоты» просканированы все ячейки. Он выполняется медленнее из-за времени, потраченного на охоту за последними ячейками.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880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EA4AB-A7BF-4350-9B57-2CD721B3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94" y="0"/>
            <a:ext cx="6965037" cy="682305"/>
          </a:xfrm>
        </p:spPr>
        <p:txBody>
          <a:bodyPr/>
          <a:lstStyle/>
          <a:p>
            <a:r>
              <a:rPr lang="ru-RU" dirty="0"/>
              <a:t>Алгоритмы создания лабиринта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332033-76CC-4018-8840-CE4513B44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2305"/>
            <a:ext cx="10519794" cy="617569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выращивания дерева: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требуемая память может достигать размера лабиринта. При каждом вырезании ячейки мы добавляем её в список. Выбираем ячейку из списка и вырезаем проход в несозданную ячейку рядом с ней. Если рядом с текущей нет несозданных ячеек, удаляем текущую ячейку из списка. Лабиринт завершён, когда в списке больше ничего нет.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выращивания леса: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ачинаем со всех ячеек, случайным образом отсортированных в список «новых»; кроме того, у каждой ячейки есть собственное множество. Сначала выбираем одну или несколько ячеек, перемещая их из списка «новых» в список «активных». Выбираем ячейку из «активного» списка и вырезаем проход в соседнюю несозданную ячейку из «нового» списка, добавляя новую ячейку в список «активных» и объединяя множества двух ячеек. Если предпринята попытка выполнить вырезание в существующую часть лабиринта, то разрешить её, если ячейки находятся в разных множествах, и объединить. Если рядом с текущей ячейкой нет несозданных «новых» ячеек, то перемещаем текущую ячейку в список «готовых». Лабиринт завершён, когда становится пустым список «активных». В конце выполняем объединение всех оставшихся множеств.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86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EA4AB-A7BF-4350-9B57-2CD721B3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94" y="0"/>
            <a:ext cx="6965037" cy="682305"/>
          </a:xfrm>
        </p:spPr>
        <p:txBody>
          <a:bodyPr/>
          <a:lstStyle/>
          <a:p>
            <a:r>
              <a:rPr lang="ru-RU" dirty="0"/>
              <a:t>Алгоритмы создания лабиринта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332033-76CC-4018-8840-CE4513B44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2305"/>
            <a:ext cx="10805020" cy="6175695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Эллера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использует объём, пропорциональный размеру строки. Он создаёт лабиринт построчно, после завершения генерации строки алгоритм больше её не учитывает. Каждая ячейка в строке содержится во множестве; две ячейки принадлежат одному множеству, если между ними есть путь по уже созданному лабиринту. Создание строки состоит из двух частей: случайным образом соединяем соседние в пределах строки ячейки, т.е. вырезаем горизонтальные проходы, затем случайным образом соединяем ячейки между текущей и следующей строками, т.е. вырезаем вертикальные проходы. Создание начинается с того, что перед соединением ячеек в первой строке каждая ячейка имеет собственное множество. Создание завершается после соединения ячеек в последней строке. Существует особое правило завершения: к моменту завершения каждая ячейка должна находиться в одинаковом множестве, чтобы избежать изолированных областей. Проще реализовывать множество с помощью циклического двусвязного списка ячеек (который может быть просто массивом, привязывающим ячейки к парам ячеек с обеих сторон того же множества), позволяющего выполнять за постоянное время вставку, удаление и проверку нахождения соседних ячеек в одном множестве.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Sidewinder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лабиринт генерируется по одной строке за раз: для каждой ячейки случайным образом выбирается, нужно ли вырезать проход, ведущий вправо. Если проход не вырезан, то мы считаем, что только что завершили горизонтальный проход, образованный текущей ячейкой и всеми ячейками слева, вырезавшими проходы, ведущими в неё. Случайным образом выбираем одну ячейку вдоль этого прохода и вырезаем проход, ведущий из неё вверх (это должна быть текущая ячейка, если соседняя ячейка не вырезала проход). Поднимаемся вверх от случайной ячейки. То есть в каждой строке всегда будет ровно один проход, ведущий вверх. Алгоритм никогда не делает петель и не посещает одну строку больше одного раза, однако оно «извивается из стороны в сторону».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34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EA4AB-A7BF-4350-9B57-2CD721B3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94" y="0"/>
            <a:ext cx="6965037" cy="682305"/>
          </a:xfrm>
        </p:spPr>
        <p:txBody>
          <a:bodyPr/>
          <a:lstStyle/>
          <a:p>
            <a:r>
              <a:rPr lang="ru-RU" dirty="0"/>
              <a:t>Алгоритмы создания лабиринта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332033-76CC-4018-8840-CE4513B44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2305"/>
            <a:ext cx="10805020" cy="617569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Рекурсивное деление: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использует стек, работает не с проходами, а со стенами. Начинаем с создания случайной горизонтальной или вертикальной стены, пересекающей доступную область в случайной строке или столбце, и размещаем вдоль неё случайным образом пустые места. Затем рекурсивно повторяем процесс для двух подобластей, сгенерированных разделяющей стеной. Достаточно быстрый алгоритм без отклонений в направлениях, имеет очевидный недостаток в виде длинных стен, пересекающих внутренности лабиринта. То есть он случайным образом делит заданную область на лабиринт случайного размера: 1x2 или 2x1. Рекурсивное деление нельзя использовать для вырезания проходов, потому что это приводит к созданию решения, которое или следует вдоль внешнего края, или иначе напрямую пересекает внутреннюю часть.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Лабиринты на основе двоичных деревьев: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простой и быстрый алгоритм. Для каждой ячейки мы вырезаем проход или вверх, или влево, но никогда не в обоих направлениях. Каждая ячейка независима от всех других ячеек, потому что нам не нужно при её создании проверять состояние каких-то других ячеек. Следовательно, это настоящий алгоритм генерации лабиринтов без памяти, не ограниченный по размерам создаваемых лабиринтов. По сути, это двоичное дерево, если рассматривать верхний левый угол как корень, а каждая ячейка имеет один уникальный родительский узел.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20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105C8-6D4E-4C17-B14A-5E01BAD4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570" y="0"/>
            <a:ext cx="5418666" cy="799750"/>
          </a:xfrm>
        </p:spPr>
        <p:txBody>
          <a:bodyPr/>
          <a:lstStyle/>
          <a:p>
            <a:r>
              <a:rPr lang="ru-RU" dirty="0"/>
              <a:t>Сравнение алгоритмов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ACF2C3B8-AB82-4901-9577-E0C5D6A3796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1607564"/>
                  </p:ext>
                </p:extLst>
              </p:nvPr>
            </p:nvGraphicFramePr>
            <p:xfrm>
              <a:off x="578840" y="682304"/>
              <a:ext cx="8594667" cy="59172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7433">
                      <a:extLst>
                        <a:ext uri="{9D8B030D-6E8A-4147-A177-3AD203B41FA5}">
                          <a16:colId xmlns:a16="http://schemas.microsoft.com/office/drawing/2014/main" val="3418030760"/>
                        </a:ext>
                      </a:extLst>
                    </a:gridCol>
                    <a:gridCol w="2149078">
                      <a:extLst>
                        <a:ext uri="{9D8B030D-6E8A-4147-A177-3AD203B41FA5}">
                          <a16:colId xmlns:a16="http://schemas.microsoft.com/office/drawing/2014/main" val="193516319"/>
                        </a:ext>
                      </a:extLst>
                    </a:gridCol>
                    <a:gridCol w="2149078">
                      <a:extLst>
                        <a:ext uri="{9D8B030D-6E8A-4147-A177-3AD203B41FA5}">
                          <a16:colId xmlns:a16="http://schemas.microsoft.com/office/drawing/2014/main" val="3851645773"/>
                        </a:ext>
                      </a:extLst>
                    </a:gridCol>
                    <a:gridCol w="2149078">
                      <a:extLst>
                        <a:ext uri="{9D8B030D-6E8A-4147-A177-3AD203B41FA5}">
                          <a16:colId xmlns:a16="http://schemas.microsoft.com/office/drawing/2014/main" val="4139538708"/>
                        </a:ext>
                      </a:extLst>
                    </a:gridCol>
                  </a:tblGrid>
                  <a:tr h="2488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+mn-lt"/>
                            </a:rPr>
                            <a:t>Алгоритм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Тип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Приоритет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Память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79571155"/>
                      </a:ext>
                    </a:extLst>
                  </a:tr>
                  <a:tr h="2807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 err="1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Recursive</a:t>
                          </a: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1400" i="0" dirty="0" err="1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backtracker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40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4203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</a:t>
                          </a:r>
                          <a:r>
                            <a:rPr lang="ru-RU" sz="1400" i="0" dirty="0" err="1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Краскала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Множество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40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1064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Алгоритм Прима (истинный)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40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919705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Алгоритм Прима (упрощённый)</a:t>
                          </a:r>
                          <a:endParaRPr lang="ru-RU" sz="1400" i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40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1111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Прима (модифицированный)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40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37906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Олдоса-Бродера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i="0" dirty="0">
                              <a:latin typeface="+mn-lt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43377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Уилсона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40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315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Hunt and kill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i="0" dirty="0">
                              <a:latin typeface="+mn-lt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0912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выращивания дерева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ru-RU" sz="1400" i="0" dirty="0">
                            <a:latin typeface="+mn-lt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40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2269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выращивания леса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 и Множество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40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  <m:sup>
                                    <m: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3490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Эллера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Множество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>
                              <a:latin typeface="+mn-lt"/>
                            </a:rPr>
                            <a:t>N</a:t>
                          </a:r>
                          <a:endParaRPr lang="ru-RU" sz="1400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803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</a:t>
                          </a:r>
                          <a:r>
                            <a:rPr lang="ru-RU" sz="1400" i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Sidewinder</a:t>
                          </a:r>
                          <a:endParaRPr lang="ru-RU" sz="1400" i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Множество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>
                              <a:latin typeface="+mn-lt"/>
                            </a:rPr>
                            <a:t>0</a:t>
                          </a:r>
                          <a:endParaRPr lang="ru-RU" sz="1400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0263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Рекурсивное деление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Стены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>
                              <a:latin typeface="+mn-lt"/>
                            </a:rPr>
                            <a:t>N</a:t>
                          </a:r>
                          <a:endParaRPr lang="ru-RU" sz="1400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9607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Лабиринты на основе двоичных деревьев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Множество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>
                              <a:latin typeface="+mn-lt"/>
                            </a:rPr>
                            <a:t>0</a:t>
                          </a:r>
                          <a:endParaRPr lang="ru-RU" sz="1400" i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59282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ACF2C3B8-AB82-4901-9577-E0C5D6A3796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1607564"/>
                  </p:ext>
                </p:extLst>
              </p:nvPr>
            </p:nvGraphicFramePr>
            <p:xfrm>
              <a:off x="578840" y="682304"/>
              <a:ext cx="8594667" cy="59172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7433">
                      <a:extLst>
                        <a:ext uri="{9D8B030D-6E8A-4147-A177-3AD203B41FA5}">
                          <a16:colId xmlns:a16="http://schemas.microsoft.com/office/drawing/2014/main" val="3418030760"/>
                        </a:ext>
                      </a:extLst>
                    </a:gridCol>
                    <a:gridCol w="2149078">
                      <a:extLst>
                        <a:ext uri="{9D8B030D-6E8A-4147-A177-3AD203B41FA5}">
                          <a16:colId xmlns:a16="http://schemas.microsoft.com/office/drawing/2014/main" val="193516319"/>
                        </a:ext>
                      </a:extLst>
                    </a:gridCol>
                    <a:gridCol w="2149078">
                      <a:extLst>
                        <a:ext uri="{9D8B030D-6E8A-4147-A177-3AD203B41FA5}">
                          <a16:colId xmlns:a16="http://schemas.microsoft.com/office/drawing/2014/main" val="3851645773"/>
                        </a:ext>
                      </a:extLst>
                    </a:gridCol>
                    <a:gridCol w="2149078">
                      <a:extLst>
                        <a:ext uri="{9D8B030D-6E8A-4147-A177-3AD203B41FA5}">
                          <a16:colId xmlns:a16="http://schemas.microsoft.com/office/drawing/2014/main" val="4139538708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+mn-lt"/>
                            </a:rPr>
                            <a:t>Алгоритм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Тип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Приоритет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Память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7957115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 err="1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Recursive</a:t>
                          </a: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ru-RU" sz="1400" i="0" dirty="0" err="1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backtracker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104000" r="-1416" b="-177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203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</a:t>
                          </a:r>
                          <a:r>
                            <a:rPr lang="ru-RU" sz="1400" i="0" dirty="0" err="1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Краскала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Множество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167213" r="-1416" b="-13573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064699"/>
                      </a:ext>
                    </a:extLst>
                  </a:tr>
                  <a:tr h="4403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Алгоритм Прима (истинный)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226389" r="-1416" b="-10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1970581"/>
                      </a:ext>
                    </a:extLst>
                  </a:tr>
                  <a:tr h="4403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Алгоритм Прима (упрощённый)</a:t>
                          </a:r>
                          <a:endParaRPr lang="ru-RU" sz="1400" i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321918" r="-1416" b="-9356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1111474"/>
                      </a:ext>
                    </a:extLst>
                  </a:tr>
                  <a:tr h="4403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Прима (модифицированный)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427778" r="-1416" b="-8486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906588"/>
                      </a:ext>
                    </a:extLst>
                  </a:tr>
                  <a:tr h="4403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Олдоса-Бродера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i="0" dirty="0">
                              <a:latin typeface="+mn-lt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43377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Уилсона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740984" r="-1416" b="-7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315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Hunt and kill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i="0" dirty="0">
                              <a:latin typeface="+mn-lt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8091263"/>
                      </a:ext>
                    </a:extLst>
                  </a:tr>
                  <a:tr h="4403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выращивания дерева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ru-RU" sz="1400" i="0" dirty="0">
                            <a:latin typeface="+mn-lt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786301" r="-1416" b="-4712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2269880"/>
                      </a:ext>
                    </a:extLst>
                  </a:tr>
                  <a:tr h="4403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выращивания леса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 и Множество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898611" r="-1416" b="-37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3490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 Эллера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Множество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>
                              <a:latin typeface="+mn-lt"/>
                            </a:rPr>
                            <a:t>N</a:t>
                          </a:r>
                          <a:endParaRPr lang="ru-RU" sz="1400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8037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Алгоритм</a:t>
                          </a:r>
                          <a:r>
                            <a:rPr lang="ru-RU" sz="1400" i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Sidewinder</a:t>
                          </a:r>
                          <a:endParaRPr lang="ru-RU" sz="1400" i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Множество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>
                              <a:latin typeface="+mn-lt"/>
                            </a:rPr>
                            <a:t>0</a:t>
                          </a:r>
                          <a:endParaRPr lang="ru-RU" sz="1400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0263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Рекурсивное деление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Дерево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Стены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>
                              <a:latin typeface="+mn-lt"/>
                            </a:rPr>
                            <a:t>N</a:t>
                          </a:r>
                          <a:endParaRPr lang="ru-RU" sz="1400" i="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9607226"/>
                      </a:ext>
                    </a:extLst>
                  </a:tr>
                  <a:tr h="4403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Лабиринты на основе двоичных деревьев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Множество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400" i="0" dirty="0">
                              <a:effectLst/>
                              <a:latin typeface="+mn-lt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Проходы и стены</a:t>
                          </a:r>
                          <a:endParaRPr lang="ru-RU" sz="1400" i="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>
                              <a:latin typeface="+mn-lt"/>
                            </a:rPr>
                            <a:t>0</a:t>
                          </a:r>
                          <a:endParaRPr lang="ru-RU" sz="1400" i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59282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382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717F5-8C3A-4D82-A967-75ABC0C9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24" y="0"/>
            <a:ext cx="2877716" cy="988464"/>
          </a:xfrm>
        </p:spPr>
        <p:txBody>
          <a:bodyPr>
            <a:normAutofit/>
          </a:bodyPr>
          <a:lstStyle/>
          <a:p>
            <a:r>
              <a:rPr lang="ru-RU" sz="5400" dirty="0"/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41516A-F653-4433-B53A-83DCB82F8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8465"/>
            <a:ext cx="10084037" cy="3404073"/>
          </a:xfrm>
        </p:spPr>
        <p:txBody>
          <a:bodyPr/>
          <a:lstStyle/>
          <a:p>
            <a:pPr marL="0" indent="0" algn="l">
              <a:buNone/>
            </a:pPr>
            <a:r>
              <a:rPr lang="ru-RU" i="0" dirty="0">
                <a:solidFill>
                  <a:schemeClr val="tx1"/>
                </a:solidFill>
                <a:effectLst/>
              </a:rPr>
              <a:t>Лабиринт </a:t>
            </a:r>
            <a:r>
              <a:rPr lang="ru-RU" b="0" i="0" dirty="0">
                <a:solidFill>
                  <a:schemeClr val="tx1"/>
                </a:solidFill>
                <a:effectLst/>
              </a:rPr>
              <a:t>— структура, состоящая из запутанных путей к выходу.</a:t>
            </a:r>
          </a:p>
          <a:p>
            <a:pPr marL="0" indent="0" algn="l">
              <a:buNone/>
            </a:pPr>
            <a:r>
              <a:rPr lang="ru-RU" dirty="0">
                <a:solidFill>
                  <a:schemeClr val="tx1"/>
                </a:solidFill>
              </a:rPr>
              <a:t>Понятие лабиринта встречается ещё у древних египтян, у греков и римлян.</a:t>
            </a:r>
            <a:endParaRPr lang="ru-RU" b="1" i="0" dirty="0">
              <a:solidFill>
                <a:schemeClr val="tx1"/>
              </a:solidFill>
              <a:effectLst/>
            </a:endParaRPr>
          </a:p>
          <a:p>
            <a:pPr marL="0" indent="0" algn="ctr">
              <a:buNone/>
            </a:pPr>
            <a:r>
              <a:rPr lang="ru-RU" b="1" i="0" dirty="0">
                <a:solidFill>
                  <a:schemeClr val="tx1"/>
                </a:solidFill>
                <a:effectLst/>
              </a:rPr>
              <a:t>Зачем строить лабиринты?</a:t>
            </a:r>
          </a:p>
          <a:p>
            <a:pPr marL="0" indent="0" algn="l">
              <a:buNone/>
            </a:pPr>
            <a:r>
              <a:rPr lang="ru-RU" dirty="0">
                <a:solidFill>
                  <a:schemeClr val="tx1"/>
                </a:solidFill>
              </a:rPr>
              <a:t>Египтяне использовали лабиринт как пантеон для богов.</a:t>
            </a:r>
            <a:br>
              <a:rPr lang="ru-RU" dirty="0">
                <a:solidFill>
                  <a:schemeClr val="tx1"/>
                </a:solidFill>
              </a:rPr>
            </a:b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Греки же, </a:t>
            </a:r>
            <a:r>
              <a:rPr lang="ru-RU" b="0" i="0" dirty="0">
                <a:solidFill>
                  <a:schemeClr val="tx1"/>
                </a:solidFill>
                <a:effectLst/>
              </a:rPr>
              <a:t>основываясь на знаменитом древнегреческом мифе о Тезее и Минотавре, лабиринты считали тюрьмами и местами заключения. </a:t>
            </a:r>
          </a:p>
          <a:p>
            <a:pPr marL="0" indent="0" algn="l">
              <a:buNone/>
            </a:pPr>
            <a:r>
              <a:rPr lang="ru-RU" dirty="0">
                <a:solidFill>
                  <a:schemeClr val="tx1"/>
                </a:solidFill>
              </a:rPr>
              <a:t>К </a:t>
            </a:r>
            <a:r>
              <a:rPr lang="en-US" dirty="0">
                <a:solidFill>
                  <a:schemeClr val="tx1"/>
                </a:solidFill>
              </a:rPr>
              <a:t>XII</a:t>
            </a:r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XIII </a:t>
            </a:r>
            <a:r>
              <a:rPr lang="ru-RU" dirty="0">
                <a:solidFill>
                  <a:schemeClr val="tx1"/>
                </a:solidFill>
              </a:rPr>
              <a:t>веках лабиринты использовали для развлечения, делая из них живые изгороди с запутанными путями.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0A56DC-7E04-41B6-802B-22C68BC51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01" y="4287523"/>
            <a:ext cx="3086243" cy="23146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75C9A2-D6E8-40E3-BDC0-015F7BBEE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343" y="4287522"/>
            <a:ext cx="3473382" cy="231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1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012BE-AF76-4BE6-9597-EDB05133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498" y="0"/>
            <a:ext cx="6511896" cy="718757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FF9F2D-0314-406F-BBAA-B4178BA9A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4000"/>
            <a:ext cx="9614019" cy="284724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Лабиринт</a:t>
            </a:r>
            <a:r>
              <a:rPr lang="ru-RU" sz="18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— структура, состоящая из запутанных путей к выходу или путей, ведущих в тупик.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Будем классифицировать лабиринты по маршрутизации как наиболее интересный аспект в генерации лабиринтов. Он связан с типами проходов в пределах геометрии.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Петля</a:t>
            </a:r>
            <a:r>
              <a:rPr lang="ru-RU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ru-RU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теории графов ребро, инцидентное одной и той же вершине.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Цикл</a:t>
            </a:r>
            <a:r>
              <a:rPr lang="ru-RU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возможность прийти в одну и ту же точку 2 и больше путями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88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2EBEA-656F-4595-BC09-F0066DCC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467" y="0"/>
            <a:ext cx="6364401" cy="774819"/>
          </a:xfrm>
        </p:spPr>
        <p:txBody>
          <a:bodyPr/>
          <a:lstStyle/>
          <a:p>
            <a:r>
              <a:rPr lang="ru-RU" dirty="0"/>
              <a:t>Классификация лабиринтов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412ABD-9B0D-43A8-B3F2-AF116FA14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5722"/>
            <a:ext cx="9819118" cy="1057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Идеальный лабиринт</a:t>
            </a:r>
            <a:r>
              <a:rPr lang="ru-RU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лабиринт без петель или замкнутых цепей и без недостижимых областей. Из каждой точки существует ровно один путь к любой другой точке. Лабиринт имеет только одно решение. (Рис. 1)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586715-F604-40C2-A078-E0D6ECC98C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93" y="3237833"/>
            <a:ext cx="4619859" cy="292285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BA1524-2D69-4082-8F99-75DB68D6E842}"/>
              </a:ext>
            </a:extLst>
          </p:cNvPr>
          <p:cNvSpPr txBox="1"/>
          <p:nvPr/>
        </p:nvSpPr>
        <p:spPr>
          <a:xfrm>
            <a:off x="0" y="1736367"/>
            <a:ext cx="99473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Плетёный лабиринт </a:t>
            </a:r>
            <a:r>
              <a:rPr lang="ru-RU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означает, что в лабиринте нет тупиков. В таком лабиринте используются проходы, замыкающиеся и возвращающиеся друг к другу (отсюда название «плетёный»), они заставляют тратить больше времени на ходьбу кругами вместо попадания в тупики.  (Рис. 2)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9AE09A-F162-40FD-BD36-D402397DCA2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582" y="3237833"/>
            <a:ext cx="4619859" cy="29228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FDE817-63EB-44A2-B4D5-D8E5F5257C79}"/>
              </a:ext>
            </a:extLst>
          </p:cNvPr>
          <p:cNvSpPr txBox="1"/>
          <p:nvPr/>
        </p:nvSpPr>
        <p:spPr>
          <a:xfrm flipH="1">
            <a:off x="2049919" y="6249849"/>
            <a:ext cx="122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Рис.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BD04C-1C68-4EBF-8EA9-5E01DEBD34D3}"/>
              </a:ext>
            </a:extLst>
          </p:cNvPr>
          <p:cNvSpPr txBox="1"/>
          <p:nvPr/>
        </p:nvSpPr>
        <p:spPr>
          <a:xfrm>
            <a:off x="7412768" y="6249849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Рис. 2</a:t>
            </a:r>
          </a:p>
        </p:txBody>
      </p:sp>
    </p:spTree>
    <p:extLst>
      <p:ext uri="{BB962C8B-B14F-4D97-AF65-F5344CB8AC3E}">
        <p14:creationId xmlns:p14="http://schemas.microsoft.com/office/powerpoint/2010/main" val="410955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2EBEA-656F-4595-BC09-F0066DCC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467" y="0"/>
            <a:ext cx="6364401" cy="774819"/>
          </a:xfrm>
        </p:spPr>
        <p:txBody>
          <a:bodyPr/>
          <a:lstStyle/>
          <a:p>
            <a:r>
              <a:rPr lang="ru-RU" dirty="0"/>
              <a:t>Классификация лабиринтов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412ABD-9B0D-43A8-B3F2-AF116FA14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5722"/>
            <a:ext cx="9819118" cy="10572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800" b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Одномаршрутный</a:t>
            </a:r>
            <a:r>
              <a:rPr lang="ru-RU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лабиринт</a:t>
            </a:r>
            <a:r>
              <a:rPr lang="ru-RU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подразумевает лабиринт без развилок. </a:t>
            </a:r>
            <a:r>
              <a:rPr lang="ru-RU" sz="18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Одномаршрутный</a:t>
            </a:r>
            <a:r>
              <a:rPr lang="ru-RU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лабиринт содержит один длинный извивающийся проход, который меняет направление на всём протяжении лабиринта. Он не очень сложен, только если вы случайно не повернёте назад на полпути и не вернётесь в начало. </a:t>
            </a:r>
            <a:r>
              <a:rPr lang="ru-RU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(Рис. 3)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BA1524-2D69-4082-8F99-75DB68D6E842}"/>
              </a:ext>
            </a:extLst>
          </p:cNvPr>
          <p:cNvSpPr txBox="1"/>
          <p:nvPr/>
        </p:nvSpPr>
        <p:spPr>
          <a:xfrm>
            <a:off x="0" y="1862983"/>
            <a:ext cx="99473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Разреженный</a:t>
            </a:r>
            <a:r>
              <a:rPr lang="ru-RU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лабиринт не прокладывает проходы через каждую ячейку, то есть некоторые из них не создаются. Это подразумевает наличие недостижимых областей, то есть он в некотором смысле противоположен плетёному лабиринту. 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DE817-63EB-44A2-B4D5-D8E5F5257C79}"/>
              </a:ext>
            </a:extLst>
          </p:cNvPr>
          <p:cNvSpPr txBox="1"/>
          <p:nvPr/>
        </p:nvSpPr>
        <p:spPr>
          <a:xfrm flipH="1">
            <a:off x="4295755" y="6241727"/>
            <a:ext cx="122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Рис. 3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37A281C-AC11-4A61-9343-0991E13E2D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810" y="3062249"/>
            <a:ext cx="4347497" cy="3179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852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7CF3E-DD21-4394-81DF-E7B3ED2C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60" y="0"/>
            <a:ext cx="8596668" cy="774583"/>
          </a:xfrm>
        </p:spPr>
        <p:txBody>
          <a:bodyPr/>
          <a:lstStyle/>
          <a:p>
            <a:r>
              <a:rPr lang="ru-RU" dirty="0"/>
              <a:t>Представление в программе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8D4F53-CA89-445B-B489-27163679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4583"/>
            <a:ext cx="9865453" cy="2077674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наглядности 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</a:t>
            </a:r>
            <a:r>
              <a:rPr lang="ru-RU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абиринт будем представить в виде 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графа</a:t>
            </a:r>
            <a:r>
              <a:rPr lang="ru-RU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где вершины (ячейки) – это клетки, а ребра – пути между этими клетками (узлами).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программе лабиринт хранится в виде массива.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Оценку лабиринтов будем проводить по наличию циклов, тупиков, поворотов до выхода.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 на маленьком лабиринте: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EB5069-FBEC-4F37-82E8-321A3D936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1" y="2967960"/>
            <a:ext cx="8596668" cy="389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EA4AB-A7BF-4350-9B57-2CD721B3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94" y="0"/>
            <a:ext cx="6965037" cy="682305"/>
          </a:xfrm>
        </p:spPr>
        <p:txBody>
          <a:bodyPr/>
          <a:lstStyle/>
          <a:p>
            <a:r>
              <a:rPr lang="ru-RU" dirty="0"/>
              <a:t>Алгоритмы создания лабиринта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332033-76CC-4018-8840-CE4513B44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2305"/>
            <a:ext cx="10024844" cy="617569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Recursive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backtracker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требует стека, объём которого может доходить до размеров лабиринта. При вырезании проходов он ведёт себя максимально жадно, и всегда вырезает проход в несозданной части, если она существует рядом с текущей ячейкой. Каждый раз, когда мы перемещаемся к новой ячейке, записываем предыдущую ячейку в стек. Если рядом с текущей позицией нет несозданных ячеек, то извлекаем из стека предыдущую позицию. Лабиринт завершён, когда в стеке больше ничего не остаётся.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Краскала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он вырезает сегменты проходов по всему лабиринту случайным образом. Для его работы требуется объём памяти, пропорциональный размеру лабиринта, а также возможность перечисления каждого ребра или стены между ячейками лабиринта в случайном порядке. Помечаем каждую ячейку уникальным идентификатором, а затем обходим все рёбра в случайном порядке. Если ячейки с обеих сторон от каждого ребра имеют разные идентификаторы, то удаляем стену и задаём всем ячейкам с одной стороны тот же идентификатор, что и ячейкам с другой. Помещаем каждую ячейку в древовидную структуру, корневым элементом является идентификатор. Объединение множеств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ячеек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выполняется быстро благодаря сращиванию двух деревьев. Этот алгоритм работает достаточно быстро, но медленнее большинства из-за создания списка рёбер и управления множествами.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997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EA4AB-A7BF-4350-9B57-2CD721B3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94" y="0"/>
            <a:ext cx="6965037" cy="682305"/>
          </a:xfrm>
        </p:spPr>
        <p:txBody>
          <a:bodyPr/>
          <a:lstStyle/>
          <a:p>
            <a:r>
              <a:rPr lang="ru-RU" dirty="0"/>
              <a:t>Алгоритмы создания лабиринта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332033-76CC-4018-8840-CE4513B44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2305"/>
            <a:ext cx="10024844" cy="617569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Прима (истинный):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обрабатывая уникально случайные веса рёбер. Объём требуемой памяти пропорционален размеру лабиринта. Начинаем с любой вершины. Выполняем выбор ребра прохода с наименьшим весом, соединяющим лабиринт к точке, которая ещё в нём не находится, а затем присоединяем её к лабиринту. Создание лабиринта завершается, когда больше не осталось рассматриваемых рёбер. Для эффективного выбора следующего ребра необходима очередь с приоритетом, хранящая все рёбра границы. Тем не менее, этот алгоритм достаточно медленный, потому что для выбора элементов из обработки требует времени.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Прима (упрощённый):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он упрощён таким образом, что все веса рёбер одинаковы. Для него требуется объём памяти, пропорциональный размеру лабиринта. Начинаем со случайной вершины. Выбираем случайным образом ребро прохода, соединяющее лабиринт с точкой, которая ещё не в нём, а затем присоединяем её к лабиринту. Лабиринт оказывается завершённым, когда больше не остаётся рассматриваемых рёбер. Так как рёбра не имеют веса и не упорядочены, их можно хранить как простой список, то есть выбор элементов из списка будет очень быстрым и занимает постоянное время. Поэтому он намного быстрее истинного алгоритма Прима со случайными весами рёбер.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86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EA4AB-A7BF-4350-9B57-2CD721B3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94" y="0"/>
            <a:ext cx="6965037" cy="682305"/>
          </a:xfrm>
        </p:spPr>
        <p:txBody>
          <a:bodyPr/>
          <a:lstStyle/>
          <a:p>
            <a:r>
              <a:rPr lang="ru-RU" dirty="0"/>
              <a:t>Алгоритмы создания лабиринта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332033-76CC-4018-8840-CE4513B44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2305"/>
            <a:ext cx="10519794" cy="617569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Прима (модифицированный):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изменённое так, что все веса рёбер одинаковы. Однако он реализован таким образом, что вместо рёбер смотрит на ячейки. Объём памяти пропорционален размеру лабиринта. В процессе создания каждая ячейка может иметь один из трёх типов: "внутренняя": ячейка является частью лабиринта и уже вырезана в нём, "граничная": ячейка не является частью лабиринта и ещё не вырезана в нём, но находится рядом с ячейкой, которая уже является «внутренней», и "внешняя": ячейка ещё не является часть лабиринта, и ни один из её соседей тоже не является «внутренней» ячейкой. Начинаем с выбора ячейки, делаем её «внутренней», а для всех её соседей задаём тип «граничная». Выбираем случайным образом «граничную» ячейку и вырезаем в неё проход из одной из соседних «внутренних» ячеек. Меняем состояние этой «граничной» ячейки на «внутреннюю» и изменяем тип всех её соседей с «внешней» на «граничную». Лабиринт завершён, когда больше не остаётся «граничных» ячеек. Алгоритм очень быстр, быстрее упрощённого алгоритма Прима, потому что ему не нужно составлять и обрабатывать список рёбер.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Олдоса-Бродера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выбираем ячейку и случайным образом перемещаемся в соседнюю ячейку. Если мы попали в не вырезанную ячейку, то вырезаем в неё проход из предыдущей ячейки. Продолжаем двигаться в соседние ячейки, пока не вырежем проходы во все ячейки. Алгоритм очень медленный, так как не выполняет интеллектуального поиска последних ячеек, то есть, по сути, не имеет гарантий завершения. Однако из-за своей простоты он может быстро проходить по ячейкам.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825122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2184</Words>
  <Application>Microsoft Office PowerPoint</Application>
  <PresentationFormat>Широкоэкранный</PresentationFormat>
  <Paragraphs>115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Times New Roman</vt:lpstr>
      <vt:lpstr>Trebuchet MS</vt:lpstr>
      <vt:lpstr>Wingdings 3</vt:lpstr>
      <vt:lpstr>Аспект</vt:lpstr>
      <vt:lpstr>Генерация лабиринтов</vt:lpstr>
      <vt:lpstr>История</vt:lpstr>
      <vt:lpstr>Введение</vt:lpstr>
      <vt:lpstr>Классификация лабиринтов</vt:lpstr>
      <vt:lpstr>Классификация лабиринтов</vt:lpstr>
      <vt:lpstr>Представление в программе</vt:lpstr>
      <vt:lpstr>Алгоритмы создания лабиринта</vt:lpstr>
      <vt:lpstr>Алгоритмы создания лабиринта</vt:lpstr>
      <vt:lpstr>Алгоритмы создания лабиринта</vt:lpstr>
      <vt:lpstr>Алгоритмы создания лабиринта</vt:lpstr>
      <vt:lpstr>Алгоритмы создания лабиринта</vt:lpstr>
      <vt:lpstr>Алгоритмы создания лабиринта</vt:lpstr>
      <vt:lpstr>Алгоритмы создания лабиринта</vt:lpstr>
      <vt:lpstr>Сравнение алгоритмов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Генерация лабиринтов</dc:title>
  <dc:creator>Diana Sergeeva</dc:creator>
  <cp:lastModifiedBy>Diana Sergeeva</cp:lastModifiedBy>
  <cp:revision>12</cp:revision>
  <dcterms:created xsi:type="dcterms:W3CDTF">2021-03-31T19:31:13Z</dcterms:created>
  <dcterms:modified xsi:type="dcterms:W3CDTF">2021-03-31T22:48:18Z</dcterms:modified>
</cp:coreProperties>
</file>