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7"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77" r:id="rId22"/>
    <p:sldId id="278" r:id="rId23"/>
    <p:sldId id="279" r:id="rId24"/>
    <p:sldId id="280"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4676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1655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04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8707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05929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83498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57842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417921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41351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9769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16681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9B73D-9F6B-45F9-AE4E-815273336DB0}" type="datetimeFigureOut">
              <a:rPr lang="zh-CN" altLang="en-US" smtClean="0"/>
              <a:t>2018/10/22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31389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浮动</a:t>
            </a:r>
            <a:r>
              <a:rPr lang="en-US" altLang="zh-CN" dirty="0" smtClean="0"/>
              <a:t>float</a:t>
            </a:r>
            <a:endParaRPr lang="zh-CN" altLang="en-US" dirty="0"/>
          </a:p>
        </p:txBody>
      </p:sp>
      <p:sp>
        <p:nvSpPr>
          <p:cNvPr id="3" name="内容占位符 2"/>
          <p:cNvSpPr>
            <a:spLocks noGrp="1"/>
          </p:cNvSpPr>
          <p:nvPr>
            <p:ph idx="1"/>
          </p:nvPr>
        </p:nvSpPr>
        <p:spPr/>
        <p:txBody>
          <a:bodyPr/>
          <a:lstStyle/>
          <a:p>
            <a:r>
              <a:rPr lang="en-US" altLang="zh-CN" dirty="0" smtClean="0"/>
              <a:t>float</a:t>
            </a:r>
            <a:r>
              <a:rPr lang="zh-CN" altLang="en-US" dirty="0" smtClean="0"/>
              <a:t>：</a:t>
            </a:r>
            <a:r>
              <a:rPr lang="en-US" altLang="zh-CN" dirty="0" smtClean="0"/>
              <a:t>left</a:t>
            </a:r>
            <a:r>
              <a:rPr lang="zh-CN" altLang="en-US" dirty="0" smtClean="0"/>
              <a:t>、</a:t>
            </a:r>
            <a:r>
              <a:rPr lang="en-US" altLang="zh-CN" dirty="0" smtClean="0"/>
              <a:t>right</a:t>
            </a:r>
            <a:r>
              <a:rPr lang="zh-CN" altLang="en-US" dirty="0" smtClean="0"/>
              <a:t>、</a:t>
            </a:r>
            <a:r>
              <a:rPr lang="en-US" altLang="zh-CN" dirty="0" smtClean="0"/>
              <a:t>none</a:t>
            </a:r>
          </a:p>
          <a:p>
            <a:r>
              <a:rPr lang="zh-CN" altLang="en-US" dirty="0" smtClean="0"/>
              <a:t>使用场景：</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767013"/>
            <a:ext cx="60960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68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57648"/>
          </a:xfrm>
        </p:spPr>
        <p:txBody>
          <a:bodyPr/>
          <a:lstStyle/>
          <a:p>
            <a:pPr algn="ctr"/>
            <a:r>
              <a:rPr lang="zh-CN" altLang="en-US" smtClean="0"/>
              <a:t>标签选择器</a:t>
            </a:r>
            <a:endParaRPr lang="zh-CN" altLang="en-US"/>
          </a:p>
        </p:txBody>
      </p:sp>
      <p:sp>
        <p:nvSpPr>
          <p:cNvPr id="3" name="内容占位符 2"/>
          <p:cNvSpPr>
            <a:spLocks noGrp="1"/>
          </p:cNvSpPr>
          <p:nvPr>
            <p:ph idx="1"/>
          </p:nvPr>
        </p:nvSpPr>
        <p:spPr>
          <a:xfrm>
            <a:off x="838200" y="1455938"/>
            <a:ext cx="10515600" cy="4721025"/>
          </a:xfrm>
        </p:spPr>
        <p:txBody>
          <a:bodyPr/>
          <a:lstStyle/>
          <a:p>
            <a:r>
              <a:rPr lang="en-US" altLang="zh-CN" smtClean="0"/>
              <a:t>css</a:t>
            </a:r>
            <a:r>
              <a:rPr lang="zh-CN" altLang="en-US" smtClean="0"/>
              <a:t>代码：</a:t>
            </a:r>
            <a:endParaRPr lang="en-US" altLang="zh-CN" smtClean="0"/>
          </a:p>
          <a:p>
            <a:r>
              <a:rPr lang="en-US" altLang="zh-CN" smtClean="0"/>
              <a:t>div {</a:t>
            </a:r>
          </a:p>
          <a:p>
            <a:r>
              <a:rPr lang="en-US" altLang="zh-CN"/>
              <a:t> </a:t>
            </a:r>
            <a:r>
              <a:rPr lang="en-US" altLang="zh-CN" smtClean="0"/>
              <a:t> color: red;</a:t>
            </a:r>
          </a:p>
          <a:p>
            <a:r>
              <a:rPr lang="en-US" altLang="zh-CN" smtClean="0"/>
              <a:t>}</a:t>
            </a:r>
          </a:p>
          <a:p>
            <a:r>
              <a:rPr lang="en-US" altLang="zh-CN" smtClean="0"/>
              <a:t>html</a:t>
            </a:r>
            <a:r>
              <a:rPr lang="zh-CN" altLang="en-US" smtClean="0"/>
              <a:t>代码：</a:t>
            </a:r>
            <a:endParaRPr lang="en-US" altLang="zh-CN" smtClean="0"/>
          </a:p>
          <a:p>
            <a:r>
              <a:rPr lang="en-US" altLang="zh-CN" smtClean="0"/>
              <a:t>&lt;div&gt;123&lt;/div&gt;</a:t>
            </a:r>
          </a:p>
          <a:p>
            <a:r>
              <a:rPr lang="en-US" altLang="zh-CN"/>
              <a:t>&lt;</a:t>
            </a:r>
            <a:r>
              <a:rPr lang="en-US" altLang="zh-CN" smtClean="0"/>
              <a:t>div&gt;123456&lt;/div&gt;</a:t>
            </a:r>
          </a:p>
          <a:p>
            <a:r>
              <a:rPr lang="zh-CN" altLang="en-US" smtClean="0"/>
              <a:t>通过直接指定标签名称作为选择器，作用于文档中所有的</a:t>
            </a:r>
            <a:r>
              <a:rPr lang="en-US" altLang="zh-CN" smtClean="0"/>
              <a:t>div</a:t>
            </a:r>
            <a:r>
              <a:rPr lang="zh-CN" altLang="en-US" smtClean="0"/>
              <a:t>标签。</a:t>
            </a:r>
            <a:endParaRPr lang="zh-CN" altLang="en-US"/>
          </a:p>
        </p:txBody>
      </p:sp>
    </p:spTree>
    <p:extLst>
      <p:ext uri="{BB962C8B-B14F-4D97-AF65-F5344CB8AC3E}">
        <p14:creationId xmlns:p14="http://schemas.microsoft.com/office/powerpoint/2010/main" val="203230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en-US" altLang="zh-CN" smtClean="0"/>
              <a:t>id</a:t>
            </a:r>
            <a:r>
              <a:rPr lang="zh-CN" altLang="en-US" smtClean="0"/>
              <a:t>选择器</a:t>
            </a:r>
            <a:endParaRPr lang="zh-CN" altLang="en-US"/>
          </a:p>
        </p:txBody>
      </p:sp>
      <p:sp>
        <p:nvSpPr>
          <p:cNvPr id="3" name="内容占位符 2"/>
          <p:cNvSpPr>
            <a:spLocks noGrp="1"/>
          </p:cNvSpPr>
          <p:nvPr>
            <p:ph idx="1"/>
          </p:nvPr>
        </p:nvSpPr>
        <p:spPr>
          <a:xfrm>
            <a:off x="838200" y="1455938"/>
            <a:ext cx="10515600" cy="4721025"/>
          </a:xfrm>
        </p:spPr>
        <p:txBody>
          <a:bodyPr>
            <a:normAutofit fontScale="92500" lnSpcReduction="10000"/>
          </a:bodyPr>
          <a:lstStyle/>
          <a:p>
            <a:r>
              <a:rPr lang="en-US" altLang="zh-CN" smtClean="0"/>
              <a:t>css</a:t>
            </a:r>
            <a:r>
              <a:rPr lang="zh-CN" altLang="en-US" smtClean="0"/>
              <a:t>代码：</a:t>
            </a:r>
            <a:endParaRPr lang="en-US" altLang="zh-CN" smtClean="0"/>
          </a:p>
          <a:p>
            <a:r>
              <a:rPr lang="en-US" altLang="zh-CN" smtClean="0"/>
              <a:t>#name {</a:t>
            </a:r>
          </a:p>
          <a:p>
            <a:r>
              <a:rPr lang="en-US" altLang="zh-CN"/>
              <a:t> </a:t>
            </a:r>
            <a:r>
              <a:rPr lang="en-US" altLang="zh-CN" smtClean="0"/>
              <a:t> color: red;</a:t>
            </a:r>
          </a:p>
          <a:p>
            <a:r>
              <a:rPr lang="en-US" altLang="zh-CN" smtClean="0"/>
              <a:t>}</a:t>
            </a:r>
          </a:p>
          <a:p>
            <a:r>
              <a:rPr lang="en-US" altLang="zh-CN" smtClean="0"/>
              <a:t>html</a:t>
            </a:r>
            <a:r>
              <a:rPr lang="zh-CN" altLang="en-US" smtClean="0"/>
              <a:t>代码：</a:t>
            </a:r>
            <a:endParaRPr lang="en-US" altLang="zh-CN" smtClean="0"/>
          </a:p>
          <a:p>
            <a:r>
              <a:rPr lang="en-US" altLang="zh-CN" smtClean="0"/>
              <a:t>&lt;div id=“name”&gt;123&lt;/div&gt;</a:t>
            </a:r>
          </a:p>
          <a:p>
            <a:r>
              <a:rPr lang="en-US" altLang="zh-CN"/>
              <a:t>&lt;div id=“name”&gt;123&lt;/div</a:t>
            </a:r>
            <a:r>
              <a:rPr lang="en-US" altLang="zh-CN" smtClean="0"/>
              <a:t>&gt;</a:t>
            </a:r>
          </a:p>
          <a:p>
            <a:r>
              <a:rPr lang="zh-CN" altLang="en-US" smtClean="0"/>
              <a:t>与类选择器相同，</a:t>
            </a:r>
            <a:r>
              <a:rPr lang="en-US" altLang="zh-CN" smtClean="0"/>
              <a:t>#name</a:t>
            </a:r>
            <a:r>
              <a:rPr lang="zh-CN" altLang="en-US" smtClean="0"/>
              <a:t>会对所有</a:t>
            </a:r>
            <a:r>
              <a:rPr lang="en-US" altLang="zh-CN" smtClean="0"/>
              <a:t>id</a:t>
            </a:r>
            <a:r>
              <a:rPr lang="zh-CN" altLang="en-US" smtClean="0"/>
              <a:t>属性值为</a:t>
            </a:r>
            <a:r>
              <a:rPr lang="en-US" altLang="zh-CN" smtClean="0"/>
              <a:t>name</a:t>
            </a:r>
            <a:r>
              <a:rPr lang="zh-CN" altLang="en-US" smtClean="0"/>
              <a:t>的标签生效，写法是</a:t>
            </a:r>
            <a:r>
              <a:rPr lang="en-US" altLang="zh-CN" smtClean="0"/>
              <a:t>”#id</a:t>
            </a:r>
            <a:r>
              <a:rPr lang="zh-CN" altLang="en-US" smtClean="0"/>
              <a:t>名</a:t>
            </a:r>
            <a:r>
              <a:rPr lang="en-US" altLang="zh-CN" smtClean="0"/>
              <a:t>”</a:t>
            </a:r>
            <a:r>
              <a:rPr lang="zh-CN" altLang="en-US" smtClean="0"/>
              <a:t>，</a:t>
            </a:r>
            <a:r>
              <a:rPr lang="en-US" altLang="zh-CN" smtClean="0"/>
              <a:t>#</a:t>
            </a:r>
            <a:r>
              <a:rPr lang="zh-CN" altLang="en-US" smtClean="0"/>
              <a:t>代表</a:t>
            </a:r>
            <a:r>
              <a:rPr lang="en-US" altLang="zh-CN" smtClean="0"/>
              <a:t>id</a:t>
            </a:r>
            <a:r>
              <a:rPr lang="zh-CN" altLang="en-US" smtClean="0"/>
              <a:t>。</a:t>
            </a:r>
            <a:endParaRPr lang="en-US" altLang="zh-CN" smtClean="0"/>
          </a:p>
          <a:p>
            <a:r>
              <a:rPr lang="zh-CN" altLang="en-US" smtClean="0"/>
              <a:t>不过实际工作中，</a:t>
            </a:r>
            <a:r>
              <a:rPr lang="en-US" altLang="zh-CN" smtClean="0"/>
              <a:t>id</a:t>
            </a:r>
            <a:r>
              <a:rPr lang="zh-CN" altLang="en-US" smtClean="0"/>
              <a:t>是不会作为</a:t>
            </a:r>
            <a:r>
              <a:rPr lang="en-US" altLang="zh-CN" smtClean="0"/>
              <a:t>css</a:t>
            </a:r>
            <a:r>
              <a:rPr lang="zh-CN" altLang="en-US" smtClean="0"/>
              <a:t>选择器的。使用</a:t>
            </a:r>
            <a:r>
              <a:rPr lang="en-US" altLang="zh-CN" smtClean="0"/>
              <a:t>javascript</a:t>
            </a:r>
            <a:r>
              <a:rPr lang="zh-CN" altLang="en-US" smtClean="0"/>
              <a:t>时，通过</a:t>
            </a:r>
            <a:r>
              <a:rPr lang="en-US" altLang="zh-CN" smtClean="0"/>
              <a:t>id</a:t>
            </a:r>
            <a:r>
              <a:rPr lang="zh-CN" altLang="en-US" smtClean="0"/>
              <a:t>选择元素时，如果文档中出现多个同名</a:t>
            </a:r>
            <a:r>
              <a:rPr lang="en-US" altLang="zh-CN" smtClean="0"/>
              <a:t>id</a:t>
            </a:r>
            <a:r>
              <a:rPr lang="zh-CN" altLang="en-US" smtClean="0"/>
              <a:t>，只会选中第一个出现的</a:t>
            </a:r>
            <a:r>
              <a:rPr lang="en-US" altLang="zh-CN" smtClean="0"/>
              <a:t>id</a:t>
            </a:r>
            <a:r>
              <a:rPr lang="zh-CN" altLang="en-US" smtClean="0"/>
              <a:t>。</a:t>
            </a:r>
            <a:endParaRPr lang="zh-CN" altLang="en-US"/>
          </a:p>
          <a:p>
            <a:endParaRPr lang="zh-CN" altLang="en-US"/>
          </a:p>
        </p:txBody>
      </p:sp>
    </p:spTree>
    <p:extLst>
      <p:ext uri="{BB962C8B-B14F-4D97-AF65-F5344CB8AC3E}">
        <p14:creationId xmlns:p14="http://schemas.microsoft.com/office/powerpoint/2010/main" val="100364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后代选择器</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css</a:t>
            </a:r>
            <a:r>
              <a:rPr lang="zh-CN" altLang="en-US" smtClean="0"/>
              <a:t>代码：</a:t>
            </a:r>
            <a:endParaRPr lang="en-US" altLang="zh-CN" smtClean="0"/>
          </a:p>
          <a:p>
            <a:r>
              <a:rPr lang="en-US" altLang="zh-CN" smtClean="0"/>
              <a:t>.parent .sub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a:t>
            </a:r>
            <a:r>
              <a:rPr lang="en-US" altLang="zh-CN"/>
              <a:t>div class="parent"&gt;</a:t>
            </a:r>
          </a:p>
          <a:p>
            <a:r>
              <a:rPr lang="en-US" altLang="zh-CN" smtClean="0"/>
              <a:t>  &lt;</a:t>
            </a:r>
            <a:r>
              <a:rPr lang="en-US" altLang="zh-CN"/>
              <a:t>div class="sub"&gt;div-2-1&lt;/div&gt;</a:t>
            </a:r>
          </a:p>
          <a:p>
            <a:r>
              <a:rPr lang="en-US" altLang="zh-CN" smtClean="0"/>
              <a:t>&lt;/</a:t>
            </a:r>
            <a:r>
              <a:rPr lang="en-US" altLang="zh-CN"/>
              <a:t>div</a:t>
            </a:r>
            <a:r>
              <a:rPr lang="en-US" altLang="zh-CN" smtClean="0"/>
              <a:t>&gt;</a:t>
            </a:r>
          </a:p>
          <a:p>
            <a:r>
              <a:rPr lang="en-US" altLang="zh-CN" smtClean="0"/>
              <a:t>.parent</a:t>
            </a:r>
            <a:r>
              <a:rPr lang="zh-CN" altLang="en-US" smtClean="0"/>
              <a:t>后面加一个空格然后跟一个</a:t>
            </a:r>
            <a:r>
              <a:rPr lang="en-US" altLang="zh-CN" smtClean="0"/>
              <a:t>.sub</a:t>
            </a:r>
            <a:r>
              <a:rPr lang="zh-CN" altLang="en-US" smtClean="0"/>
              <a:t>，表示作用域对</a:t>
            </a:r>
            <a:r>
              <a:rPr lang="en-US" altLang="zh-CN" smtClean="0"/>
              <a:t>.parent</a:t>
            </a:r>
            <a:r>
              <a:rPr lang="zh-CN" altLang="en-US" smtClean="0"/>
              <a:t>下所有</a:t>
            </a:r>
            <a:r>
              <a:rPr lang="en-US" altLang="zh-CN" smtClean="0"/>
              <a:t>.sub</a:t>
            </a:r>
            <a:r>
              <a:rPr lang="zh-CN" altLang="en-US" smtClean="0"/>
              <a:t>，不会作用于</a:t>
            </a:r>
            <a:r>
              <a:rPr lang="en-US" altLang="zh-CN" smtClean="0"/>
              <a:t>.parent</a:t>
            </a:r>
            <a:r>
              <a:rPr lang="zh-CN" altLang="en-US"/>
              <a:t>。</a:t>
            </a:r>
          </a:p>
        </p:txBody>
      </p:sp>
    </p:spTree>
    <p:extLst>
      <p:ext uri="{BB962C8B-B14F-4D97-AF65-F5344CB8AC3E}">
        <p14:creationId xmlns:p14="http://schemas.microsoft.com/office/powerpoint/2010/main" val="288292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33360"/>
          </a:xfrm>
        </p:spPr>
        <p:txBody>
          <a:bodyPr/>
          <a:lstStyle/>
          <a:p>
            <a:pPr algn="ctr"/>
            <a:r>
              <a:rPr lang="zh-CN" altLang="en-US" smtClean="0"/>
              <a:t>子选择器</a:t>
            </a:r>
            <a:endParaRPr lang="zh-CN" altLang="en-US"/>
          </a:p>
        </p:txBody>
      </p:sp>
      <p:sp>
        <p:nvSpPr>
          <p:cNvPr id="3" name="内容占位符 2"/>
          <p:cNvSpPr>
            <a:spLocks noGrp="1"/>
          </p:cNvSpPr>
          <p:nvPr>
            <p:ph idx="1"/>
          </p:nvPr>
        </p:nvSpPr>
        <p:spPr>
          <a:xfrm>
            <a:off x="838200" y="1402672"/>
            <a:ext cx="10515600" cy="4774291"/>
          </a:xfrm>
        </p:spPr>
        <p:txBody>
          <a:bodyPr>
            <a:normAutofit fontScale="70000" lnSpcReduction="20000"/>
          </a:bodyPr>
          <a:lstStyle/>
          <a:p>
            <a:r>
              <a:rPr lang="en-US" altLang="zh-CN" smtClean="0"/>
              <a:t>css</a:t>
            </a:r>
            <a:r>
              <a:rPr lang="zh-CN" altLang="en-US" smtClean="0"/>
              <a:t>代码：</a:t>
            </a:r>
            <a:endParaRPr lang="en-US" altLang="zh-CN" smtClean="0"/>
          </a:p>
          <a:p>
            <a:r>
              <a:rPr lang="en-US" altLang="zh-CN" smtClean="0"/>
              <a:t>.div1 &gt; span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a:t>&lt;div class="div1"&gt;</a:t>
            </a:r>
          </a:p>
          <a:p>
            <a:r>
              <a:rPr lang="en-US" altLang="zh-CN" smtClean="0"/>
              <a:t>  &lt;span class=</a:t>
            </a:r>
            <a:r>
              <a:rPr lang="en-US" altLang="zh-CN"/>
              <a:t>"</a:t>
            </a:r>
            <a:r>
              <a:rPr lang="en-US" altLang="zh-CN" smtClean="0"/>
              <a:t>sub1"&gt;span-1-3</a:t>
            </a:r>
            <a:r>
              <a:rPr lang="en-US" altLang="zh-CN"/>
              <a:t>&lt;/span&gt;</a:t>
            </a:r>
          </a:p>
          <a:p>
            <a:r>
              <a:rPr lang="en-US" altLang="zh-CN" smtClean="0"/>
              <a:t>  &lt;</a:t>
            </a:r>
            <a:r>
              <a:rPr lang="en-US" altLang="zh-CN"/>
              <a:t>div class="parent</a:t>
            </a:r>
            <a:r>
              <a:rPr lang="en-US" altLang="zh-CN" smtClean="0"/>
              <a:t>"&gt;</a:t>
            </a:r>
          </a:p>
          <a:p>
            <a:r>
              <a:rPr lang="en-US" altLang="zh-CN" smtClean="0"/>
              <a:t>    &lt;span class=</a:t>
            </a:r>
            <a:r>
              <a:rPr lang="en-US" altLang="zh-CN"/>
              <a:t>"</a:t>
            </a:r>
            <a:r>
              <a:rPr lang="en-US" altLang="zh-CN" smtClean="0"/>
              <a:t>sub2</a:t>
            </a:r>
            <a:r>
              <a:rPr lang="en-US" altLang="zh-CN"/>
              <a:t>"</a:t>
            </a:r>
            <a:r>
              <a:rPr lang="en-US" altLang="zh-CN" smtClean="0"/>
              <a:t>&gt;span-2-3</a:t>
            </a:r>
            <a:r>
              <a:rPr lang="en-US" altLang="zh-CN"/>
              <a:t>&lt;/span&gt;</a:t>
            </a:r>
          </a:p>
          <a:p>
            <a:r>
              <a:rPr lang="en-US" altLang="zh-CN" smtClean="0"/>
              <a:t>  &lt;/div&gt;</a:t>
            </a:r>
          </a:p>
          <a:p>
            <a:r>
              <a:rPr lang="en-US" altLang="zh-CN" smtClean="0"/>
              <a:t>&lt;/</a:t>
            </a:r>
            <a:r>
              <a:rPr lang="en-US" altLang="zh-CN"/>
              <a:t>div</a:t>
            </a:r>
            <a:r>
              <a:rPr lang="en-US" altLang="zh-CN" smtClean="0"/>
              <a:t>&gt;</a:t>
            </a:r>
          </a:p>
          <a:p>
            <a:r>
              <a:rPr lang="zh-CN" altLang="en-US" smtClean="0"/>
              <a:t>与后代选择器区别在于，子选择器作用域</a:t>
            </a:r>
            <a:r>
              <a:rPr lang="en-US" altLang="zh-CN" smtClean="0"/>
              <a:t>.div1</a:t>
            </a:r>
            <a:r>
              <a:rPr lang="zh-CN" altLang="en-US" smtClean="0"/>
              <a:t>下的直接元素，也就是</a:t>
            </a:r>
            <a:r>
              <a:rPr lang="en-US" altLang="zh-CN" smtClean="0"/>
              <a:t>.sub1</a:t>
            </a:r>
            <a:r>
              <a:rPr lang="zh-CN" altLang="en-US" smtClean="0"/>
              <a:t>，不会作用于</a:t>
            </a:r>
            <a:r>
              <a:rPr lang="en-US" altLang="zh-CN" smtClean="0"/>
              <a:t>.sub2</a:t>
            </a:r>
            <a:r>
              <a:rPr lang="zh-CN" altLang="en-US" smtClean="0"/>
              <a:t>。</a:t>
            </a:r>
            <a:endParaRPr lang="en-US" altLang="zh-CN" smtClean="0"/>
          </a:p>
          <a:p>
            <a:r>
              <a:rPr lang="zh-CN" altLang="en-US" smtClean="0"/>
              <a:t>用法</a:t>
            </a:r>
            <a:r>
              <a:rPr lang="zh-CN" altLang="en-US"/>
              <a:t>父级选择</a:t>
            </a:r>
            <a:r>
              <a:rPr lang="zh-CN" altLang="en-US" smtClean="0"/>
              <a:t>器 </a:t>
            </a:r>
            <a:r>
              <a:rPr lang="en-US" altLang="zh-CN" smtClean="0"/>
              <a:t>&gt; </a:t>
            </a:r>
            <a:r>
              <a:rPr lang="zh-CN" altLang="en-US" smtClean="0"/>
              <a:t>子选择器，中间是</a:t>
            </a:r>
            <a:r>
              <a:rPr lang="en-US" altLang="zh-CN" smtClean="0"/>
              <a:t>”&gt;”</a:t>
            </a:r>
            <a:r>
              <a:rPr lang="zh-CN" altLang="en-US"/>
              <a:t>。</a:t>
            </a:r>
            <a:endParaRPr lang="en-US" altLang="zh-CN" smtClean="0"/>
          </a:p>
        </p:txBody>
      </p:sp>
    </p:spTree>
    <p:extLst>
      <p:ext uri="{BB962C8B-B14F-4D97-AF65-F5344CB8AC3E}">
        <p14:creationId xmlns:p14="http://schemas.microsoft.com/office/powerpoint/2010/main" val="186364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1015"/>
          </a:xfrm>
        </p:spPr>
        <p:txBody>
          <a:bodyPr/>
          <a:lstStyle/>
          <a:p>
            <a:pPr algn="ctr"/>
            <a:r>
              <a:rPr lang="zh-CN" altLang="en-US" smtClean="0"/>
              <a:t>伪类选择器</a:t>
            </a:r>
            <a:endParaRPr lang="zh-CN" altLang="en-US"/>
          </a:p>
        </p:txBody>
      </p:sp>
      <p:sp>
        <p:nvSpPr>
          <p:cNvPr id="3" name="内容占位符 2"/>
          <p:cNvSpPr>
            <a:spLocks noGrp="1"/>
          </p:cNvSpPr>
          <p:nvPr>
            <p:ph idx="1"/>
          </p:nvPr>
        </p:nvSpPr>
        <p:spPr>
          <a:xfrm>
            <a:off x="838200" y="1455938"/>
            <a:ext cx="10515600" cy="4721025"/>
          </a:xfrm>
        </p:spPr>
        <p:txBody>
          <a:bodyPr/>
          <a:lstStyle/>
          <a:p>
            <a:r>
              <a:rPr lang="zh-CN" altLang="en-US"/>
              <a:t>有时候还会需要用文档以外的其他条件来应用元素的样式，比如鼠标悬停等。这时候我们就需要用到伪</a:t>
            </a:r>
            <a:r>
              <a:rPr lang="zh-CN" altLang="en-US" smtClean="0"/>
              <a:t>类。</a:t>
            </a:r>
            <a:endParaRPr lang="en-US" altLang="zh-CN" smtClean="0"/>
          </a:p>
          <a:p>
            <a:r>
              <a:rPr lang="en-US" altLang="zh-CN" smtClean="0"/>
              <a:t>a:link</a:t>
            </a:r>
            <a:r>
              <a:rPr lang="zh-CN" altLang="en-US" smtClean="0"/>
              <a:t>：链接</a:t>
            </a:r>
            <a:r>
              <a:rPr lang="zh-CN" altLang="en-US"/>
              <a:t>在没有被点击时的</a:t>
            </a:r>
            <a:r>
              <a:rPr lang="zh-CN" altLang="en-US" smtClean="0"/>
              <a:t>样式。</a:t>
            </a:r>
            <a:endParaRPr lang="en-US" altLang="zh-CN" smtClean="0"/>
          </a:p>
          <a:p>
            <a:r>
              <a:rPr lang="en-US" altLang="zh-CN" smtClean="0"/>
              <a:t>a:visited</a:t>
            </a:r>
            <a:r>
              <a:rPr lang="zh-CN" altLang="en-US" smtClean="0"/>
              <a:t>：</a:t>
            </a:r>
            <a:r>
              <a:rPr lang="zh-CN" altLang="en-US"/>
              <a:t>链接已经被访问时的</a:t>
            </a:r>
            <a:r>
              <a:rPr lang="zh-CN" altLang="en-US" smtClean="0"/>
              <a:t>样式。</a:t>
            </a:r>
            <a:endParaRPr lang="en-US" altLang="zh-CN" smtClean="0"/>
          </a:p>
          <a:p>
            <a:r>
              <a:rPr lang="en-US" altLang="zh-CN" smtClean="0"/>
              <a:t>a:hover</a:t>
            </a:r>
            <a:r>
              <a:rPr lang="zh-CN" altLang="en-US" smtClean="0"/>
              <a:t>：</a:t>
            </a:r>
            <a:r>
              <a:rPr lang="zh-CN" altLang="en-US"/>
              <a:t>鼠标悬停在链接上面时的</a:t>
            </a:r>
            <a:r>
              <a:rPr lang="zh-CN" altLang="en-US" smtClean="0"/>
              <a:t>样式。</a:t>
            </a:r>
            <a:endParaRPr lang="en-US" altLang="zh-CN" smtClean="0"/>
          </a:p>
          <a:p>
            <a:r>
              <a:rPr lang="en-US" altLang="zh-CN" smtClean="0"/>
              <a:t>input:focus</a:t>
            </a:r>
            <a:r>
              <a:rPr lang="zh-CN" altLang="en-US" smtClean="0"/>
              <a:t>：输入框获取焦点时的样式。</a:t>
            </a:r>
            <a:endParaRPr lang="zh-CN" altLang="en-US"/>
          </a:p>
        </p:txBody>
      </p:sp>
    </p:spTree>
    <p:extLst>
      <p:ext uri="{BB962C8B-B14F-4D97-AF65-F5344CB8AC3E}">
        <p14:creationId xmlns:p14="http://schemas.microsoft.com/office/powerpoint/2010/main" val="165992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3259"/>
          </a:xfrm>
        </p:spPr>
        <p:txBody>
          <a:bodyPr/>
          <a:lstStyle/>
          <a:p>
            <a:pPr algn="ctr"/>
            <a:r>
              <a:rPr lang="zh-CN" altLang="en-US" smtClean="0"/>
              <a:t>通用选择器</a:t>
            </a:r>
            <a:endParaRPr lang="zh-CN" altLang="en-US"/>
          </a:p>
        </p:txBody>
      </p:sp>
      <p:sp>
        <p:nvSpPr>
          <p:cNvPr id="3" name="内容占位符 2"/>
          <p:cNvSpPr>
            <a:spLocks noGrp="1"/>
          </p:cNvSpPr>
          <p:nvPr>
            <p:ph idx="1"/>
          </p:nvPr>
        </p:nvSpPr>
        <p:spPr>
          <a:xfrm>
            <a:off x="838200" y="1402672"/>
            <a:ext cx="10515600" cy="4774291"/>
          </a:xfrm>
        </p:spPr>
        <p:txBody>
          <a:bodyPr/>
          <a:lstStyle/>
          <a:p>
            <a:r>
              <a:rPr lang="en-US" altLang="zh-CN" smtClean="0"/>
              <a:t>* {</a:t>
            </a:r>
          </a:p>
          <a:p>
            <a:r>
              <a:rPr lang="en-US" altLang="zh-CN" smtClean="0"/>
              <a:t>  color: red;</a:t>
            </a:r>
            <a:endParaRPr lang="en-US" altLang="zh-CN"/>
          </a:p>
          <a:p>
            <a:r>
              <a:rPr lang="en-US" altLang="zh-CN" smtClean="0"/>
              <a:t>}</a:t>
            </a:r>
          </a:p>
          <a:p>
            <a:r>
              <a:rPr lang="zh-CN" altLang="en-US" smtClean="0"/>
              <a:t>表示对文档内所有标签生效。</a:t>
            </a:r>
            <a:endParaRPr lang="zh-CN" altLang="en-US"/>
          </a:p>
        </p:txBody>
      </p:sp>
    </p:spTree>
    <p:extLst>
      <p:ext uri="{BB962C8B-B14F-4D97-AF65-F5344CB8AC3E}">
        <p14:creationId xmlns:p14="http://schemas.microsoft.com/office/powerpoint/2010/main" val="201499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组合选择器</a:t>
            </a:r>
            <a:endParaRPr lang="zh-CN" altLang="en-US"/>
          </a:p>
        </p:txBody>
      </p:sp>
      <p:sp>
        <p:nvSpPr>
          <p:cNvPr id="3" name="内容占位符 2"/>
          <p:cNvSpPr>
            <a:spLocks noGrp="1"/>
          </p:cNvSpPr>
          <p:nvPr>
            <p:ph idx="1"/>
          </p:nvPr>
        </p:nvSpPr>
        <p:spPr>
          <a:xfrm>
            <a:off x="838200" y="1349406"/>
            <a:ext cx="10515600" cy="4827557"/>
          </a:xfrm>
        </p:spPr>
        <p:txBody>
          <a:bodyPr/>
          <a:lstStyle/>
          <a:p>
            <a:r>
              <a:rPr lang="en-US" altLang="zh-CN" smtClean="0"/>
              <a:t>css</a:t>
            </a:r>
            <a:r>
              <a:rPr lang="zh-CN" altLang="en-US" smtClean="0"/>
              <a:t>代码：</a:t>
            </a:r>
            <a:endParaRPr lang="en-US" altLang="zh-CN" smtClean="0"/>
          </a:p>
          <a:p>
            <a:r>
              <a:rPr lang="en-US" altLang="zh-CN" smtClean="0"/>
              <a:t>div, span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a:t>&lt;span&gt;span-1-4&lt;/span&gt;</a:t>
            </a:r>
          </a:p>
          <a:p>
            <a:r>
              <a:rPr lang="en-US" altLang="zh-CN" smtClean="0"/>
              <a:t>&lt;</a:t>
            </a:r>
            <a:r>
              <a:rPr lang="en-US" altLang="zh-CN"/>
              <a:t>div&gt;div-1-5&lt;/div</a:t>
            </a:r>
            <a:r>
              <a:rPr lang="en-US" altLang="zh-CN" smtClean="0"/>
              <a:t>&gt;</a:t>
            </a:r>
          </a:p>
          <a:p>
            <a:r>
              <a:rPr lang="zh-CN" altLang="en-US" smtClean="0"/>
              <a:t>对文档内所有</a:t>
            </a:r>
            <a:r>
              <a:rPr lang="en-US" altLang="zh-CN" smtClean="0"/>
              <a:t>div</a:t>
            </a:r>
            <a:r>
              <a:rPr lang="zh-CN" altLang="en-US" smtClean="0"/>
              <a:t>和</a:t>
            </a:r>
            <a:r>
              <a:rPr lang="en-US" altLang="zh-CN" smtClean="0"/>
              <a:t>span</a:t>
            </a:r>
            <a:r>
              <a:rPr lang="zh-CN" altLang="en-US" smtClean="0"/>
              <a:t>标签同时生效。</a:t>
            </a:r>
            <a:endParaRPr lang="en-US" altLang="zh-CN" smtClean="0"/>
          </a:p>
          <a:p>
            <a:r>
              <a:rPr lang="zh-CN" altLang="en-US" smtClean="0"/>
              <a:t>用法：选择器之间使用</a:t>
            </a:r>
            <a:r>
              <a:rPr lang="en-US" altLang="zh-CN" smtClean="0"/>
              <a:t>”,”</a:t>
            </a:r>
            <a:r>
              <a:rPr lang="zh-CN" altLang="en-US" smtClean="0"/>
              <a:t>分隔，后面加一个空格。</a:t>
            </a:r>
            <a:endParaRPr lang="zh-CN" altLang="en-US"/>
          </a:p>
        </p:txBody>
      </p:sp>
    </p:spTree>
    <p:extLst>
      <p:ext uri="{BB962C8B-B14F-4D97-AF65-F5344CB8AC3E}">
        <p14:creationId xmlns:p14="http://schemas.microsoft.com/office/powerpoint/2010/main" val="292584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zh-CN" altLang="en-US" smtClean="0"/>
              <a:t>相邻同胞选择器</a:t>
            </a:r>
            <a:endParaRPr lang="zh-CN" altLang="en-US"/>
          </a:p>
        </p:txBody>
      </p:sp>
      <p:sp>
        <p:nvSpPr>
          <p:cNvPr id="3" name="内容占位符 2"/>
          <p:cNvSpPr>
            <a:spLocks noGrp="1"/>
          </p:cNvSpPr>
          <p:nvPr>
            <p:ph idx="1"/>
          </p:nvPr>
        </p:nvSpPr>
        <p:spPr>
          <a:xfrm>
            <a:off x="838200" y="1464816"/>
            <a:ext cx="10515600" cy="4712147"/>
          </a:xfrm>
        </p:spPr>
        <p:txBody>
          <a:bodyPr>
            <a:normAutofit fontScale="85000" lnSpcReduction="20000"/>
          </a:bodyPr>
          <a:lstStyle/>
          <a:p>
            <a:r>
              <a:rPr lang="en-US" altLang="zh-CN" smtClean="0"/>
              <a:t>css</a:t>
            </a:r>
            <a:r>
              <a:rPr lang="zh-CN" altLang="en-US" smtClean="0"/>
              <a:t>代码：</a:t>
            </a:r>
            <a:endParaRPr lang="en-US" altLang="zh-CN" smtClean="0"/>
          </a:p>
          <a:p>
            <a:r>
              <a:rPr lang="en-US" altLang="zh-CN" smtClean="0"/>
              <a:t>.sub + div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a:t>
            </a:r>
            <a:r>
              <a:rPr lang="en-US" altLang="zh-CN"/>
              <a:t>div class="parent"&gt;</a:t>
            </a:r>
          </a:p>
          <a:p>
            <a:r>
              <a:rPr lang="en-US" altLang="zh-CN" smtClean="0"/>
              <a:t>  &lt;</a:t>
            </a:r>
            <a:r>
              <a:rPr lang="en-US" altLang="zh-CN"/>
              <a:t>div class="sub"&gt;div-2-1&lt;/div&gt;</a:t>
            </a:r>
          </a:p>
          <a:p>
            <a:r>
              <a:rPr lang="en-US" altLang="zh-CN"/>
              <a:t>  </a:t>
            </a:r>
            <a:r>
              <a:rPr lang="en-US" altLang="zh-CN" smtClean="0"/>
              <a:t>&lt;</a:t>
            </a:r>
            <a:r>
              <a:rPr lang="en-US" altLang="zh-CN"/>
              <a:t>div&gt;div-2-2&lt;/div</a:t>
            </a:r>
            <a:r>
              <a:rPr lang="en-US" altLang="zh-CN" smtClean="0"/>
              <a:t>&gt;</a:t>
            </a:r>
          </a:p>
          <a:p>
            <a:r>
              <a:rPr lang="en-US" altLang="zh-CN" smtClean="0"/>
              <a:t>  &lt;</a:t>
            </a:r>
            <a:r>
              <a:rPr lang="en-US" altLang="zh-CN"/>
              <a:t>div&gt;div-2-6&lt;/div</a:t>
            </a:r>
            <a:r>
              <a:rPr lang="en-US" altLang="zh-CN" smtClean="0"/>
              <a:t>&gt;</a:t>
            </a:r>
          </a:p>
          <a:p>
            <a:r>
              <a:rPr lang="en-US" altLang="zh-CN" smtClean="0"/>
              <a:t>&lt;/</a:t>
            </a:r>
            <a:r>
              <a:rPr lang="en-US" altLang="zh-CN"/>
              <a:t>div</a:t>
            </a:r>
            <a:r>
              <a:rPr lang="en-US" altLang="zh-CN" smtClean="0"/>
              <a:t>&gt;</a:t>
            </a:r>
          </a:p>
          <a:p>
            <a:r>
              <a:rPr lang="zh-CN" altLang="en-US" smtClean="0"/>
              <a:t>同胞元素：表示在同一层级，</a:t>
            </a:r>
            <a:r>
              <a:rPr lang="en-US" altLang="zh-CN" smtClean="0"/>
              <a:t>.parent</a:t>
            </a:r>
            <a:r>
              <a:rPr lang="zh-CN" altLang="en-US" smtClean="0"/>
              <a:t>下的三个</a:t>
            </a:r>
            <a:r>
              <a:rPr lang="en-US" altLang="zh-CN" smtClean="0"/>
              <a:t>div</a:t>
            </a:r>
            <a:r>
              <a:rPr lang="zh-CN" altLang="en-US" smtClean="0"/>
              <a:t>都在同一级，它们相互之间被称为同胞元素，也被称为兄弟元素。</a:t>
            </a:r>
            <a:r>
              <a:rPr lang="en-US" altLang="zh-CN" smtClean="0"/>
              <a:t>”+”</a:t>
            </a:r>
            <a:r>
              <a:rPr lang="zh-CN" altLang="en-US" smtClean="0"/>
              <a:t>表示</a:t>
            </a:r>
            <a:r>
              <a:rPr lang="en-US" altLang="zh-CN" smtClean="0"/>
              <a:t>.sub</a:t>
            </a:r>
            <a:r>
              <a:rPr lang="zh-CN" altLang="en-US" smtClean="0"/>
              <a:t>后面的一个兄弟元素。</a:t>
            </a:r>
            <a:endParaRPr lang="zh-CN" altLang="en-US"/>
          </a:p>
        </p:txBody>
      </p:sp>
    </p:spTree>
    <p:extLst>
      <p:ext uri="{BB962C8B-B14F-4D97-AF65-F5344CB8AC3E}">
        <p14:creationId xmlns:p14="http://schemas.microsoft.com/office/powerpoint/2010/main" val="213016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5403"/>
          </a:xfrm>
        </p:spPr>
        <p:txBody>
          <a:bodyPr/>
          <a:lstStyle/>
          <a:p>
            <a:pPr algn="ctr"/>
            <a:r>
              <a:rPr lang="zh-CN" altLang="en-US" smtClean="0"/>
              <a:t>属性选择器</a:t>
            </a:r>
            <a:endParaRPr lang="zh-CN" altLang="en-US"/>
          </a:p>
        </p:txBody>
      </p:sp>
      <p:sp>
        <p:nvSpPr>
          <p:cNvPr id="3" name="内容占位符 2"/>
          <p:cNvSpPr>
            <a:spLocks noGrp="1"/>
          </p:cNvSpPr>
          <p:nvPr>
            <p:ph idx="1"/>
          </p:nvPr>
        </p:nvSpPr>
        <p:spPr>
          <a:xfrm>
            <a:off x="838200" y="1500326"/>
            <a:ext cx="10515600" cy="4676637"/>
          </a:xfrm>
        </p:spPr>
        <p:txBody>
          <a:bodyPr>
            <a:normAutofit fontScale="70000" lnSpcReduction="20000"/>
          </a:bodyPr>
          <a:lstStyle/>
          <a:p>
            <a:r>
              <a:rPr lang="en-US" altLang="zh-CN" smtClean="0"/>
              <a:t>css</a:t>
            </a:r>
            <a:r>
              <a:rPr lang="zh-CN" altLang="en-US" smtClean="0"/>
              <a:t>代码：</a:t>
            </a:r>
            <a:endParaRPr lang="en-US" altLang="zh-CN" smtClean="0"/>
          </a:p>
          <a:p>
            <a:r>
              <a:rPr lang="en-US" altLang="zh-CN"/>
              <a:t>[readonly] {</a:t>
            </a:r>
          </a:p>
          <a:p>
            <a:r>
              <a:rPr lang="en-US" altLang="zh-CN"/>
              <a:t>  border: 1px solid red;</a:t>
            </a:r>
          </a:p>
          <a:p>
            <a:r>
              <a:rPr lang="en-US" altLang="zh-CN" smtClean="0"/>
              <a:t>}</a:t>
            </a:r>
          </a:p>
          <a:p>
            <a:r>
              <a:rPr lang="en-US" altLang="zh-CN" smtClean="0"/>
              <a:t>html</a:t>
            </a:r>
            <a:r>
              <a:rPr lang="zh-CN" altLang="en-US" smtClean="0"/>
              <a:t>代码：</a:t>
            </a:r>
            <a:endParaRPr lang="en-US" altLang="zh-CN" smtClean="0"/>
          </a:p>
          <a:p>
            <a:r>
              <a:rPr lang="en-US" altLang="zh-CN"/>
              <a:t>&lt;input id="</a:t>
            </a:r>
            <a:r>
              <a:rPr lang="en-US" altLang="zh-CN" smtClean="0"/>
              <a:t>username1" </a:t>
            </a:r>
            <a:r>
              <a:rPr lang="en-US" altLang="zh-CN"/>
              <a:t>placeholder="</a:t>
            </a:r>
            <a:r>
              <a:rPr lang="zh-CN" altLang="en-US"/>
              <a:t>请输入姓名</a:t>
            </a:r>
            <a:r>
              <a:rPr lang="en-US" altLang="zh-CN"/>
              <a:t>1" readonly </a:t>
            </a:r>
            <a:r>
              <a:rPr lang="en-US" altLang="zh-CN" smtClean="0"/>
              <a:t>/&gt;</a:t>
            </a:r>
          </a:p>
          <a:p>
            <a:r>
              <a:rPr lang="en-US" altLang="zh-CN" smtClean="0"/>
              <a:t>&lt;input </a:t>
            </a:r>
            <a:r>
              <a:rPr lang="en-US" altLang="zh-CN"/>
              <a:t>id="</a:t>
            </a:r>
            <a:r>
              <a:rPr lang="en-US" altLang="zh-CN" smtClean="0"/>
              <a:t>username2" </a:t>
            </a:r>
            <a:r>
              <a:rPr lang="en-US" altLang="zh-CN"/>
              <a:t>placeholder="</a:t>
            </a:r>
            <a:r>
              <a:rPr lang="zh-CN" altLang="en-US"/>
              <a:t>请输入姓名</a:t>
            </a:r>
            <a:r>
              <a:rPr lang="en-US" altLang="zh-CN"/>
              <a:t>2" </a:t>
            </a:r>
            <a:r>
              <a:rPr lang="en-US" altLang="zh-CN" smtClean="0"/>
              <a:t>/&gt;</a:t>
            </a:r>
          </a:p>
          <a:p>
            <a:r>
              <a:rPr lang="zh-CN" altLang="en-US" smtClean="0"/>
              <a:t>作用于所有带有</a:t>
            </a:r>
            <a:r>
              <a:rPr lang="en-US" altLang="zh-CN" smtClean="0"/>
              <a:t>readonly</a:t>
            </a:r>
            <a:r>
              <a:rPr lang="zh-CN" altLang="en-US" smtClean="0"/>
              <a:t>属性的标签，选择器可以于其它选择器配合，比如</a:t>
            </a:r>
            <a:r>
              <a:rPr lang="en-US" altLang="zh-CN" smtClean="0"/>
              <a:t>[id][readonly]</a:t>
            </a:r>
            <a:r>
              <a:rPr lang="zh-CN" altLang="en-US" smtClean="0"/>
              <a:t>或者</a:t>
            </a:r>
            <a:r>
              <a:rPr lang="en-US" altLang="zh-CN" smtClean="0"/>
              <a:t>input[readonly]</a:t>
            </a:r>
            <a:r>
              <a:rPr lang="zh-CN" altLang="en-US" smtClean="0"/>
              <a:t>，下面简单介绍几种：</a:t>
            </a:r>
            <a:endParaRPr lang="en-US" altLang="zh-CN" smtClean="0"/>
          </a:p>
          <a:p>
            <a:r>
              <a:rPr lang="en-US" altLang="zh-CN" smtClean="0"/>
              <a:t>input[id=“username1”]</a:t>
            </a:r>
            <a:r>
              <a:rPr lang="zh-CN" altLang="en-US"/>
              <a:t>：作用于所有</a:t>
            </a:r>
            <a:r>
              <a:rPr lang="en-US" altLang="zh-CN"/>
              <a:t>id</a:t>
            </a:r>
            <a:r>
              <a:rPr lang="zh-CN" altLang="en-US" smtClean="0"/>
              <a:t>值</a:t>
            </a:r>
            <a:r>
              <a:rPr lang="zh-CN" altLang="en-US" smtClean="0">
                <a:solidFill>
                  <a:srgbClr val="FF0000"/>
                </a:solidFill>
              </a:rPr>
              <a:t>等于</a:t>
            </a:r>
            <a:r>
              <a:rPr lang="en-US" altLang="zh-CN" smtClean="0">
                <a:solidFill>
                  <a:srgbClr val="FF0000"/>
                </a:solidFill>
              </a:rPr>
              <a:t>username1</a:t>
            </a:r>
            <a:r>
              <a:rPr lang="zh-CN" altLang="en-US" smtClean="0"/>
              <a:t>的</a:t>
            </a:r>
            <a:r>
              <a:rPr lang="en-US" altLang="zh-CN"/>
              <a:t>input</a:t>
            </a:r>
            <a:r>
              <a:rPr lang="zh-CN" altLang="en-US"/>
              <a:t>框</a:t>
            </a:r>
            <a:r>
              <a:rPr lang="zh-CN" altLang="en-US" smtClean="0"/>
              <a:t>。</a:t>
            </a:r>
            <a:endParaRPr lang="en-US" altLang="zh-CN" smtClean="0"/>
          </a:p>
          <a:p>
            <a:r>
              <a:rPr lang="en-US" altLang="zh-CN" smtClean="0"/>
              <a:t>input[id*=“user”]</a:t>
            </a:r>
            <a:r>
              <a:rPr lang="zh-CN" altLang="en-US" smtClean="0"/>
              <a:t>：作用于所有</a:t>
            </a:r>
            <a:r>
              <a:rPr lang="en-US" altLang="zh-CN" smtClean="0"/>
              <a:t>id</a:t>
            </a:r>
            <a:r>
              <a:rPr lang="zh-CN" altLang="en-US" smtClean="0"/>
              <a:t>值包含</a:t>
            </a:r>
            <a:r>
              <a:rPr lang="en-US" altLang="zh-CN" smtClean="0">
                <a:solidFill>
                  <a:srgbClr val="FF0000"/>
                </a:solidFill>
              </a:rPr>
              <a:t>user</a:t>
            </a:r>
            <a:r>
              <a:rPr lang="zh-CN" altLang="en-US" smtClean="0">
                <a:solidFill>
                  <a:srgbClr val="FF0000"/>
                </a:solidFill>
              </a:rPr>
              <a:t>关键字</a:t>
            </a:r>
            <a:r>
              <a:rPr lang="zh-CN" altLang="en-US" smtClean="0"/>
              <a:t>的</a:t>
            </a:r>
            <a:r>
              <a:rPr lang="en-US" altLang="zh-CN" smtClean="0"/>
              <a:t>input</a:t>
            </a:r>
            <a:r>
              <a:rPr lang="zh-CN" altLang="en-US" smtClean="0"/>
              <a:t>框。</a:t>
            </a:r>
            <a:endParaRPr lang="en-US" altLang="zh-CN" smtClean="0"/>
          </a:p>
          <a:p>
            <a:r>
              <a:rPr lang="en-US" altLang="zh-CN" smtClean="0"/>
              <a:t>input[id^=</a:t>
            </a:r>
            <a:r>
              <a:rPr lang="en-US" altLang="zh-CN"/>
              <a:t>“user</a:t>
            </a:r>
            <a:r>
              <a:rPr lang="en-US" altLang="zh-CN" smtClean="0"/>
              <a:t>”]</a:t>
            </a:r>
            <a:r>
              <a:rPr lang="zh-CN" altLang="en-US" smtClean="0"/>
              <a:t>：</a:t>
            </a:r>
            <a:r>
              <a:rPr lang="zh-CN" altLang="en-US"/>
              <a:t>作用于所有</a:t>
            </a:r>
            <a:r>
              <a:rPr lang="en-US" altLang="zh-CN"/>
              <a:t>id</a:t>
            </a:r>
            <a:r>
              <a:rPr lang="zh-CN" altLang="en-US" smtClean="0"/>
              <a:t>值以</a:t>
            </a:r>
            <a:r>
              <a:rPr lang="en-US" altLang="zh-CN" smtClean="0">
                <a:solidFill>
                  <a:srgbClr val="FF0000"/>
                </a:solidFill>
              </a:rPr>
              <a:t>user</a:t>
            </a:r>
            <a:r>
              <a:rPr lang="zh-CN" altLang="en-US" smtClean="0">
                <a:solidFill>
                  <a:srgbClr val="FF0000"/>
                </a:solidFill>
              </a:rPr>
              <a:t>关键字开头</a:t>
            </a:r>
            <a:r>
              <a:rPr lang="zh-CN" altLang="en-US" smtClean="0"/>
              <a:t>的</a:t>
            </a:r>
            <a:r>
              <a:rPr lang="en-US" altLang="zh-CN"/>
              <a:t>input</a:t>
            </a:r>
            <a:r>
              <a:rPr lang="zh-CN" altLang="en-US"/>
              <a:t>框</a:t>
            </a:r>
            <a:r>
              <a:rPr lang="zh-CN" altLang="en-US" smtClean="0"/>
              <a:t>。</a:t>
            </a:r>
            <a:endParaRPr lang="en-US" altLang="zh-CN" smtClean="0"/>
          </a:p>
          <a:p>
            <a:r>
              <a:rPr lang="en-US" altLang="zh-CN" smtClean="0"/>
              <a:t>input[id</a:t>
            </a:r>
            <a:r>
              <a:rPr lang="en-US" altLang="zh-CN"/>
              <a:t>$</a:t>
            </a:r>
            <a:r>
              <a:rPr lang="en-US" altLang="zh-CN" smtClean="0"/>
              <a:t>=“</a:t>
            </a:r>
            <a:r>
              <a:rPr lang="en-US" altLang="zh-CN"/>
              <a:t>user”]</a:t>
            </a:r>
            <a:r>
              <a:rPr lang="zh-CN" altLang="en-US"/>
              <a:t>：作用于所有</a:t>
            </a:r>
            <a:r>
              <a:rPr lang="en-US" altLang="zh-CN"/>
              <a:t>id</a:t>
            </a:r>
            <a:r>
              <a:rPr lang="zh-CN" altLang="en-US" smtClean="0"/>
              <a:t>值</a:t>
            </a:r>
            <a:r>
              <a:rPr lang="zh-CN" altLang="en-US"/>
              <a:t>以</a:t>
            </a:r>
            <a:r>
              <a:rPr lang="en-US" altLang="zh-CN" smtClean="0">
                <a:solidFill>
                  <a:srgbClr val="FF0000"/>
                </a:solidFill>
              </a:rPr>
              <a:t>user</a:t>
            </a:r>
            <a:r>
              <a:rPr lang="zh-CN" altLang="en-US" smtClean="0">
                <a:solidFill>
                  <a:srgbClr val="FF0000"/>
                </a:solidFill>
              </a:rPr>
              <a:t>关键字结尾</a:t>
            </a:r>
            <a:r>
              <a:rPr lang="zh-CN" altLang="en-US" smtClean="0"/>
              <a:t>的</a:t>
            </a:r>
            <a:r>
              <a:rPr lang="en-US" altLang="zh-CN"/>
              <a:t>input</a:t>
            </a:r>
            <a:r>
              <a:rPr lang="zh-CN" altLang="en-US"/>
              <a:t>框</a:t>
            </a:r>
            <a:r>
              <a:rPr lang="zh-CN" altLang="en-US" smtClean="0"/>
              <a:t>。</a:t>
            </a:r>
            <a:endParaRPr lang="en-US" altLang="zh-CN" smtClean="0"/>
          </a:p>
          <a:p>
            <a:r>
              <a:rPr lang="en-US" altLang="zh-CN"/>
              <a:t>input[title</a:t>
            </a:r>
            <a:r>
              <a:rPr lang="en-US" altLang="zh-CN" smtClean="0"/>
              <a:t>~=“divtitle1”]</a:t>
            </a:r>
            <a:r>
              <a:rPr lang="zh-CN" altLang="en-US" smtClean="0"/>
              <a:t>：作用于所有</a:t>
            </a:r>
            <a:r>
              <a:rPr lang="en-US" altLang="zh-CN" smtClean="0"/>
              <a:t>title</a:t>
            </a:r>
            <a:r>
              <a:rPr lang="zh-CN" altLang="en-US" smtClean="0"/>
              <a:t>值包含</a:t>
            </a:r>
            <a:r>
              <a:rPr lang="en-US" altLang="zh-CN" smtClean="0">
                <a:solidFill>
                  <a:srgbClr val="FF0000"/>
                </a:solidFill>
              </a:rPr>
              <a:t>divtitle1</a:t>
            </a:r>
            <a:r>
              <a:rPr lang="zh-CN" altLang="en-US" smtClean="0">
                <a:solidFill>
                  <a:srgbClr val="FF0000"/>
                </a:solidFill>
              </a:rPr>
              <a:t>单词</a:t>
            </a:r>
            <a:r>
              <a:rPr lang="zh-CN" altLang="en-US" smtClean="0"/>
              <a:t>的</a:t>
            </a:r>
            <a:r>
              <a:rPr lang="en-US" altLang="zh-CN" smtClean="0"/>
              <a:t>input</a:t>
            </a:r>
            <a:r>
              <a:rPr lang="zh-CN" altLang="en-US" smtClean="0"/>
              <a:t>框。</a:t>
            </a:r>
            <a:endParaRPr lang="en-US" altLang="zh-CN"/>
          </a:p>
          <a:p>
            <a:endParaRPr lang="en-US" altLang="zh-CN"/>
          </a:p>
        </p:txBody>
      </p:sp>
    </p:spTree>
    <p:extLst>
      <p:ext uri="{BB962C8B-B14F-4D97-AF65-F5344CB8AC3E}">
        <p14:creationId xmlns:p14="http://schemas.microsoft.com/office/powerpoint/2010/main" val="236970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64180"/>
          </a:xfrm>
        </p:spPr>
        <p:txBody>
          <a:bodyPr/>
          <a:lstStyle/>
          <a:p>
            <a:pPr algn="ctr"/>
            <a:r>
              <a:rPr lang="zh-CN" altLang="en-US" smtClean="0"/>
              <a:t>常用伪元素</a:t>
            </a:r>
            <a:endParaRPr lang="zh-CN" altLang="en-US"/>
          </a:p>
        </p:txBody>
      </p:sp>
      <p:sp>
        <p:nvSpPr>
          <p:cNvPr id="3" name="内容占位符 2"/>
          <p:cNvSpPr>
            <a:spLocks noGrp="1"/>
          </p:cNvSpPr>
          <p:nvPr>
            <p:ph idx="1"/>
          </p:nvPr>
        </p:nvSpPr>
        <p:spPr>
          <a:xfrm>
            <a:off x="838200" y="1429306"/>
            <a:ext cx="10515600" cy="4747657"/>
          </a:xfrm>
        </p:spPr>
        <p:txBody>
          <a:bodyPr>
            <a:normAutofit fontScale="77500" lnSpcReduction="20000"/>
          </a:bodyPr>
          <a:lstStyle/>
          <a:p>
            <a:r>
              <a:rPr lang="en-US" altLang="zh-CN" smtClean="0"/>
              <a:t>css</a:t>
            </a:r>
            <a:r>
              <a:rPr lang="zh-CN" altLang="en-US" smtClean="0"/>
              <a:t>代码：</a:t>
            </a:r>
            <a:endParaRPr lang="en-US" altLang="zh-CN" smtClean="0"/>
          </a:p>
          <a:p>
            <a:r>
              <a:rPr lang="en-US" altLang="zh-CN" smtClean="0"/>
              <a:t>.parent:before</a:t>
            </a:r>
            <a:r>
              <a:rPr lang="zh-CN" altLang="en-US" smtClean="0"/>
              <a:t> </a:t>
            </a:r>
            <a:r>
              <a:rPr lang="en-US" altLang="zh-CN" smtClean="0"/>
              <a:t>{</a:t>
            </a:r>
          </a:p>
          <a:p>
            <a:r>
              <a:rPr lang="en-US" altLang="zh-CN" smtClean="0"/>
              <a:t>  content: ‘</a:t>
            </a:r>
            <a:r>
              <a:rPr lang="zh-CN" altLang="en-US" smtClean="0"/>
              <a:t>开头</a:t>
            </a:r>
            <a:r>
              <a:rPr lang="en-US" altLang="zh-CN" smtClean="0"/>
              <a:t>’;</a:t>
            </a:r>
          </a:p>
          <a:p>
            <a:r>
              <a:rPr lang="en-US" altLang="zh-CN"/>
              <a:t> </a:t>
            </a:r>
            <a:r>
              <a:rPr lang="en-US" altLang="zh-CN" smtClean="0"/>
              <a:t> color: red;</a:t>
            </a:r>
            <a:endParaRPr lang="en-US" altLang="zh-CN"/>
          </a:p>
          <a:p>
            <a:r>
              <a:rPr lang="en-US" altLang="zh-CN" smtClean="0"/>
              <a:t>}</a:t>
            </a:r>
          </a:p>
          <a:p>
            <a:r>
              <a:rPr lang="en-US" altLang="zh-CN"/>
              <a:t>.</a:t>
            </a:r>
            <a:r>
              <a:rPr lang="en-US" altLang="zh-CN" smtClean="0"/>
              <a:t>parent:after</a:t>
            </a:r>
            <a:r>
              <a:rPr lang="zh-CN" altLang="en-US" smtClean="0"/>
              <a:t> </a:t>
            </a:r>
            <a:r>
              <a:rPr lang="en-US" altLang="zh-CN"/>
              <a:t>{</a:t>
            </a:r>
          </a:p>
          <a:p>
            <a:r>
              <a:rPr lang="en-US" altLang="zh-CN"/>
              <a:t>  content: </a:t>
            </a:r>
            <a:r>
              <a:rPr lang="en-US" altLang="zh-CN" smtClean="0"/>
              <a:t>‘</a:t>
            </a:r>
            <a:r>
              <a:rPr lang="zh-CN" altLang="en-US" smtClean="0"/>
              <a:t>结尾</a:t>
            </a:r>
            <a:r>
              <a:rPr lang="en-US" altLang="zh-CN" smtClean="0"/>
              <a:t>’;</a:t>
            </a:r>
            <a:endParaRPr lang="en-US" altLang="zh-CN"/>
          </a:p>
          <a:p>
            <a:r>
              <a:rPr lang="en-US" altLang="zh-CN"/>
              <a:t>  color: red;</a:t>
            </a:r>
          </a:p>
          <a:p>
            <a:r>
              <a:rPr lang="en-US" altLang="zh-CN"/>
              <a:t>}</a:t>
            </a:r>
            <a:endParaRPr lang="zh-CN" altLang="en-US"/>
          </a:p>
          <a:p>
            <a:r>
              <a:rPr lang="en-US" altLang="zh-CN" smtClean="0"/>
              <a:t>html</a:t>
            </a:r>
            <a:r>
              <a:rPr lang="zh-CN" altLang="en-US" smtClean="0"/>
              <a:t>代码：</a:t>
            </a:r>
            <a:endParaRPr lang="en-US" altLang="zh-CN" smtClean="0"/>
          </a:p>
          <a:p>
            <a:r>
              <a:rPr lang="en-US" altLang="zh-CN" smtClean="0"/>
              <a:t>&lt;div class=“parent”&gt;123&lt;/div&gt;</a:t>
            </a:r>
          </a:p>
          <a:p>
            <a:r>
              <a:rPr lang="en-US" altLang="zh-CN" smtClean="0"/>
              <a:t>:before</a:t>
            </a:r>
            <a:r>
              <a:rPr lang="zh-CN" altLang="en-US"/>
              <a:t>向</a:t>
            </a:r>
            <a:r>
              <a:rPr lang="en-US" altLang="zh-CN" smtClean="0"/>
              <a:t>.parent</a:t>
            </a:r>
            <a:r>
              <a:rPr lang="zh-CN" altLang="en-US" smtClean="0"/>
              <a:t>头部插入内容，</a:t>
            </a:r>
            <a:r>
              <a:rPr lang="en-US" altLang="zh-CN" smtClean="0"/>
              <a:t>:after</a:t>
            </a:r>
            <a:r>
              <a:rPr lang="zh-CN" altLang="en-US" smtClean="0"/>
              <a:t>向</a:t>
            </a:r>
            <a:r>
              <a:rPr lang="en-US" altLang="zh-CN" smtClean="0"/>
              <a:t>.parent</a:t>
            </a:r>
            <a:r>
              <a:rPr lang="zh-CN" altLang="en-US" smtClean="0"/>
              <a:t>尾部插入内容，</a:t>
            </a:r>
            <a:r>
              <a:rPr lang="en-US" altLang="zh-CN" smtClean="0"/>
              <a:t>content</a:t>
            </a:r>
            <a:r>
              <a:rPr lang="zh-CN" altLang="en-US" smtClean="0"/>
              <a:t>属性是必需的。</a:t>
            </a:r>
            <a:endParaRPr lang="zh-CN" altLang="en-US"/>
          </a:p>
        </p:txBody>
      </p:sp>
    </p:spTree>
    <p:extLst>
      <p:ext uri="{BB962C8B-B14F-4D97-AF65-F5344CB8AC3E}">
        <p14:creationId xmlns:p14="http://schemas.microsoft.com/office/powerpoint/2010/main" val="277284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350"/>
            <a:ext cx="10515600" cy="5662613"/>
          </a:xfrm>
        </p:spPr>
        <p:txBody>
          <a:bodyPr/>
          <a:lstStyle/>
          <a:p>
            <a:r>
              <a:rPr lang="zh-CN" altLang="en-US" dirty="0" smtClean="0"/>
              <a:t>利用</a:t>
            </a:r>
            <a:r>
              <a:rPr lang="en-US" altLang="zh-CN" dirty="0" smtClean="0"/>
              <a:t>div</a:t>
            </a:r>
            <a:r>
              <a:rPr lang="zh-CN" altLang="en-US" dirty="0" smtClean="0"/>
              <a:t>和</a:t>
            </a:r>
            <a:r>
              <a:rPr lang="en-US" altLang="zh-CN" dirty="0" smtClean="0"/>
              <a:t>span</a:t>
            </a:r>
            <a:r>
              <a:rPr lang="zh-CN" altLang="en-US" dirty="0" smtClean="0"/>
              <a:t>创建表格样式，不管第一个</a:t>
            </a:r>
            <a:r>
              <a:rPr lang="en-US" altLang="zh-CN" dirty="0" smtClean="0"/>
              <a:t>span</a:t>
            </a:r>
            <a:r>
              <a:rPr lang="zh-CN" altLang="en-US" dirty="0" smtClean="0"/>
              <a:t>标签文字多少个，都能保持第二个</a:t>
            </a:r>
            <a:r>
              <a:rPr lang="en-US" altLang="zh-CN" dirty="0" smtClean="0"/>
              <a:t>span</a:t>
            </a:r>
            <a:r>
              <a:rPr lang="zh-CN" altLang="en-US" dirty="0" smtClean="0"/>
              <a:t>标签靠右。</a:t>
            </a:r>
            <a:endParaRPr lang="en-US" altLang="zh-CN" dirty="0" smtClean="0"/>
          </a:p>
          <a:p>
            <a:r>
              <a:rPr lang="zh-CN" altLang="en-US" dirty="0" smtClean="0"/>
              <a:t>如果不使用</a:t>
            </a:r>
            <a:r>
              <a:rPr lang="en-US" altLang="zh-CN" dirty="0" smtClean="0"/>
              <a:t>float</a:t>
            </a:r>
            <a:r>
              <a:rPr lang="zh-CN" altLang="en-US" dirty="0" smtClean="0"/>
              <a:t>，会发现行内标签和行内块级元素都会有间隙。，这时候使用浮动无疑是最好的。</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4" y="2314575"/>
            <a:ext cx="65135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00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4382"/>
          </a:xfrm>
        </p:spPr>
        <p:txBody>
          <a:bodyPr/>
          <a:lstStyle/>
          <a:p>
            <a:pPr algn="ctr"/>
            <a:r>
              <a:rPr lang="zh-CN" altLang="en-US" smtClean="0"/>
              <a:t>结构性伪类元素</a:t>
            </a:r>
            <a:endParaRPr lang="zh-CN" altLang="en-US"/>
          </a:p>
        </p:txBody>
      </p:sp>
      <p:sp>
        <p:nvSpPr>
          <p:cNvPr id="3" name="内容占位符 2"/>
          <p:cNvSpPr>
            <a:spLocks noGrp="1"/>
          </p:cNvSpPr>
          <p:nvPr>
            <p:ph idx="1"/>
          </p:nvPr>
        </p:nvSpPr>
        <p:spPr>
          <a:xfrm>
            <a:off x="838200" y="1376039"/>
            <a:ext cx="10515600" cy="4800924"/>
          </a:xfrm>
        </p:spPr>
        <p:txBody>
          <a:bodyPr>
            <a:normAutofit fontScale="55000" lnSpcReduction="20000"/>
          </a:bodyPr>
          <a:lstStyle/>
          <a:p>
            <a:r>
              <a:rPr lang="en-US" altLang="zh-CN" smtClean="0"/>
              <a:t>css</a:t>
            </a:r>
            <a:r>
              <a:rPr lang="zh-CN" altLang="en-US" smtClean="0"/>
              <a:t>代码：</a:t>
            </a:r>
            <a:endParaRPr lang="en-US" altLang="zh-CN" smtClean="0"/>
          </a:p>
          <a:p>
            <a:r>
              <a:rPr lang="en-US" altLang="zh-CN" smtClean="0"/>
              <a:t>.parent &gt; span:first-child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&lt;div class=“parent”&gt;</a:t>
            </a:r>
          </a:p>
          <a:p>
            <a:r>
              <a:rPr lang="en-US" altLang="zh-CN"/>
              <a:t> </a:t>
            </a:r>
            <a:r>
              <a:rPr lang="en-US" altLang="zh-CN" smtClean="0"/>
              <a:t> &lt;span&gt;span1&lt;/span&gt;</a:t>
            </a:r>
          </a:p>
          <a:p>
            <a:r>
              <a:rPr lang="en-US" altLang="zh-CN"/>
              <a:t> </a:t>
            </a:r>
            <a:r>
              <a:rPr lang="en-US" altLang="zh-CN" smtClean="0"/>
              <a:t> &lt;span&gt;span2&lt;/span&gt;</a:t>
            </a:r>
          </a:p>
          <a:p>
            <a:r>
              <a:rPr lang="en-US" altLang="zh-CN" smtClean="0"/>
              <a:t>&lt;/div&gt;</a:t>
            </a:r>
          </a:p>
          <a:p>
            <a:r>
              <a:rPr lang="en-US" altLang="zh-CN" smtClean="0"/>
              <a:t>:first-child</a:t>
            </a:r>
            <a:r>
              <a:rPr lang="zh-CN" altLang="en-US" smtClean="0"/>
              <a:t>：作用于第一个子元素。</a:t>
            </a:r>
            <a:endParaRPr lang="en-US" altLang="zh-CN" smtClean="0"/>
          </a:p>
          <a:p>
            <a:r>
              <a:rPr lang="en-US" altLang="zh-CN" smtClean="0"/>
              <a:t>:last-child</a:t>
            </a:r>
            <a:r>
              <a:rPr lang="zh-CN" altLang="en-US" smtClean="0"/>
              <a:t>：作用于最后一个子元素。</a:t>
            </a:r>
            <a:endParaRPr lang="en-US" altLang="zh-CN" smtClean="0"/>
          </a:p>
          <a:p>
            <a:r>
              <a:rPr lang="en-US" altLang="zh-CN" smtClean="0"/>
              <a:t>:not(:first-child)</a:t>
            </a:r>
            <a:r>
              <a:rPr lang="zh-CN" altLang="en-US" smtClean="0"/>
              <a:t>：作用于第一个元素以外的所有元素。</a:t>
            </a:r>
            <a:endParaRPr lang="en-US" altLang="zh-CN" smtClean="0"/>
          </a:p>
          <a:p>
            <a:r>
              <a:rPr lang="en-US" altLang="zh-CN" smtClean="0"/>
              <a:t>:nth-child(n)</a:t>
            </a:r>
            <a:r>
              <a:rPr lang="zh-CN" altLang="en-US" smtClean="0"/>
              <a:t>：作用于第</a:t>
            </a:r>
            <a:r>
              <a:rPr lang="en-US" altLang="zh-CN" smtClean="0"/>
              <a:t>n</a:t>
            </a:r>
            <a:r>
              <a:rPr lang="zh-CN" altLang="en-US" smtClean="0"/>
              <a:t>个元素，</a:t>
            </a:r>
            <a:r>
              <a:rPr lang="en-US" altLang="zh-CN" smtClean="0"/>
              <a:t>n</a:t>
            </a:r>
            <a:r>
              <a:rPr lang="zh-CN" altLang="en-US" smtClean="0"/>
              <a:t>的值时所有整数。例如</a:t>
            </a:r>
            <a:r>
              <a:rPr lang="en-US" altLang="zh-CN" smtClean="0"/>
              <a:t>:nth-child(2n+1)</a:t>
            </a:r>
            <a:r>
              <a:rPr lang="zh-CN" altLang="en-US" smtClean="0"/>
              <a:t>作用于所有序号为奇数的元素。</a:t>
            </a:r>
            <a:endParaRPr lang="en-US" altLang="zh-CN" smtClean="0"/>
          </a:p>
          <a:p>
            <a:r>
              <a:rPr lang="en-US" altLang="zh-CN" smtClean="0"/>
              <a:t>:odd</a:t>
            </a:r>
            <a:r>
              <a:rPr lang="zh-CN" altLang="en-US" smtClean="0"/>
              <a:t>：作用于所有序号为奇数的元素。</a:t>
            </a:r>
            <a:endParaRPr lang="en-US" altLang="zh-CN" smtClean="0"/>
          </a:p>
          <a:p>
            <a:r>
              <a:rPr lang="en-US" altLang="zh-CN" smtClean="0"/>
              <a:t>:even</a:t>
            </a:r>
            <a:r>
              <a:rPr lang="zh-CN" altLang="en-US" smtClean="0"/>
              <a:t>：作用于左右序号为偶数的元素。</a:t>
            </a:r>
            <a:endParaRPr lang="en-US" altLang="zh-CN"/>
          </a:p>
          <a:p>
            <a:endParaRPr lang="zh-CN" altLang="en-US"/>
          </a:p>
        </p:txBody>
      </p:sp>
    </p:spTree>
    <p:extLst>
      <p:ext uri="{BB962C8B-B14F-4D97-AF65-F5344CB8AC3E}">
        <p14:creationId xmlns:p14="http://schemas.microsoft.com/office/powerpoint/2010/main" val="244843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8871"/>
          </a:xfrm>
        </p:spPr>
        <p:txBody>
          <a:bodyPr/>
          <a:lstStyle/>
          <a:p>
            <a:pPr algn="ctr"/>
            <a:r>
              <a:rPr lang="en-US" altLang="zh-CN" smtClean="0"/>
              <a:t>transform</a:t>
            </a:r>
            <a:endParaRPr lang="zh-CN" altLang="en-US"/>
          </a:p>
        </p:txBody>
      </p:sp>
      <p:sp>
        <p:nvSpPr>
          <p:cNvPr id="3" name="内容占位符 2"/>
          <p:cNvSpPr>
            <a:spLocks noGrp="1"/>
          </p:cNvSpPr>
          <p:nvPr>
            <p:ph idx="1"/>
          </p:nvPr>
        </p:nvSpPr>
        <p:spPr>
          <a:xfrm>
            <a:off x="838200" y="1384917"/>
            <a:ext cx="10515600" cy="4792046"/>
          </a:xfrm>
        </p:spPr>
        <p:txBody>
          <a:bodyPr/>
          <a:lstStyle/>
          <a:p>
            <a:r>
              <a:rPr lang="en-US" altLang="zh-CN" smtClean="0"/>
              <a:t>transform</a:t>
            </a:r>
            <a:r>
              <a:rPr lang="zh-CN" altLang="en-US" smtClean="0"/>
              <a:t>：定义</a:t>
            </a:r>
            <a:r>
              <a:rPr lang="en-US" altLang="zh-CN" smtClean="0"/>
              <a:t>translate</a:t>
            </a:r>
            <a:r>
              <a:rPr lang="zh-CN" altLang="en-US" smtClean="0"/>
              <a:t>（移动）、</a:t>
            </a:r>
            <a:r>
              <a:rPr lang="en-US" altLang="zh-CN" smtClean="0"/>
              <a:t>rotate</a:t>
            </a:r>
            <a:r>
              <a:rPr lang="zh-CN" altLang="en-US" smtClean="0"/>
              <a:t>（旋转）、</a:t>
            </a:r>
            <a:r>
              <a:rPr lang="en-US" altLang="zh-CN" smtClean="0"/>
              <a:t>scale</a:t>
            </a:r>
            <a:r>
              <a:rPr lang="zh-CN" altLang="en-US" smtClean="0"/>
              <a:t>（缩放）、</a:t>
            </a:r>
            <a:r>
              <a:rPr lang="en-US" altLang="zh-CN" smtClean="0"/>
              <a:t>matrix</a:t>
            </a:r>
            <a:r>
              <a:rPr lang="zh-CN" altLang="en-US" smtClean="0"/>
              <a:t>（矩阵）、</a:t>
            </a:r>
            <a:r>
              <a:rPr lang="en-US" altLang="zh-CN" smtClean="0"/>
              <a:t>skew</a:t>
            </a:r>
            <a:r>
              <a:rPr lang="zh-CN" altLang="en-US" smtClean="0"/>
              <a:t>（倾斜）等变换。</a:t>
            </a:r>
            <a:endParaRPr lang="en-US" altLang="zh-CN" smtClean="0"/>
          </a:p>
          <a:p>
            <a:r>
              <a:rPr lang="zh-CN" altLang="en-US" smtClean="0"/>
              <a:t>坐标轴：</a:t>
            </a:r>
            <a:r>
              <a:rPr lang="en-US" altLang="zh-CN" smtClean="0"/>
              <a:t>X</a:t>
            </a:r>
            <a:r>
              <a:rPr lang="zh-CN" altLang="en-US" smtClean="0"/>
              <a:t>轴（左负有正）、</a:t>
            </a:r>
            <a:r>
              <a:rPr lang="en-US" altLang="zh-CN" smtClean="0"/>
              <a:t>Y</a:t>
            </a:r>
            <a:r>
              <a:rPr lang="zh-CN" altLang="en-US" smtClean="0"/>
              <a:t>轴（上负下正）、</a:t>
            </a:r>
            <a:r>
              <a:rPr lang="en-US" altLang="zh-CN" smtClean="0"/>
              <a:t>Z</a:t>
            </a:r>
            <a:r>
              <a:rPr lang="zh-CN" altLang="en-US" smtClean="0"/>
              <a:t>轴（里负外正）。</a:t>
            </a:r>
            <a:endParaRPr lang="en-US" altLang="zh-CN" smtClean="0"/>
          </a:p>
          <a:p>
            <a:r>
              <a:rPr lang="zh-CN" altLang="en-US" smtClean="0"/>
              <a:t>注意：</a:t>
            </a:r>
            <a:r>
              <a:rPr lang="en-US" altLang="zh-CN" smtClean="0">
                <a:solidFill>
                  <a:srgbClr val="FF0000"/>
                </a:solidFill>
              </a:rPr>
              <a:t>transform</a:t>
            </a:r>
            <a:r>
              <a:rPr lang="zh-CN" altLang="en-US" smtClean="0">
                <a:solidFill>
                  <a:srgbClr val="FF0000"/>
                </a:solidFill>
              </a:rPr>
              <a:t>所造成位置变化不会影响该元素周围元素的位置</a:t>
            </a:r>
            <a:r>
              <a:rPr lang="zh-CN" altLang="en-US" smtClean="0"/>
              <a:t>。</a:t>
            </a:r>
            <a:endParaRPr lang="en-US" altLang="zh-CN" smtClean="0"/>
          </a:p>
          <a:p>
            <a:endParaRPr lang="en-US" altLang="zh-CN"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751" y="3564143"/>
            <a:ext cx="2068498" cy="2259609"/>
          </a:xfrm>
          <a:prstGeom prst="rect">
            <a:avLst/>
          </a:prstGeom>
        </p:spPr>
      </p:pic>
    </p:spTree>
    <p:extLst>
      <p:ext uri="{BB962C8B-B14F-4D97-AF65-F5344CB8AC3E}">
        <p14:creationId xmlns:p14="http://schemas.microsoft.com/office/powerpoint/2010/main" val="384680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42238"/>
          </a:xfrm>
        </p:spPr>
        <p:txBody>
          <a:bodyPr/>
          <a:lstStyle/>
          <a:p>
            <a:pPr algn="ctr"/>
            <a:r>
              <a:rPr lang="en-US" altLang="zh-CN" smtClean="0"/>
              <a:t>translate</a:t>
            </a:r>
            <a:endParaRPr lang="zh-CN" altLang="en-US"/>
          </a:p>
        </p:txBody>
      </p:sp>
      <p:sp>
        <p:nvSpPr>
          <p:cNvPr id="3" name="内容占位符 2"/>
          <p:cNvSpPr>
            <a:spLocks noGrp="1"/>
          </p:cNvSpPr>
          <p:nvPr>
            <p:ph idx="1"/>
          </p:nvPr>
        </p:nvSpPr>
        <p:spPr>
          <a:xfrm>
            <a:off x="838200" y="1278384"/>
            <a:ext cx="10515600" cy="4898579"/>
          </a:xfrm>
        </p:spPr>
        <p:txBody>
          <a:bodyPr/>
          <a:lstStyle/>
          <a:p>
            <a:r>
              <a:rPr lang="zh-CN" altLang="en-US" smtClean="0"/>
              <a:t>沿着坐标轴方向移动。</a:t>
            </a:r>
            <a:endParaRPr lang="en-US" altLang="zh-CN" smtClean="0"/>
          </a:p>
          <a:p>
            <a:r>
              <a:rPr lang="zh-CN" altLang="en-US" smtClean="0"/>
              <a:t>例如：</a:t>
            </a:r>
            <a:endParaRPr lang="en-US" altLang="zh-CN" smtClean="0"/>
          </a:p>
          <a:p>
            <a:r>
              <a:rPr lang="en-US" altLang="zh-CN" smtClean="0"/>
              <a:t>transform: translateX(45px) translateY(20%) translateZ(20px)</a:t>
            </a:r>
            <a:r>
              <a:rPr lang="zh-CN" altLang="en-US" smtClean="0"/>
              <a:t>，当单位为</a:t>
            </a:r>
            <a:r>
              <a:rPr lang="en-US" altLang="zh-CN" smtClean="0"/>
              <a:t>%</a:t>
            </a:r>
            <a:r>
              <a:rPr lang="zh-CN" altLang="en-US" smtClean="0"/>
              <a:t>表示以自身宽高做为参考进行计算，如</a:t>
            </a:r>
            <a:r>
              <a:rPr lang="en-US" altLang="zh-CN" smtClean="0"/>
              <a:t>translateY(20%)</a:t>
            </a:r>
            <a:r>
              <a:rPr lang="zh-CN" altLang="en-US" smtClean="0"/>
              <a:t>表示向下移动自身高度的</a:t>
            </a:r>
            <a:r>
              <a:rPr lang="en-US" altLang="zh-CN" smtClean="0"/>
              <a:t>20%</a:t>
            </a:r>
            <a:r>
              <a:rPr lang="zh-CN" altLang="en-US" smtClean="0"/>
              <a:t>，这里的移动顺序是沿</a:t>
            </a:r>
            <a:r>
              <a:rPr lang="en-US" altLang="zh-CN" smtClean="0"/>
              <a:t>X</a:t>
            </a:r>
            <a:r>
              <a:rPr lang="zh-CN" altLang="en-US" smtClean="0"/>
              <a:t>轴向右移动</a:t>
            </a:r>
            <a:r>
              <a:rPr lang="en-US" altLang="zh-CN" smtClean="0"/>
              <a:t>45px</a:t>
            </a:r>
            <a:r>
              <a:rPr lang="zh-CN" altLang="en-US" smtClean="0"/>
              <a:t>，然后向下移动自身高度的</a:t>
            </a:r>
            <a:r>
              <a:rPr lang="en-US" altLang="zh-CN" smtClean="0"/>
              <a:t>20%</a:t>
            </a:r>
            <a:r>
              <a:rPr lang="zh-CN" altLang="en-US" smtClean="0"/>
              <a:t>，最后向</a:t>
            </a:r>
            <a:r>
              <a:rPr lang="en-US" altLang="zh-CN" smtClean="0"/>
              <a:t>Z</a:t>
            </a:r>
            <a:r>
              <a:rPr lang="zh-CN" altLang="en-US" smtClean="0"/>
              <a:t>轴移动</a:t>
            </a:r>
            <a:r>
              <a:rPr lang="en-US" altLang="zh-CN" smtClean="0"/>
              <a:t>20px</a:t>
            </a:r>
            <a:r>
              <a:rPr lang="zh-CN" altLang="en-US" smtClean="0"/>
              <a:t>。</a:t>
            </a:r>
            <a:endParaRPr lang="en-US" altLang="zh-CN" smtClean="0"/>
          </a:p>
          <a:p>
            <a:r>
              <a:rPr lang="zh-CN" altLang="en-US" smtClean="0"/>
              <a:t>写法：</a:t>
            </a:r>
            <a:r>
              <a:rPr lang="en-US" altLang="zh-CN" smtClean="0"/>
              <a:t>translate([x, y, z])</a:t>
            </a:r>
          </a:p>
        </p:txBody>
      </p:sp>
    </p:spTree>
    <p:extLst>
      <p:ext uri="{BB962C8B-B14F-4D97-AF65-F5344CB8AC3E}">
        <p14:creationId xmlns:p14="http://schemas.microsoft.com/office/powerpoint/2010/main" val="77358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8871"/>
          </a:xfrm>
        </p:spPr>
        <p:txBody>
          <a:bodyPr/>
          <a:lstStyle/>
          <a:p>
            <a:pPr algn="ctr"/>
            <a:r>
              <a:rPr lang="en-US" altLang="zh-CN" smtClean="0"/>
              <a:t>scale</a:t>
            </a:r>
            <a:endParaRPr lang="zh-CN" altLang="en-US"/>
          </a:p>
        </p:txBody>
      </p:sp>
      <p:sp>
        <p:nvSpPr>
          <p:cNvPr id="3" name="内容占位符 2"/>
          <p:cNvSpPr>
            <a:spLocks noGrp="1"/>
          </p:cNvSpPr>
          <p:nvPr>
            <p:ph idx="1"/>
          </p:nvPr>
        </p:nvSpPr>
        <p:spPr>
          <a:xfrm>
            <a:off x="838200" y="1233996"/>
            <a:ext cx="10515600" cy="4942967"/>
          </a:xfrm>
        </p:spPr>
        <p:txBody>
          <a:bodyPr/>
          <a:lstStyle/>
          <a:p>
            <a:r>
              <a:rPr lang="zh-CN" altLang="en-US" smtClean="0"/>
              <a:t>缩放变换。</a:t>
            </a:r>
            <a:endParaRPr lang="en-US" altLang="zh-CN" smtClean="0"/>
          </a:p>
          <a:p>
            <a:r>
              <a:rPr lang="en-US" altLang="zh-CN" smtClean="0"/>
              <a:t>transform: scale(1)</a:t>
            </a:r>
            <a:r>
              <a:rPr lang="zh-CN" altLang="en-US" smtClean="0"/>
              <a:t>，取值范围</a:t>
            </a:r>
            <a:r>
              <a:rPr lang="zh-CN" altLang="en-US"/>
              <a:t>大于</a:t>
            </a:r>
            <a:r>
              <a:rPr lang="zh-CN" altLang="en-US" smtClean="0"/>
              <a:t>等于</a:t>
            </a:r>
            <a:r>
              <a:rPr lang="en-US" altLang="zh-CN" smtClean="0"/>
              <a:t>0</a:t>
            </a:r>
            <a:r>
              <a:rPr lang="zh-CN" altLang="en-US" smtClean="0"/>
              <a:t>的数，取值为</a:t>
            </a:r>
            <a:r>
              <a:rPr lang="en-US" altLang="zh-CN" smtClean="0"/>
              <a:t>1</a:t>
            </a:r>
            <a:r>
              <a:rPr lang="zh-CN" altLang="en-US" smtClean="0"/>
              <a:t>，大小不变，为</a:t>
            </a:r>
            <a:r>
              <a:rPr lang="en-US" altLang="zh-CN" smtClean="0"/>
              <a:t>0.5</a:t>
            </a:r>
            <a:r>
              <a:rPr lang="zh-CN" altLang="en-US" smtClean="0"/>
              <a:t>时，是正常大小的一半。写法同</a:t>
            </a:r>
            <a:r>
              <a:rPr lang="en-US" altLang="zh-CN" smtClean="0"/>
              <a:t>translate</a:t>
            </a:r>
            <a:r>
              <a:rPr lang="zh-CN" altLang="en-US" smtClean="0"/>
              <a:t>。</a:t>
            </a:r>
            <a:endParaRPr lang="zh-CN" altLang="en-US"/>
          </a:p>
        </p:txBody>
      </p:sp>
    </p:spTree>
    <p:extLst>
      <p:ext uri="{BB962C8B-B14F-4D97-AF65-F5344CB8AC3E}">
        <p14:creationId xmlns:p14="http://schemas.microsoft.com/office/powerpoint/2010/main" val="339674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95504"/>
          </a:xfrm>
        </p:spPr>
        <p:txBody>
          <a:bodyPr/>
          <a:lstStyle/>
          <a:p>
            <a:pPr algn="ctr"/>
            <a:r>
              <a:rPr lang="en-US" altLang="zh-CN" smtClean="0"/>
              <a:t>rotate</a:t>
            </a:r>
            <a:endParaRPr lang="zh-CN" altLang="en-US"/>
          </a:p>
        </p:txBody>
      </p:sp>
      <p:sp>
        <p:nvSpPr>
          <p:cNvPr id="3" name="内容占位符 2"/>
          <p:cNvSpPr>
            <a:spLocks noGrp="1"/>
          </p:cNvSpPr>
          <p:nvPr>
            <p:ph idx="1"/>
          </p:nvPr>
        </p:nvSpPr>
        <p:spPr>
          <a:xfrm>
            <a:off x="838200" y="1384917"/>
            <a:ext cx="10515600" cy="4792046"/>
          </a:xfrm>
        </p:spPr>
        <p:txBody>
          <a:bodyPr/>
          <a:lstStyle/>
          <a:p>
            <a:r>
              <a:rPr lang="zh-CN" altLang="en-US" smtClean="0"/>
              <a:t>旋转变换。</a:t>
            </a:r>
            <a:endParaRPr lang="en-US" altLang="zh-CN" smtClean="0"/>
          </a:p>
          <a:p>
            <a:r>
              <a:rPr lang="en-US" altLang="zh-CN" smtClean="0"/>
              <a:t>transform: rotateX(30deg)</a:t>
            </a:r>
            <a:r>
              <a:rPr lang="zh-CN" altLang="en-US" smtClean="0"/>
              <a:t>，围绕</a:t>
            </a:r>
            <a:r>
              <a:rPr lang="en-US" altLang="zh-CN" smtClean="0"/>
              <a:t>X</a:t>
            </a:r>
            <a:r>
              <a:rPr lang="zh-CN" altLang="en-US" smtClean="0"/>
              <a:t>轴顺时针旋转</a:t>
            </a:r>
            <a:r>
              <a:rPr lang="en-US" altLang="zh-CN" smtClean="0"/>
              <a:t>30</a:t>
            </a:r>
            <a:r>
              <a:rPr lang="zh-CN" altLang="en-US" smtClean="0"/>
              <a:t>度，</a:t>
            </a:r>
            <a:r>
              <a:rPr lang="en-US" altLang="zh-CN" smtClean="0"/>
              <a:t>deg</a:t>
            </a:r>
            <a:r>
              <a:rPr lang="zh-CN" altLang="en-US" smtClean="0"/>
              <a:t>表示度。</a:t>
            </a:r>
            <a:endParaRPr lang="en-US" altLang="zh-CN" smtClean="0"/>
          </a:p>
          <a:p>
            <a:pPr marL="0" indent="0">
              <a:buNone/>
            </a:pPr>
            <a:endParaRPr lang="zh-CN" altLang="en-US"/>
          </a:p>
        </p:txBody>
      </p:sp>
    </p:spTree>
    <p:extLst>
      <p:ext uri="{BB962C8B-B14F-4D97-AF65-F5344CB8AC3E}">
        <p14:creationId xmlns:p14="http://schemas.microsoft.com/office/powerpoint/2010/main" val="110297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57648"/>
          </a:xfrm>
        </p:spPr>
        <p:txBody>
          <a:bodyPr/>
          <a:lstStyle/>
          <a:p>
            <a:pPr algn="ctr"/>
            <a:r>
              <a:rPr lang="zh-CN" altLang="en-US"/>
              <a:t>对齐</a:t>
            </a:r>
          </a:p>
        </p:txBody>
      </p:sp>
      <p:sp>
        <p:nvSpPr>
          <p:cNvPr id="3" name="内容占位符 2"/>
          <p:cNvSpPr>
            <a:spLocks noGrp="1"/>
          </p:cNvSpPr>
          <p:nvPr>
            <p:ph idx="1"/>
          </p:nvPr>
        </p:nvSpPr>
        <p:spPr>
          <a:xfrm>
            <a:off x="838200" y="1420428"/>
            <a:ext cx="10515600" cy="4756536"/>
          </a:xfrm>
        </p:spPr>
        <p:txBody>
          <a:bodyPr/>
          <a:lstStyle/>
          <a:p>
            <a:r>
              <a:rPr lang="zh-CN" altLang="en-US" smtClean="0">
                <a:solidFill>
                  <a:srgbClr val="FF0000"/>
                </a:solidFill>
              </a:rPr>
              <a:t>块级元素</a:t>
            </a:r>
            <a:r>
              <a:rPr lang="zh-CN" altLang="en-US" smtClean="0"/>
              <a:t>水平居中：设置宽度，</a:t>
            </a:r>
            <a:r>
              <a:rPr lang="en-US" altLang="zh-CN" smtClean="0"/>
              <a:t>margin: 0 auto;</a:t>
            </a:r>
            <a:r>
              <a:rPr lang="zh-CN" altLang="en-US" smtClean="0"/>
              <a:t>左右都是</a:t>
            </a:r>
            <a:r>
              <a:rPr lang="en-US" altLang="zh-CN" smtClean="0"/>
              <a:t>auto</a:t>
            </a:r>
            <a:r>
              <a:rPr lang="zh-CN" altLang="en-US" smtClean="0"/>
              <a:t>，使块级元素居中对齐。</a:t>
            </a:r>
            <a:endParaRPr lang="en-US" altLang="zh-CN" smtClean="0"/>
          </a:p>
          <a:p>
            <a:r>
              <a:rPr lang="zh-CN" altLang="en-US" smtClean="0">
                <a:solidFill>
                  <a:srgbClr val="FF0000"/>
                </a:solidFill>
              </a:rPr>
              <a:t>记忆方法</a:t>
            </a:r>
            <a:r>
              <a:rPr lang="zh-CN" altLang="en-US" smtClean="0"/>
              <a:t>：块级元素独占一行，当左右都没有元素才能称为居中，行内元素和块级行内元素不能独占一行，所以设置了</a:t>
            </a:r>
            <a:r>
              <a:rPr lang="en-US" altLang="zh-CN" smtClean="0"/>
              <a:t>margin: 0 auto</a:t>
            </a:r>
            <a:r>
              <a:rPr lang="zh-CN" altLang="en-US" smtClean="0"/>
              <a:t>不能水平居中。</a:t>
            </a:r>
            <a:endParaRPr lang="en-US" altLang="zh-CN" smtClean="0"/>
          </a:p>
          <a:p>
            <a:r>
              <a:rPr lang="zh-CN" altLang="en-US" smtClean="0"/>
              <a:t>文本对齐：</a:t>
            </a:r>
            <a:r>
              <a:rPr lang="en-US" altLang="zh-CN" smtClean="0"/>
              <a:t>text-align:left</a:t>
            </a:r>
            <a:r>
              <a:rPr lang="zh-CN" altLang="en-US" smtClean="0"/>
              <a:t>（默认值）</a:t>
            </a:r>
            <a:r>
              <a:rPr lang="en-US" altLang="zh-CN" smtClean="0"/>
              <a:t>|center|right;</a:t>
            </a:r>
          </a:p>
          <a:p>
            <a:r>
              <a:rPr lang="zh-CN" altLang="en-US" smtClean="0"/>
              <a:t>行高：两个行内元素对齐，因为行内元素无法设置高度，可以通过设置</a:t>
            </a:r>
            <a:r>
              <a:rPr lang="en-US" altLang="zh-CN" smtClean="0"/>
              <a:t>line-height</a:t>
            </a:r>
            <a:r>
              <a:rPr lang="zh-CN" altLang="en-US" smtClean="0"/>
              <a:t>使其对齐。</a:t>
            </a:r>
            <a:endParaRPr lang="en-US" altLang="zh-CN" smtClean="0"/>
          </a:p>
          <a:p>
            <a:endParaRPr lang="zh-CN" altLang="en-US"/>
          </a:p>
        </p:txBody>
      </p:sp>
    </p:spTree>
    <p:extLst>
      <p:ext uri="{BB962C8B-B14F-4D97-AF65-F5344CB8AC3E}">
        <p14:creationId xmlns:p14="http://schemas.microsoft.com/office/powerpoint/2010/main" val="286209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775"/>
            <a:ext cx="10515600" cy="5691188"/>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可以</a:t>
            </a:r>
            <a:r>
              <a:rPr lang="zh-CN" altLang="en-US" dirty="0" smtClean="0"/>
              <a:t>发现，</a:t>
            </a:r>
            <a:r>
              <a:rPr lang="en-US" altLang="zh-CN" dirty="0" smtClean="0"/>
              <a:t>float</a:t>
            </a:r>
            <a:r>
              <a:rPr lang="zh-CN" altLang="en-US" dirty="0" smtClean="0"/>
              <a:t>会出现</a:t>
            </a:r>
            <a:r>
              <a:rPr lang="zh-CN" altLang="en-US" dirty="0"/>
              <a:t>高度</a:t>
            </a:r>
            <a:r>
              <a:rPr lang="zh-CN" altLang="en-US" dirty="0" smtClean="0"/>
              <a:t>坍塌现象，</a:t>
            </a:r>
            <a:r>
              <a:rPr lang="en-US" altLang="zh-CN" dirty="0" smtClean="0"/>
              <a:t>.outer</a:t>
            </a:r>
            <a:r>
              <a:rPr lang="zh-CN" altLang="en-US" dirty="0" smtClean="0"/>
              <a:t>的高度为</a:t>
            </a:r>
            <a:r>
              <a:rPr lang="en-US" altLang="zh-CN" dirty="0" smtClean="0"/>
              <a:t>0</a:t>
            </a:r>
            <a:r>
              <a:rPr lang="zh-CN" altLang="en-US" dirty="0" smtClean="0"/>
              <a:t>，导致影响父级元素的布局。</a:t>
            </a:r>
            <a:endParaRPr lang="en-US" altLang="zh-CN" dirty="0" smtClean="0"/>
          </a:p>
          <a:p>
            <a:r>
              <a:rPr lang="zh-CN" altLang="en-US" dirty="0" smtClean="0"/>
              <a:t>另外</a:t>
            </a:r>
            <a:r>
              <a:rPr lang="zh-CN" altLang="en-US" dirty="0" smtClean="0">
                <a:solidFill>
                  <a:srgbClr val="FF0000"/>
                </a:solidFill>
              </a:rPr>
              <a:t>浮动</a:t>
            </a:r>
            <a:r>
              <a:rPr lang="zh-CN" altLang="en-US" dirty="0">
                <a:solidFill>
                  <a:srgbClr val="FF0000"/>
                </a:solidFill>
              </a:rPr>
              <a:t>的元素脱离了普通流</a:t>
            </a:r>
            <a:r>
              <a:rPr lang="zh-CN" altLang="en-US" dirty="0"/>
              <a:t>，这样使得包含它的父元素并不会因为这个浮动元素的存在而自动撑高，这样就会造成高度</a:t>
            </a:r>
            <a:r>
              <a:rPr lang="zh-CN" altLang="en-US" dirty="0" smtClean="0"/>
              <a:t>塌。</a:t>
            </a:r>
            <a:endParaRPr lang="en-US" altLang="zh-C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400050"/>
            <a:ext cx="5195887"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46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488"/>
            <a:ext cx="10515600" cy="5705475"/>
          </a:xfrm>
        </p:spPr>
        <p:txBody>
          <a:bodyPr/>
          <a:lstStyle/>
          <a:p>
            <a:r>
              <a:rPr lang="zh-CN" altLang="en-US" dirty="0" smtClean="0"/>
              <a:t>两种常用的解决方案：</a:t>
            </a:r>
            <a:r>
              <a:rPr lang="en-US" altLang="zh-CN" dirty="0"/>
              <a:t> </a:t>
            </a:r>
            <a:r>
              <a:rPr lang="en-US" altLang="zh-CN" dirty="0" err="1"/>
              <a:t>clear:both</a:t>
            </a:r>
            <a:r>
              <a:rPr lang="en-US" altLang="zh-CN" dirty="0" smtClean="0"/>
              <a:t>;</a:t>
            </a:r>
            <a:r>
              <a:rPr lang="zh-CN" altLang="en-US" dirty="0" smtClean="0"/>
              <a:t>（推荐使用第二种）</a:t>
            </a:r>
            <a:endParaRPr lang="en-US" altLang="zh-CN" dirty="0" smtClean="0"/>
          </a:p>
          <a:p>
            <a:r>
              <a:rPr lang="en-US" altLang="zh-CN" dirty="0" smtClean="0"/>
              <a:t>1</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a:t>
            </a:r>
            <a:endParaRPr lang="en-US" altLang="zh-C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600449"/>
            <a:ext cx="4819651"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957262"/>
            <a:ext cx="5395912"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07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清除浮动原理</a:t>
            </a:r>
            <a:endParaRPr lang="zh-CN" altLang="en-US"/>
          </a:p>
        </p:txBody>
      </p:sp>
      <p:sp>
        <p:nvSpPr>
          <p:cNvPr id="3" name="内容占位符 2"/>
          <p:cNvSpPr>
            <a:spLocks noGrp="1"/>
          </p:cNvSpPr>
          <p:nvPr>
            <p:ph idx="1"/>
          </p:nvPr>
        </p:nvSpPr>
        <p:spPr/>
        <p:txBody>
          <a:bodyPr/>
          <a:lstStyle/>
          <a:p>
            <a:r>
              <a:rPr lang="en-US" altLang="zh-CN" dirty="0"/>
              <a:t>clear </a:t>
            </a:r>
            <a:r>
              <a:rPr lang="zh-CN" altLang="en-US" dirty="0"/>
              <a:t>会为元素添加足够的空白空间，使到该元素的位置会放置在它前一个浮动元素之下，这跟增加元素外边距使到元素占据满行而强制换行的效果是一样</a:t>
            </a:r>
            <a:r>
              <a:rPr lang="zh-CN" altLang="en-US" dirty="0" smtClean="0"/>
              <a:t>的。</a:t>
            </a:r>
            <a:endParaRPr lang="en-US" altLang="zh-CN" dirty="0" smtClean="0"/>
          </a:p>
          <a:p>
            <a:r>
              <a:rPr lang="zh-CN" altLang="en-US" dirty="0" smtClean="0"/>
              <a:t>增加</a:t>
            </a:r>
            <a:r>
              <a:rPr lang="zh-CN" altLang="en-US" dirty="0"/>
              <a:t>足够的空间使到元素换行，那么最稳妥的办法就是使到该元素占据一整</a:t>
            </a:r>
            <a:r>
              <a:rPr lang="zh-CN" altLang="en-US" dirty="0" smtClean="0"/>
              <a:t>行。如上所示，第一种的</a:t>
            </a:r>
            <a:r>
              <a:rPr lang="en-US" altLang="zh-CN" dirty="0" smtClean="0"/>
              <a:t>content</a:t>
            </a:r>
            <a:r>
              <a:rPr lang="zh-CN" altLang="en-US" dirty="0" smtClean="0"/>
              <a:t>是一个</a:t>
            </a:r>
            <a:r>
              <a:rPr lang="en-US" altLang="zh-CN" dirty="0" smtClean="0"/>
              <a:t>”.”</a:t>
            </a:r>
            <a:r>
              <a:rPr lang="zh-CN" altLang="en-US" dirty="0" smtClean="0"/>
              <a:t>，第二种是一个空元素，不会增加额外的元素。</a:t>
            </a:r>
            <a:endParaRPr lang="zh-CN" altLang="en-US" dirty="0"/>
          </a:p>
        </p:txBody>
      </p:sp>
    </p:spTree>
    <p:extLst>
      <p:ext uri="{BB962C8B-B14F-4D97-AF65-F5344CB8AC3E}">
        <p14:creationId xmlns:p14="http://schemas.microsoft.com/office/powerpoint/2010/main" val="13995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定位</a:t>
            </a:r>
            <a:r>
              <a:rPr lang="en-US" altLang="zh-CN" dirty="0" smtClean="0"/>
              <a:t>position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常见值如下：</a:t>
            </a:r>
            <a:endParaRPr lang="en-US" altLang="zh-CN" dirty="0" smtClean="0"/>
          </a:p>
          <a:p>
            <a:r>
              <a:rPr lang="en-US" altLang="zh-CN" dirty="0" smtClean="0"/>
              <a:t>absolute</a:t>
            </a:r>
            <a:r>
              <a:rPr lang="zh-CN" altLang="en-US" dirty="0" smtClean="0"/>
              <a:t>：生成绝对定位元素，相对于</a:t>
            </a:r>
            <a:r>
              <a:rPr lang="en-US" altLang="zh-CN" dirty="0" smtClean="0"/>
              <a:t>static</a:t>
            </a:r>
            <a:r>
              <a:rPr lang="zh-CN" altLang="en-US" dirty="0" smtClean="0"/>
              <a:t>定位以外的第一个祖先元素进行定位，元素位置通过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进行定位。</a:t>
            </a:r>
            <a:endParaRPr lang="en-US" altLang="zh-CN" dirty="0" smtClean="0"/>
          </a:p>
          <a:p>
            <a:r>
              <a:rPr lang="en-US" altLang="zh-CN" dirty="0" smtClean="0"/>
              <a:t>fixed</a:t>
            </a:r>
            <a:r>
              <a:rPr lang="zh-CN" altLang="en-US" dirty="0" smtClean="0"/>
              <a:t>：生成绝对定位元素，</a:t>
            </a:r>
            <a:r>
              <a:rPr lang="zh-CN" altLang="en-US" dirty="0"/>
              <a:t>相对于浏览器窗口进行</a:t>
            </a:r>
            <a:r>
              <a:rPr lang="zh-CN" altLang="en-US" dirty="0" smtClean="0"/>
              <a:t>定位，</a:t>
            </a:r>
            <a:r>
              <a:rPr lang="zh-CN" altLang="en-US" dirty="0"/>
              <a:t>元素位置通过</a:t>
            </a:r>
            <a:r>
              <a:rPr lang="en-US" altLang="zh-CN" dirty="0"/>
              <a:t>top</a:t>
            </a:r>
            <a:r>
              <a:rPr lang="zh-CN" altLang="en-US" dirty="0"/>
              <a:t>、</a:t>
            </a:r>
            <a:r>
              <a:rPr lang="en-US" altLang="zh-CN" dirty="0"/>
              <a:t>right</a:t>
            </a:r>
            <a:r>
              <a:rPr lang="zh-CN" altLang="en-US" dirty="0"/>
              <a:t>、</a:t>
            </a:r>
            <a:r>
              <a:rPr lang="en-US" altLang="zh-CN" dirty="0"/>
              <a:t>bottom</a:t>
            </a:r>
            <a:r>
              <a:rPr lang="zh-CN" altLang="en-US" dirty="0"/>
              <a:t>、</a:t>
            </a:r>
            <a:r>
              <a:rPr lang="en-US" altLang="zh-CN" dirty="0"/>
              <a:t>left</a:t>
            </a:r>
            <a:r>
              <a:rPr lang="zh-CN" altLang="en-US" dirty="0"/>
              <a:t>进行定位</a:t>
            </a:r>
            <a:r>
              <a:rPr lang="zh-CN" altLang="en-US" dirty="0" smtClean="0"/>
              <a:t>。</a:t>
            </a:r>
            <a:endParaRPr lang="en-US" altLang="zh-CN" dirty="0" smtClean="0"/>
          </a:p>
          <a:p>
            <a:r>
              <a:rPr lang="en-US" altLang="zh-CN" dirty="0" smtClean="0"/>
              <a:t>relative</a:t>
            </a:r>
            <a:r>
              <a:rPr lang="zh-CN" altLang="en-US" dirty="0" smtClean="0"/>
              <a:t>：</a:t>
            </a:r>
            <a:r>
              <a:rPr lang="zh-CN" altLang="en-US" dirty="0"/>
              <a:t>生成相对定位的元素，相对于其正常位置进行定位</a:t>
            </a:r>
            <a:r>
              <a:rPr lang="zh-CN" altLang="en-US" dirty="0" smtClean="0"/>
              <a:t>。</a:t>
            </a:r>
            <a:endParaRPr lang="en-US" altLang="zh-CN" dirty="0" smtClean="0"/>
          </a:p>
          <a:p>
            <a:r>
              <a:rPr lang="en-US" altLang="zh-CN" dirty="0" smtClean="0"/>
              <a:t>static</a:t>
            </a:r>
            <a:r>
              <a:rPr lang="zh-CN" altLang="en-US" dirty="0" smtClean="0"/>
              <a:t>：</a:t>
            </a:r>
            <a:r>
              <a:rPr lang="zh-CN" altLang="en-US" dirty="0"/>
              <a:t>默认值。没有定位，元素出现在正常的流中</a:t>
            </a:r>
            <a:r>
              <a:rPr lang="zh-CN" altLang="en-US" dirty="0" smtClean="0"/>
              <a:t>（</a:t>
            </a:r>
            <a:r>
              <a:rPr lang="zh-CN" altLang="en-US" dirty="0"/>
              <a:t> </a:t>
            </a:r>
            <a:r>
              <a:rPr lang="en-US" altLang="zh-CN" dirty="0" smtClean="0"/>
              <a:t>top</a:t>
            </a:r>
            <a:r>
              <a:rPr lang="zh-CN" altLang="en-US" dirty="0" smtClean="0"/>
              <a:t>，</a:t>
            </a:r>
            <a:r>
              <a:rPr lang="en-US" altLang="zh-CN" dirty="0" smtClean="0"/>
              <a:t> bottom</a:t>
            </a:r>
            <a:r>
              <a:rPr lang="zh-CN" altLang="en-US" dirty="0" smtClean="0"/>
              <a:t>，</a:t>
            </a:r>
            <a:r>
              <a:rPr lang="en-US" altLang="zh-CN" dirty="0" smtClean="0"/>
              <a:t> left</a:t>
            </a:r>
            <a:r>
              <a:rPr lang="zh-CN" altLang="en-US" dirty="0" smtClean="0"/>
              <a:t>，</a:t>
            </a:r>
            <a:r>
              <a:rPr lang="en-US" altLang="zh-CN" dirty="0" smtClean="0"/>
              <a:t> </a:t>
            </a:r>
            <a:r>
              <a:rPr lang="en-US" altLang="zh-CN" dirty="0"/>
              <a:t>right </a:t>
            </a:r>
            <a:r>
              <a:rPr lang="zh-CN" altLang="en-US" dirty="0" smtClean="0"/>
              <a:t>，</a:t>
            </a:r>
            <a:r>
              <a:rPr lang="en-US" altLang="zh-CN" dirty="0" smtClean="0"/>
              <a:t>z-index</a:t>
            </a:r>
            <a:r>
              <a:rPr lang="en-US" altLang="zh-CN" dirty="0"/>
              <a:t> </a:t>
            </a:r>
            <a:r>
              <a:rPr lang="zh-CN" altLang="en-US" dirty="0" smtClean="0"/>
              <a:t>设置无效）</a:t>
            </a:r>
            <a:endParaRPr lang="en-US" altLang="zh-CN" dirty="0" smtClean="0"/>
          </a:p>
          <a:p>
            <a:r>
              <a:rPr lang="zh-CN" altLang="en-US" dirty="0" smtClean="0"/>
              <a:t>注意当</a:t>
            </a:r>
            <a:r>
              <a:rPr lang="en-US" altLang="zh-CN" dirty="0" smtClean="0"/>
              <a:t>position</a:t>
            </a:r>
            <a:r>
              <a:rPr lang="zh-CN" altLang="en-US" dirty="0" smtClean="0"/>
              <a:t>值为</a:t>
            </a:r>
            <a:r>
              <a:rPr lang="en-US" altLang="zh-CN" dirty="0" smtClean="0"/>
              <a:t>absolute</a:t>
            </a:r>
            <a:r>
              <a:rPr lang="zh-CN" altLang="en-US" dirty="0" smtClean="0"/>
              <a:t>或者</a:t>
            </a:r>
            <a:r>
              <a:rPr lang="en-US" altLang="zh-CN" dirty="0" smtClean="0"/>
              <a:t>fixed</a:t>
            </a:r>
            <a:r>
              <a:rPr lang="zh-CN" altLang="en-US" dirty="0" smtClean="0"/>
              <a:t>时，宽高默认为</a:t>
            </a:r>
            <a:r>
              <a:rPr lang="en-US" altLang="zh-CN" dirty="0" smtClean="0"/>
              <a:t>0</a:t>
            </a:r>
            <a:r>
              <a:rPr lang="zh-CN" altLang="en-US" dirty="0" smtClean="0"/>
              <a:t>，可以通过制定</a:t>
            </a:r>
            <a:r>
              <a:rPr lang="en-US" altLang="zh-CN" dirty="0" smtClean="0"/>
              <a:t>width</a:t>
            </a:r>
            <a:r>
              <a:rPr lang="zh-CN" altLang="en-US" dirty="0" smtClean="0"/>
              <a:t>和</a:t>
            </a:r>
            <a:r>
              <a:rPr lang="en-US" altLang="zh-CN" dirty="0" smtClean="0"/>
              <a:t>height</a:t>
            </a:r>
            <a:r>
              <a:rPr lang="zh-CN" altLang="en-US" dirty="0" smtClean="0"/>
              <a:t>指定宽高，或者不指定</a:t>
            </a:r>
            <a:r>
              <a:rPr lang="en-US" altLang="zh-CN" dirty="0" smtClean="0"/>
              <a:t>width</a:t>
            </a:r>
            <a:r>
              <a:rPr lang="zh-CN" altLang="en-US" dirty="0" smtClean="0"/>
              <a:t>和</a:t>
            </a:r>
            <a:r>
              <a:rPr lang="en-US" altLang="zh-CN" dirty="0" smtClean="0"/>
              <a:t>height</a:t>
            </a:r>
            <a:r>
              <a:rPr lang="zh-CN" altLang="en-US" dirty="0" smtClean="0"/>
              <a:t>，通过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right</a:t>
            </a:r>
            <a:r>
              <a:rPr lang="zh-CN" altLang="en-US" dirty="0" smtClean="0"/>
              <a:t>来设定宽高，当浏览器窗口缩放时，可能会影响宽高，所以使用时需要注意。</a:t>
            </a:r>
            <a:endParaRPr lang="zh-CN" altLang="en-US" dirty="0"/>
          </a:p>
        </p:txBody>
      </p:sp>
    </p:spTree>
    <p:extLst>
      <p:ext uri="{BB962C8B-B14F-4D97-AF65-F5344CB8AC3E}">
        <p14:creationId xmlns:p14="http://schemas.microsoft.com/office/powerpoint/2010/main" val="330029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913"/>
            <a:ext cx="10515600" cy="5734050"/>
          </a:xfrm>
        </p:spPr>
        <p:txBody>
          <a:bodyPr>
            <a:normAutofit fontScale="92500" lnSpcReduction="10000"/>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r>
              <a:rPr lang="zh-CN" altLang="en-US" dirty="0" smtClean="0"/>
              <a:t>使用场景：电商网站选择商品后选择“立即购买”，这时如果用户还没有登录，会立即弹出登录框，这个框宽高固定，相对屏幕水平和垂直方向都居中。</a:t>
            </a:r>
            <a:endParaRPr lang="en-US" altLang="zh-CN" dirty="0" smtClean="0"/>
          </a:p>
          <a:p>
            <a:r>
              <a:rPr lang="zh-CN" altLang="en-US" dirty="0" smtClean="0"/>
              <a:t>可以看到通过设置</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都为</a:t>
            </a:r>
            <a:r>
              <a:rPr lang="en-US" altLang="zh-CN" dirty="0" smtClean="0"/>
              <a:t>0</a:t>
            </a:r>
            <a:r>
              <a:rPr lang="zh-CN" altLang="en-US" dirty="0" smtClean="0"/>
              <a:t>，使</a:t>
            </a:r>
            <a:r>
              <a:rPr lang="en-US" altLang="zh-CN" dirty="0" smtClean="0"/>
              <a:t>.modal</a:t>
            </a:r>
            <a:r>
              <a:rPr lang="zh-CN" altLang="en-US" dirty="0" smtClean="0"/>
              <a:t>完全覆盖了屏幕，</a:t>
            </a:r>
            <a:r>
              <a:rPr lang="en-US" altLang="zh-CN" dirty="0" smtClean="0"/>
              <a:t>.modal-body</a:t>
            </a:r>
            <a:r>
              <a:rPr lang="zh-CN" altLang="en-US" dirty="0" smtClean="0"/>
              <a:t>居中，</a:t>
            </a:r>
            <a:r>
              <a:rPr lang="en-US" altLang="zh-CN" dirty="0" smtClean="0"/>
              <a:t>position: absolute</a:t>
            </a:r>
            <a:r>
              <a:rPr lang="zh-CN" altLang="en-US" dirty="0" smtClean="0"/>
              <a:t>，相对于</a:t>
            </a:r>
            <a:r>
              <a:rPr lang="en-US" altLang="zh-CN" dirty="0" smtClean="0"/>
              <a:t>.modal</a:t>
            </a:r>
            <a:r>
              <a:rPr lang="zh-CN" altLang="en-US" dirty="0" smtClean="0"/>
              <a:t>进行定位，</a:t>
            </a:r>
            <a:r>
              <a:rPr lang="en-US" altLang="zh-CN" dirty="0" smtClean="0">
                <a:solidFill>
                  <a:srgbClr val="FF0000"/>
                </a:solidFill>
              </a:rPr>
              <a:t>left</a:t>
            </a:r>
            <a:r>
              <a:rPr lang="zh-CN" altLang="en-US" dirty="0" smtClean="0">
                <a:solidFill>
                  <a:srgbClr val="FF0000"/>
                </a:solidFill>
              </a:rPr>
              <a:t>和</a:t>
            </a:r>
            <a:r>
              <a:rPr lang="en-US" altLang="zh-CN" dirty="0" smtClean="0">
                <a:solidFill>
                  <a:srgbClr val="FF0000"/>
                </a:solidFill>
              </a:rPr>
              <a:t>top</a:t>
            </a:r>
            <a:r>
              <a:rPr lang="zh-CN" altLang="en-US" dirty="0" smtClean="0">
                <a:solidFill>
                  <a:srgbClr val="FF0000"/>
                </a:solidFill>
              </a:rPr>
              <a:t>都是相对于</a:t>
            </a:r>
            <a:r>
              <a:rPr lang="en-US" altLang="zh-CN" dirty="0" smtClean="0">
                <a:solidFill>
                  <a:srgbClr val="FF0000"/>
                </a:solidFill>
              </a:rPr>
              <a:t>.modal</a:t>
            </a:r>
            <a:r>
              <a:rPr lang="zh-CN" altLang="en-US" dirty="0" smtClean="0">
                <a:solidFill>
                  <a:srgbClr val="FF0000"/>
                </a:solidFill>
              </a:rPr>
              <a:t>（参照物）宽高值进行定位，</a:t>
            </a:r>
            <a:r>
              <a:rPr lang="en-US" altLang="zh-CN" dirty="0" smtClean="0">
                <a:solidFill>
                  <a:srgbClr val="FF0000"/>
                </a:solidFill>
              </a:rPr>
              <a:t>transform: translate(-50%, -50%)</a:t>
            </a:r>
            <a:r>
              <a:rPr lang="zh-CN" altLang="en-US" dirty="0" smtClean="0">
                <a:solidFill>
                  <a:srgbClr val="FF0000"/>
                </a:solidFill>
              </a:rPr>
              <a:t>是相对于自身位置进行位移，</a:t>
            </a:r>
            <a:r>
              <a:rPr lang="en-US" altLang="zh-CN" dirty="0" smtClean="0">
                <a:solidFill>
                  <a:srgbClr val="FF0000"/>
                </a:solidFill>
              </a:rPr>
              <a:t>-50%</a:t>
            </a:r>
            <a:r>
              <a:rPr lang="zh-CN" altLang="en-US" dirty="0" smtClean="0">
                <a:solidFill>
                  <a:srgbClr val="FF0000"/>
                </a:solidFill>
              </a:rPr>
              <a:t>的实际值是自身宽高进行取值。</a:t>
            </a:r>
            <a:endParaRPr lang="zh-CN" altLang="en-US"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4" y="485323"/>
            <a:ext cx="3656466" cy="237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42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7862"/>
            <a:ext cx="9144000" cy="777458"/>
          </a:xfrm>
        </p:spPr>
        <p:txBody>
          <a:bodyPr>
            <a:normAutofit fontScale="90000"/>
          </a:bodyPr>
          <a:lstStyle/>
          <a:p>
            <a:r>
              <a:rPr lang="en-US" altLang="zh-CN" smtClean="0"/>
              <a:t>css</a:t>
            </a:r>
            <a:r>
              <a:rPr lang="zh-CN" altLang="en-US" smtClean="0"/>
              <a:t>选择器</a:t>
            </a:r>
            <a:endParaRPr lang="zh-CN" altLang="en-US"/>
          </a:p>
        </p:txBody>
      </p:sp>
      <p:sp>
        <p:nvSpPr>
          <p:cNvPr id="3" name="副标题 2"/>
          <p:cNvSpPr>
            <a:spLocks noGrp="1"/>
          </p:cNvSpPr>
          <p:nvPr>
            <p:ph type="subTitle" idx="1"/>
          </p:nvPr>
        </p:nvSpPr>
        <p:spPr>
          <a:xfrm>
            <a:off x="1524000" y="1207363"/>
            <a:ext cx="9144000" cy="4714043"/>
          </a:xfrm>
        </p:spPr>
        <p:txBody>
          <a:bodyPr/>
          <a:lstStyle/>
          <a:p>
            <a:pPr algn="l"/>
            <a:r>
              <a:rPr lang="zh-CN" altLang="en-US" smtClean="0"/>
              <a:t>选择器 </a:t>
            </a:r>
            <a:r>
              <a:rPr lang="en-US" altLang="zh-CN" smtClean="0"/>
              <a:t>{</a:t>
            </a:r>
          </a:p>
          <a:p>
            <a:pPr algn="l"/>
            <a:r>
              <a:rPr lang="en-US" altLang="zh-CN" smtClean="0"/>
              <a:t>  </a:t>
            </a:r>
            <a:r>
              <a:rPr lang="zh-CN" altLang="en-US" smtClean="0"/>
              <a:t>样式名</a:t>
            </a:r>
            <a:r>
              <a:rPr lang="en-US" altLang="zh-CN" smtClean="0"/>
              <a:t>1: </a:t>
            </a:r>
            <a:r>
              <a:rPr lang="zh-CN" altLang="en-US" smtClean="0"/>
              <a:t>样式值</a:t>
            </a:r>
            <a:r>
              <a:rPr lang="en-US" altLang="zh-CN" smtClean="0"/>
              <a:t>;</a:t>
            </a:r>
          </a:p>
          <a:p>
            <a:pPr algn="l"/>
            <a:r>
              <a:rPr lang="zh-CN" altLang="en-US" smtClean="0"/>
              <a:t>  样式名</a:t>
            </a:r>
            <a:r>
              <a:rPr lang="en-US" altLang="zh-CN" smtClean="0"/>
              <a:t>2: </a:t>
            </a:r>
            <a:r>
              <a:rPr lang="zh-CN" altLang="en-US"/>
              <a:t>样式值</a:t>
            </a:r>
            <a:r>
              <a:rPr lang="en-US" altLang="zh-CN"/>
              <a:t>;</a:t>
            </a:r>
          </a:p>
          <a:p>
            <a:pPr algn="l"/>
            <a:r>
              <a:rPr lang="en-US" altLang="zh-CN" smtClean="0"/>
              <a:t>}</a:t>
            </a:r>
          </a:p>
          <a:p>
            <a:pPr algn="l"/>
            <a:r>
              <a:rPr lang="zh-CN" altLang="en-US" smtClean="0"/>
              <a:t>以上是</a:t>
            </a:r>
            <a:r>
              <a:rPr lang="en-US" altLang="zh-CN" smtClean="0"/>
              <a:t>css</a:t>
            </a:r>
            <a:r>
              <a:rPr lang="zh-CN" altLang="en-US" smtClean="0"/>
              <a:t>书写格式，其中选择器指定了作用域</a:t>
            </a:r>
            <a:r>
              <a:rPr lang="en-US" altLang="zh-CN" smtClean="0"/>
              <a:t>html</a:t>
            </a:r>
            <a:r>
              <a:rPr lang="zh-CN" altLang="en-US" smtClean="0"/>
              <a:t>文档中哪些元素。</a:t>
            </a:r>
            <a:endParaRPr lang="zh-CN" altLang="en-US"/>
          </a:p>
        </p:txBody>
      </p:sp>
    </p:spTree>
    <p:extLst>
      <p:ext uri="{BB962C8B-B14F-4D97-AF65-F5344CB8AC3E}">
        <p14:creationId xmlns:p14="http://schemas.microsoft.com/office/powerpoint/2010/main" val="415878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类选择器</a:t>
            </a:r>
            <a:endParaRPr lang="zh-CN" altLang="en-US"/>
          </a:p>
        </p:txBody>
      </p:sp>
      <p:sp>
        <p:nvSpPr>
          <p:cNvPr id="3" name="内容占位符 2"/>
          <p:cNvSpPr>
            <a:spLocks noGrp="1"/>
          </p:cNvSpPr>
          <p:nvPr>
            <p:ph idx="1"/>
          </p:nvPr>
        </p:nvSpPr>
        <p:spPr>
          <a:xfrm>
            <a:off x="838200" y="1464816"/>
            <a:ext cx="10515600" cy="4712147"/>
          </a:xfrm>
        </p:spPr>
        <p:txBody>
          <a:bodyPr>
            <a:normAutofit lnSpcReduction="10000"/>
          </a:bodyPr>
          <a:lstStyle/>
          <a:p>
            <a:r>
              <a:rPr lang="en-US" altLang="zh-CN" smtClean="0"/>
              <a:t>css</a:t>
            </a:r>
            <a:r>
              <a:rPr lang="zh-CN" altLang="en-US" smtClean="0"/>
              <a:t>代码：</a:t>
            </a:r>
            <a:endParaRPr lang="en-US" altLang="zh-CN" smtClean="0"/>
          </a:p>
          <a:p>
            <a:r>
              <a:rPr lang="en-US" altLang="zh-CN" smtClean="0"/>
              <a:t>.name1 {</a:t>
            </a:r>
          </a:p>
          <a:p>
            <a:r>
              <a:rPr lang="en-US" altLang="zh-CN" smtClean="0"/>
              <a:t>  color: red;</a:t>
            </a:r>
            <a:endParaRPr lang="en-US" altLang="zh-CN"/>
          </a:p>
          <a:p>
            <a:r>
              <a:rPr lang="en-US" altLang="zh-CN" smtClean="0"/>
              <a:t>}</a:t>
            </a:r>
          </a:p>
          <a:p>
            <a:r>
              <a:rPr lang="en-US" altLang="zh-CN" smtClean="0"/>
              <a:t>html</a:t>
            </a:r>
            <a:r>
              <a:rPr lang="zh-CN" altLang="en-US" smtClean="0"/>
              <a:t>代码：</a:t>
            </a:r>
            <a:endParaRPr lang="en-US" altLang="zh-CN" smtClean="0"/>
          </a:p>
          <a:p>
            <a:r>
              <a:rPr lang="en-US" altLang="zh-CN" smtClean="0"/>
              <a:t>&lt;tagName class=“name1 name2 name3”&gt;&lt;/tagName&gt;</a:t>
            </a:r>
          </a:p>
          <a:p>
            <a:r>
              <a:rPr lang="en-US" altLang="zh-CN"/>
              <a:t>&lt;tagName class=“name1 </a:t>
            </a:r>
            <a:r>
              <a:rPr lang="en-US" altLang="zh-CN" smtClean="0"/>
              <a:t>name4 name5”&gt;&lt;/</a:t>
            </a:r>
            <a:r>
              <a:rPr lang="en-US" altLang="zh-CN"/>
              <a:t>tagName</a:t>
            </a:r>
            <a:r>
              <a:rPr lang="en-US" altLang="zh-CN" smtClean="0"/>
              <a:t>&gt;</a:t>
            </a:r>
          </a:p>
          <a:p>
            <a:r>
              <a:rPr lang="zh-CN" altLang="en-US" smtClean="0"/>
              <a:t>其中</a:t>
            </a:r>
            <a:r>
              <a:rPr lang="en-US" altLang="zh-CN" smtClean="0"/>
              <a:t>css</a:t>
            </a:r>
            <a:r>
              <a:rPr lang="zh-CN" altLang="en-US" smtClean="0"/>
              <a:t>代码中</a:t>
            </a:r>
            <a:r>
              <a:rPr lang="en-US" altLang="zh-CN" smtClean="0"/>
              <a:t>name1</a:t>
            </a:r>
            <a:r>
              <a:rPr lang="zh-CN" altLang="en-US" smtClean="0"/>
              <a:t>前面有一个</a:t>
            </a:r>
            <a:r>
              <a:rPr lang="en-US" altLang="zh-CN" smtClean="0"/>
              <a:t>”.”</a:t>
            </a:r>
            <a:r>
              <a:rPr lang="zh-CN" altLang="en-US" smtClean="0"/>
              <a:t>，代表是类选择器，作用域</a:t>
            </a:r>
            <a:r>
              <a:rPr lang="en-US" altLang="zh-CN" smtClean="0"/>
              <a:t>html</a:t>
            </a:r>
            <a:r>
              <a:rPr lang="zh-CN" altLang="en-US" smtClean="0"/>
              <a:t>代码中</a:t>
            </a:r>
            <a:r>
              <a:rPr lang="en-US" altLang="zh-CN" smtClean="0"/>
              <a:t>class</a:t>
            </a:r>
            <a:r>
              <a:rPr lang="zh-CN" altLang="en-US" smtClean="0"/>
              <a:t>的属性值包含</a:t>
            </a:r>
            <a:r>
              <a:rPr lang="en-US" altLang="zh-CN" smtClean="0"/>
              <a:t>name1</a:t>
            </a:r>
            <a:r>
              <a:rPr lang="zh-CN" altLang="en-US" smtClean="0"/>
              <a:t>的标签，</a:t>
            </a:r>
            <a:r>
              <a:rPr lang="en-US" altLang="zh-CN" smtClean="0"/>
              <a:t>class</a:t>
            </a:r>
            <a:r>
              <a:rPr lang="zh-CN" altLang="en-US" smtClean="0"/>
              <a:t>的值如果有多个，属性值之间使用空格分隔。</a:t>
            </a:r>
            <a:endParaRPr lang="zh-CN" altLang="en-US"/>
          </a:p>
        </p:txBody>
      </p:sp>
    </p:spTree>
    <p:extLst>
      <p:ext uri="{BB962C8B-B14F-4D97-AF65-F5344CB8AC3E}">
        <p14:creationId xmlns:p14="http://schemas.microsoft.com/office/powerpoint/2010/main" val="33605412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1869</Words>
  <Application>Microsoft Office PowerPoint</Application>
  <PresentationFormat>宽屏</PresentationFormat>
  <Paragraphs>192</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浮动float</vt:lpstr>
      <vt:lpstr>PowerPoint 演示文稿</vt:lpstr>
      <vt:lpstr>PowerPoint 演示文稿</vt:lpstr>
      <vt:lpstr>PowerPoint 演示文稿</vt:lpstr>
      <vt:lpstr>清除浮动原理</vt:lpstr>
      <vt:lpstr>定位position</vt:lpstr>
      <vt:lpstr>PowerPoint 演示文稿</vt:lpstr>
      <vt:lpstr>css选择器</vt:lpstr>
      <vt:lpstr>类选择器</vt:lpstr>
      <vt:lpstr>标签选择器</vt:lpstr>
      <vt:lpstr>id选择器</vt:lpstr>
      <vt:lpstr>后代选择器</vt:lpstr>
      <vt:lpstr>子选择器</vt:lpstr>
      <vt:lpstr>伪类选择器</vt:lpstr>
      <vt:lpstr>通用选择器</vt:lpstr>
      <vt:lpstr>组合选择器</vt:lpstr>
      <vt:lpstr>相邻同胞选择器</vt:lpstr>
      <vt:lpstr>属性选择器</vt:lpstr>
      <vt:lpstr>常用伪元素</vt:lpstr>
      <vt:lpstr>结构性伪类元素</vt:lpstr>
      <vt:lpstr>transform</vt:lpstr>
      <vt:lpstr>translate</vt:lpstr>
      <vt:lpstr>scale</vt:lpstr>
      <vt:lpstr>rotate</vt:lpstr>
      <vt:lpstr>对齐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71</cp:revision>
  <dcterms:created xsi:type="dcterms:W3CDTF">2018-10-10T23:42:15Z</dcterms:created>
  <dcterms:modified xsi:type="dcterms:W3CDTF">2018-10-22T07:12:26Z</dcterms:modified>
</cp:coreProperties>
</file>