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1" r:id="rId4"/>
    <p:sldId id="257" r:id="rId5"/>
    <p:sldId id="260" r:id="rId6"/>
    <p:sldId id="258" r:id="rId7"/>
    <p:sldId id="263" r:id="rId8"/>
    <p:sldId id="264" r:id="rId9"/>
    <p:sldId id="265" r:id="rId10"/>
    <p:sldId id="261" r:id="rId11"/>
    <p:sldId id="266" r:id="rId12"/>
    <p:sldId id="267" r:id="rId13"/>
    <p:sldId id="262" r:id="rId14"/>
    <p:sldId id="268" r:id="rId15"/>
    <p:sldId id="295" r:id="rId16"/>
    <p:sldId id="269" r:id="rId17"/>
    <p:sldId id="270" r:id="rId18"/>
    <p:sldId id="272" r:id="rId19"/>
    <p:sldId id="273" r:id="rId20"/>
    <p:sldId id="274" r:id="rId21"/>
    <p:sldId id="278" r:id="rId22"/>
    <p:sldId id="279" r:id="rId23"/>
    <p:sldId id="277" r:id="rId24"/>
    <p:sldId id="282" r:id="rId25"/>
    <p:sldId id="283" r:id="rId26"/>
    <p:sldId id="280" r:id="rId27"/>
    <p:sldId id="281" r:id="rId28"/>
    <p:sldId id="284" r:id="rId29"/>
    <p:sldId id="285" r:id="rId30"/>
    <p:sldId id="286" r:id="rId31"/>
    <p:sldId id="287" r:id="rId32"/>
    <p:sldId id="289" r:id="rId33"/>
    <p:sldId id="288" r:id="rId34"/>
    <p:sldId id="290" r:id="rId35"/>
    <p:sldId id="276" r:id="rId36"/>
    <p:sldId id="275" r:id="rId37"/>
    <p:sldId id="291" r:id="rId38"/>
    <p:sldId id="292" r:id="rId39"/>
    <p:sldId id="293" r:id="rId40"/>
    <p:sldId id="294"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26802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6765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309229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19994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25998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356521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118271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350008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4242914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18866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D20A67-8649-4086-A322-10DFF8ED3FE0}" type="datetimeFigureOut">
              <a:rPr lang="zh-CN" altLang="en-US" smtClean="0"/>
              <a:t>2018/10/9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259211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20A67-8649-4086-A322-10DFF8ED3FE0}" type="datetimeFigureOut">
              <a:rPr lang="zh-CN" altLang="en-US" smtClean="0"/>
              <a:t>2018/10/9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286D8-EFA1-44FF-8F80-55E9D84C3F63}" type="slidenum">
              <a:rPr lang="zh-CN" altLang="en-US" smtClean="0"/>
              <a:t>‹#›</a:t>
            </a:fld>
            <a:endParaRPr lang="zh-CN" altLang="en-US"/>
          </a:p>
        </p:txBody>
      </p:sp>
    </p:spTree>
    <p:extLst>
      <p:ext uri="{BB962C8B-B14F-4D97-AF65-F5344CB8AC3E}">
        <p14:creationId xmlns:p14="http://schemas.microsoft.com/office/powerpoint/2010/main" val="126883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baidu.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3287" y="2786062"/>
            <a:ext cx="5305425" cy="2857500"/>
          </a:xfrm>
          <a:prstGeom prst="rect">
            <a:avLst/>
          </a:prstGeom>
        </p:spPr>
      </p:pic>
      <p:sp>
        <p:nvSpPr>
          <p:cNvPr id="2" name="标题 1"/>
          <p:cNvSpPr>
            <a:spLocks noGrp="1"/>
          </p:cNvSpPr>
          <p:nvPr>
            <p:ph type="ctrTitle"/>
          </p:nvPr>
        </p:nvSpPr>
        <p:spPr>
          <a:xfrm>
            <a:off x="1524000" y="671987"/>
            <a:ext cx="9144000" cy="965744"/>
          </a:xfrm>
        </p:spPr>
        <p:txBody>
          <a:bodyPr>
            <a:normAutofit/>
          </a:bodyPr>
          <a:lstStyle/>
          <a:p>
            <a:r>
              <a:rPr lang="en-US" altLang="zh-CN" b="1" dirty="0" smtClean="0"/>
              <a:t>HTML</a:t>
            </a:r>
            <a:endParaRPr lang="zh-CN" altLang="en-US" dirty="0"/>
          </a:p>
        </p:txBody>
      </p:sp>
      <p:sp>
        <p:nvSpPr>
          <p:cNvPr id="3" name="副标题 2"/>
          <p:cNvSpPr>
            <a:spLocks noGrp="1"/>
          </p:cNvSpPr>
          <p:nvPr>
            <p:ph type="subTitle" idx="1"/>
          </p:nvPr>
        </p:nvSpPr>
        <p:spPr>
          <a:xfrm>
            <a:off x="1524000" y="1965279"/>
            <a:ext cx="9144000" cy="4321222"/>
          </a:xfrm>
        </p:spPr>
        <p:txBody>
          <a:bodyPr/>
          <a:lstStyle/>
          <a:p>
            <a:pPr algn="l"/>
            <a:endParaRPr lang="zh-CN" altLang="en-US" dirty="0"/>
          </a:p>
        </p:txBody>
      </p:sp>
    </p:spTree>
    <p:extLst>
      <p:ext uri="{BB962C8B-B14F-4D97-AF65-F5344CB8AC3E}">
        <p14:creationId xmlns:p14="http://schemas.microsoft.com/office/powerpoint/2010/main" val="81230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常用行内元素</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&lt;span&gt;</a:t>
            </a:r>
          </a:p>
          <a:p>
            <a:r>
              <a:rPr lang="en-US" altLang="zh-CN" dirty="0" smtClean="0"/>
              <a:t>2</a:t>
            </a:r>
            <a:r>
              <a:rPr lang="zh-CN" altLang="en-US" dirty="0" smtClean="0"/>
              <a:t>、</a:t>
            </a:r>
            <a:r>
              <a:rPr lang="en-US" altLang="zh-CN" dirty="0" smtClean="0"/>
              <a:t>&lt;a&gt;</a:t>
            </a:r>
            <a:r>
              <a:rPr lang="zh-CN" altLang="en-US" dirty="0" smtClean="0"/>
              <a:t>链接</a:t>
            </a:r>
            <a:endParaRPr lang="en-US" altLang="zh-CN" dirty="0" smtClean="0"/>
          </a:p>
          <a:p>
            <a:r>
              <a:rPr lang="en-US" altLang="zh-CN" dirty="0" smtClean="0"/>
              <a:t>3</a:t>
            </a:r>
            <a:r>
              <a:rPr lang="zh-CN" altLang="en-US" dirty="0" smtClean="0"/>
              <a:t>、</a:t>
            </a:r>
            <a:r>
              <a:rPr lang="en-US" altLang="zh-CN" dirty="0" smtClean="0"/>
              <a:t>&lt;label&gt;</a:t>
            </a:r>
            <a:r>
              <a:rPr lang="zh-CN" altLang="en-US" dirty="0" smtClean="0"/>
              <a:t>表单标签</a:t>
            </a:r>
            <a:endParaRPr lang="en-US" altLang="zh-CN" dirty="0" smtClean="0"/>
          </a:p>
        </p:txBody>
      </p:sp>
    </p:spTree>
    <p:extLst>
      <p:ext uri="{BB962C8B-B14F-4D97-AF65-F5344CB8AC3E}">
        <p14:creationId xmlns:p14="http://schemas.microsoft.com/office/powerpoint/2010/main" val="361876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7200"/>
            <a:ext cx="10515600" cy="5719763"/>
          </a:xfrm>
        </p:spPr>
        <p:txBody>
          <a:bodyPr>
            <a:normAutofit/>
          </a:bodyPr>
          <a:lstStyle/>
          <a:p>
            <a:r>
              <a:rPr lang="en-US" altLang="zh-CN" dirty="0" smtClean="0"/>
              <a:t>a</a:t>
            </a:r>
            <a:r>
              <a:rPr lang="zh-CN" altLang="en-US" dirty="0" smtClean="0"/>
              <a:t>标签用途：</a:t>
            </a:r>
            <a:endParaRPr lang="en-US" altLang="zh-CN" dirty="0" smtClean="0"/>
          </a:p>
          <a:p>
            <a:r>
              <a:rPr lang="zh-CN" altLang="en-US" dirty="0" smtClean="0"/>
              <a:t>添加</a:t>
            </a:r>
            <a:r>
              <a:rPr lang="en-US" altLang="zh-CN" dirty="0" err="1" smtClean="0"/>
              <a:t>href</a:t>
            </a:r>
            <a:r>
              <a:rPr lang="zh-CN" altLang="en-US" dirty="0" smtClean="0"/>
              <a:t>属性，指定要跳转的页面，比如：</a:t>
            </a:r>
            <a:endParaRPr lang="en-US" altLang="zh-CN" dirty="0" smtClean="0"/>
          </a:p>
          <a:p>
            <a:r>
              <a:rPr lang="en-US" altLang="zh-CN" dirty="0" smtClean="0"/>
              <a:t>&lt;a </a:t>
            </a:r>
            <a:r>
              <a:rPr lang="en-US" altLang="zh-CN" dirty="0" err="1" smtClean="0"/>
              <a:t>href</a:t>
            </a:r>
            <a:r>
              <a:rPr lang="en-US" altLang="zh-CN" dirty="0" smtClean="0"/>
              <a:t>=</a:t>
            </a:r>
            <a:r>
              <a:rPr lang="en-US" altLang="zh-CN" dirty="0" smtClean="0">
                <a:hlinkClick r:id="rId2"/>
              </a:rPr>
              <a:t>“http://www.baidu.com</a:t>
            </a:r>
            <a:r>
              <a:rPr lang="en-US" altLang="zh-CN" dirty="0" smtClean="0"/>
              <a:t>”&gt;</a:t>
            </a:r>
            <a:r>
              <a:rPr lang="zh-CN" altLang="en-US" dirty="0" smtClean="0"/>
              <a:t>百度一下</a:t>
            </a:r>
            <a:r>
              <a:rPr lang="en-US" altLang="zh-CN" dirty="0" smtClean="0"/>
              <a:t>&lt;/a&gt;</a:t>
            </a:r>
          </a:p>
          <a:p>
            <a:r>
              <a:rPr lang="zh-CN" altLang="en-US" dirty="0" smtClean="0"/>
              <a:t>如果不指定</a:t>
            </a:r>
            <a:r>
              <a:rPr lang="en-US" altLang="zh-CN" dirty="0" err="1" smtClean="0"/>
              <a:t>href</a:t>
            </a:r>
            <a:r>
              <a:rPr lang="zh-CN" altLang="en-US" dirty="0" smtClean="0"/>
              <a:t>，点击后不会跳转。</a:t>
            </a:r>
            <a:endParaRPr lang="en-US" altLang="zh-CN" dirty="0" smtClean="0"/>
          </a:p>
          <a:p>
            <a:r>
              <a:rPr lang="en-US" altLang="zh-CN" dirty="0" smtClean="0"/>
              <a:t>&lt;a </a:t>
            </a:r>
            <a:r>
              <a:rPr lang="en-US" altLang="zh-CN" dirty="0" err="1" smtClean="0"/>
              <a:t>href</a:t>
            </a:r>
            <a:r>
              <a:rPr lang="en-US" altLang="zh-CN" dirty="0" smtClean="0"/>
              <a:t>=“”&gt;</a:t>
            </a:r>
            <a:r>
              <a:rPr lang="zh-CN" altLang="en-US" dirty="0" smtClean="0"/>
              <a:t>刷新</a:t>
            </a:r>
            <a:r>
              <a:rPr lang="en-US" altLang="zh-CN" dirty="0" smtClean="0"/>
              <a:t>&lt;a&gt;</a:t>
            </a:r>
            <a:endParaRPr lang="en-US" altLang="zh-CN" dirty="0"/>
          </a:p>
          <a:p>
            <a:r>
              <a:rPr lang="zh-CN" altLang="en-US" dirty="0" smtClean="0"/>
              <a:t>点击后，会刷新页面。</a:t>
            </a:r>
            <a:endParaRPr lang="en-US" altLang="zh-CN" dirty="0" smtClean="0"/>
          </a:p>
        </p:txBody>
      </p:sp>
    </p:spTree>
    <p:extLst>
      <p:ext uri="{BB962C8B-B14F-4D97-AF65-F5344CB8AC3E}">
        <p14:creationId xmlns:p14="http://schemas.microsoft.com/office/powerpoint/2010/main" val="171105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4500"/>
            <a:ext cx="10515600" cy="5732463"/>
          </a:xfrm>
        </p:spPr>
        <p:txBody>
          <a:bodyPr>
            <a:normAutofit fontScale="47500" lnSpcReduction="20000"/>
          </a:bodyPr>
          <a:lstStyle/>
          <a:p>
            <a:r>
              <a:rPr lang="en-US" altLang="zh-CN" dirty="0"/>
              <a:t>label</a:t>
            </a:r>
            <a:r>
              <a:rPr lang="zh-CN" altLang="en-US" dirty="0"/>
              <a:t>标签：</a:t>
            </a:r>
            <a:endParaRPr lang="en-US" altLang="zh-CN" dirty="0"/>
          </a:p>
          <a:p>
            <a:r>
              <a:rPr lang="en-US" altLang="zh-CN" dirty="0"/>
              <a:t>label</a:t>
            </a:r>
            <a:r>
              <a:rPr lang="zh-CN" altLang="en-US" dirty="0"/>
              <a:t>标签有一个神奇的作用，如果出现以下情况：</a:t>
            </a:r>
            <a:endParaRPr lang="en-US" altLang="zh-CN" dirty="0"/>
          </a:p>
          <a:p>
            <a:r>
              <a:rPr lang="en-US" altLang="zh-CN" dirty="0" smtClean="0"/>
              <a:t>&lt;form&gt;</a:t>
            </a:r>
          </a:p>
          <a:p>
            <a:pPr lvl="1"/>
            <a:r>
              <a:rPr lang="en-US" altLang="zh-CN" dirty="0"/>
              <a:t>&lt;div&gt;</a:t>
            </a:r>
          </a:p>
          <a:p>
            <a:pPr lvl="2"/>
            <a:r>
              <a:rPr lang="en-US" altLang="zh-CN" dirty="0"/>
              <a:t>&lt;label&gt;</a:t>
            </a:r>
            <a:r>
              <a:rPr lang="zh-CN" altLang="en-US" dirty="0"/>
              <a:t>性别：</a:t>
            </a:r>
            <a:r>
              <a:rPr lang="en-US" altLang="zh-CN" dirty="0"/>
              <a:t>&lt;/label&gt;</a:t>
            </a:r>
          </a:p>
          <a:p>
            <a:pPr lvl="2"/>
            <a:r>
              <a:rPr lang="en-US" altLang="zh-CN" dirty="0"/>
              <a:t>&lt;label&gt;</a:t>
            </a:r>
          </a:p>
          <a:p>
            <a:pPr marL="1371600" lvl="3" indent="0">
              <a:buNone/>
            </a:pPr>
            <a:r>
              <a:rPr lang="en-US" altLang="zh-CN" dirty="0"/>
              <a:t>&lt;input type=“radio” name=“sex” value=“1”&gt;</a:t>
            </a:r>
          </a:p>
          <a:p>
            <a:pPr marL="1371600" lvl="3" indent="0">
              <a:buNone/>
            </a:pPr>
            <a:r>
              <a:rPr lang="en-US" altLang="zh-CN" dirty="0"/>
              <a:t>&lt;span&gt;</a:t>
            </a:r>
            <a:r>
              <a:rPr lang="zh-CN" altLang="en-US" dirty="0"/>
              <a:t>男</a:t>
            </a:r>
            <a:r>
              <a:rPr lang="en-US" altLang="zh-CN" dirty="0"/>
              <a:t>&lt;/span&gt;</a:t>
            </a:r>
          </a:p>
          <a:p>
            <a:pPr lvl="2"/>
            <a:r>
              <a:rPr lang="en-US" altLang="zh-CN" dirty="0"/>
              <a:t>&lt;/label&gt;</a:t>
            </a:r>
          </a:p>
          <a:p>
            <a:pPr lvl="2"/>
            <a:r>
              <a:rPr lang="en-US" altLang="zh-CN" dirty="0"/>
              <a:t>&lt;label&gt;</a:t>
            </a:r>
          </a:p>
          <a:p>
            <a:pPr marL="1371600" lvl="3" indent="0">
              <a:buNone/>
            </a:pPr>
            <a:r>
              <a:rPr lang="en-US" altLang="zh-CN" dirty="0"/>
              <a:t>&lt;input type=“radio” name=“sex” value=“2”&gt;</a:t>
            </a:r>
          </a:p>
          <a:p>
            <a:pPr marL="1371600" lvl="3" indent="0">
              <a:buNone/>
            </a:pPr>
            <a:r>
              <a:rPr lang="en-US" altLang="zh-CN" dirty="0"/>
              <a:t>&lt;span&gt;</a:t>
            </a:r>
            <a:r>
              <a:rPr lang="zh-CN" altLang="en-US" dirty="0"/>
              <a:t>女</a:t>
            </a:r>
            <a:r>
              <a:rPr lang="en-US" altLang="zh-CN" dirty="0"/>
              <a:t>&lt;/span&gt;</a:t>
            </a:r>
          </a:p>
          <a:p>
            <a:pPr lvl="2"/>
            <a:r>
              <a:rPr lang="en-US" altLang="zh-CN" dirty="0"/>
              <a:t>&lt;/label&gt;</a:t>
            </a:r>
          </a:p>
          <a:p>
            <a:pPr lvl="1"/>
            <a:r>
              <a:rPr lang="en-US" altLang="zh-CN" dirty="0"/>
              <a:t>&lt;/div&gt;</a:t>
            </a:r>
          </a:p>
          <a:p>
            <a:pPr lvl="1"/>
            <a:r>
              <a:rPr lang="en-US" altLang="zh-CN" dirty="0"/>
              <a:t>&lt;div&gt;</a:t>
            </a:r>
          </a:p>
          <a:p>
            <a:pPr lvl="2"/>
            <a:r>
              <a:rPr lang="en-US" altLang="zh-CN" dirty="0"/>
              <a:t>&lt;label&gt;</a:t>
            </a:r>
            <a:r>
              <a:rPr lang="zh-CN" altLang="en-US" dirty="0"/>
              <a:t>爱好：</a:t>
            </a:r>
            <a:r>
              <a:rPr lang="en-US" altLang="zh-CN" dirty="0"/>
              <a:t>&lt;/label&gt;</a:t>
            </a:r>
          </a:p>
          <a:p>
            <a:pPr lvl="2"/>
            <a:r>
              <a:rPr lang="en-US" altLang="zh-CN" dirty="0"/>
              <a:t>&lt;label&gt;</a:t>
            </a:r>
          </a:p>
          <a:p>
            <a:pPr marL="1371600" lvl="3" indent="0">
              <a:buNone/>
            </a:pPr>
            <a:r>
              <a:rPr lang="en-US" altLang="zh-CN" dirty="0"/>
              <a:t>&lt;input type=“checkbox” name=“</a:t>
            </a:r>
            <a:r>
              <a:rPr lang="en-US" altLang="zh-CN" dirty="0" err="1"/>
              <a:t>hoby</a:t>
            </a:r>
            <a:r>
              <a:rPr lang="en-US" altLang="zh-CN" dirty="0"/>
              <a:t>” value=“1”&gt;</a:t>
            </a:r>
          </a:p>
          <a:p>
            <a:pPr marL="1371600" lvl="3" indent="0">
              <a:buNone/>
            </a:pPr>
            <a:r>
              <a:rPr lang="en-US" altLang="zh-CN" dirty="0"/>
              <a:t>&lt;span&gt;</a:t>
            </a:r>
            <a:r>
              <a:rPr lang="zh-CN" altLang="en-US" dirty="0"/>
              <a:t>看书</a:t>
            </a:r>
            <a:r>
              <a:rPr lang="en-US" altLang="zh-CN" dirty="0"/>
              <a:t>&lt;/span&gt;</a:t>
            </a:r>
          </a:p>
          <a:p>
            <a:pPr lvl="2"/>
            <a:r>
              <a:rPr lang="en-US" altLang="zh-CN" dirty="0"/>
              <a:t>&lt;/label&gt;</a:t>
            </a:r>
          </a:p>
          <a:p>
            <a:pPr lvl="2"/>
            <a:r>
              <a:rPr lang="en-US" altLang="zh-CN" dirty="0"/>
              <a:t>&lt;label&gt;</a:t>
            </a:r>
          </a:p>
          <a:p>
            <a:pPr marL="1371600" lvl="3" indent="0">
              <a:buNone/>
            </a:pPr>
            <a:r>
              <a:rPr lang="en-US" altLang="zh-CN" dirty="0"/>
              <a:t>&lt;input type=“checkbox” name=“</a:t>
            </a:r>
            <a:r>
              <a:rPr lang="en-US" altLang="zh-CN" dirty="0" err="1"/>
              <a:t>hoby</a:t>
            </a:r>
            <a:r>
              <a:rPr lang="en-US" altLang="zh-CN" dirty="0"/>
              <a:t>” value=“2”&gt;</a:t>
            </a:r>
          </a:p>
          <a:p>
            <a:pPr marL="1371600" lvl="3" indent="0">
              <a:buNone/>
            </a:pPr>
            <a:r>
              <a:rPr lang="en-US" altLang="zh-CN" dirty="0"/>
              <a:t>&lt;span&gt;</a:t>
            </a:r>
            <a:r>
              <a:rPr lang="zh-CN" altLang="en-US" dirty="0"/>
              <a:t>唱歌</a:t>
            </a:r>
            <a:r>
              <a:rPr lang="en-US" altLang="zh-CN" dirty="0"/>
              <a:t>&lt;/span&gt;</a:t>
            </a:r>
          </a:p>
          <a:p>
            <a:pPr lvl="2"/>
            <a:r>
              <a:rPr lang="en-US" altLang="zh-CN" dirty="0"/>
              <a:t>&lt;/label&gt;</a:t>
            </a:r>
          </a:p>
          <a:p>
            <a:pPr lvl="2"/>
            <a:r>
              <a:rPr lang="en-US" altLang="zh-CN" dirty="0"/>
              <a:t>&lt;label&gt;</a:t>
            </a:r>
          </a:p>
          <a:p>
            <a:pPr marL="1371600" lvl="3" indent="0">
              <a:buNone/>
            </a:pPr>
            <a:r>
              <a:rPr lang="en-US" altLang="zh-CN" dirty="0"/>
              <a:t>&lt;input type=“checkbox” name=“</a:t>
            </a:r>
            <a:r>
              <a:rPr lang="en-US" altLang="zh-CN" dirty="0" err="1"/>
              <a:t>hoby</a:t>
            </a:r>
            <a:r>
              <a:rPr lang="en-US" altLang="zh-CN" dirty="0"/>
              <a:t>” value=“3”&gt;</a:t>
            </a:r>
          </a:p>
          <a:p>
            <a:pPr marL="1371600" lvl="3" indent="0">
              <a:buNone/>
            </a:pPr>
            <a:r>
              <a:rPr lang="en-US" altLang="zh-CN" dirty="0"/>
              <a:t>&lt;span&gt;</a:t>
            </a:r>
            <a:r>
              <a:rPr lang="zh-CN" altLang="en-US" dirty="0"/>
              <a:t>跑步</a:t>
            </a:r>
            <a:r>
              <a:rPr lang="en-US" altLang="zh-CN" dirty="0"/>
              <a:t>&lt;/span&gt;</a:t>
            </a:r>
          </a:p>
          <a:p>
            <a:pPr lvl="2"/>
            <a:r>
              <a:rPr lang="en-US" altLang="zh-CN" dirty="0"/>
              <a:t>&lt;/label&gt;</a:t>
            </a:r>
          </a:p>
          <a:p>
            <a:pPr lvl="1"/>
            <a:r>
              <a:rPr lang="en-US" altLang="zh-CN" dirty="0"/>
              <a:t>&lt;/div</a:t>
            </a:r>
            <a:r>
              <a:rPr lang="en-US" altLang="zh-CN" dirty="0" smtClean="0"/>
              <a:t>&gt;</a:t>
            </a:r>
            <a:endParaRPr lang="en-US" altLang="zh-CN" dirty="0"/>
          </a:p>
          <a:p>
            <a:r>
              <a:rPr lang="en-US" altLang="zh-CN" dirty="0" smtClean="0"/>
              <a:t>&lt;/form&gt;</a:t>
            </a:r>
          </a:p>
          <a:p>
            <a:r>
              <a:rPr lang="zh-CN" altLang="en-US" dirty="0" smtClean="0"/>
              <a:t>点击单选框或者复选框，都会默认选中这个</a:t>
            </a:r>
            <a:r>
              <a:rPr lang="en-US" altLang="zh-CN" dirty="0" smtClean="0"/>
              <a:t>label</a:t>
            </a:r>
            <a:r>
              <a:rPr lang="zh-CN" altLang="en-US" dirty="0" smtClean="0"/>
              <a:t>内部的</a:t>
            </a:r>
            <a:r>
              <a:rPr lang="en-US" altLang="zh-CN" dirty="0" smtClean="0"/>
              <a:t>radio</a:t>
            </a:r>
            <a:r>
              <a:rPr lang="zh-CN" altLang="en-US" dirty="0" smtClean="0"/>
              <a:t>或者</a:t>
            </a:r>
            <a:r>
              <a:rPr lang="en-US" altLang="zh-CN" dirty="0" smtClean="0"/>
              <a:t>checkbox</a:t>
            </a:r>
            <a:r>
              <a:rPr lang="zh-CN" altLang="en-US" dirty="0" smtClean="0"/>
              <a:t>，而不是一定要点击</a:t>
            </a:r>
            <a:r>
              <a:rPr lang="en-US" altLang="zh-CN" dirty="0" smtClean="0"/>
              <a:t>radio</a:t>
            </a:r>
            <a:r>
              <a:rPr lang="zh-CN" altLang="en-US" dirty="0" smtClean="0"/>
              <a:t>或者</a:t>
            </a:r>
            <a:r>
              <a:rPr lang="en-US" altLang="zh-CN" dirty="0" smtClean="0"/>
              <a:t>checkbox</a:t>
            </a:r>
            <a:r>
              <a:rPr lang="zh-CN" altLang="en-US" dirty="0" smtClean="0"/>
              <a:t>才是选中。</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738" y="1187450"/>
            <a:ext cx="32099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42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常用行内块级元素</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a:t>&lt;</a:t>
            </a:r>
            <a:r>
              <a:rPr lang="en-US" altLang="zh-CN" dirty="0" err="1"/>
              <a:t>img</a:t>
            </a:r>
            <a:r>
              <a:rPr lang="en-US" altLang="zh-CN" dirty="0"/>
              <a:t>&gt;</a:t>
            </a:r>
            <a:r>
              <a:rPr lang="zh-CN" altLang="en-US" dirty="0"/>
              <a:t>图片</a:t>
            </a:r>
            <a:endParaRPr lang="en-US" altLang="zh-CN" dirty="0"/>
          </a:p>
          <a:p>
            <a:r>
              <a:rPr lang="en-US" altLang="zh-CN" dirty="0" smtClean="0"/>
              <a:t>2</a:t>
            </a:r>
            <a:r>
              <a:rPr lang="zh-CN" altLang="en-US" dirty="0" smtClean="0"/>
              <a:t>、</a:t>
            </a:r>
            <a:r>
              <a:rPr lang="en-US" altLang="zh-CN" dirty="0"/>
              <a:t>&lt;button&gt;</a:t>
            </a:r>
            <a:r>
              <a:rPr lang="zh-CN" altLang="en-US" dirty="0"/>
              <a:t>按钮</a:t>
            </a:r>
            <a:endParaRPr lang="en-US" altLang="zh-CN" dirty="0"/>
          </a:p>
          <a:p>
            <a:r>
              <a:rPr lang="en-US" altLang="zh-CN" dirty="0" smtClean="0"/>
              <a:t>3</a:t>
            </a:r>
            <a:r>
              <a:rPr lang="zh-CN" altLang="en-US" dirty="0" smtClean="0"/>
              <a:t>、</a:t>
            </a:r>
            <a:r>
              <a:rPr lang="en-US" altLang="zh-CN" dirty="0"/>
              <a:t>&lt;input&gt;</a:t>
            </a:r>
            <a:r>
              <a:rPr lang="zh-CN" altLang="en-US" dirty="0"/>
              <a:t>输入框</a:t>
            </a:r>
            <a:endParaRPr lang="en-US" altLang="zh-CN" dirty="0"/>
          </a:p>
          <a:p>
            <a:r>
              <a:rPr lang="en-US" altLang="zh-CN" dirty="0" smtClean="0"/>
              <a:t>4</a:t>
            </a:r>
            <a:r>
              <a:rPr lang="zh-CN" altLang="en-US" dirty="0" smtClean="0"/>
              <a:t>、</a:t>
            </a:r>
            <a:r>
              <a:rPr lang="en-US" altLang="zh-CN" dirty="0"/>
              <a:t>&lt;</a:t>
            </a:r>
            <a:r>
              <a:rPr lang="en-US" altLang="zh-CN" dirty="0" err="1"/>
              <a:t>textarea</a:t>
            </a:r>
            <a:r>
              <a:rPr lang="en-US" altLang="zh-CN" dirty="0"/>
              <a:t>&gt;</a:t>
            </a:r>
            <a:r>
              <a:rPr lang="zh-CN" altLang="en-US" dirty="0"/>
              <a:t>多行输入框</a:t>
            </a:r>
            <a:endParaRPr lang="en-US" altLang="zh-CN" dirty="0"/>
          </a:p>
          <a:p>
            <a:r>
              <a:rPr lang="en-US" altLang="zh-CN" dirty="0" smtClean="0"/>
              <a:t>5</a:t>
            </a:r>
            <a:r>
              <a:rPr lang="zh-CN" altLang="en-US" dirty="0" smtClean="0"/>
              <a:t>、</a:t>
            </a:r>
            <a:r>
              <a:rPr lang="en-US" altLang="zh-CN" dirty="0"/>
              <a:t>&lt;select&gt;</a:t>
            </a:r>
            <a:r>
              <a:rPr lang="zh-CN" altLang="en-US" dirty="0"/>
              <a:t>下拉</a:t>
            </a:r>
            <a:r>
              <a:rPr lang="zh-CN" altLang="en-US" dirty="0" smtClean="0"/>
              <a:t>框</a:t>
            </a:r>
            <a:endParaRPr lang="en-US" altLang="zh-CN" dirty="0" smtClean="0"/>
          </a:p>
        </p:txBody>
      </p:sp>
    </p:spTree>
    <p:extLst>
      <p:ext uri="{BB962C8B-B14F-4D97-AF65-F5344CB8AC3E}">
        <p14:creationId xmlns:p14="http://schemas.microsoft.com/office/powerpoint/2010/main" val="8011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8638"/>
            <a:ext cx="10515600" cy="5648325"/>
          </a:xfrm>
        </p:spPr>
        <p:txBody>
          <a:bodyPr/>
          <a:lstStyle/>
          <a:p>
            <a:r>
              <a:rPr lang="en-US" altLang="zh-CN" dirty="0" err="1" smtClean="0"/>
              <a:t>img</a:t>
            </a:r>
            <a:r>
              <a:rPr lang="zh-CN" altLang="en-US" dirty="0" smtClean="0"/>
              <a:t>标签</a:t>
            </a:r>
            <a:endParaRPr lang="en-US" altLang="zh-CN" dirty="0" smtClean="0"/>
          </a:p>
          <a:p>
            <a:r>
              <a:rPr lang="en-US" altLang="zh-CN" dirty="0"/>
              <a:t>&lt;</a:t>
            </a:r>
            <a:r>
              <a:rPr lang="en-US" altLang="zh-CN" dirty="0" err="1"/>
              <a:t>img</a:t>
            </a:r>
            <a:r>
              <a:rPr lang="en-US" altLang="zh-CN" dirty="0"/>
              <a:t> </a:t>
            </a:r>
            <a:r>
              <a:rPr lang="en-US" altLang="zh-CN" dirty="0" err="1"/>
              <a:t>src</a:t>
            </a:r>
            <a:r>
              <a:rPr lang="en-US" altLang="zh-CN" dirty="0"/>
              <a:t>="C:\Users\ZY179\Desktop\files\image\5.jpg" </a:t>
            </a:r>
            <a:r>
              <a:rPr lang="en-US" altLang="zh-CN" dirty="0" smtClean="0"/>
              <a:t>/&gt;</a:t>
            </a:r>
          </a:p>
          <a:p>
            <a:r>
              <a:rPr lang="zh-CN" altLang="en-US" dirty="0" smtClean="0"/>
              <a:t>设置图片高度后，图片的高度也相应修改了，证明它是行内块级元素。</a:t>
            </a:r>
            <a:endParaRPr lang="en-US" altLang="zh-CN" dirty="0" smtClean="0"/>
          </a:p>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378870"/>
            <a:ext cx="4214813" cy="420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9" y="2378870"/>
            <a:ext cx="4495799" cy="392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30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iframe</a:t>
            </a:r>
            <a:endParaRPr lang="zh-CN" altLang="en-US"/>
          </a:p>
        </p:txBody>
      </p:sp>
      <p:sp>
        <p:nvSpPr>
          <p:cNvPr id="3" name="内容占位符 2"/>
          <p:cNvSpPr>
            <a:spLocks noGrp="1"/>
          </p:cNvSpPr>
          <p:nvPr>
            <p:ph idx="1"/>
          </p:nvPr>
        </p:nvSpPr>
        <p:spPr/>
        <p:txBody>
          <a:bodyPr/>
          <a:lstStyle/>
          <a:p>
            <a:r>
              <a:rPr lang="zh-CN" altLang="en-US"/>
              <a:t>创建包含另外一个文档的</a:t>
            </a:r>
            <a:r>
              <a:rPr lang="zh-CN" altLang="en-US">
                <a:solidFill>
                  <a:srgbClr val="FF0000"/>
                </a:solidFill>
              </a:rPr>
              <a:t>内联</a:t>
            </a:r>
            <a:r>
              <a:rPr lang="zh-CN" altLang="en-US" smtClean="0">
                <a:solidFill>
                  <a:srgbClr val="FF0000"/>
                </a:solidFill>
              </a:rPr>
              <a:t>框架</a:t>
            </a:r>
            <a:r>
              <a:rPr lang="zh-CN" altLang="en-US" smtClean="0"/>
              <a:t>，</a:t>
            </a:r>
            <a:r>
              <a:rPr lang="zh-CN" altLang="en-US"/>
              <a:t>有效地将另一个</a:t>
            </a:r>
            <a:r>
              <a:rPr lang="en-US" altLang="zh-CN"/>
              <a:t>HTML</a:t>
            </a:r>
            <a:r>
              <a:rPr lang="zh-CN" altLang="en-US"/>
              <a:t>页面嵌入到当前页面</a:t>
            </a:r>
            <a:r>
              <a:rPr lang="zh-CN" altLang="en-US" smtClean="0"/>
              <a:t>中。</a:t>
            </a:r>
            <a:endParaRPr lang="en-US" altLang="zh-CN" smtClean="0"/>
          </a:p>
          <a:p>
            <a:r>
              <a:rPr lang="en-US" altLang="zh-CN"/>
              <a:t>&lt;iframe id="framePage" src="</a:t>
            </a:r>
            <a:r>
              <a:rPr lang="en-US" altLang="zh-CN" smtClean="0"/>
              <a:t>iframe/inner_page.html"&gt;&lt;/</a:t>
            </a:r>
            <a:r>
              <a:rPr lang="en-US" altLang="zh-CN"/>
              <a:t>iframe</a:t>
            </a:r>
            <a:r>
              <a:rPr lang="en-US" altLang="zh-CN" smtClean="0"/>
              <a:t>&gt;</a:t>
            </a:r>
          </a:p>
          <a:p>
            <a:r>
              <a:rPr lang="zh-CN" altLang="en-US" smtClean="0"/>
              <a:t>通过</a:t>
            </a:r>
            <a:r>
              <a:rPr lang="en-US" altLang="zh-CN" smtClean="0"/>
              <a:t>iframe.contentWindow.document</a:t>
            </a:r>
            <a:r>
              <a:rPr lang="zh-CN" altLang="en-US" smtClean="0"/>
              <a:t>操作</a:t>
            </a:r>
            <a:r>
              <a:rPr lang="en-US" altLang="zh-CN" smtClean="0"/>
              <a:t>dom</a:t>
            </a:r>
            <a:r>
              <a:rPr lang="zh-CN" altLang="en-US" smtClean="0"/>
              <a:t>。</a:t>
            </a:r>
            <a:endParaRPr lang="en-US" altLang="zh-CN" smtClean="0"/>
          </a:p>
          <a:p>
            <a:r>
              <a:rPr lang="zh-CN" altLang="en-US" smtClean="0"/>
              <a:t>和</a:t>
            </a:r>
            <a:r>
              <a:rPr lang="en-US" altLang="zh-CN" smtClean="0"/>
              <a:t>img</a:t>
            </a:r>
            <a:r>
              <a:rPr lang="zh-CN" altLang="en-US" smtClean="0"/>
              <a:t>元素相同，可以通过</a:t>
            </a:r>
            <a:r>
              <a:rPr lang="en-US" altLang="zh-CN" smtClean="0"/>
              <a:t>width</a:t>
            </a:r>
            <a:r>
              <a:rPr lang="zh-CN" altLang="en-US" smtClean="0"/>
              <a:t>和</a:t>
            </a:r>
            <a:r>
              <a:rPr lang="en-US" altLang="zh-CN" smtClean="0"/>
              <a:t>height</a:t>
            </a:r>
            <a:r>
              <a:rPr lang="zh-CN" altLang="en-US" smtClean="0"/>
              <a:t>属性设置</a:t>
            </a:r>
            <a:r>
              <a:rPr lang="en-US" altLang="zh-CN" smtClean="0"/>
              <a:t>iframe</a:t>
            </a:r>
            <a:r>
              <a:rPr lang="zh-CN" altLang="en-US" smtClean="0"/>
              <a:t>的</a:t>
            </a:r>
            <a:r>
              <a:rPr lang="zh-CN" altLang="en-US"/>
              <a:t>宽</a:t>
            </a:r>
            <a:r>
              <a:rPr lang="zh-CN" altLang="en-US" smtClean="0"/>
              <a:t>高。</a:t>
            </a:r>
            <a:endParaRPr lang="zh-CN" altLang="en-US"/>
          </a:p>
        </p:txBody>
      </p:sp>
    </p:spTree>
    <p:extLst>
      <p:ext uri="{BB962C8B-B14F-4D97-AF65-F5344CB8AC3E}">
        <p14:creationId xmlns:p14="http://schemas.microsoft.com/office/powerpoint/2010/main" val="173899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CSS</a:t>
            </a:r>
            <a:endParaRPr lang="zh-CN" altLang="en-US" dirty="0"/>
          </a:p>
        </p:txBody>
      </p:sp>
      <p:sp>
        <p:nvSpPr>
          <p:cNvPr id="3" name="内容占位符 2"/>
          <p:cNvSpPr>
            <a:spLocks noGrp="1"/>
          </p:cNvSpPr>
          <p:nvPr>
            <p:ph idx="1"/>
          </p:nvPr>
        </p:nvSpPr>
        <p:spPr/>
        <p:txBody>
          <a:bodyPr/>
          <a:lstStyle/>
          <a:p>
            <a:r>
              <a:rPr lang="zh-CN" altLang="en-US" dirty="0"/>
              <a:t>层叠样式表</a:t>
            </a:r>
            <a:r>
              <a:rPr lang="en-US" altLang="zh-CN" dirty="0"/>
              <a:t>(</a:t>
            </a:r>
            <a:r>
              <a:rPr lang="zh-CN" altLang="en-US" dirty="0"/>
              <a:t>英文全称：</a:t>
            </a:r>
            <a:r>
              <a:rPr lang="en-US" altLang="zh-CN" dirty="0"/>
              <a:t>Cascading Style Sheets)</a:t>
            </a:r>
            <a:r>
              <a:rPr lang="zh-CN" altLang="en-US" dirty="0"/>
              <a:t>是一种用来表现</a:t>
            </a:r>
            <a:r>
              <a:rPr lang="en-US" altLang="zh-CN" dirty="0"/>
              <a:t>HTML</a:t>
            </a:r>
            <a:r>
              <a:rPr lang="zh-CN" altLang="en-US" dirty="0"/>
              <a:t>（标准通用标记语言的一个应用）或</a:t>
            </a:r>
            <a:r>
              <a:rPr lang="en-US" altLang="zh-CN" dirty="0"/>
              <a:t>XML</a:t>
            </a:r>
            <a:r>
              <a:rPr lang="zh-CN" altLang="en-US" dirty="0"/>
              <a:t>（标准通用标记语言的一个子集）等文件样式的计算机语言。</a:t>
            </a:r>
          </a:p>
        </p:txBody>
      </p:sp>
    </p:spTree>
    <p:extLst>
      <p:ext uri="{BB962C8B-B14F-4D97-AF65-F5344CB8AC3E}">
        <p14:creationId xmlns:p14="http://schemas.microsoft.com/office/powerpoint/2010/main" val="4264673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内嵌、内联、外联</a:t>
            </a:r>
            <a:endParaRPr lang="zh-CN" altLang="en-US" dirty="0"/>
          </a:p>
        </p:txBody>
      </p:sp>
      <p:sp>
        <p:nvSpPr>
          <p:cNvPr id="3" name="内容占位符 2"/>
          <p:cNvSpPr>
            <a:spLocks noGrp="1"/>
          </p:cNvSpPr>
          <p:nvPr>
            <p:ph idx="1"/>
          </p:nvPr>
        </p:nvSpPr>
        <p:spPr/>
        <p:txBody>
          <a:bodyPr/>
          <a:lstStyle/>
          <a:p>
            <a:r>
              <a:rPr lang="zh-CN" altLang="en-US" dirty="0" smtClean="0"/>
              <a:t>内嵌：将</a:t>
            </a:r>
            <a:r>
              <a:rPr lang="en-US" altLang="zh-CN" dirty="0" smtClean="0"/>
              <a:t>style</a:t>
            </a:r>
            <a:r>
              <a:rPr lang="zh-CN" altLang="en-US" dirty="0" smtClean="0"/>
              <a:t>写入标签中。</a:t>
            </a:r>
            <a:endParaRPr lang="en-US" altLang="zh-CN" dirty="0" smtClean="0"/>
          </a:p>
          <a:p>
            <a:r>
              <a:rPr lang="en-US" altLang="zh-CN" dirty="0" smtClean="0"/>
              <a:t>&lt;span </a:t>
            </a:r>
            <a:r>
              <a:rPr lang="en-US" altLang="zh-CN" dirty="0"/>
              <a:t>style="</a:t>
            </a:r>
            <a:r>
              <a:rPr lang="en-US" altLang="zh-CN" dirty="0" err="1"/>
              <a:t>color:red</a:t>
            </a:r>
            <a:r>
              <a:rPr lang="en-US" altLang="zh-CN" dirty="0"/>
              <a:t>;"&gt;web</a:t>
            </a:r>
            <a:r>
              <a:rPr lang="zh-CN" altLang="en-US" dirty="0"/>
              <a:t>前端</a:t>
            </a:r>
            <a:r>
              <a:rPr lang="en-US" altLang="zh-CN" dirty="0" smtClean="0"/>
              <a:t>&lt;span&gt;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909888"/>
            <a:ext cx="7275513"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36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14363"/>
            <a:ext cx="10515600" cy="5562600"/>
          </a:xfrm>
        </p:spPr>
        <p:txBody>
          <a:bodyPr/>
          <a:lstStyle/>
          <a:p>
            <a:r>
              <a:rPr lang="zh-CN" altLang="en-US" dirty="0"/>
              <a:t>内联：通过</a:t>
            </a:r>
            <a:r>
              <a:rPr lang="en-US" altLang="zh-CN" dirty="0"/>
              <a:t>&lt;style&gt;</a:t>
            </a:r>
            <a:r>
              <a:rPr lang="zh-CN" altLang="en-US" dirty="0"/>
              <a:t>添加样式</a:t>
            </a:r>
            <a:endParaRPr lang="en-US" altLang="zh-CN"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489" y="1138238"/>
            <a:ext cx="481012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979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28638"/>
            <a:ext cx="10515600" cy="5648325"/>
          </a:xfrm>
        </p:spPr>
        <p:txBody>
          <a:bodyPr/>
          <a:lstStyle/>
          <a:p>
            <a:r>
              <a:rPr lang="zh-CN" altLang="en-US" dirty="0" smtClean="0"/>
              <a:t>外联：通过</a:t>
            </a:r>
            <a:r>
              <a:rPr lang="en-US" altLang="zh-CN" dirty="0" smtClean="0"/>
              <a:t>&lt;link&gt;</a:t>
            </a:r>
            <a:r>
              <a:rPr lang="zh-CN" altLang="en-US" dirty="0" smtClean="0"/>
              <a:t>标签引入一个</a:t>
            </a:r>
            <a:r>
              <a:rPr lang="en-US" altLang="zh-CN" dirty="0" err="1" smtClean="0"/>
              <a:t>css</a:t>
            </a:r>
            <a:r>
              <a:rPr lang="zh-CN" altLang="en-US" dirty="0" smtClean="0"/>
              <a:t>文件。</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1543050"/>
            <a:ext cx="8713787"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6882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简介</a:t>
            </a:r>
            <a:endParaRPr lang="zh-CN" altLang="en-US" dirty="0"/>
          </a:p>
        </p:txBody>
      </p:sp>
      <p:sp>
        <p:nvSpPr>
          <p:cNvPr id="3" name="内容占位符 2"/>
          <p:cNvSpPr>
            <a:spLocks noGrp="1"/>
          </p:cNvSpPr>
          <p:nvPr>
            <p:ph idx="1"/>
          </p:nvPr>
        </p:nvSpPr>
        <p:spPr/>
        <p:txBody>
          <a:bodyPr/>
          <a:lstStyle/>
          <a:p>
            <a:r>
              <a:rPr lang="en-US" altLang="zh-CN" dirty="0"/>
              <a:t>HTML </a:t>
            </a:r>
            <a:r>
              <a:rPr lang="zh-CN" altLang="en-US" dirty="0"/>
              <a:t>是用来描述网页的一种语言。</a:t>
            </a:r>
            <a:endParaRPr lang="en-US" altLang="zh-CN" dirty="0"/>
          </a:p>
          <a:p>
            <a:r>
              <a:rPr lang="en-US" altLang="zh-CN" dirty="0"/>
              <a:t>HTML </a:t>
            </a:r>
            <a:r>
              <a:rPr lang="zh-CN" altLang="en-US" dirty="0"/>
              <a:t>指的是超文本标记语言 </a:t>
            </a:r>
            <a:r>
              <a:rPr lang="en-US" altLang="zh-CN" dirty="0"/>
              <a:t>(</a:t>
            </a:r>
            <a:r>
              <a:rPr lang="en-US" altLang="zh-CN" b="1" dirty="0"/>
              <a:t>H</a:t>
            </a:r>
            <a:r>
              <a:rPr lang="en-US" altLang="zh-CN" dirty="0"/>
              <a:t>yper </a:t>
            </a:r>
            <a:r>
              <a:rPr lang="en-US" altLang="zh-CN" b="1" dirty="0"/>
              <a:t>T</a:t>
            </a:r>
            <a:r>
              <a:rPr lang="en-US" altLang="zh-CN" dirty="0"/>
              <a:t>ext </a:t>
            </a:r>
            <a:r>
              <a:rPr lang="en-US" altLang="zh-CN" b="1" dirty="0"/>
              <a:t>M</a:t>
            </a:r>
            <a:r>
              <a:rPr lang="en-US" altLang="zh-CN" dirty="0"/>
              <a:t>arkup </a:t>
            </a:r>
            <a:r>
              <a:rPr lang="en-US" altLang="zh-CN" b="1" dirty="0"/>
              <a:t>L</a:t>
            </a:r>
            <a:r>
              <a:rPr lang="en-US" altLang="zh-CN" dirty="0"/>
              <a:t>anguage)</a:t>
            </a:r>
            <a:r>
              <a:rPr lang="zh-CN" altLang="en-US" dirty="0"/>
              <a:t>。</a:t>
            </a:r>
            <a:endParaRPr lang="en-US" altLang="zh-CN" dirty="0"/>
          </a:p>
          <a:p>
            <a:r>
              <a:rPr lang="en-US" altLang="zh-CN" dirty="0"/>
              <a:t>HTML </a:t>
            </a:r>
            <a:r>
              <a:rPr lang="zh-CN" altLang="en-US" dirty="0"/>
              <a:t>标签是由</a:t>
            </a:r>
            <a:r>
              <a:rPr lang="zh-CN" altLang="en-US" b="1" dirty="0"/>
              <a:t>尖括号</a:t>
            </a:r>
            <a:r>
              <a:rPr lang="zh-CN" altLang="en-US" dirty="0"/>
              <a:t>包围的关键词，比如 </a:t>
            </a:r>
            <a:r>
              <a:rPr lang="en-US" altLang="zh-CN" dirty="0"/>
              <a:t>&lt;html&gt;</a:t>
            </a:r>
            <a:r>
              <a:rPr lang="zh-CN" altLang="en-US" dirty="0"/>
              <a:t>。</a:t>
            </a:r>
            <a:endParaRPr lang="en-US" altLang="zh-CN" dirty="0"/>
          </a:p>
          <a:p>
            <a:r>
              <a:rPr lang="en-US" altLang="zh-CN" dirty="0"/>
              <a:t>HTML </a:t>
            </a:r>
            <a:r>
              <a:rPr lang="zh-CN" altLang="en-US" dirty="0"/>
              <a:t>标签通常是</a:t>
            </a:r>
            <a:r>
              <a:rPr lang="zh-CN" altLang="en-US" b="1" dirty="0"/>
              <a:t>成对出现</a:t>
            </a:r>
            <a:r>
              <a:rPr lang="zh-CN" altLang="en-US" dirty="0"/>
              <a:t>的，</a:t>
            </a:r>
            <a:r>
              <a:rPr lang="zh-CN" altLang="en-US"/>
              <a:t>比如 </a:t>
            </a:r>
            <a:r>
              <a:rPr lang="en-US" altLang="zh-CN" smtClean="0"/>
              <a:t>&lt;div&gt; </a:t>
            </a:r>
            <a:r>
              <a:rPr lang="zh-CN" altLang="en-US"/>
              <a:t>和 </a:t>
            </a:r>
            <a:r>
              <a:rPr lang="en-US" altLang="zh-CN" smtClean="0"/>
              <a:t>&lt;/div&gt;</a:t>
            </a:r>
            <a:r>
              <a:rPr lang="zh-CN" altLang="en-US" dirty="0"/>
              <a:t>。</a:t>
            </a:r>
            <a:endParaRPr lang="en-US" altLang="zh-CN" dirty="0"/>
          </a:p>
          <a:p>
            <a:r>
              <a:rPr lang="zh-CN" altLang="en-US" dirty="0"/>
              <a:t>标签对中的第一个标签是</a:t>
            </a:r>
            <a:r>
              <a:rPr lang="zh-CN" altLang="en-US" b="1" dirty="0"/>
              <a:t>开始标签</a:t>
            </a:r>
            <a:r>
              <a:rPr lang="zh-CN" altLang="en-US" dirty="0"/>
              <a:t>，第二个标签是</a:t>
            </a:r>
            <a:r>
              <a:rPr lang="zh-CN" altLang="en-US" b="1" dirty="0"/>
              <a:t>结束标签。</a:t>
            </a:r>
            <a:endParaRPr lang="en-US" altLang="zh-CN" dirty="0"/>
          </a:p>
          <a:p>
            <a:r>
              <a:rPr lang="zh-CN" altLang="en-US" dirty="0"/>
              <a:t>开始和结束标签也被称为</a:t>
            </a:r>
            <a:r>
              <a:rPr lang="zh-CN" altLang="en-US" b="1" dirty="0"/>
              <a:t>开放标签</a:t>
            </a:r>
            <a:r>
              <a:rPr lang="zh-CN" altLang="en-US" dirty="0"/>
              <a:t>和</a:t>
            </a:r>
            <a:r>
              <a:rPr lang="zh-CN" altLang="en-US" b="1" dirty="0"/>
              <a:t>闭合标签</a:t>
            </a:r>
            <a:r>
              <a:rPr lang="zh-CN" altLang="en-US" b="1" dirty="0" smtClean="0"/>
              <a:t>。</a:t>
            </a:r>
            <a:endParaRPr lang="zh-CN" altLang="en-US" dirty="0"/>
          </a:p>
        </p:txBody>
      </p:sp>
    </p:spTree>
    <p:extLst>
      <p:ext uri="{BB962C8B-B14F-4D97-AF65-F5344CB8AC3E}">
        <p14:creationId xmlns:p14="http://schemas.microsoft.com/office/powerpoint/2010/main" val="1360515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内嵌、内联、外联</a:t>
            </a:r>
            <a:r>
              <a:rPr lang="zh-CN" altLang="en-US" dirty="0" smtClean="0"/>
              <a:t>对比</a:t>
            </a:r>
            <a:endParaRPr lang="zh-CN" altLang="en-US" dirty="0"/>
          </a:p>
        </p:txBody>
      </p:sp>
      <p:sp>
        <p:nvSpPr>
          <p:cNvPr id="3" name="内容占位符 2"/>
          <p:cNvSpPr>
            <a:spLocks noGrp="1"/>
          </p:cNvSpPr>
          <p:nvPr>
            <p:ph idx="1"/>
          </p:nvPr>
        </p:nvSpPr>
        <p:spPr/>
        <p:txBody>
          <a:bodyPr/>
          <a:lstStyle/>
          <a:p>
            <a:r>
              <a:rPr lang="zh-CN" altLang="en-US" dirty="0" smtClean="0"/>
              <a:t>内嵌：只能控制当前宿主标签，样式无法复用，多个地方通过内嵌控制样式，会使页面变得比较臃肿，样式结构也不够清晰。</a:t>
            </a:r>
            <a:endParaRPr lang="en-US" altLang="zh-CN" dirty="0" smtClean="0"/>
          </a:p>
          <a:p>
            <a:r>
              <a:rPr lang="zh-CN" altLang="en-US" dirty="0"/>
              <a:t>内</a:t>
            </a:r>
            <a:r>
              <a:rPr lang="zh-CN" altLang="en-US" dirty="0" smtClean="0"/>
              <a:t>联：样式可以复用（</a:t>
            </a:r>
            <a:r>
              <a:rPr lang="zh-CN" altLang="en-US" dirty="0" smtClean="0">
                <a:solidFill>
                  <a:srgbClr val="FF0000"/>
                </a:solidFill>
              </a:rPr>
              <a:t>仅限于当前页面</a:t>
            </a:r>
            <a:r>
              <a:rPr lang="zh-CN" altLang="en-US" dirty="0" smtClean="0"/>
              <a:t>），大量使用内联控制样式，会使页面变得臃肿。</a:t>
            </a:r>
            <a:endParaRPr lang="en-US" altLang="zh-CN" dirty="0" smtClean="0"/>
          </a:p>
          <a:p>
            <a:r>
              <a:rPr lang="zh-CN" altLang="en-US" dirty="0"/>
              <a:t>外</a:t>
            </a:r>
            <a:r>
              <a:rPr lang="zh-CN" altLang="en-US" dirty="0" smtClean="0"/>
              <a:t>联：一个或者多个</a:t>
            </a:r>
            <a:r>
              <a:rPr lang="en-US" altLang="zh-CN" dirty="0" err="1" smtClean="0"/>
              <a:t>css</a:t>
            </a:r>
            <a:r>
              <a:rPr lang="zh-CN" altLang="en-US" dirty="0" smtClean="0"/>
              <a:t>文件，通过</a:t>
            </a:r>
            <a:r>
              <a:rPr lang="en-US" altLang="zh-CN" dirty="0" smtClean="0"/>
              <a:t>&lt;link&gt;</a:t>
            </a:r>
            <a:r>
              <a:rPr lang="zh-CN" altLang="en-US" dirty="0" smtClean="0"/>
              <a:t>标签引入，可以被多个页面复用，但是</a:t>
            </a:r>
            <a:r>
              <a:rPr lang="zh-CN" altLang="en-US" dirty="0" smtClean="0">
                <a:solidFill>
                  <a:srgbClr val="FF0000"/>
                </a:solidFill>
              </a:rPr>
              <a:t>会增加</a:t>
            </a:r>
            <a:r>
              <a:rPr lang="en-US" altLang="zh-CN" dirty="0" smtClean="0">
                <a:solidFill>
                  <a:srgbClr val="FF0000"/>
                </a:solidFill>
              </a:rPr>
              <a:t>http</a:t>
            </a:r>
            <a:r>
              <a:rPr lang="zh-CN" altLang="en-US" dirty="0" smtClean="0">
                <a:solidFill>
                  <a:srgbClr val="FF0000"/>
                </a:solidFill>
              </a:rPr>
              <a:t>请求次数</a:t>
            </a:r>
            <a:r>
              <a:rPr lang="zh-CN" altLang="en-US" dirty="0" smtClean="0"/>
              <a:t>。</a:t>
            </a:r>
            <a:endParaRPr lang="zh-CN" altLang="en-US" dirty="0"/>
          </a:p>
        </p:txBody>
      </p:sp>
    </p:spTree>
    <p:extLst>
      <p:ext uri="{BB962C8B-B14F-4D97-AF65-F5344CB8AC3E}">
        <p14:creationId xmlns:p14="http://schemas.microsoft.com/office/powerpoint/2010/main" val="1173747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框模型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350" y="1524000"/>
            <a:ext cx="46482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901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57200"/>
            <a:ext cx="10515600" cy="5719763"/>
          </a:xfrm>
        </p:spPr>
        <p:txBody>
          <a:bodyPr/>
          <a:lstStyle/>
          <a:p>
            <a:r>
              <a:rPr lang="zh-CN" altLang="en-US" dirty="0" smtClean="0"/>
              <a:t>上一个界面可以看到这个</a:t>
            </a:r>
            <a:r>
              <a:rPr lang="en-US" altLang="zh-CN" dirty="0" smtClean="0"/>
              <a:t>div</a:t>
            </a:r>
            <a:r>
              <a:rPr lang="zh-CN" altLang="en-US" dirty="0"/>
              <a:t>外边</a:t>
            </a:r>
            <a:r>
              <a:rPr lang="zh-CN" altLang="en-US" dirty="0" smtClean="0"/>
              <a:t>距是</a:t>
            </a:r>
            <a:r>
              <a:rPr lang="en-US" altLang="zh-CN" dirty="0" smtClean="0"/>
              <a:t>10px</a:t>
            </a:r>
            <a:r>
              <a:rPr lang="zh-CN" altLang="en-US" dirty="0" smtClean="0"/>
              <a:t>，边框</a:t>
            </a:r>
            <a:r>
              <a:rPr lang="en-US" altLang="zh-CN" dirty="0" smtClean="0"/>
              <a:t>5px</a:t>
            </a:r>
            <a:r>
              <a:rPr lang="zh-CN" altLang="en-US" dirty="0" smtClean="0"/>
              <a:t>，内边距</a:t>
            </a:r>
            <a:r>
              <a:rPr lang="en-US" altLang="zh-CN" dirty="0" smtClean="0"/>
              <a:t>20px</a:t>
            </a:r>
            <a:r>
              <a:rPr lang="zh-CN" altLang="en-US" dirty="0" smtClean="0"/>
              <a:t>，最中间是内容区域。</a:t>
            </a:r>
            <a:endParaRPr lang="en-US" altLang="zh-CN" dirty="0" smtClean="0"/>
          </a:p>
          <a:p>
            <a:r>
              <a:rPr lang="zh-CN" altLang="en-US" dirty="0" smtClean="0"/>
              <a:t>元素由外边距</a:t>
            </a:r>
            <a:r>
              <a:rPr lang="en-US" altLang="zh-CN" dirty="0" smtClean="0"/>
              <a:t>margin</a:t>
            </a:r>
            <a:r>
              <a:rPr lang="zh-CN" altLang="en-US" dirty="0" smtClean="0"/>
              <a:t>、边框</a:t>
            </a:r>
            <a:r>
              <a:rPr lang="en-US" altLang="zh-CN" dirty="0" smtClean="0"/>
              <a:t>border</a:t>
            </a:r>
            <a:r>
              <a:rPr lang="zh-CN" altLang="en-US" dirty="0" smtClean="0"/>
              <a:t>、内边距</a:t>
            </a:r>
            <a:r>
              <a:rPr lang="en-US" altLang="zh-CN" dirty="0" smtClean="0"/>
              <a:t>padding</a:t>
            </a:r>
            <a:r>
              <a:rPr lang="zh-CN" altLang="en-US" dirty="0" smtClean="0"/>
              <a:t>、元素区域构成。</a:t>
            </a:r>
            <a:endParaRPr lang="zh-CN" altLang="en-US" dirty="0"/>
          </a:p>
        </p:txBody>
      </p:sp>
    </p:spTree>
    <p:extLst>
      <p:ext uri="{BB962C8B-B14F-4D97-AF65-F5344CB8AC3E}">
        <p14:creationId xmlns:p14="http://schemas.microsoft.com/office/powerpoint/2010/main" val="295800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盒子模型</a:t>
            </a:r>
            <a:endParaRPr lang="zh-CN" altLang="en-US" dirty="0"/>
          </a:p>
        </p:txBody>
      </p:sp>
      <p:sp>
        <p:nvSpPr>
          <p:cNvPr id="3" name="内容占位符 2"/>
          <p:cNvSpPr>
            <a:spLocks noGrp="1"/>
          </p:cNvSpPr>
          <p:nvPr>
            <p:ph idx="1"/>
          </p:nvPr>
        </p:nvSpPr>
        <p:spPr/>
        <p:txBody>
          <a:bodyPr/>
          <a:lstStyle/>
          <a:p>
            <a:r>
              <a:rPr lang="en-US" altLang="zh-CN" dirty="0" smtClean="0"/>
              <a:t>box-sizing</a:t>
            </a:r>
            <a:r>
              <a:rPr lang="zh-CN" altLang="en-US" dirty="0" smtClean="0"/>
              <a:t>有两个值：</a:t>
            </a:r>
            <a:endParaRPr lang="en-US" altLang="zh-CN" dirty="0" smtClean="0"/>
          </a:p>
          <a:p>
            <a:r>
              <a:rPr lang="en-US" altLang="zh-CN" dirty="0" smtClean="0"/>
              <a:t>border-box</a:t>
            </a:r>
            <a:r>
              <a:rPr lang="zh-CN" altLang="en-US" dirty="0" smtClean="0"/>
              <a:t>：</a:t>
            </a:r>
            <a:r>
              <a:rPr lang="en-US" altLang="zh-CN" dirty="0"/>
              <a:t> IE </a:t>
            </a:r>
            <a:r>
              <a:rPr lang="zh-CN" altLang="en-US" dirty="0"/>
              <a:t>盒子</a:t>
            </a:r>
            <a:r>
              <a:rPr lang="zh-CN" altLang="en-US" dirty="0" smtClean="0"/>
              <a:t>模型，</a:t>
            </a:r>
            <a:r>
              <a:rPr lang="en-US" altLang="zh-CN" dirty="0" smtClean="0"/>
              <a:t>content</a:t>
            </a:r>
            <a:r>
              <a:rPr lang="zh-CN" altLang="en-US" dirty="0" smtClean="0"/>
              <a:t>包含了</a:t>
            </a:r>
            <a:r>
              <a:rPr lang="en-US" altLang="zh-CN" dirty="0" smtClean="0"/>
              <a:t>border</a:t>
            </a:r>
            <a:r>
              <a:rPr lang="zh-CN" altLang="en-US" dirty="0" smtClean="0"/>
              <a:t>和</a:t>
            </a:r>
            <a:r>
              <a:rPr lang="en-US" altLang="zh-CN" dirty="0" smtClean="0"/>
              <a:t>padding</a:t>
            </a:r>
            <a:r>
              <a:rPr lang="zh-CN" altLang="en-US" dirty="0" smtClean="0"/>
              <a:t>。</a:t>
            </a:r>
            <a:endParaRPr lang="en-US" altLang="zh-CN" dirty="0" smtClean="0"/>
          </a:p>
          <a:p>
            <a:r>
              <a:rPr lang="en-US" altLang="zh-CN" dirty="0" smtClean="0"/>
              <a:t>content-box</a:t>
            </a:r>
            <a:r>
              <a:rPr lang="zh-CN" altLang="en-US" dirty="0" smtClean="0"/>
              <a:t>：标准</a:t>
            </a:r>
            <a:r>
              <a:rPr lang="en-US" altLang="zh-CN" dirty="0" smtClean="0"/>
              <a:t>W3C</a:t>
            </a:r>
            <a:r>
              <a:rPr lang="zh-CN" altLang="en-US" dirty="0" smtClean="0"/>
              <a:t>盒子模型（默认值）</a:t>
            </a:r>
            <a:endParaRPr lang="zh-CN" altLang="en-US" dirty="0"/>
          </a:p>
        </p:txBody>
      </p:sp>
    </p:spTree>
    <p:extLst>
      <p:ext uri="{BB962C8B-B14F-4D97-AF65-F5344CB8AC3E}">
        <p14:creationId xmlns:p14="http://schemas.microsoft.com/office/powerpoint/2010/main" val="3589903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border-box</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7" y="2085976"/>
            <a:ext cx="8123237"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2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1488"/>
            <a:ext cx="10515600" cy="5705475"/>
          </a:xfrm>
        </p:spPr>
        <p:txBody>
          <a:bodyPr/>
          <a:lstStyle/>
          <a:p>
            <a:r>
              <a:rPr lang="en-US" altLang="zh-CN" dirty="0" smtClean="0"/>
              <a:t>border-box</a:t>
            </a:r>
            <a:r>
              <a:rPr lang="zh-CN" altLang="en-US" dirty="0" smtClean="0"/>
              <a:t>：</a:t>
            </a:r>
            <a:r>
              <a:rPr lang="en-US" altLang="zh-CN" dirty="0" smtClean="0"/>
              <a:t>height = </a:t>
            </a:r>
            <a:r>
              <a:rPr lang="zh-CN" altLang="en-US" dirty="0" smtClean="0"/>
              <a:t>内容区域高度</a:t>
            </a:r>
            <a:r>
              <a:rPr lang="en-US" altLang="zh-CN" dirty="0" smtClean="0"/>
              <a:t> + padding-top + padding-bottom + border-top + border-height</a:t>
            </a:r>
            <a:r>
              <a:rPr lang="zh-CN" altLang="en-US" dirty="0" smtClean="0"/>
              <a:t>，宽度同理。</a:t>
            </a:r>
            <a:endParaRPr lang="zh-CN" altLang="en-US" dirty="0"/>
          </a:p>
        </p:txBody>
      </p:sp>
    </p:spTree>
    <p:extLst>
      <p:ext uri="{BB962C8B-B14F-4D97-AF65-F5344CB8AC3E}">
        <p14:creationId xmlns:p14="http://schemas.microsoft.com/office/powerpoint/2010/main" val="799302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content-box</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7" y="1776413"/>
            <a:ext cx="7894637"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623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063"/>
            <a:ext cx="10515600" cy="5676900"/>
          </a:xfrm>
        </p:spPr>
        <p:txBody>
          <a:bodyPr/>
          <a:lstStyle/>
          <a:p>
            <a:r>
              <a:rPr lang="zh-CN" altLang="en-US" dirty="0" smtClean="0"/>
              <a:t>可以看到这个</a:t>
            </a:r>
            <a:r>
              <a:rPr lang="en-US" altLang="zh-CN" dirty="0" smtClean="0"/>
              <a:t>div</a:t>
            </a:r>
            <a:r>
              <a:rPr lang="zh-CN" altLang="en-US" dirty="0" smtClean="0"/>
              <a:t>已经定义了</a:t>
            </a:r>
            <a:r>
              <a:rPr lang="en-US" altLang="zh-CN" dirty="0" smtClean="0"/>
              <a:t>height: 50px</a:t>
            </a:r>
            <a:r>
              <a:rPr lang="zh-CN" altLang="en-US" dirty="0" smtClean="0"/>
              <a:t>，但是实际是</a:t>
            </a:r>
            <a:r>
              <a:rPr lang="en-US" altLang="zh-CN" dirty="0" smtClean="0"/>
              <a:t>100px</a:t>
            </a:r>
            <a:r>
              <a:rPr lang="zh-CN" altLang="en-US" dirty="0" smtClean="0"/>
              <a:t>。</a:t>
            </a:r>
            <a:endParaRPr lang="en-US" altLang="zh-CN" dirty="0" smtClean="0"/>
          </a:p>
          <a:p>
            <a:r>
              <a:rPr lang="zh-CN" altLang="en-US" dirty="0" smtClean="0"/>
              <a:t>由盒模型可以看出，</a:t>
            </a:r>
            <a:r>
              <a:rPr lang="en-US" altLang="zh-CN" dirty="0" smtClean="0"/>
              <a:t>box-sizing</a:t>
            </a:r>
            <a:r>
              <a:rPr lang="zh-CN" altLang="en-US" dirty="0" smtClean="0"/>
              <a:t>默认值是</a:t>
            </a:r>
            <a:r>
              <a:rPr lang="en-US" altLang="zh-CN" dirty="0" smtClean="0"/>
              <a:t>content-box</a:t>
            </a:r>
            <a:r>
              <a:rPr lang="zh-CN" altLang="en-US" dirty="0" smtClean="0"/>
              <a:t>，</a:t>
            </a:r>
            <a:r>
              <a:rPr lang="en-US" altLang="zh-CN" dirty="0" smtClean="0"/>
              <a:t>height</a:t>
            </a:r>
            <a:r>
              <a:rPr lang="zh-CN" altLang="en-US" dirty="0" smtClean="0"/>
              <a:t>指定的是</a:t>
            </a:r>
            <a:r>
              <a:rPr lang="en-US" altLang="zh-CN" dirty="0" smtClean="0"/>
              <a:t>content</a:t>
            </a:r>
            <a:r>
              <a:rPr lang="zh-CN" altLang="en-US" dirty="0" smtClean="0"/>
              <a:t>的高度，</a:t>
            </a:r>
            <a:r>
              <a:rPr lang="en-US" altLang="zh-CN" dirty="0" smtClean="0"/>
              <a:t>padding-top</a:t>
            </a:r>
            <a:r>
              <a:rPr lang="zh-CN" altLang="en-US" dirty="0" smtClean="0"/>
              <a:t>和</a:t>
            </a:r>
            <a:r>
              <a:rPr lang="en-US" altLang="zh-CN" dirty="0" smtClean="0"/>
              <a:t>padding-bottom</a:t>
            </a:r>
            <a:r>
              <a:rPr lang="zh-CN" altLang="en-US" dirty="0" smtClean="0"/>
              <a:t>都是</a:t>
            </a:r>
            <a:r>
              <a:rPr lang="en-US" altLang="zh-CN" dirty="0" smtClean="0"/>
              <a:t>20px</a:t>
            </a:r>
            <a:r>
              <a:rPr lang="zh-CN" altLang="en-US" dirty="0" smtClean="0"/>
              <a:t>，</a:t>
            </a:r>
            <a:r>
              <a:rPr lang="en-US" altLang="zh-CN" dirty="0" smtClean="0"/>
              <a:t>border-top</a:t>
            </a:r>
            <a:r>
              <a:rPr lang="zh-CN" altLang="en-US" dirty="0" smtClean="0"/>
              <a:t>和</a:t>
            </a:r>
            <a:r>
              <a:rPr lang="en-US" altLang="zh-CN" dirty="0" smtClean="0"/>
              <a:t>border-bottom</a:t>
            </a:r>
            <a:r>
              <a:rPr lang="zh-CN" altLang="en-US" dirty="0" smtClean="0"/>
              <a:t>都是</a:t>
            </a:r>
            <a:r>
              <a:rPr lang="en-US" altLang="zh-CN" dirty="0" smtClean="0"/>
              <a:t>5px</a:t>
            </a:r>
            <a:r>
              <a:rPr lang="zh-CN" altLang="en-US" dirty="0" smtClean="0"/>
              <a:t>，相加得到</a:t>
            </a:r>
            <a:r>
              <a:rPr lang="en-US" altLang="zh-CN" dirty="0" smtClean="0"/>
              <a:t>100px</a:t>
            </a:r>
            <a:r>
              <a:rPr lang="zh-CN" altLang="en-US" dirty="0" smtClean="0"/>
              <a:t>。</a:t>
            </a:r>
            <a:endParaRPr lang="zh-CN" altLang="en-US" dirty="0"/>
          </a:p>
        </p:txBody>
      </p:sp>
    </p:spTree>
    <p:extLst>
      <p:ext uri="{BB962C8B-B14F-4D97-AF65-F5344CB8AC3E}">
        <p14:creationId xmlns:p14="http://schemas.microsoft.com/office/powerpoint/2010/main" val="3654583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浮动</a:t>
            </a:r>
            <a:r>
              <a:rPr lang="en-US" altLang="zh-CN" dirty="0" smtClean="0"/>
              <a:t>float</a:t>
            </a:r>
            <a:endParaRPr lang="zh-CN" altLang="en-US" dirty="0"/>
          </a:p>
        </p:txBody>
      </p:sp>
      <p:sp>
        <p:nvSpPr>
          <p:cNvPr id="3" name="内容占位符 2"/>
          <p:cNvSpPr>
            <a:spLocks noGrp="1"/>
          </p:cNvSpPr>
          <p:nvPr>
            <p:ph idx="1"/>
          </p:nvPr>
        </p:nvSpPr>
        <p:spPr/>
        <p:txBody>
          <a:bodyPr/>
          <a:lstStyle/>
          <a:p>
            <a:r>
              <a:rPr lang="en-US" altLang="zh-CN" dirty="0" smtClean="0"/>
              <a:t>float</a:t>
            </a:r>
            <a:r>
              <a:rPr lang="zh-CN" altLang="en-US" dirty="0" smtClean="0"/>
              <a:t>：</a:t>
            </a:r>
            <a:r>
              <a:rPr lang="en-US" altLang="zh-CN" dirty="0" smtClean="0"/>
              <a:t>left</a:t>
            </a:r>
            <a:r>
              <a:rPr lang="zh-CN" altLang="en-US" dirty="0" smtClean="0"/>
              <a:t>、</a:t>
            </a:r>
            <a:r>
              <a:rPr lang="en-US" altLang="zh-CN" dirty="0" smtClean="0"/>
              <a:t>right</a:t>
            </a:r>
            <a:r>
              <a:rPr lang="zh-CN" altLang="en-US" dirty="0" smtClean="0"/>
              <a:t>、</a:t>
            </a:r>
            <a:r>
              <a:rPr lang="en-US" altLang="zh-CN" dirty="0" smtClean="0"/>
              <a:t>none</a:t>
            </a:r>
          </a:p>
          <a:p>
            <a:r>
              <a:rPr lang="zh-CN" altLang="en-US" dirty="0" smtClean="0"/>
              <a:t>使用场景：</a:t>
            </a:r>
            <a:endParaRPr lang="zh-CN" alt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2767013"/>
            <a:ext cx="60960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637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4350"/>
            <a:ext cx="10515600" cy="5662613"/>
          </a:xfrm>
        </p:spPr>
        <p:txBody>
          <a:bodyPr/>
          <a:lstStyle/>
          <a:p>
            <a:r>
              <a:rPr lang="zh-CN" altLang="en-US" dirty="0" smtClean="0"/>
              <a:t>利用</a:t>
            </a:r>
            <a:r>
              <a:rPr lang="en-US" altLang="zh-CN" dirty="0" smtClean="0"/>
              <a:t>div</a:t>
            </a:r>
            <a:r>
              <a:rPr lang="zh-CN" altLang="en-US" dirty="0" smtClean="0"/>
              <a:t>和</a:t>
            </a:r>
            <a:r>
              <a:rPr lang="en-US" altLang="zh-CN" dirty="0" smtClean="0"/>
              <a:t>span</a:t>
            </a:r>
            <a:r>
              <a:rPr lang="zh-CN" altLang="en-US" dirty="0" smtClean="0"/>
              <a:t>创建表格样式，不管第一个</a:t>
            </a:r>
            <a:r>
              <a:rPr lang="en-US" altLang="zh-CN" dirty="0" smtClean="0"/>
              <a:t>span</a:t>
            </a:r>
            <a:r>
              <a:rPr lang="zh-CN" altLang="en-US" dirty="0" smtClean="0"/>
              <a:t>标签文字多少个，都能保持第二个</a:t>
            </a:r>
            <a:r>
              <a:rPr lang="en-US" altLang="zh-CN" dirty="0" smtClean="0"/>
              <a:t>span</a:t>
            </a:r>
            <a:r>
              <a:rPr lang="zh-CN" altLang="en-US" dirty="0" smtClean="0"/>
              <a:t>标签靠右。</a:t>
            </a:r>
            <a:endParaRPr lang="en-US" altLang="zh-CN" dirty="0" smtClean="0"/>
          </a:p>
          <a:p>
            <a:r>
              <a:rPr lang="zh-CN" altLang="en-US" dirty="0" smtClean="0"/>
              <a:t>如果不使用</a:t>
            </a:r>
            <a:r>
              <a:rPr lang="en-US" altLang="zh-CN" dirty="0" smtClean="0"/>
              <a:t>float</a:t>
            </a:r>
            <a:r>
              <a:rPr lang="zh-CN" altLang="en-US" dirty="0" smtClean="0"/>
              <a:t>，会发现行内标签和行内块级元素都会有间隙。，这时候使用浮动无疑是最好的。</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4" y="2314575"/>
            <a:ext cx="651351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940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树结构</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&lt;html&gt;</a:t>
            </a:r>
          </a:p>
          <a:p>
            <a:r>
              <a:rPr lang="en-US" altLang="zh-CN" dirty="0"/>
              <a:t>  &lt;head&gt;</a:t>
            </a:r>
          </a:p>
          <a:p>
            <a:r>
              <a:rPr lang="en-US" altLang="zh-CN" dirty="0"/>
              <a:t>    &lt;meta charset="utf-8"&gt;</a:t>
            </a:r>
          </a:p>
          <a:p>
            <a:r>
              <a:rPr lang="en-US" altLang="zh-CN" dirty="0"/>
              <a:t>    &lt;meta name="viewport" content="width=device-width, initial-scale=1.0"&gt;</a:t>
            </a:r>
          </a:p>
          <a:p>
            <a:r>
              <a:rPr lang="en-US" altLang="zh-CN" dirty="0"/>
              <a:t>    &lt;title&gt;html</a:t>
            </a:r>
            <a:r>
              <a:rPr lang="zh-CN" altLang="en-US" dirty="0"/>
              <a:t>结构展示</a:t>
            </a:r>
            <a:r>
              <a:rPr lang="en-US" altLang="zh-CN" dirty="0"/>
              <a:t>&lt;/title&gt;</a:t>
            </a:r>
          </a:p>
          <a:p>
            <a:r>
              <a:rPr lang="en-US" altLang="zh-CN" dirty="0"/>
              <a:t>  &lt;/head&gt;</a:t>
            </a:r>
          </a:p>
          <a:p>
            <a:r>
              <a:rPr lang="en-US" altLang="zh-CN" dirty="0"/>
              <a:t>  &lt;body&gt;</a:t>
            </a:r>
          </a:p>
          <a:p>
            <a:r>
              <a:rPr lang="en-US" altLang="zh-CN" dirty="0"/>
              <a:t>    </a:t>
            </a:r>
          </a:p>
          <a:p>
            <a:r>
              <a:rPr lang="en-US" altLang="zh-CN" dirty="0"/>
              <a:t>  &lt;/body&gt;</a:t>
            </a:r>
          </a:p>
          <a:p>
            <a:r>
              <a:rPr lang="en-US" altLang="zh-CN" dirty="0"/>
              <a:t>&lt;/html&gt;</a:t>
            </a:r>
            <a:endParaRPr lang="zh-CN" altLang="en-US" dirty="0"/>
          </a:p>
        </p:txBody>
      </p:sp>
    </p:spTree>
    <p:extLst>
      <p:ext uri="{BB962C8B-B14F-4D97-AF65-F5344CB8AC3E}">
        <p14:creationId xmlns:p14="http://schemas.microsoft.com/office/powerpoint/2010/main" val="2885268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5775"/>
            <a:ext cx="10515600" cy="5691188"/>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pPr marL="0" indent="0">
              <a:buNone/>
            </a:pPr>
            <a:endParaRPr lang="en-US" altLang="zh-CN" dirty="0" smtClean="0"/>
          </a:p>
          <a:p>
            <a:r>
              <a:rPr lang="zh-CN" altLang="en-US" dirty="0"/>
              <a:t>可以</a:t>
            </a:r>
            <a:r>
              <a:rPr lang="zh-CN" altLang="en-US" dirty="0" smtClean="0"/>
              <a:t>发现，</a:t>
            </a:r>
            <a:r>
              <a:rPr lang="en-US" altLang="zh-CN" dirty="0" smtClean="0"/>
              <a:t>float</a:t>
            </a:r>
            <a:r>
              <a:rPr lang="zh-CN" altLang="en-US" dirty="0" smtClean="0"/>
              <a:t>会出现</a:t>
            </a:r>
            <a:r>
              <a:rPr lang="zh-CN" altLang="en-US" dirty="0"/>
              <a:t>高度</a:t>
            </a:r>
            <a:r>
              <a:rPr lang="zh-CN" altLang="en-US" dirty="0" smtClean="0"/>
              <a:t>坍塌现象，</a:t>
            </a:r>
            <a:r>
              <a:rPr lang="en-US" altLang="zh-CN" dirty="0" smtClean="0"/>
              <a:t>.outer</a:t>
            </a:r>
            <a:r>
              <a:rPr lang="zh-CN" altLang="en-US" dirty="0" smtClean="0"/>
              <a:t>的高度为</a:t>
            </a:r>
            <a:r>
              <a:rPr lang="en-US" altLang="zh-CN" dirty="0" smtClean="0"/>
              <a:t>0</a:t>
            </a:r>
            <a:r>
              <a:rPr lang="zh-CN" altLang="en-US" dirty="0" smtClean="0"/>
              <a:t>，导致影响父级元素的布局。</a:t>
            </a:r>
            <a:endParaRPr lang="en-US" altLang="zh-CN" dirty="0" smtClean="0"/>
          </a:p>
          <a:p>
            <a:r>
              <a:rPr lang="zh-CN" altLang="en-US" dirty="0" smtClean="0"/>
              <a:t>另外</a:t>
            </a:r>
            <a:r>
              <a:rPr lang="zh-CN" altLang="en-US" dirty="0" smtClean="0">
                <a:solidFill>
                  <a:srgbClr val="FF0000"/>
                </a:solidFill>
              </a:rPr>
              <a:t>浮动</a:t>
            </a:r>
            <a:r>
              <a:rPr lang="zh-CN" altLang="en-US" dirty="0">
                <a:solidFill>
                  <a:srgbClr val="FF0000"/>
                </a:solidFill>
              </a:rPr>
              <a:t>的元素脱离了普通流</a:t>
            </a:r>
            <a:r>
              <a:rPr lang="zh-CN" altLang="en-US" dirty="0"/>
              <a:t>，这样使得包含它的父元素并不会因为这个浮动元素的存在而自动撑高，这样就会造成高度</a:t>
            </a:r>
            <a:r>
              <a:rPr lang="zh-CN" altLang="en-US" dirty="0" smtClean="0"/>
              <a:t>塌。</a:t>
            </a:r>
            <a:endParaRPr lang="en-US" altLang="zh-CN"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5063" y="400050"/>
            <a:ext cx="5195887" cy="272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985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1488"/>
            <a:ext cx="10515600" cy="5705475"/>
          </a:xfrm>
        </p:spPr>
        <p:txBody>
          <a:bodyPr/>
          <a:lstStyle/>
          <a:p>
            <a:r>
              <a:rPr lang="zh-CN" altLang="en-US" dirty="0" smtClean="0"/>
              <a:t>两种常用的解决方案：</a:t>
            </a:r>
            <a:r>
              <a:rPr lang="en-US" altLang="zh-CN" dirty="0"/>
              <a:t> </a:t>
            </a:r>
            <a:r>
              <a:rPr lang="en-US" altLang="zh-CN" dirty="0" err="1"/>
              <a:t>clear:both</a:t>
            </a:r>
            <a:r>
              <a:rPr lang="en-US" altLang="zh-CN" dirty="0" smtClean="0"/>
              <a:t>;</a:t>
            </a:r>
            <a:r>
              <a:rPr lang="zh-CN" altLang="en-US" dirty="0" smtClean="0"/>
              <a:t>（推荐使用第二种）</a:t>
            </a:r>
            <a:endParaRPr lang="en-US" altLang="zh-CN" dirty="0" smtClean="0"/>
          </a:p>
          <a:p>
            <a:r>
              <a:rPr lang="en-US" altLang="zh-CN" dirty="0" smtClean="0"/>
              <a:t>1</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2</a:t>
            </a:r>
            <a:r>
              <a:rPr lang="zh-CN" altLang="en-US" dirty="0" smtClean="0"/>
              <a:t>、</a:t>
            </a:r>
            <a:endParaRPr lang="en-US" altLang="zh-CN"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600449"/>
            <a:ext cx="4819651"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957262"/>
            <a:ext cx="5395912" cy="248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730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mtClean="0"/>
              <a:t>清除浮动原理</a:t>
            </a:r>
            <a:endParaRPr lang="zh-CN" altLang="en-US"/>
          </a:p>
        </p:txBody>
      </p:sp>
      <p:sp>
        <p:nvSpPr>
          <p:cNvPr id="3" name="内容占位符 2"/>
          <p:cNvSpPr>
            <a:spLocks noGrp="1"/>
          </p:cNvSpPr>
          <p:nvPr>
            <p:ph idx="1"/>
          </p:nvPr>
        </p:nvSpPr>
        <p:spPr/>
        <p:txBody>
          <a:bodyPr/>
          <a:lstStyle/>
          <a:p>
            <a:r>
              <a:rPr lang="en-US" altLang="zh-CN" dirty="0"/>
              <a:t>clear </a:t>
            </a:r>
            <a:r>
              <a:rPr lang="zh-CN" altLang="en-US" dirty="0"/>
              <a:t>会为元素添加足够的空白空间，使到该元素的位置会放置在它前一个浮动元素之下，这跟增加元素外边距使到元素占据满行而强制换行的效果是一样</a:t>
            </a:r>
            <a:r>
              <a:rPr lang="zh-CN" altLang="en-US" dirty="0" smtClean="0"/>
              <a:t>的。</a:t>
            </a:r>
            <a:endParaRPr lang="en-US" altLang="zh-CN" dirty="0" smtClean="0"/>
          </a:p>
          <a:p>
            <a:r>
              <a:rPr lang="zh-CN" altLang="en-US" dirty="0" smtClean="0"/>
              <a:t>增加</a:t>
            </a:r>
            <a:r>
              <a:rPr lang="zh-CN" altLang="en-US" dirty="0"/>
              <a:t>足够的空间使到元素换行，那么最稳妥的办法就是使到该元素占据一整</a:t>
            </a:r>
            <a:r>
              <a:rPr lang="zh-CN" altLang="en-US" dirty="0" smtClean="0"/>
              <a:t>行。如上所示，第一种的</a:t>
            </a:r>
            <a:r>
              <a:rPr lang="en-US" altLang="zh-CN" dirty="0" smtClean="0"/>
              <a:t>content</a:t>
            </a:r>
            <a:r>
              <a:rPr lang="zh-CN" altLang="en-US" dirty="0" smtClean="0"/>
              <a:t>是一个</a:t>
            </a:r>
            <a:r>
              <a:rPr lang="en-US" altLang="zh-CN" dirty="0" smtClean="0"/>
              <a:t>”.”</a:t>
            </a:r>
            <a:r>
              <a:rPr lang="zh-CN" altLang="en-US" dirty="0" smtClean="0"/>
              <a:t>，第二种是一个空元素，不会增加额外的元素。</a:t>
            </a:r>
            <a:endParaRPr lang="zh-CN" altLang="en-US" dirty="0"/>
          </a:p>
        </p:txBody>
      </p:sp>
    </p:spTree>
    <p:extLst>
      <p:ext uri="{BB962C8B-B14F-4D97-AF65-F5344CB8AC3E}">
        <p14:creationId xmlns:p14="http://schemas.microsoft.com/office/powerpoint/2010/main" val="1590109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定位</a:t>
            </a:r>
            <a:r>
              <a:rPr lang="en-US" altLang="zh-CN" dirty="0" smtClean="0"/>
              <a:t>position</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常见值如下：</a:t>
            </a:r>
            <a:endParaRPr lang="en-US" altLang="zh-CN" dirty="0" smtClean="0"/>
          </a:p>
          <a:p>
            <a:r>
              <a:rPr lang="en-US" altLang="zh-CN" dirty="0" smtClean="0"/>
              <a:t>absolute</a:t>
            </a:r>
            <a:r>
              <a:rPr lang="zh-CN" altLang="en-US" dirty="0" smtClean="0"/>
              <a:t>：生成绝对定位元素，相对于</a:t>
            </a:r>
            <a:r>
              <a:rPr lang="en-US" altLang="zh-CN" dirty="0" smtClean="0"/>
              <a:t>static</a:t>
            </a:r>
            <a:r>
              <a:rPr lang="zh-CN" altLang="en-US" dirty="0" smtClean="0"/>
              <a:t>定位以外的第一个祖先元素进行定位，元素位置通过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进行定位。</a:t>
            </a:r>
            <a:endParaRPr lang="en-US" altLang="zh-CN" dirty="0" smtClean="0"/>
          </a:p>
          <a:p>
            <a:r>
              <a:rPr lang="en-US" altLang="zh-CN" dirty="0" smtClean="0"/>
              <a:t>fixed</a:t>
            </a:r>
            <a:r>
              <a:rPr lang="zh-CN" altLang="en-US" dirty="0" smtClean="0"/>
              <a:t>：生成绝对定位元素，</a:t>
            </a:r>
            <a:r>
              <a:rPr lang="zh-CN" altLang="en-US" dirty="0"/>
              <a:t>相对于浏览器窗口进行</a:t>
            </a:r>
            <a:r>
              <a:rPr lang="zh-CN" altLang="en-US" dirty="0" smtClean="0"/>
              <a:t>定位，</a:t>
            </a:r>
            <a:r>
              <a:rPr lang="zh-CN" altLang="en-US" dirty="0"/>
              <a:t>元素位置通过</a:t>
            </a:r>
            <a:r>
              <a:rPr lang="en-US" altLang="zh-CN" dirty="0"/>
              <a:t>top</a:t>
            </a:r>
            <a:r>
              <a:rPr lang="zh-CN" altLang="en-US" dirty="0"/>
              <a:t>、</a:t>
            </a:r>
            <a:r>
              <a:rPr lang="en-US" altLang="zh-CN" dirty="0"/>
              <a:t>right</a:t>
            </a:r>
            <a:r>
              <a:rPr lang="zh-CN" altLang="en-US" dirty="0"/>
              <a:t>、</a:t>
            </a:r>
            <a:r>
              <a:rPr lang="en-US" altLang="zh-CN" dirty="0"/>
              <a:t>bottom</a:t>
            </a:r>
            <a:r>
              <a:rPr lang="zh-CN" altLang="en-US" dirty="0"/>
              <a:t>、</a:t>
            </a:r>
            <a:r>
              <a:rPr lang="en-US" altLang="zh-CN" dirty="0"/>
              <a:t>left</a:t>
            </a:r>
            <a:r>
              <a:rPr lang="zh-CN" altLang="en-US" dirty="0"/>
              <a:t>进行定位</a:t>
            </a:r>
            <a:r>
              <a:rPr lang="zh-CN" altLang="en-US" dirty="0" smtClean="0"/>
              <a:t>。</a:t>
            </a:r>
            <a:endParaRPr lang="en-US" altLang="zh-CN" dirty="0" smtClean="0"/>
          </a:p>
          <a:p>
            <a:r>
              <a:rPr lang="en-US" altLang="zh-CN" dirty="0" smtClean="0"/>
              <a:t>relative</a:t>
            </a:r>
            <a:r>
              <a:rPr lang="zh-CN" altLang="en-US" dirty="0" smtClean="0"/>
              <a:t>：</a:t>
            </a:r>
            <a:r>
              <a:rPr lang="zh-CN" altLang="en-US" dirty="0"/>
              <a:t>生成相对定位的元素，相对于其正常位置进行定位</a:t>
            </a:r>
            <a:r>
              <a:rPr lang="zh-CN" altLang="en-US" dirty="0" smtClean="0"/>
              <a:t>。</a:t>
            </a:r>
            <a:endParaRPr lang="en-US" altLang="zh-CN" dirty="0" smtClean="0"/>
          </a:p>
          <a:p>
            <a:r>
              <a:rPr lang="en-US" altLang="zh-CN" dirty="0" smtClean="0"/>
              <a:t>static</a:t>
            </a:r>
            <a:r>
              <a:rPr lang="zh-CN" altLang="en-US" dirty="0" smtClean="0"/>
              <a:t>：</a:t>
            </a:r>
            <a:r>
              <a:rPr lang="zh-CN" altLang="en-US" dirty="0"/>
              <a:t>默认值。没有定位，元素出现在正常的流中</a:t>
            </a:r>
            <a:r>
              <a:rPr lang="zh-CN" altLang="en-US" dirty="0" smtClean="0"/>
              <a:t>（</a:t>
            </a:r>
            <a:r>
              <a:rPr lang="zh-CN" altLang="en-US" dirty="0"/>
              <a:t> </a:t>
            </a:r>
            <a:r>
              <a:rPr lang="en-US" altLang="zh-CN" dirty="0" smtClean="0"/>
              <a:t>top</a:t>
            </a:r>
            <a:r>
              <a:rPr lang="zh-CN" altLang="en-US" dirty="0" smtClean="0"/>
              <a:t>，</a:t>
            </a:r>
            <a:r>
              <a:rPr lang="en-US" altLang="zh-CN" dirty="0" smtClean="0"/>
              <a:t> bottom</a:t>
            </a:r>
            <a:r>
              <a:rPr lang="zh-CN" altLang="en-US" dirty="0" smtClean="0"/>
              <a:t>，</a:t>
            </a:r>
            <a:r>
              <a:rPr lang="en-US" altLang="zh-CN" dirty="0" smtClean="0"/>
              <a:t> left</a:t>
            </a:r>
            <a:r>
              <a:rPr lang="zh-CN" altLang="en-US" dirty="0" smtClean="0"/>
              <a:t>，</a:t>
            </a:r>
            <a:r>
              <a:rPr lang="en-US" altLang="zh-CN" dirty="0" smtClean="0"/>
              <a:t> </a:t>
            </a:r>
            <a:r>
              <a:rPr lang="en-US" altLang="zh-CN" dirty="0"/>
              <a:t>right </a:t>
            </a:r>
            <a:r>
              <a:rPr lang="zh-CN" altLang="en-US" dirty="0" smtClean="0"/>
              <a:t>，</a:t>
            </a:r>
            <a:r>
              <a:rPr lang="en-US" altLang="zh-CN" dirty="0" smtClean="0"/>
              <a:t>z-index</a:t>
            </a:r>
            <a:r>
              <a:rPr lang="en-US" altLang="zh-CN" dirty="0"/>
              <a:t> </a:t>
            </a:r>
            <a:r>
              <a:rPr lang="zh-CN" altLang="en-US" dirty="0" smtClean="0"/>
              <a:t>设置无效）</a:t>
            </a:r>
            <a:endParaRPr lang="en-US" altLang="zh-CN" dirty="0" smtClean="0"/>
          </a:p>
          <a:p>
            <a:r>
              <a:rPr lang="zh-CN" altLang="en-US" dirty="0" smtClean="0"/>
              <a:t>注意当</a:t>
            </a:r>
            <a:r>
              <a:rPr lang="en-US" altLang="zh-CN" dirty="0" smtClean="0"/>
              <a:t>position</a:t>
            </a:r>
            <a:r>
              <a:rPr lang="zh-CN" altLang="en-US" dirty="0" smtClean="0"/>
              <a:t>值为</a:t>
            </a:r>
            <a:r>
              <a:rPr lang="en-US" altLang="zh-CN" dirty="0" smtClean="0"/>
              <a:t>absolute</a:t>
            </a:r>
            <a:r>
              <a:rPr lang="zh-CN" altLang="en-US" dirty="0" smtClean="0"/>
              <a:t>或者</a:t>
            </a:r>
            <a:r>
              <a:rPr lang="en-US" altLang="zh-CN" dirty="0" smtClean="0"/>
              <a:t>fixed</a:t>
            </a:r>
            <a:r>
              <a:rPr lang="zh-CN" altLang="en-US" dirty="0" smtClean="0"/>
              <a:t>时，宽高默认为</a:t>
            </a:r>
            <a:r>
              <a:rPr lang="en-US" altLang="zh-CN" dirty="0" smtClean="0"/>
              <a:t>0</a:t>
            </a:r>
            <a:r>
              <a:rPr lang="zh-CN" altLang="en-US" dirty="0" smtClean="0"/>
              <a:t>，可以通过制定</a:t>
            </a:r>
            <a:r>
              <a:rPr lang="en-US" altLang="zh-CN" dirty="0" smtClean="0"/>
              <a:t>width</a:t>
            </a:r>
            <a:r>
              <a:rPr lang="zh-CN" altLang="en-US" dirty="0" smtClean="0"/>
              <a:t>和</a:t>
            </a:r>
            <a:r>
              <a:rPr lang="en-US" altLang="zh-CN" dirty="0" smtClean="0"/>
              <a:t>height</a:t>
            </a:r>
            <a:r>
              <a:rPr lang="zh-CN" altLang="en-US" dirty="0" smtClean="0"/>
              <a:t>指定宽高，或者不指定</a:t>
            </a:r>
            <a:r>
              <a:rPr lang="en-US" altLang="zh-CN" dirty="0" smtClean="0"/>
              <a:t>width</a:t>
            </a:r>
            <a:r>
              <a:rPr lang="zh-CN" altLang="en-US" dirty="0" smtClean="0"/>
              <a:t>和</a:t>
            </a:r>
            <a:r>
              <a:rPr lang="en-US" altLang="zh-CN" dirty="0" smtClean="0"/>
              <a:t>height</a:t>
            </a:r>
            <a:r>
              <a:rPr lang="zh-CN" altLang="en-US" dirty="0" smtClean="0"/>
              <a:t>，通过</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right</a:t>
            </a:r>
            <a:r>
              <a:rPr lang="zh-CN" altLang="en-US" dirty="0" smtClean="0"/>
              <a:t>来设定宽高，当浏览器窗口缩放时，可能会影响宽高，所以使用时需要注意。</a:t>
            </a:r>
            <a:endParaRPr lang="zh-CN" altLang="en-US" dirty="0"/>
          </a:p>
        </p:txBody>
      </p:sp>
    </p:spTree>
    <p:extLst>
      <p:ext uri="{BB962C8B-B14F-4D97-AF65-F5344CB8AC3E}">
        <p14:creationId xmlns:p14="http://schemas.microsoft.com/office/powerpoint/2010/main" val="569946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913"/>
            <a:ext cx="10515600" cy="5734050"/>
          </a:xfrm>
        </p:spPr>
        <p:txBody>
          <a:bodyPr>
            <a:normAutofit fontScale="92500" lnSpcReduction="10000"/>
          </a:bodyPr>
          <a:lstStyle/>
          <a:p>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smtClean="0"/>
          </a:p>
          <a:p>
            <a:pPr marL="0" indent="0">
              <a:buNone/>
            </a:pPr>
            <a:endParaRPr lang="en-US" altLang="zh-CN" dirty="0"/>
          </a:p>
          <a:p>
            <a:r>
              <a:rPr lang="zh-CN" altLang="en-US" dirty="0" smtClean="0"/>
              <a:t>使用场景：电商网站选择商品后选择“立即购买”，这时如果用户还没有登录，会立即弹出登录框，这个框宽高固定，相对屏幕水平和垂直方向都居中。</a:t>
            </a:r>
            <a:endParaRPr lang="en-US" altLang="zh-CN" dirty="0" smtClean="0"/>
          </a:p>
          <a:p>
            <a:r>
              <a:rPr lang="zh-CN" altLang="en-US" dirty="0" smtClean="0"/>
              <a:t>可以看到通过设置</a:t>
            </a:r>
            <a:r>
              <a:rPr lang="en-US" altLang="zh-CN" dirty="0" smtClean="0"/>
              <a:t>top</a:t>
            </a:r>
            <a:r>
              <a:rPr lang="zh-CN" altLang="en-US" dirty="0" smtClean="0"/>
              <a:t>、</a:t>
            </a:r>
            <a:r>
              <a:rPr lang="en-US" altLang="zh-CN" dirty="0" smtClean="0"/>
              <a:t>right</a:t>
            </a:r>
            <a:r>
              <a:rPr lang="zh-CN" altLang="en-US" dirty="0" smtClean="0"/>
              <a:t>、</a:t>
            </a:r>
            <a:r>
              <a:rPr lang="en-US" altLang="zh-CN" dirty="0" smtClean="0"/>
              <a:t>bottom</a:t>
            </a:r>
            <a:r>
              <a:rPr lang="zh-CN" altLang="en-US" dirty="0" smtClean="0"/>
              <a:t>、</a:t>
            </a:r>
            <a:r>
              <a:rPr lang="en-US" altLang="zh-CN" dirty="0" smtClean="0"/>
              <a:t>left</a:t>
            </a:r>
            <a:r>
              <a:rPr lang="zh-CN" altLang="en-US" dirty="0" smtClean="0"/>
              <a:t>都为</a:t>
            </a:r>
            <a:r>
              <a:rPr lang="en-US" altLang="zh-CN" dirty="0" smtClean="0"/>
              <a:t>0</a:t>
            </a:r>
            <a:r>
              <a:rPr lang="zh-CN" altLang="en-US" dirty="0" smtClean="0"/>
              <a:t>，使</a:t>
            </a:r>
            <a:r>
              <a:rPr lang="en-US" altLang="zh-CN" dirty="0" smtClean="0"/>
              <a:t>.modal</a:t>
            </a:r>
            <a:r>
              <a:rPr lang="zh-CN" altLang="en-US" dirty="0" smtClean="0"/>
              <a:t>完全覆盖了屏幕，</a:t>
            </a:r>
            <a:r>
              <a:rPr lang="en-US" altLang="zh-CN" dirty="0" smtClean="0"/>
              <a:t>.modal-body</a:t>
            </a:r>
            <a:r>
              <a:rPr lang="zh-CN" altLang="en-US" dirty="0" smtClean="0"/>
              <a:t>居中，</a:t>
            </a:r>
            <a:r>
              <a:rPr lang="en-US" altLang="zh-CN" dirty="0" smtClean="0"/>
              <a:t>position: absolute</a:t>
            </a:r>
            <a:r>
              <a:rPr lang="zh-CN" altLang="en-US" dirty="0" smtClean="0"/>
              <a:t>，相对于</a:t>
            </a:r>
            <a:r>
              <a:rPr lang="en-US" altLang="zh-CN" dirty="0" smtClean="0"/>
              <a:t>.modal</a:t>
            </a:r>
            <a:r>
              <a:rPr lang="zh-CN" altLang="en-US" dirty="0" smtClean="0"/>
              <a:t>进行定位，</a:t>
            </a:r>
            <a:r>
              <a:rPr lang="en-US" altLang="zh-CN" dirty="0" smtClean="0">
                <a:solidFill>
                  <a:srgbClr val="FF0000"/>
                </a:solidFill>
              </a:rPr>
              <a:t>left</a:t>
            </a:r>
            <a:r>
              <a:rPr lang="zh-CN" altLang="en-US" dirty="0" smtClean="0">
                <a:solidFill>
                  <a:srgbClr val="FF0000"/>
                </a:solidFill>
              </a:rPr>
              <a:t>和</a:t>
            </a:r>
            <a:r>
              <a:rPr lang="en-US" altLang="zh-CN" dirty="0" smtClean="0">
                <a:solidFill>
                  <a:srgbClr val="FF0000"/>
                </a:solidFill>
              </a:rPr>
              <a:t>top</a:t>
            </a:r>
            <a:r>
              <a:rPr lang="zh-CN" altLang="en-US" dirty="0" smtClean="0">
                <a:solidFill>
                  <a:srgbClr val="FF0000"/>
                </a:solidFill>
              </a:rPr>
              <a:t>都是相对于</a:t>
            </a:r>
            <a:r>
              <a:rPr lang="en-US" altLang="zh-CN" dirty="0" smtClean="0">
                <a:solidFill>
                  <a:srgbClr val="FF0000"/>
                </a:solidFill>
              </a:rPr>
              <a:t>.modal</a:t>
            </a:r>
            <a:r>
              <a:rPr lang="zh-CN" altLang="en-US" dirty="0" smtClean="0">
                <a:solidFill>
                  <a:srgbClr val="FF0000"/>
                </a:solidFill>
              </a:rPr>
              <a:t>（参照物）宽高值进行定位，</a:t>
            </a:r>
            <a:r>
              <a:rPr lang="en-US" altLang="zh-CN" dirty="0" smtClean="0">
                <a:solidFill>
                  <a:srgbClr val="FF0000"/>
                </a:solidFill>
              </a:rPr>
              <a:t>transform: translate(-50%, -50%)</a:t>
            </a:r>
            <a:r>
              <a:rPr lang="zh-CN" altLang="en-US" dirty="0" smtClean="0">
                <a:solidFill>
                  <a:srgbClr val="FF0000"/>
                </a:solidFill>
              </a:rPr>
              <a:t>是相对于自身位置进行位移，</a:t>
            </a:r>
            <a:r>
              <a:rPr lang="en-US" altLang="zh-CN" dirty="0" smtClean="0">
                <a:solidFill>
                  <a:srgbClr val="FF0000"/>
                </a:solidFill>
              </a:rPr>
              <a:t>-50%</a:t>
            </a:r>
            <a:r>
              <a:rPr lang="zh-CN" altLang="en-US" dirty="0" smtClean="0">
                <a:solidFill>
                  <a:srgbClr val="FF0000"/>
                </a:solidFill>
              </a:rPr>
              <a:t>的实际值是自身宽高进行取值。</a:t>
            </a:r>
            <a:endParaRPr lang="zh-CN" altLang="en-US" dirty="0">
              <a:solidFill>
                <a:srgbClr val="FF0000"/>
              </a:solidFill>
            </a:endParaRPr>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7764" y="485323"/>
            <a:ext cx="3656466" cy="237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119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css</a:t>
            </a:r>
            <a:r>
              <a:rPr lang="zh-CN" altLang="en-US" dirty="0" smtClean="0"/>
              <a:t>常用选择器</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、类选择器</a:t>
            </a:r>
            <a:endParaRPr lang="en-US" altLang="zh-CN" dirty="0" smtClean="0"/>
          </a:p>
          <a:p>
            <a:r>
              <a:rPr lang="en-US" altLang="zh-CN" dirty="0" smtClean="0"/>
              <a:t>2</a:t>
            </a:r>
            <a:r>
              <a:rPr lang="zh-CN" altLang="en-US" dirty="0" smtClean="0"/>
              <a:t>、</a:t>
            </a:r>
            <a:r>
              <a:rPr lang="en-US" altLang="zh-CN" dirty="0" smtClean="0"/>
              <a:t>id</a:t>
            </a:r>
            <a:r>
              <a:rPr lang="zh-CN" altLang="en-US" dirty="0" smtClean="0"/>
              <a:t>选择器（如果页面中有多个</a:t>
            </a:r>
            <a:r>
              <a:rPr lang="en-US" altLang="zh-CN" dirty="0" smtClean="0"/>
              <a:t>id</a:t>
            </a:r>
            <a:r>
              <a:rPr lang="zh-CN" altLang="en-US" dirty="0" smtClean="0"/>
              <a:t>相同的元素，只能选择第一个）</a:t>
            </a:r>
            <a:endParaRPr lang="en-US" altLang="zh-CN" dirty="0" smtClean="0"/>
          </a:p>
          <a:p>
            <a:r>
              <a:rPr lang="en-US" altLang="zh-CN" dirty="0" smtClean="0"/>
              <a:t>3</a:t>
            </a:r>
            <a:r>
              <a:rPr lang="zh-CN" altLang="en-US" dirty="0" smtClean="0"/>
              <a:t>、</a:t>
            </a:r>
            <a:r>
              <a:rPr lang="en-US" altLang="zh-CN" dirty="0" smtClean="0"/>
              <a:t>*</a:t>
            </a:r>
            <a:r>
              <a:rPr lang="zh-CN" altLang="en-US" dirty="0" smtClean="0"/>
              <a:t>（所有元素）</a:t>
            </a:r>
            <a:endParaRPr lang="en-US" altLang="zh-CN" dirty="0" smtClean="0"/>
          </a:p>
          <a:p>
            <a:r>
              <a:rPr lang="en-US" altLang="zh-CN" dirty="0" smtClean="0"/>
              <a:t>4</a:t>
            </a:r>
            <a:r>
              <a:rPr lang="zh-CN" altLang="en-US" dirty="0" smtClean="0"/>
              <a:t>、元素选择器（通过标签选择元素）</a:t>
            </a:r>
            <a:endParaRPr lang="en-US" altLang="zh-CN" dirty="0" smtClean="0"/>
          </a:p>
          <a:p>
            <a:r>
              <a:rPr lang="en-US" altLang="zh-CN" dirty="0" smtClean="0"/>
              <a:t>5</a:t>
            </a:r>
            <a:r>
              <a:rPr lang="zh-CN" altLang="en-US" dirty="0" smtClean="0"/>
              <a:t>、伪类选择器（</a:t>
            </a:r>
            <a:r>
              <a:rPr lang="en-US" altLang="zh-CN" dirty="0" err="1" smtClean="0"/>
              <a:t>span:hover</a:t>
            </a:r>
            <a:r>
              <a:rPr lang="zh-CN" altLang="en-US" dirty="0" smtClean="0"/>
              <a:t>，</a:t>
            </a:r>
            <a:r>
              <a:rPr lang="en-US" altLang="zh-CN" dirty="0" err="1" smtClean="0"/>
              <a:t>span:focus</a:t>
            </a:r>
            <a:r>
              <a:rPr lang="zh-CN" altLang="en-US" dirty="0" smtClean="0"/>
              <a:t>，</a:t>
            </a:r>
            <a:r>
              <a:rPr lang="en-US" altLang="zh-CN" dirty="0" smtClean="0"/>
              <a:t>a:active</a:t>
            </a:r>
            <a:r>
              <a:rPr lang="zh-CN" altLang="en-US" dirty="0" smtClean="0"/>
              <a:t>，</a:t>
            </a:r>
            <a:r>
              <a:rPr lang="en-US" altLang="zh-CN" dirty="0" smtClean="0"/>
              <a:t>a:link</a:t>
            </a:r>
            <a:r>
              <a:rPr lang="zh-CN" altLang="en-US" dirty="0" smtClean="0"/>
              <a:t>，</a:t>
            </a:r>
            <a:r>
              <a:rPr lang="en-US" altLang="zh-CN" dirty="0" smtClean="0"/>
              <a:t>a:visited</a:t>
            </a:r>
            <a:r>
              <a:rPr lang="zh-CN" altLang="en-US" dirty="0" smtClean="0"/>
              <a:t>，</a:t>
            </a:r>
            <a:r>
              <a:rPr lang="en-US" altLang="zh-CN" dirty="0" err="1" smtClean="0"/>
              <a:t>div:first-child</a:t>
            </a:r>
            <a:r>
              <a:rPr lang="zh-CN" altLang="en-US" dirty="0" smtClean="0"/>
              <a:t>）</a:t>
            </a:r>
            <a:endParaRPr lang="en-US" altLang="zh-CN" dirty="0" smtClean="0"/>
          </a:p>
          <a:p>
            <a:r>
              <a:rPr lang="en-US" altLang="zh-CN" dirty="0" smtClean="0"/>
              <a:t>6</a:t>
            </a:r>
            <a:r>
              <a:rPr lang="zh-CN" altLang="en-US" dirty="0" smtClean="0"/>
              <a:t>、伪元素选择器（</a:t>
            </a:r>
            <a:r>
              <a:rPr lang="en-US" altLang="zh-CN" dirty="0" err="1" smtClean="0"/>
              <a:t>div:before</a:t>
            </a:r>
            <a:r>
              <a:rPr lang="zh-CN" altLang="en-US" dirty="0" smtClean="0"/>
              <a:t>，</a:t>
            </a:r>
            <a:r>
              <a:rPr lang="en-US" altLang="zh-CN" dirty="0" err="1" smtClean="0"/>
              <a:t>div:after</a:t>
            </a:r>
            <a:r>
              <a:rPr lang="zh-CN" altLang="en-US" dirty="0" smtClean="0"/>
              <a:t>）</a:t>
            </a:r>
            <a:endParaRPr lang="en-US" altLang="zh-CN" dirty="0" smtClean="0"/>
          </a:p>
          <a:p>
            <a:r>
              <a:rPr lang="en-US" altLang="zh-CN" dirty="0" smtClean="0"/>
              <a:t>7</a:t>
            </a:r>
            <a:r>
              <a:rPr lang="zh-CN" altLang="en-US" dirty="0" smtClean="0"/>
              <a:t>、上下文选择器（</a:t>
            </a:r>
            <a:r>
              <a:rPr lang="en-US" altLang="zh-CN" dirty="0" smtClean="0"/>
              <a:t>div span</a:t>
            </a:r>
            <a:r>
              <a:rPr lang="zh-CN" altLang="en-US" dirty="0" smtClean="0"/>
              <a:t>）</a:t>
            </a:r>
            <a:endParaRPr lang="zh-CN" altLang="en-US" dirty="0"/>
          </a:p>
        </p:txBody>
      </p:sp>
    </p:spTree>
    <p:extLst>
      <p:ext uri="{BB962C8B-B14F-4D97-AF65-F5344CB8AC3E}">
        <p14:creationId xmlns:p14="http://schemas.microsoft.com/office/powerpoint/2010/main" val="1939991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css</a:t>
            </a:r>
            <a:r>
              <a:rPr lang="zh-CN" altLang="en-US" dirty="0" smtClean="0"/>
              <a:t>权重</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、行</a:t>
            </a:r>
            <a:r>
              <a:rPr lang="zh-CN" altLang="en-US" dirty="0"/>
              <a:t>内样式</a:t>
            </a:r>
            <a:r>
              <a:rPr lang="en-US" altLang="zh-CN" dirty="0"/>
              <a:t>+</a:t>
            </a:r>
            <a:r>
              <a:rPr lang="en-US" altLang="zh-CN" dirty="0" smtClean="0"/>
              <a:t>1000</a:t>
            </a:r>
          </a:p>
          <a:p>
            <a:r>
              <a:rPr lang="en-US" altLang="zh-CN" dirty="0" smtClean="0"/>
              <a:t>2</a:t>
            </a:r>
            <a:r>
              <a:rPr lang="zh-CN" altLang="en-US" dirty="0" smtClean="0"/>
              <a:t>、</a:t>
            </a:r>
            <a:r>
              <a:rPr lang="en-US" altLang="zh-CN" dirty="0" smtClean="0"/>
              <a:t>id+100</a:t>
            </a:r>
          </a:p>
          <a:p>
            <a:r>
              <a:rPr lang="en-US" altLang="zh-CN" dirty="0" smtClean="0"/>
              <a:t>3</a:t>
            </a:r>
            <a:r>
              <a:rPr lang="zh-CN" altLang="en-US" dirty="0" smtClean="0"/>
              <a:t>、属性</a:t>
            </a:r>
            <a:r>
              <a:rPr lang="zh-CN" altLang="en-US" dirty="0"/>
              <a:t>选择器</a:t>
            </a:r>
            <a:r>
              <a:rPr lang="en-US" altLang="zh-CN" dirty="0"/>
              <a:t>/class</a:t>
            </a:r>
            <a:r>
              <a:rPr lang="zh-CN" altLang="en-US" dirty="0"/>
              <a:t>或者伪类</a:t>
            </a:r>
            <a:r>
              <a:rPr lang="en-US" altLang="zh-CN" dirty="0"/>
              <a:t>+</a:t>
            </a:r>
            <a:r>
              <a:rPr lang="en-US" altLang="zh-CN" dirty="0" smtClean="0"/>
              <a:t>10</a:t>
            </a:r>
          </a:p>
          <a:p>
            <a:r>
              <a:rPr lang="en-US" altLang="zh-CN" dirty="0" smtClean="0"/>
              <a:t>4</a:t>
            </a:r>
            <a:r>
              <a:rPr lang="zh-CN" altLang="en-US" dirty="0" smtClean="0"/>
              <a:t>、元素</a:t>
            </a:r>
            <a:r>
              <a:rPr lang="zh-CN" altLang="en-US" dirty="0"/>
              <a:t>名，或者伪元素</a:t>
            </a:r>
            <a:r>
              <a:rPr lang="en-US" altLang="zh-CN" dirty="0"/>
              <a:t>+</a:t>
            </a:r>
            <a:r>
              <a:rPr lang="en-US" altLang="zh-CN" dirty="0" smtClean="0"/>
              <a:t>1</a:t>
            </a:r>
          </a:p>
          <a:p>
            <a:r>
              <a:rPr lang="zh-CN" altLang="en-US" dirty="0" smtClean="0"/>
              <a:t>请注意：由于</a:t>
            </a:r>
            <a:r>
              <a:rPr lang="en-US" altLang="zh-CN" dirty="0"/>
              <a:t>id</a:t>
            </a:r>
            <a:r>
              <a:rPr lang="zh-CN" altLang="en-US" dirty="0"/>
              <a:t>选择</a:t>
            </a:r>
            <a:r>
              <a:rPr lang="zh-CN" altLang="en-US" dirty="0" smtClean="0"/>
              <a:t>器不能复用，</a:t>
            </a:r>
            <a:r>
              <a:rPr lang="zh-CN" altLang="en-US" dirty="0"/>
              <a:t>尽量</a:t>
            </a:r>
            <a:r>
              <a:rPr lang="zh-CN" altLang="en-US" dirty="0" smtClean="0"/>
              <a:t>不要使用</a:t>
            </a:r>
            <a:r>
              <a:rPr lang="en-US" altLang="zh-CN" dirty="0" smtClean="0"/>
              <a:t>id</a:t>
            </a:r>
            <a:r>
              <a:rPr lang="zh-CN" altLang="en-US" dirty="0" smtClean="0"/>
              <a:t>选择器。</a:t>
            </a:r>
            <a:endParaRPr lang="en-US" altLang="zh-CN" dirty="0" smtClean="0"/>
          </a:p>
        </p:txBody>
      </p:sp>
    </p:spTree>
    <p:extLst>
      <p:ext uri="{BB962C8B-B14F-4D97-AF65-F5344CB8AC3E}">
        <p14:creationId xmlns:p14="http://schemas.microsoft.com/office/powerpoint/2010/main" val="3720696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9943"/>
            <a:ext cx="10515600" cy="5727020"/>
          </a:xfrm>
        </p:spPr>
        <p:txBody>
          <a:bodyPr/>
          <a:lstStyle/>
          <a:p>
            <a:r>
              <a:rPr lang="zh-CN" altLang="en-US" dirty="0"/>
              <a:t>内嵌</a:t>
            </a:r>
            <a:r>
              <a:rPr lang="en-US" altLang="zh-CN" dirty="0" err="1"/>
              <a:t>css</a:t>
            </a:r>
            <a:r>
              <a:rPr lang="en-US" altLang="zh-CN" dirty="0"/>
              <a:t> &gt; </a:t>
            </a:r>
            <a:r>
              <a:rPr lang="zh-CN" altLang="en-US" dirty="0"/>
              <a:t>内联</a:t>
            </a:r>
            <a:r>
              <a:rPr lang="en-US" altLang="zh-CN" dirty="0" err="1"/>
              <a:t>css</a:t>
            </a:r>
            <a:r>
              <a:rPr lang="en-US" altLang="zh-CN" dirty="0"/>
              <a:t> &gt; </a:t>
            </a:r>
            <a:r>
              <a:rPr lang="zh-CN" altLang="en-US" dirty="0"/>
              <a:t>外联</a:t>
            </a:r>
            <a:r>
              <a:rPr lang="en-US" altLang="zh-CN" dirty="0" err="1"/>
              <a:t>css</a:t>
            </a:r>
            <a:r>
              <a:rPr lang="zh-CN" altLang="en-US" dirty="0"/>
              <a:t>，使用</a:t>
            </a:r>
            <a:r>
              <a:rPr lang="en-US" altLang="zh-CN" dirty="0"/>
              <a:t>!important</a:t>
            </a:r>
            <a:r>
              <a:rPr lang="zh-CN" altLang="en-US" dirty="0"/>
              <a:t>会强行使用它修饰的属性值</a:t>
            </a:r>
            <a:r>
              <a:rPr lang="zh-CN" altLang="en-US" dirty="0" smtClean="0"/>
              <a:t>。</a:t>
            </a:r>
            <a:endParaRPr lang="en-US" altLang="zh-CN" dirty="0" smtClean="0"/>
          </a:p>
          <a:p>
            <a:r>
              <a:rPr lang="zh-CN" altLang="en-US" dirty="0"/>
              <a:t>内嵌</a:t>
            </a:r>
            <a:r>
              <a:rPr lang="en-US" altLang="zh-CN" dirty="0"/>
              <a:t>background</a:t>
            </a:r>
            <a:r>
              <a:rPr lang="zh-CN" altLang="en-US" dirty="0"/>
              <a:t>没有使用</a:t>
            </a:r>
            <a:r>
              <a:rPr lang="en-US" altLang="zh-CN" dirty="0"/>
              <a:t>!important </a:t>
            </a:r>
            <a:r>
              <a:rPr lang="zh-CN" altLang="en-US" dirty="0" smtClean="0"/>
              <a:t>，首先考虑使用了</a:t>
            </a:r>
            <a:r>
              <a:rPr lang="en-US" altLang="zh-CN" dirty="0" smtClean="0"/>
              <a:t>!important</a:t>
            </a:r>
            <a:r>
              <a:rPr lang="zh-CN" altLang="en-US" dirty="0" smtClean="0"/>
              <a:t>的属性值。</a:t>
            </a:r>
            <a:r>
              <a:rPr lang="en-US" altLang="zh-CN" dirty="0" err="1" smtClean="0"/>
              <a:t>div.modal</a:t>
            </a:r>
            <a:r>
              <a:rPr lang="zh-CN" altLang="en-US" dirty="0" smtClean="0"/>
              <a:t>与</a:t>
            </a:r>
            <a:r>
              <a:rPr lang="en-US" altLang="zh-CN" dirty="0" smtClean="0"/>
              <a:t>.modal</a:t>
            </a:r>
            <a:r>
              <a:rPr lang="zh-CN" altLang="en-US" dirty="0" smtClean="0"/>
              <a:t>都使用了</a:t>
            </a:r>
            <a:r>
              <a:rPr lang="en-US" altLang="zh-CN" dirty="0" smtClean="0"/>
              <a:t>!important</a:t>
            </a:r>
            <a:r>
              <a:rPr lang="zh-CN" altLang="en-US" dirty="0" smtClean="0"/>
              <a:t>，</a:t>
            </a:r>
            <a:r>
              <a:rPr lang="en-US" altLang="zh-CN" dirty="0" err="1" smtClean="0"/>
              <a:t>div.modal</a:t>
            </a:r>
            <a:r>
              <a:rPr lang="zh-CN" altLang="en-US" dirty="0" smtClean="0"/>
              <a:t>的权重大于</a:t>
            </a:r>
            <a:r>
              <a:rPr lang="en-US" altLang="zh-CN" dirty="0" smtClean="0"/>
              <a:t>.modal</a:t>
            </a:r>
            <a:r>
              <a:rPr lang="zh-CN" altLang="en-US" dirty="0" smtClean="0"/>
              <a:t>，所以会使用</a:t>
            </a:r>
            <a:r>
              <a:rPr lang="en-US" altLang="zh-CN" dirty="0" err="1" smtClean="0"/>
              <a:t>div.modal</a:t>
            </a:r>
            <a:r>
              <a:rPr lang="zh-CN" altLang="en-US" dirty="0" smtClean="0"/>
              <a:t>的</a:t>
            </a:r>
            <a:r>
              <a:rPr lang="en-US" altLang="zh-CN" dirty="0" smtClean="0"/>
              <a:t>background</a:t>
            </a:r>
            <a:r>
              <a:rPr lang="zh-CN" altLang="en-US" dirty="0" smtClean="0"/>
              <a:t>值。</a:t>
            </a:r>
            <a:endParaRPr lang="zh-CN" altLang="en-US" dirty="0"/>
          </a:p>
          <a:p>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476" y="2652939"/>
            <a:ext cx="4628696" cy="3028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4073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1886"/>
            <a:ext cx="10515600" cy="5785077"/>
          </a:xfrm>
        </p:spPr>
        <p:txBody>
          <a:bodyPr/>
          <a:lstStyle/>
          <a:p>
            <a:r>
              <a:rPr lang="zh-CN" altLang="en-US" dirty="0"/>
              <a:t>当权重值相同时，后面定义的属性值会覆盖前面定义的属性值，与标签的</a:t>
            </a:r>
            <a:r>
              <a:rPr lang="en-US" altLang="zh-CN" dirty="0"/>
              <a:t>class</a:t>
            </a:r>
            <a:r>
              <a:rPr lang="zh-CN" altLang="en-US" dirty="0"/>
              <a:t>值中先后顺序无关</a:t>
            </a:r>
            <a:r>
              <a:rPr lang="zh-CN" altLang="en-US" dirty="0" smtClean="0"/>
              <a:t>。</a:t>
            </a:r>
            <a:endParaRPr lang="en-US" altLang="zh-CN" dirty="0" smtClean="0"/>
          </a:p>
          <a:p>
            <a:r>
              <a:rPr lang="zh-CN" altLang="en-US" dirty="0" smtClean="0"/>
              <a:t>可以看到</a:t>
            </a:r>
            <a:r>
              <a:rPr lang="en-US" altLang="zh-CN" dirty="0" smtClean="0"/>
              <a:t>.red</a:t>
            </a:r>
            <a:r>
              <a:rPr lang="zh-CN" altLang="en-US" dirty="0" smtClean="0"/>
              <a:t>和</a:t>
            </a:r>
            <a:r>
              <a:rPr lang="en-US" altLang="zh-CN" dirty="0" smtClean="0"/>
              <a:t>.blue</a:t>
            </a:r>
            <a:r>
              <a:rPr lang="zh-CN" altLang="en-US" dirty="0" smtClean="0"/>
              <a:t>都是设置</a:t>
            </a:r>
            <a:r>
              <a:rPr lang="en-US" altLang="zh-CN" dirty="0" smtClean="0"/>
              <a:t>background</a:t>
            </a:r>
            <a:r>
              <a:rPr lang="zh-CN" altLang="en-US" dirty="0" smtClean="0"/>
              <a:t>值，</a:t>
            </a:r>
            <a:r>
              <a:rPr lang="en-US" altLang="zh-CN" dirty="0" smtClean="0"/>
              <a:t>body</a:t>
            </a:r>
            <a:r>
              <a:rPr lang="zh-CN" altLang="en-US" dirty="0" smtClean="0"/>
              <a:t>中两个</a:t>
            </a:r>
            <a:r>
              <a:rPr lang="en-US" altLang="zh-CN" dirty="0" smtClean="0"/>
              <a:t>div</a:t>
            </a:r>
            <a:r>
              <a:rPr lang="zh-CN" altLang="en-US" dirty="0" smtClean="0"/>
              <a:t>的</a:t>
            </a:r>
            <a:r>
              <a:rPr lang="en-US" altLang="zh-CN" dirty="0" smtClean="0"/>
              <a:t>class</a:t>
            </a:r>
            <a:r>
              <a:rPr lang="zh-CN" altLang="en-US" dirty="0" smtClean="0"/>
              <a:t>都使用了</a:t>
            </a:r>
            <a:r>
              <a:rPr lang="en-US" altLang="zh-CN" dirty="0" smtClean="0"/>
              <a:t>red</a:t>
            </a:r>
            <a:r>
              <a:rPr lang="zh-CN" altLang="en-US" dirty="0" smtClean="0"/>
              <a:t>和</a:t>
            </a:r>
            <a:r>
              <a:rPr lang="en-US" altLang="zh-CN" dirty="0" smtClean="0"/>
              <a:t>blue</a:t>
            </a:r>
            <a:r>
              <a:rPr lang="zh-CN" altLang="en-US" dirty="0" smtClean="0"/>
              <a:t>，最终生效的是</a:t>
            </a:r>
            <a:r>
              <a:rPr lang="en-US" altLang="zh-CN" dirty="0" smtClean="0"/>
              <a:t>.blue</a:t>
            </a:r>
            <a:r>
              <a:rPr lang="zh-CN" altLang="en-US" dirty="0" smtClean="0"/>
              <a:t>。</a:t>
            </a:r>
            <a:endParaRPr lang="en-US" altLang="zh-CN" dirty="0"/>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082" y="2272390"/>
            <a:ext cx="7426995" cy="289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3490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透明度</a:t>
            </a:r>
            <a:r>
              <a:rPr lang="en-US" altLang="zh-CN" dirty="0" smtClean="0"/>
              <a:t>opacity</a:t>
            </a:r>
            <a:endParaRPr lang="zh-CN" altLang="en-US" dirty="0"/>
          </a:p>
        </p:txBody>
      </p:sp>
      <p:sp>
        <p:nvSpPr>
          <p:cNvPr id="3" name="内容占位符 2"/>
          <p:cNvSpPr>
            <a:spLocks noGrp="1"/>
          </p:cNvSpPr>
          <p:nvPr>
            <p:ph idx="1"/>
          </p:nvPr>
        </p:nvSpPr>
        <p:spPr/>
        <p:txBody>
          <a:bodyPr/>
          <a:lstStyle/>
          <a:p>
            <a:r>
              <a:rPr lang="en-US" altLang="zh-CN" dirty="0" smtClean="0"/>
              <a:t>opacity</a:t>
            </a:r>
            <a:r>
              <a:rPr lang="zh-CN" altLang="en-US" dirty="0" smtClean="0"/>
              <a:t>：取值</a:t>
            </a:r>
            <a:r>
              <a:rPr lang="en-US" altLang="zh-CN" dirty="0" smtClean="0"/>
              <a:t>0——1</a:t>
            </a:r>
            <a:r>
              <a:rPr lang="zh-CN" altLang="en-US" dirty="0" smtClean="0"/>
              <a:t>，最小值</a:t>
            </a:r>
            <a:r>
              <a:rPr lang="en-US" altLang="zh-CN" dirty="0" smtClean="0"/>
              <a:t>0</a:t>
            </a:r>
            <a:r>
              <a:rPr lang="zh-CN" altLang="en-US" dirty="0" smtClean="0"/>
              <a:t>（完全透明），当值小于</a:t>
            </a:r>
            <a:r>
              <a:rPr lang="en-US" altLang="zh-CN" dirty="0" smtClean="0"/>
              <a:t>0</a:t>
            </a:r>
            <a:r>
              <a:rPr lang="zh-CN" altLang="en-US" dirty="0" smtClean="0"/>
              <a:t>时，视为</a:t>
            </a:r>
            <a:r>
              <a:rPr lang="en-US" altLang="zh-CN" dirty="0" smtClean="0"/>
              <a:t>0</a:t>
            </a:r>
            <a:r>
              <a:rPr lang="zh-CN" altLang="en-US" dirty="0" smtClean="0"/>
              <a:t>，超过</a:t>
            </a:r>
            <a:r>
              <a:rPr lang="en-US" altLang="zh-CN" dirty="0" smtClean="0"/>
              <a:t>1</a:t>
            </a:r>
            <a:r>
              <a:rPr lang="zh-CN" altLang="en-US" dirty="0" smtClean="0"/>
              <a:t>时，视为</a:t>
            </a:r>
            <a:r>
              <a:rPr lang="en-US" altLang="zh-CN" dirty="0" smtClean="0"/>
              <a:t>1</a:t>
            </a:r>
            <a:r>
              <a:rPr lang="zh-CN" altLang="en-US" dirty="0" smtClean="0"/>
              <a:t>。子元素透明度最大值不能超过父元素透明度。</a:t>
            </a:r>
            <a:endParaRPr lang="zh-CN" alt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382" y="3017384"/>
            <a:ext cx="6975476" cy="3407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85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HTML</a:t>
            </a:r>
            <a:r>
              <a:rPr lang="zh-CN" altLang="en-US" dirty="0" smtClean="0"/>
              <a:t>标签属性</a:t>
            </a:r>
            <a:endParaRPr lang="zh-CN" altLang="en-US" dirty="0"/>
          </a:p>
        </p:txBody>
      </p:sp>
      <p:sp>
        <p:nvSpPr>
          <p:cNvPr id="3" name="内容占位符 2"/>
          <p:cNvSpPr>
            <a:spLocks noGrp="1"/>
          </p:cNvSpPr>
          <p:nvPr>
            <p:ph idx="1"/>
          </p:nvPr>
        </p:nvSpPr>
        <p:spPr/>
        <p:txBody>
          <a:bodyPr/>
          <a:lstStyle/>
          <a:p>
            <a:r>
              <a:rPr lang="en-US" altLang="zh-CN" dirty="0" smtClean="0"/>
              <a:t>class</a:t>
            </a:r>
            <a:r>
              <a:rPr lang="zh-CN" altLang="en-US" dirty="0" smtClean="0"/>
              <a:t>：类名</a:t>
            </a:r>
            <a:endParaRPr lang="en-US" altLang="zh-CN" dirty="0" smtClean="0"/>
          </a:p>
          <a:p>
            <a:r>
              <a:rPr lang="en-US" altLang="zh-CN" dirty="0" smtClean="0"/>
              <a:t>id</a:t>
            </a:r>
            <a:r>
              <a:rPr lang="zh-CN" altLang="en-US" dirty="0" smtClean="0"/>
              <a:t>：唯一</a:t>
            </a:r>
            <a:r>
              <a:rPr lang="en-US" altLang="zh-CN" dirty="0" smtClean="0"/>
              <a:t>id</a:t>
            </a:r>
          </a:p>
          <a:p>
            <a:r>
              <a:rPr lang="en-US" altLang="zh-CN" dirty="0" smtClean="0"/>
              <a:t>style</a:t>
            </a:r>
            <a:r>
              <a:rPr lang="zh-CN" altLang="en-US" dirty="0" smtClean="0"/>
              <a:t>：行列样式</a:t>
            </a:r>
            <a:endParaRPr lang="en-US" altLang="zh-CN" dirty="0" smtClean="0"/>
          </a:p>
          <a:p>
            <a:r>
              <a:rPr lang="en-US" altLang="zh-CN" dirty="0" smtClean="0"/>
              <a:t>title</a:t>
            </a:r>
            <a:r>
              <a:rPr lang="zh-CN" altLang="en-US" dirty="0" smtClean="0"/>
              <a:t>：额外信息</a:t>
            </a:r>
            <a:endParaRPr lang="en-US" altLang="zh-CN" dirty="0" smtClean="0"/>
          </a:p>
          <a:p>
            <a:r>
              <a:rPr lang="zh-CN" altLang="en-US" dirty="0" smtClean="0"/>
              <a:t>所有标签都拥有这</a:t>
            </a:r>
            <a:r>
              <a:rPr lang="en-US" altLang="zh-CN" dirty="0" smtClean="0"/>
              <a:t>4</a:t>
            </a:r>
            <a:r>
              <a:rPr lang="zh-CN" altLang="en-US" dirty="0" smtClean="0"/>
              <a:t>个属性</a:t>
            </a:r>
            <a:endParaRPr lang="zh-CN" altLang="en-US" dirty="0"/>
          </a:p>
        </p:txBody>
      </p:sp>
    </p:spTree>
    <p:extLst>
      <p:ext uri="{BB962C8B-B14F-4D97-AF65-F5344CB8AC3E}">
        <p14:creationId xmlns:p14="http://schemas.microsoft.com/office/powerpoint/2010/main" val="2742541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mtClean="0"/>
              <a:t>display</a:t>
            </a:r>
            <a:endParaRPr lang="zh-CN" altLang="en-US"/>
          </a:p>
        </p:txBody>
      </p:sp>
      <p:sp>
        <p:nvSpPr>
          <p:cNvPr id="3" name="内容占位符 2"/>
          <p:cNvSpPr>
            <a:spLocks noGrp="1"/>
          </p:cNvSpPr>
          <p:nvPr>
            <p:ph idx="1"/>
          </p:nvPr>
        </p:nvSpPr>
        <p:spPr/>
        <p:txBody>
          <a:bodyPr/>
          <a:lstStyle/>
          <a:p>
            <a:r>
              <a:rPr lang="en-US" altLang="zh-CN" smtClean="0"/>
              <a:t>inline</a:t>
            </a:r>
          </a:p>
          <a:p>
            <a:r>
              <a:rPr lang="en-US" altLang="zh-CN" smtClean="0"/>
              <a:t>inline-block</a:t>
            </a:r>
          </a:p>
          <a:p>
            <a:r>
              <a:rPr lang="en-US" altLang="zh-CN" smtClean="0"/>
              <a:t>block</a:t>
            </a:r>
          </a:p>
          <a:p>
            <a:r>
              <a:rPr lang="en-US" altLang="zh-CN" smtClean="0"/>
              <a:t>none</a:t>
            </a:r>
            <a:r>
              <a:rPr lang="zh-CN" altLang="en-US" smtClean="0"/>
              <a:t>：元素不会显示</a:t>
            </a:r>
            <a:endParaRPr lang="en-US" altLang="zh-CN" smtClean="0"/>
          </a:p>
          <a:p>
            <a:r>
              <a:rPr lang="en-US" altLang="zh-CN" smtClean="0"/>
              <a:t>table</a:t>
            </a:r>
            <a:r>
              <a:rPr lang="zh-CN" altLang="en-US" smtClean="0"/>
              <a:t>：</a:t>
            </a:r>
            <a:r>
              <a:rPr lang="zh-CN" altLang="en-US"/>
              <a:t>作为块级表格来显示（类似 </a:t>
            </a:r>
            <a:r>
              <a:rPr lang="en-US" altLang="zh-CN"/>
              <a:t>&lt;table&gt;</a:t>
            </a:r>
            <a:r>
              <a:rPr lang="zh-CN" altLang="en-US" smtClean="0"/>
              <a:t>）</a:t>
            </a:r>
            <a:endParaRPr lang="en-US" altLang="zh-CN" smtClean="0"/>
          </a:p>
          <a:p>
            <a:r>
              <a:rPr lang="en-US" altLang="zh-CN" smtClean="0"/>
              <a:t>table-row</a:t>
            </a:r>
            <a:r>
              <a:rPr lang="zh-CN" altLang="en-US" smtClean="0"/>
              <a:t>：</a:t>
            </a:r>
            <a:r>
              <a:rPr lang="zh-CN" altLang="en-US"/>
              <a:t>作为一个表格行显示（类似 </a:t>
            </a:r>
            <a:r>
              <a:rPr lang="en-US" altLang="zh-CN"/>
              <a:t>&lt;tr&gt;</a:t>
            </a:r>
            <a:r>
              <a:rPr lang="zh-CN" altLang="en-US" smtClean="0"/>
              <a:t>）</a:t>
            </a:r>
            <a:endParaRPr lang="en-US" altLang="zh-CN" smtClean="0"/>
          </a:p>
          <a:p>
            <a:r>
              <a:rPr lang="en-US" altLang="zh-CN" smtClean="0"/>
              <a:t>table-cell</a:t>
            </a:r>
            <a:r>
              <a:rPr lang="zh-CN" altLang="en-US" smtClean="0"/>
              <a:t>：</a:t>
            </a:r>
            <a:r>
              <a:rPr lang="zh-CN" altLang="en-US"/>
              <a:t>此元素会作为一个表格单元格显示（类似 </a:t>
            </a:r>
            <a:r>
              <a:rPr lang="en-US" altLang="zh-CN"/>
              <a:t>&lt;td&gt; </a:t>
            </a:r>
            <a:r>
              <a:rPr lang="zh-CN" altLang="en-US"/>
              <a:t>和 </a:t>
            </a:r>
            <a:r>
              <a:rPr lang="en-US" altLang="zh-CN"/>
              <a:t>&lt;th&gt;</a:t>
            </a:r>
            <a:r>
              <a:rPr lang="zh-CN" altLang="en-US"/>
              <a:t>）</a:t>
            </a:r>
          </a:p>
        </p:txBody>
      </p:sp>
    </p:spTree>
    <p:extLst>
      <p:ext uri="{BB962C8B-B14F-4D97-AF65-F5344CB8AC3E}">
        <p14:creationId xmlns:p14="http://schemas.microsoft.com/office/powerpoint/2010/main" val="150353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元素类型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、块级元素（</a:t>
            </a:r>
            <a:r>
              <a:rPr lang="en-US" altLang="zh-CN" dirty="0" smtClean="0"/>
              <a:t>block</a:t>
            </a:r>
            <a:r>
              <a:rPr lang="zh-CN" altLang="en-US" dirty="0" smtClean="0"/>
              <a:t>）</a:t>
            </a:r>
            <a:endParaRPr lang="en-US" altLang="zh-CN" dirty="0" smtClean="0"/>
          </a:p>
          <a:p>
            <a:r>
              <a:rPr lang="zh-CN" altLang="en-US" dirty="0"/>
              <a:t>单独占据</a:t>
            </a:r>
            <a:r>
              <a:rPr lang="zh-CN" altLang="en-US" dirty="0" smtClean="0"/>
              <a:t>一行，设置宽高有效</a:t>
            </a:r>
            <a:endParaRPr lang="en-US" altLang="zh-CN" dirty="0" smtClean="0"/>
          </a:p>
          <a:p>
            <a:r>
              <a:rPr lang="en-US" altLang="zh-CN" dirty="0" smtClean="0"/>
              <a:t>2</a:t>
            </a:r>
            <a:r>
              <a:rPr lang="zh-CN" altLang="en-US" dirty="0" smtClean="0"/>
              <a:t>、行内元素（</a:t>
            </a:r>
            <a:r>
              <a:rPr lang="en-US" altLang="zh-CN" dirty="0" smtClean="0"/>
              <a:t>inline</a:t>
            </a:r>
            <a:r>
              <a:rPr lang="zh-CN" altLang="en-US" dirty="0" smtClean="0"/>
              <a:t>）</a:t>
            </a:r>
            <a:endParaRPr lang="en-US" altLang="zh-CN" dirty="0" smtClean="0"/>
          </a:p>
          <a:p>
            <a:r>
              <a:rPr lang="zh-CN" altLang="en-US" dirty="0"/>
              <a:t>从左往右排列，不占据</a:t>
            </a:r>
            <a:r>
              <a:rPr lang="zh-CN" altLang="en-US" dirty="0" smtClean="0"/>
              <a:t>一行</a:t>
            </a:r>
            <a:r>
              <a:rPr lang="zh-CN" altLang="en-US" dirty="0"/>
              <a:t>；</a:t>
            </a:r>
            <a:br>
              <a:rPr lang="zh-CN" altLang="en-US" dirty="0"/>
            </a:br>
            <a:r>
              <a:rPr lang="zh-CN" altLang="en-US" dirty="0"/>
              <a:t>不会自动换行，</a:t>
            </a:r>
            <a:r>
              <a:rPr lang="zh-CN" altLang="en-US" dirty="0" smtClean="0"/>
              <a:t>对</a:t>
            </a:r>
            <a:r>
              <a:rPr lang="zh-CN" altLang="en-US" dirty="0"/>
              <a:t>其设置宽高及</a:t>
            </a:r>
            <a:r>
              <a:rPr lang="en-US" altLang="zh-CN" dirty="0"/>
              <a:t>margin</a:t>
            </a:r>
            <a:r>
              <a:rPr lang="zh-CN" altLang="en-US" dirty="0"/>
              <a:t>的上下距离</a:t>
            </a:r>
            <a:r>
              <a:rPr lang="zh-CN" altLang="en-US" dirty="0" smtClean="0"/>
              <a:t>无效</a:t>
            </a:r>
            <a:endParaRPr lang="en-US" altLang="zh-CN" dirty="0" smtClean="0"/>
          </a:p>
          <a:p>
            <a:r>
              <a:rPr lang="en-US" altLang="zh-CN" dirty="0" smtClean="0"/>
              <a:t>3</a:t>
            </a:r>
            <a:r>
              <a:rPr lang="zh-CN" altLang="en-US" dirty="0" smtClean="0"/>
              <a:t>、行内块级元素（</a:t>
            </a:r>
            <a:r>
              <a:rPr lang="en-US" altLang="zh-CN" dirty="0" smtClean="0"/>
              <a:t>inline-block</a:t>
            </a:r>
            <a:r>
              <a:rPr lang="zh-CN" altLang="en-US" dirty="0" smtClean="0"/>
              <a:t>）</a:t>
            </a:r>
            <a:endParaRPr lang="en-US" altLang="zh-CN" dirty="0" smtClean="0"/>
          </a:p>
          <a:p>
            <a:r>
              <a:rPr lang="zh-CN" altLang="en-US" dirty="0" smtClean="0"/>
              <a:t>相比</a:t>
            </a:r>
            <a:r>
              <a:rPr lang="zh-CN" altLang="en-US" dirty="0"/>
              <a:t>行内可以设置宽高，具有行内块级共同特性，最为常用。</a:t>
            </a:r>
          </a:p>
        </p:txBody>
      </p:sp>
    </p:spTree>
    <p:extLst>
      <p:ext uri="{BB962C8B-B14F-4D97-AF65-F5344CB8AC3E}">
        <p14:creationId xmlns:p14="http://schemas.microsoft.com/office/powerpoint/2010/main" val="3532856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常用块级元素</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smtClean="0"/>
              <a:t>、</a:t>
            </a:r>
            <a:r>
              <a:rPr lang="en-US" altLang="zh-CN" dirty="0" smtClean="0"/>
              <a:t>&lt;p&gt;</a:t>
            </a:r>
            <a:r>
              <a:rPr lang="zh-CN" altLang="en-US" dirty="0" smtClean="0"/>
              <a:t>段落</a:t>
            </a:r>
            <a:endParaRPr lang="en-US" altLang="zh-CN" dirty="0" smtClean="0"/>
          </a:p>
          <a:p>
            <a:r>
              <a:rPr lang="en-US" altLang="zh-CN" dirty="0" smtClean="0"/>
              <a:t>2</a:t>
            </a:r>
            <a:r>
              <a:rPr lang="zh-CN" altLang="en-US" dirty="0" smtClean="0"/>
              <a:t>、</a:t>
            </a:r>
            <a:r>
              <a:rPr lang="en-US" altLang="zh-CN" dirty="0" smtClean="0"/>
              <a:t>&lt;div&gt;</a:t>
            </a:r>
            <a:r>
              <a:rPr lang="zh-CN" altLang="en-US" dirty="0" smtClean="0"/>
              <a:t>块</a:t>
            </a:r>
            <a:endParaRPr lang="en-US" altLang="zh-CN" dirty="0" smtClean="0"/>
          </a:p>
          <a:p>
            <a:r>
              <a:rPr lang="en-US" altLang="zh-CN" dirty="0" smtClean="0"/>
              <a:t>3</a:t>
            </a:r>
            <a:r>
              <a:rPr lang="zh-CN" altLang="en-US" dirty="0" smtClean="0"/>
              <a:t>、</a:t>
            </a:r>
            <a:r>
              <a:rPr lang="en-US" altLang="zh-CN" dirty="0" smtClean="0"/>
              <a:t>&lt;</a:t>
            </a:r>
            <a:r>
              <a:rPr lang="en-US" altLang="zh-CN" dirty="0" err="1" smtClean="0"/>
              <a:t>ul</a:t>
            </a:r>
            <a:r>
              <a:rPr lang="en-US" altLang="zh-CN" dirty="0" smtClean="0"/>
              <a:t>&gt;</a:t>
            </a:r>
            <a:r>
              <a:rPr lang="zh-CN" altLang="en-US" dirty="0" smtClean="0"/>
              <a:t>无序列表</a:t>
            </a:r>
            <a:endParaRPr lang="en-US" altLang="zh-CN" dirty="0" smtClean="0"/>
          </a:p>
          <a:p>
            <a:r>
              <a:rPr lang="en-US" altLang="zh-CN" dirty="0" smtClean="0"/>
              <a:t>4</a:t>
            </a:r>
            <a:r>
              <a:rPr lang="zh-CN" altLang="en-US" dirty="0" smtClean="0"/>
              <a:t>、</a:t>
            </a:r>
            <a:r>
              <a:rPr lang="en-US" altLang="zh-CN" dirty="0" smtClean="0"/>
              <a:t>&lt;table&gt;</a:t>
            </a:r>
            <a:r>
              <a:rPr lang="zh-CN" altLang="en-US" dirty="0" smtClean="0"/>
              <a:t>表格</a:t>
            </a:r>
            <a:endParaRPr lang="en-US" altLang="zh-CN" dirty="0" smtClean="0"/>
          </a:p>
          <a:p>
            <a:r>
              <a:rPr lang="en-US" altLang="zh-CN" dirty="0" smtClean="0"/>
              <a:t>5</a:t>
            </a:r>
            <a:r>
              <a:rPr lang="zh-CN" altLang="en-US" dirty="0" smtClean="0"/>
              <a:t>、</a:t>
            </a:r>
            <a:r>
              <a:rPr lang="en-US" altLang="zh-CN" dirty="0" smtClean="0"/>
              <a:t>&lt;form&gt;</a:t>
            </a:r>
            <a:r>
              <a:rPr lang="zh-CN" altLang="en-US" dirty="0" smtClean="0"/>
              <a:t>表单</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02880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14350"/>
            <a:ext cx="10515600" cy="5662613"/>
          </a:xfrm>
        </p:spPr>
        <p:txBody>
          <a:bodyPr>
            <a:normAutofit fontScale="62500" lnSpcReduction="20000"/>
          </a:bodyPr>
          <a:lstStyle/>
          <a:p>
            <a:r>
              <a:rPr lang="en-US" altLang="zh-CN" dirty="0" smtClean="0"/>
              <a:t>p</a:t>
            </a:r>
            <a:r>
              <a:rPr lang="zh-CN" altLang="en-US" dirty="0" smtClean="0"/>
              <a:t>与</a:t>
            </a:r>
            <a:r>
              <a:rPr lang="en-US" altLang="zh-CN" dirty="0" smtClean="0"/>
              <a:t>div</a:t>
            </a:r>
            <a:r>
              <a:rPr lang="zh-CN" altLang="en-US" dirty="0" smtClean="0"/>
              <a:t>的区别：</a:t>
            </a:r>
            <a:endParaRPr lang="en-US" altLang="zh-CN" dirty="0" smtClean="0"/>
          </a:p>
          <a:p>
            <a:r>
              <a:rPr lang="en-US" altLang="zh-CN" dirty="0" smtClean="0"/>
              <a:t>p</a:t>
            </a:r>
            <a:r>
              <a:rPr lang="zh-CN" altLang="en-US" dirty="0" smtClean="0"/>
              <a:t>主要针对段落，内部一般只包含</a:t>
            </a:r>
            <a:r>
              <a:rPr lang="en-US" altLang="zh-CN" dirty="0" smtClean="0"/>
              <a:t>&lt;span&gt;</a:t>
            </a:r>
            <a:r>
              <a:rPr lang="zh-CN" altLang="en-US" dirty="0" smtClean="0"/>
              <a:t>标签。</a:t>
            </a:r>
            <a:endParaRPr lang="en-US" altLang="zh-CN" dirty="0" smtClean="0"/>
          </a:p>
          <a:p>
            <a:r>
              <a:rPr lang="en-US" altLang="zh-CN" dirty="0" smtClean="0"/>
              <a:t>div</a:t>
            </a:r>
            <a:r>
              <a:rPr lang="zh-CN" altLang="en-US" dirty="0" smtClean="0"/>
              <a:t>内部一般不包含</a:t>
            </a:r>
            <a:r>
              <a:rPr lang="en-US" altLang="zh-CN" dirty="0" smtClean="0"/>
              <a:t>p</a:t>
            </a:r>
            <a:r>
              <a:rPr lang="zh-CN" altLang="en-US" dirty="0" smtClean="0"/>
              <a:t>标签，可以包含</a:t>
            </a:r>
            <a:r>
              <a:rPr lang="en-US" altLang="zh-CN" dirty="0" smtClean="0"/>
              <a:t>div</a:t>
            </a:r>
            <a:r>
              <a:rPr lang="zh-CN" altLang="en-US" dirty="0" smtClean="0"/>
              <a:t>标签。</a:t>
            </a:r>
            <a:endParaRPr lang="en-US" altLang="zh-CN" dirty="0" smtClean="0"/>
          </a:p>
          <a:p>
            <a:r>
              <a:rPr lang="sv-SE" altLang="zh-CN" dirty="0"/>
              <a:t>&lt;p&gt;p&lt;/p&gt;</a:t>
            </a:r>
          </a:p>
          <a:p>
            <a:r>
              <a:rPr lang="sv-SE" altLang="zh-CN" dirty="0"/>
              <a:t>    &lt;p&gt;</a:t>
            </a:r>
          </a:p>
          <a:p>
            <a:r>
              <a:rPr lang="sv-SE" altLang="zh-CN" dirty="0"/>
              <a:t>      text</a:t>
            </a:r>
          </a:p>
          <a:p>
            <a:r>
              <a:rPr lang="sv-SE" altLang="zh-CN" dirty="0"/>
              <a:t>      &lt;span&gt;span&lt;/span&gt;</a:t>
            </a:r>
          </a:p>
          <a:p>
            <a:r>
              <a:rPr lang="sv-SE" altLang="zh-CN" dirty="0" smtClean="0"/>
              <a:t>&lt;/</a:t>
            </a:r>
            <a:r>
              <a:rPr lang="sv-SE" altLang="zh-CN" dirty="0"/>
              <a:t>p</a:t>
            </a:r>
            <a:r>
              <a:rPr lang="sv-SE" altLang="zh-CN" dirty="0" smtClean="0"/>
              <a:t>&gt;</a:t>
            </a:r>
          </a:p>
          <a:p>
            <a:endParaRPr lang="sv-SE" altLang="zh-CN" dirty="0"/>
          </a:p>
          <a:p>
            <a:endParaRPr lang="sv-SE" altLang="zh-CN" dirty="0" smtClean="0"/>
          </a:p>
          <a:p>
            <a:endParaRPr lang="sv-SE" altLang="zh-CN" dirty="0"/>
          </a:p>
          <a:p>
            <a:endParaRPr lang="en-US" altLang="zh-CN" dirty="0" smtClean="0"/>
          </a:p>
          <a:p>
            <a:r>
              <a:rPr lang="sv-SE" altLang="zh-CN" dirty="0"/>
              <a:t>&lt;div&gt;</a:t>
            </a:r>
          </a:p>
          <a:p>
            <a:r>
              <a:rPr lang="sv-SE" altLang="zh-CN" dirty="0"/>
              <a:t>      text</a:t>
            </a:r>
          </a:p>
          <a:p>
            <a:r>
              <a:rPr lang="sv-SE" altLang="zh-CN" dirty="0"/>
              <a:t>      &lt;span&gt;span&lt;/span&gt;</a:t>
            </a:r>
          </a:p>
          <a:p>
            <a:r>
              <a:rPr lang="sv-SE" altLang="zh-CN" dirty="0"/>
              <a:t>      &lt;div&gt;div&lt;/div&gt;</a:t>
            </a:r>
          </a:p>
          <a:p>
            <a:r>
              <a:rPr lang="sv-SE" altLang="zh-CN" dirty="0" smtClean="0"/>
              <a:t>&lt;/</a:t>
            </a:r>
            <a:r>
              <a:rPr lang="sv-SE" altLang="zh-CN" dirty="0"/>
              <a:t>div&gt;</a:t>
            </a:r>
            <a:endParaRPr lang="en-US" altLang="zh-CN"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1409700"/>
            <a:ext cx="38862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632200"/>
            <a:ext cx="2971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58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42913"/>
            <a:ext cx="10515600" cy="5734050"/>
          </a:xfrm>
        </p:spPr>
        <p:txBody>
          <a:bodyPr>
            <a:normAutofit fontScale="40000" lnSpcReduction="20000"/>
          </a:bodyPr>
          <a:lstStyle/>
          <a:p>
            <a:r>
              <a:rPr lang="en-US" altLang="zh-CN" dirty="0" err="1"/>
              <a:t>ul</a:t>
            </a:r>
            <a:r>
              <a:rPr lang="zh-CN" altLang="en-US" dirty="0"/>
              <a:t>标签实例：</a:t>
            </a:r>
            <a:endParaRPr lang="en-US" altLang="zh-CN" dirty="0"/>
          </a:p>
          <a:p>
            <a:r>
              <a:rPr lang="it-IT" altLang="zh-CN" dirty="0"/>
              <a:t>&lt;ul&gt;</a:t>
            </a:r>
          </a:p>
          <a:p>
            <a:r>
              <a:rPr lang="it-IT" altLang="zh-CN" dirty="0"/>
              <a:t>      &lt;li&gt;3123&lt;/li&gt;</a:t>
            </a:r>
          </a:p>
          <a:p>
            <a:r>
              <a:rPr lang="it-IT" altLang="zh-CN" dirty="0"/>
              <a:t>      &lt;li&gt;3123&lt;/li&gt;</a:t>
            </a:r>
          </a:p>
          <a:p>
            <a:r>
              <a:rPr lang="it-IT" altLang="zh-CN" dirty="0"/>
              <a:t>      &lt;li&gt;3123&lt;/li&gt;</a:t>
            </a:r>
          </a:p>
          <a:p>
            <a:r>
              <a:rPr lang="it-IT" altLang="zh-CN" dirty="0"/>
              <a:t>      &lt;li&gt;3123&lt;/li&gt;</a:t>
            </a:r>
          </a:p>
          <a:p>
            <a:r>
              <a:rPr lang="it-IT" altLang="zh-CN" dirty="0" smtClean="0"/>
              <a:t>&lt;/</a:t>
            </a:r>
            <a:r>
              <a:rPr lang="it-IT" altLang="zh-CN" dirty="0"/>
              <a:t>ul</a:t>
            </a:r>
            <a:r>
              <a:rPr lang="it-IT" altLang="zh-CN" dirty="0" smtClean="0"/>
              <a:t>&gt;</a:t>
            </a:r>
          </a:p>
          <a:p>
            <a:endParaRPr lang="en-US" altLang="zh-CN" dirty="0"/>
          </a:p>
          <a:p>
            <a:r>
              <a:rPr lang="en-US" altLang="zh-CN" dirty="0" smtClean="0"/>
              <a:t>table</a:t>
            </a:r>
            <a:r>
              <a:rPr lang="zh-CN" altLang="en-US" dirty="0" smtClean="0"/>
              <a:t>标签：</a:t>
            </a:r>
            <a:endParaRPr lang="en-US" altLang="zh-CN" dirty="0" smtClean="0"/>
          </a:p>
          <a:p>
            <a:r>
              <a:rPr lang="en-US" altLang="zh-CN" dirty="0"/>
              <a:t>&lt;table&gt;</a:t>
            </a:r>
          </a:p>
          <a:p>
            <a:r>
              <a:rPr lang="en-US" altLang="zh-CN" dirty="0"/>
              <a:t>      &lt;</a:t>
            </a:r>
            <a:r>
              <a:rPr lang="en-US" altLang="zh-CN" dirty="0" err="1"/>
              <a:t>tr</a:t>
            </a:r>
            <a:r>
              <a:rPr lang="en-US" altLang="zh-CN" dirty="0"/>
              <a:t>&gt;</a:t>
            </a:r>
          </a:p>
          <a:p>
            <a:r>
              <a:rPr lang="en-US" altLang="zh-CN" dirty="0"/>
              <a:t>        &lt;</a:t>
            </a:r>
            <a:r>
              <a:rPr lang="en-US" altLang="zh-CN" dirty="0" err="1"/>
              <a:t>th</a:t>
            </a:r>
            <a:r>
              <a:rPr lang="en-US" altLang="zh-CN" dirty="0"/>
              <a:t>&gt;</a:t>
            </a:r>
            <a:r>
              <a:rPr lang="zh-CN" altLang="en-US" dirty="0"/>
              <a:t>姓名</a:t>
            </a:r>
            <a:r>
              <a:rPr lang="en-US" altLang="zh-CN" dirty="0"/>
              <a:t>&lt;/</a:t>
            </a:r>
            <a:r>
              <a:rPr lang="en-US" altLang="zh-CN" dirty="0" err="1"/>
              <a:t>th</a:t>
            </a:r>
            <a:r>
              <a:rPr lang="en-US" altLang="zh-CN" dirty="0"/>
              <a:t>&gt;</a:t>
            </a:r>
          </a:p>
          <a:p>
            <a:r>
              <a:rPr lang="en-US" altLang="zh-CN" dirty="0"/>
              <a:t>        &lt;</a:t>
            </a:r>
            <a:r>
              <a:rPr lang="en-US" altLang="zh-CN" dirty="0" err="1"/>
              <a:t>th</a:t>
            </a:r>
            <a:r>
              <a:rPr lang="en-US" altLang="zh-CN" dirty="0"/>
              <a:t>&gt;</a:t>
            </a:r>
            <a:r>
              <a:rPr lang="zh-CN" altLang="en-US" dirty="0"/>
              <a:t>年龄</a:t>
            </a:r>
            <a:r>
              <a:rPr lang="en-US" altLang="zh-CN" dirty="0"/>
              <a:t>&lt;/</a:t>
            </a:r>
            <a:r>
              <a:rPr lang="en-US" altLang="zh-CN" dirty="0" err="1"/>
              <a:t>th</a:t>
            </a:r>
            <a:r>
              <a:rPr lang="en-US" altLang="zh-CN" dirty="0"/>
              <a:t>&gt;</a:t>
            </a:r>
          </a:p>
          <a:p>
            <a:r>
              <a:rPr lang="en-US" altLang="zh-CN" dirty="0"/>
              <a:t>      &lt;/</a:t>
            </a:r>
            <a:r>
              <a:rPr lang="en-US" altLang="zh-CN" dirty="0" err="1"/>
              <a:t>tr</a:t>
            </a:r>
            <a:r>
              <a:rPr lang="en-US" altLang="zh-CN" dirty="0"/>
              <a:t>&gt;</a:t>
            </a:r>
          </a:p>
          <a:p>
            <a:r>
              <a:rPr lang="en-US" altLang="zh-CN" dirty="0"/>
              <a:t>      &lt;</a:t>
            </a:r>
            <a:r>
              <a:rPr lang="en-US" altLang="zh-CN" dirty="0" err="1"/>
              <a:t>tr</a:t>
            </a:r>
            <a:r>
              <a:rPr lang="en-US" altLang="zh-CN" dirty="0"/>
              <a:t>&gt;</a:t>
            </a:r>
          </a:p>
          <a:p>
            <a:r>
              <a:rPr lang="en-US" altLang="zh-CN" dirty="0"/>
              <a:t>        &lt;td&gt;</a:t>
            </a:r>
            <a:r>
              <a:rPr lang="zh-CN" altLang="en-US" dirty="0"/>
              <a:t>张三</a:t>
            </a:r>
            <a:r>
              <a:rPr lang="en-US" altLang="zh-CN" dirty="0"/>
              <a:t>&lt;/td&gt;</a:t>
            </a:r>
          </a:p>
          <a:p>
            <a:r>
              <a:rPr lang="en-US" altLang="zh-CN" dirty="0"/>
              <a:t>        &lt;td&gt;15&lt;/td&gt;</a:t>
            </a:r>
          </a:p>
          <a:p>
            <a:r>
              <a:rPr lang="en-US" altLang="zh-CN" dirty="0"/>
              <a:t>      &lt;/</a:t>
            </a:r>
            <a:r>
              <a:rPr lang="en-US" altLang="zh-CN" dirty="0" err="1"/>
              <a:t>tr</a:t>
            </a:r>
            <a:r>
              <a:rPr lang="en-US" altLang="zh-CN" dirty="0"/>
              <a:t>&gt;</a:t>
            </a:r>
          </a:p>
          <a:p>
            <a:r>
              <a:rPr lang="en-US" altLang="zh-CN" dirty="0"/>
              <a:t>      &lt;</a:t>
            </a:r>
            <a:r>
              <a:rPr lang="en-US" altLang="zh-CN" dirty="0" err="1"/>
              <a:t>tr</a:t>
            </a:r>
            <a:r>
              <a:rPr lang="en-US" altLang="zh-CN" dirty="0"/>
              <a:t>&gt;</a:t>
            </a:r>
          </a:p>
          <a:p>
            <a:r>
              <a:rPr lang="en-US" altLang="zh-CN" dirty="0"/>
              <a:t>        &lt;td&gt;</a:t>
            </a:r>
            <a:r>
              <a:rPr lang="zh-CN" altLang="en-US" dirty="0"/>
              <a:t>李四</a:t>
            </a:r>
            <a:r>
              <a:rPr lang="en-US" altLang="zh-CN" dirty="0"/>
              <a:t>&lt;/td&gt;</a:t>
            </a:r>
          </a:p>
          <a:p>
            <a:r>
              <a:rPr lang="en-US" altLang="zh-CN" dirty="0"/>
              <a:t>        &lt;td&gt;18&lt;/td&gt;</a:t>
            </a:r>
          </a:p>
          <a:p>
            <a:r>
              <a:rPr lang="en-US" altLang="zh-CN" dirty="0"/>
              <a:t>      &lt;/</a:t>
            </a:r>
            <a:r>
              <a:rPr lang="en-US" altLang="zh-CN" dirty="0" err="1"/>
              <a:t>tr</a:t>
            </a:r>
            <a:r>
              <a:rPr lang="en-US" altLang="zh-CN" dirty="0"/>
              <a:t>&gt;</a:t>
            </a:r>
          </a:p>
          <a:p>
            <a:r>
              <a:rPr lang="en-US" altLang="zh-CN" dirty="0" smtClean="0"/>
              <a:t> </a:t>
            </a:r>
            <a:r>
              <a:rPr lang="en-US" altLang="zh-CN" dirty="0"/>
              <a:t>&lt;/table&gt;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925" y="50800"/>
            <a:ext cx="43243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6713" y="1401763"/>
            <a:ext cx="34575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4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00063"/>
            <a:ext cx="10515600" cy="5676900"/>
          </a:xfrm>
        </p:spPr>
        <p:txBody>
          <a:bodyPr>
            <a:normAutofit fontScale="70000" lnSpcReduction="20000"/>
          </a:bodyPr>
          <a:lstStyle/>
          <a:p>
            <a:r>
              <a:rPr lang="en-US" altLang="zh-CN" dirty="0" smtClean="0"/>
              <a:t>form</a:t>
            </a:r>
            <a:r>
              <a:rPr lang="zh-CN" altLang="en-US" dirty="0" smtClean="0"/>
              <a:t>标签</a:t>
            </a:r>
            <a:endParaRPr lang="en-US" altLang="zh-CN" dirty="0" smtClean="0"/>
          </a:p>
          <a:p>
            <a:r>
              <a:rPr lang="zh-CN" altLang="en-US" dirty="0"/>
              <a:t>表</a:t>
            </a:r>
            <a:r>
              <a:rPr lang="zh-CN" altLang="en-US" dirty="0" smtClean="0"/>
              <a:t>单元素在</a:t>
            </a:r>
            <a:r>
              <a:rPr lang="zh-CN" altLang="en-US" dirty="0"/>
              <a:t>项目</a:t>
            </a:r>
            <a:r>
              <a:rPr lang="zh-CN" altLang="en-US" dirty="0" smtClean="0"/>
              <a:t>中出现频率相当高。</a:t>
            </a:r>
            <a:endParaRPr lang="en-US" altLang="zh-CN" dirty="0" smtClean="0"/>
          </a:p>
          <a:p>
            <a:r>
              <a:rPr lang="en-US" altLang="zh-CN" dirty="0"/>
              <a:t>&lt;form action=""&gt;</a:t>
            </a:r>
          </a:p>
          <a:p>
            <a:r>
              <a:rPr lang="en-US" altLang="zh-CN" dirty="0"/>
              <a:t>      &lt;div&gt;</a:t>
            </a:r>
          </a:p>
          <a:p>
            <a:r>
              <a:rPr lang="en-US" altLang="zh-CN" dirty="0"/>
              <a:t>      </a:t>
            </a:r>
            <a:r>
              <a:rPr lang="en-US" altLang="zh-CN" dirty="0" smtClean="0"/>
              <a:t>	&lt;</a:t>
            </a:r>
            <a:r>
              <a:rPr lang="en-US" altLang="zh-CN" dirty="0"/>
              <a:t>label&gt;</a:t>
            </a:r>
            <a:r>
              <a:rPr lang="zh-CN" altLang="en-US" dirty="0"/>
              <a:t>姓名：</a:t>
            </a:r>
            <a:r>
              <a:rPr lang="en-US" altLang="zh-CN" dirty="0"/>
              <a:t>&lt;/label&gt;</a:t>
            </a:r>
          </a:p>
          <a:p>
            <a:r>
              <a:rPr lang="en-US" altLang="zh-CN" dirty="0"/>
              <a:t>      </a:t>
            </a:r>
            <a:r>
              <a:rPr lang="en-US" altLang="zh-CN" dirty="0" smtClean="0"/>
              <a:t>	&lt;</a:t>
            </a:r>
            <a:r>
              <a:rPr lang="en-US" altLang="zh-CN" dirty="0"/>
              <a:t>input placeholder="</a:t>
            </a:r>
            <a:r>
              <a:rPr lang="zh-CN" altLang="en-US" dirty="0"/>
              <a:t>请输入姓名</a:t>
            </a:r>
            <a:r>
              <a:rPr lang="en-US" altLang="zh-CN" dirty="0"/>
              <a:t>"/&gt;</a:t>
            </a:r>
          </a:p>
          <a:p>
            <a:r>
              <a:rPr lang="en-US" altLang="zh-CN" dirty="0"/>
              <a:t>      &lt;/div&gt;</a:t>
            </a:r>
          </a:p>
          <a:p>
            <a:r>
              <a:rPr lang="en-US" altLang="zh-CN" dirty="0"/>
              <a:t>      &lt;div&gt;</a:t>
            </a:r>
          </a:p>
          <a:p>
            <a:r>
              <a:rPr lang="en-US" altLang="zh-CN" dirty="0"/>
              <a:t>      </a:t>
            </a:r>
            <a:r>
              <a:rPr lang="en-US" altLang="zh-CN" dirty="0" smtClean="0"/>
              <a:t>	&lt;</a:t>
            </a:r>
            <a:r>
              <a:rPr lang="en-US" altLang="zh-CN" dirty="0"/>
              <a:t>label&gt;</a:t>
            </a:r>
            <a:r>
              <a:rPr lang="zh-CN" altLang="en-US" dirty="0"/>
              <a:t>年龄：</a:t>
            </a:r>
            <a:r>
              <a:rPr lang="en-US" altLang="zh-CN" dirty="0"/>
              <a:t>&lt;/label&gt;</a:t>
            </a:r>
          </a:p>
          <a:p>
            <a:r>
              <a:rPr lang="en-US" altLang="zh-CN" dirty="0"/>
              <a:t>      </a:t>
            </a:r>
            <a:r>
              <a:rPr lang="en-US" altLang="zh-CN" dirty="0" smtClean="0"/>
              <a:t>	&lt;</a:t>
            </a:r>
            <a:r>
              <a:rPr lang="en-US" altLang="zh-CN" dirty="0"/>
              <a:t>select name="age"&gt;</a:t>
            </a:r>
          </a:p>
          <a:p>
            <a:r>
              <a:rPr lang="en-US" altLang="zh-CN" dirty="0"/>
              <a:t>      </a:t>
            </a:r>
            <a:r>
              <a:rPr lang="en-US" altLang="zh-CN" dirty="0" smtClean="0"/>
              <a:t>	    &lt;</a:t>
            </a:r>
            <a:r>
              <a:rPr lang="en-US" altLang="zh-CN" dirty="0"/>
              <a:t>option&gt;15&lt;/option&gt;</a:t>
            </a:r>
          </a:p>
          <a:p>
            <a:r>
              <a:rPr lang="en-US" altLang="zh-CN" dirty="0"/>
              <a:t>     </a:t>
            </a:r>
            <a:r>
              <a:rPr lang="en-US" altLang="zh-CN" dirty="0" smtClean="0"/>
              <a:t>	    &lt;</a:t>
            </a:r>
            <a:r>
              <a:rPr lang="en-US" altLang="zh-CN" dirty="0"/>
              <a:t>option&gt;16&lt;/option&gt;</a:t>
            </a:r>
          </a:p>
          <a:p>
            <a:r>
              <a:rPr lang="en-US" altLang="zh-CN" dirty="0"/>
              <a:t>      </a:t>
            </a:r>
            <a:r>
              <a:rPr lang="en-US" altLang="zh-CN" dirty="0" smtClean="0"/>
              <a:t>	    &lt;</a:t>
            </a:r>
            <a:r>
              <a:rPr lang="en-US" altLang="zh-CN" dirty="0"/>
              <a:t>option&gt;17&lt;/option&gt;</a:t>
            </a:r>
          </a:p>
          <a:p>
            <a:r>
              <a:rPr lang="en-US" altLang="zh-CN" dirty="0"/>
              <a:t>      </a:t>
            </a:r>
            <a:r>
              <a:rPr lang="en-US" altLang="zh-CN" dirty="0" smtClean="0"/>
              <a:t>	&lt;/</a:t>
            </a:r>
            <a:r>
              <a:rPr lang="en-US" altLang="zh-CN" dirty="0"/>
              <a:t>select&gt;</a:t>
            </a:r>
          </a:p>
          <a:p>
            <a:r>
              <a:rPr lang="en-US" altLang="zh-CN" dirty="0"/>
              <a:t>      &lt;/div&gt;</a:t>
            </a:r>
          </a:p>
          <a:p>
            <a:r>
              <a:rPr lang="en-US" altLang="zh-CN" dirty="0" smtClean="0"/>
              <a:t>&lt;/</a:t>
            </a:r>
            <a:r>
              <a:rPr lang="en-US" altLang="zh-CN" dirty="0"/>
              <a:t>form&gt;</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138" y="1309688"/>
            <a:ext cx="41243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47625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1980</Words>
  <Application>Microsoft Office PowerPoint</Application>
  <PresentationFormat>宽屏</PresentationFormat>
  <Paragraphs>238</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宋体</vt:lpstr>
      <vt:lpstr>Arial</vt:lpstr>
      <vt:lpstr>Calibri</vt:lpstr>
      <vt:lpstr>Calibri Light</vt:lpstr>
      <vt:lpstr>Office 主题</vt:lpstr>
      <vt:lpstr>HTML</vt:lpstr>
      <vt:lpstr>简介</vt:lpstr>
      <vt:lpstr>树结构</vt:lpstr>
      <vt:lpstr>HTML标签属性</vt:lpstr>
      <vt:lpstr>元素类型</vt:lpstr>
      <vt:lpstr>常用块级元素</vt:lpstr>
      <vt:lpstr>PowerPoint 演示文稿</vt:lpstr>
      <vt:lpstr>PowerPoint 演示文稿</vt:lpstr>
      <vt:lpstr>PowerPoint 演示文稿</vt:lpstr>
      <vt:lpstr>常用行内元素</vt:lpstr>
      <vt:lpstr>PowerPoint 演示文稿</vt:lpstr>
      <vt:lpstr>PowerPoint 演示文稿</vt:lpstr>
      <vt:lpstr>常用行内块级元素</vt:lpstr>
      <vt:lpstr>PowerPoint 演示文稿</vt:lpstr>
      <vt:lpstr>iframe</vt:lpstr>
      <vt:lpstr>CSS</vt:lpstr>
      <vt:lpstr>内嵌、内联、外联</vt:lpstr>
      <vt:lpstr>PowerPoint 演示文稿</vt:lpstr>
      <vt:lpstr>PowerPoint 演示文稿</vt:lpstr>
      <vt:lpstr>内嵌、内联、外联对比</vt:lpstr>
      <vt:lpstr>框模型</vt:lpstr>
      <vt:lpstr>PowerPoint 演示文稿</vt:lpstr>
      <vt:lpstr>盒子模型</vt:lpstr>
      <vt:lpstr>border-box</vt:lpstr>
      <vt:lpstr>PowerPoint 演示文稿</vt:lpstr>
      <vt:lpstr>content-box</vt:lpstr>
      <vt:lpstr>PowerPoint 演示文稿</vt:lpstr>
      <vt:lpstr>浮动float</vt:lpstr>
      <vt:lpstr>PowerPoint 演示文稿</vt:lpstr>
      <vt:lpstr>PowerPoint 演示文稿</vt:lpstr>
      <vt:lpstr>PowerPoint 演示文稿</vt:lpstr>
      <vt:lpstr>清除浮动原理</vt:lpstr>
      <vt:lpstr>定位position</vt:lpstr>
      <vt:lpstr>PowerPoint 演示文稿</vt:lpstr>
      <vt:lpstr>css常用选择器</vt:lpstr>
      <vt:lpstr>css权重</vt:lpstr>
      <vt:lpstr>PowerPoint 演示文稿</vt:lpstr>
      <vt:lpstr>PowerPoint 演示文稿</vt:lpstr>
      <vt:lpstr>透明度opacity</vt:lpstr>
      <vt:lpstr>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ZY</dc:creator>
  <cp:lastModifiedBy>Administrator</cp:lastModifiedBy>
  <cp:revision>106</cp:revision>
  <dcterms:created xsi:type="dcterms:W3CDTF">2018-09-28T14:33:40Z</dcterms:created>
  <dcterms:modified xsi:type="dcterms:W3CDTF">2018-10-08T23:45:29Z</dcterms:modified>
</cp:coreProperties>
</file>