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8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3" r:id="rId27"/>
    <p:sldId id="284" r:id="rId28"/>
    <p:sldId id="285" r:id="rId29"/>
    <p:sldId id="281" r:id="rId30"/>
    <p:sldId id="282" r:id="rId31"/>
    <p:sldId id="286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zh-CN" altLang="en-US" smtClean="0"/>
              <a:t>欢迎参与</a:t>
            </a:r>
            <a:r>
              <a:rPr lang="en-US" altLang="zh-CN" smtClean="0"/>
              <a:t>JS</a:t>
            </a:r>
            <a:r>
              <a:rPr lang="zh-CN" altLang="en-US" smtClean="0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140968"/>
            <a:ext cx="4572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2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一、前增量</a:t>
            </a:r>
            <a:r>
              <a:rPr lang="en-US" altLang="zh-CN" smtClean="0">
                <a:solidFill>
                  <a:srgbClr val="FF0000"/>
                </a:solidFill>
              </a:rPr>
              <a:t>++/</a:t>
            </a:r>
            <a:r>
              <a:rPr lang="zh-CN" altLang="en-US" smtClean="0">
                <a:solidFill>
                  <a:srgbClr val="FF0000"/>
                </a:solidFill>
              </a:rPr>
              <a:t>后增量</a:t>
            </a:r>
            <a:r>
              <a:rPr lang="en-US" altLang="zh-CN" smtClean="0">
                <a:solidFill>
                  <a:srgbClr val="FF0000"/>
                </a:solidFill>
              </a:rPr>
              <a:t>++</a:t>
            </a:r>
            <a:r>
              <a:rPr lang="zh-CN" altLang="en-US" smtClean="0">
                <a:solidFill>
                  <a:srgbClr val="FF0000"/>
                </a:solidFill>
              </a:rPr>
              <a:t>、前减量</a:t>
            </a:r>
            <a:r>
              <a:rPr lang="en-US" altLang="zh-CN" smtClean="0">
                <a:solidFill>
                  <a:srgbClr val="FF0000"/>
                </a:solidFill>
              </a:rPr>
              <a:t>--/</a:t>
            </a:r>
            <a:r>
              <a:rPr lang="zh-CN" altLang="en-US" smtClean="0">
                <a:solidFill>
                  <a:srgbClr val="FF0000"/>
                </a:solidFill>
              </a:rPr>
              <a:t>后减量</a:t>
            </a:r>
            <a:r>
              <a:rPr lang="en-US" altLang="zh-CN" smtClean="0">
                <a:solidFill>
                  <a:srgbClr val="FF0000"/>
                </a:solidFill>
              </a:rPr>
              <a:t>--</a:t>
            </a:r>
          </a:p>
          <a:p>
            <a:r>
              <a:rPr lang="zh-CN" altLang="en-US"/>
              <a:t>这里只</a:t>
            </a:r>
            <a:r>
              <a:rPr lang="zh-CN" altLang="en-US" smtClean="0"/>
              <a:t>演示增量：</a:t>
            </a:r>
            <a:endParaRPr lang="en-US" altLang="zh-CN" smtClean="0"/>
          </a:p>
          <a:p>
            <a:r>
              <a:rPr lang="zh-CN" altLang="en-US"/>
              <a:t>场景</a:t>
            </a:r>
            <a:r>
              <a:rPr lang="zh-CN" altLang="en-US" smtClean="0"/>
              <a:t>一：</a:t>
            </a:r>
            <a:endParaRPr lang="en-US" altLang="zh-CN" smtClean="0"/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 = 1;</a:t>
            </a:r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temp1 = </a:t>
            </a:r>
            <a:r>
              <a:rPr lang="en-US" altLang="zh-CN" smtClean="0">
                <a:solidFill>
                  <a:srgbClr val="FF0000"/>
                </a:solidFill>
              </a:rPr>
              <a:t>++temp</a:t>
            </a:r>
            <a:r>
              <a:rPr lang="en-US" altLang="zh-CN" smtClean="0"/>
              <a:t>;   //temp1 = 2;</a:t>
            </a:r>
          </a:p>
          <a:p>
            <a:r>
              <a:rPr lang="zh-CN" altLang="en-US"/>
              <a:t>场景</a:t>
            </a:r>
            <a:r>
              <a:rPr lang="zh-CN" altLang="en-US" smtClean="0"/>
              <a:t>二：</a:t>
            </a:r>
            <a:endParaRPr lang="en-US" altLang="zh-CN" smtClean="0"/>
          </a:p>
          <a:p>
            <a:r>
              <a:rPr lang="en-US" altLang="zh-CN" err="1"/>
              <a:t>var</a:t>
            </a:r>
            <a:r>
              <a:rPr lang="en-US" altLang="zh-CN"/>
              <a:t> temp = 1;</a:t>
            </a:r>
          </a:p>
          <a:p>
            <a:r>
              <a:rPr lang="en-US" altLang="zh-CN" err="1"/>
              <a:t>var</a:t>
            </a:r>
            <a:r>
              <a:rPr lang="en-US" altLang="zh-CN"/>
              <a:t> temp1 = </a:t>
            </a:r>
            <a:r>
              <a:rPr lang="en-US" altLang="zh-CN" smtClean="0">
                <a:solidFill>
                  <a:srgbClr val="FF0000"/>
                </a:solidFill>
              </a:rPr>
              <a:t>temp++</a:t>
            </a:r>
            <a:r>
              <a:rPr lang="en-US" altLang="zh-CN" smtClean="0"/>
              <a:t>;   </a:t>
            </a:r>
            <a:r>
              <a:rPr lang="en-US" altLang="zh-CN"/>
              <a:t>//temp1 = </a:t>
            </a:r>
            <a:r>
              <a:rPr lang="en-US" altLang="zh-CN" smtClean="0"/>
              <a:t>1;</a:t>
            </a:r>
          </a:p>
          <a:p>
            <a:r>
              <a:rPr lang="zh-CN" altLang="en-US" smtClean="0"/>
              <a:t>这里主要的区别就在于</a:t>
            </a:r>
            <a:r>
              <a:rPr lang="en-US" altLang="zh-CN" smtClean="0"/>
              <a:t>++</a:t>
            </a:r>
            <a:r>
              <a:rPr lang="zh-CN" altLang="en-US" smtClean="0"/>
              <a:t>所放的位置，</a:t>
            </a:r>
            <a:r>
              <a:rPr lang="en-US" altLang="zh-CN" smtClean="0"/>
              <a:t>++temp</a:t>
            </a:r>
            <a:r>
              <a:rPr lang="zh-CN" altLang="en-US" smtClean="0"/>
              <a:t>是在原来的基础上加</a:t>
            </a:r>
            <a:r>
              <a:rPr lang="en-US" altLang="zh-CN" smtClean="0"/>
              <a:t>1</a:t>
            </a:r>
            <a:r>
              <a:rPr lang="zh-CN" altLang="en-US" smtClean="0"/>
              <a:t>，此时</a:t>
            </a:r>
            <a:r>
              <a:rPr lang="en-US" altLang="zh-CN" smtClean="0"/>
              <a:t>temp</a:t>
            </a:r>
            <a:r>
              <a:rPr lang="zh-CN" altLang="en-US"/>
              <a:t>值</a:t>
            </a:r>
            <a:r>
              <a:rPr lang="zh-CN" altLang="en-US" smtClean="0"/>
              <a:t>为</a:t>
            </a:r>
            <a:r>
              <a:rPr lang="en-US" altLang="zh-CN" smtClean="0"/>
              <a:t>2</a:t>
            </a:r>
            <a:r>
              <a:rPr lang="zh-CN" altLang="en-US" smtClean="0"/>
              <a:t>，并且返回这个值给</a:t>
            </a:r>
            <a:r>
              <a:rPr lang="en-US" altLang="zh-CN" smtClean="0"/>
              <a:t>temp1</a:t>
            </a:r>
            <a:r>
              <a:rPr lang="zh-CN" altLang="en-US" smtClean="0"/>
              <a:t>；</a:t>
            </a:r>
            <a:r>
              <a:rPr lang="en-US" altLang="zh-CN" smtClean="0"/>
              <a:t>temp++</a:t>
            </a:r>
            <a:r>
              <a:rPr lang="zh-CN" altLang="en-US"/>
              <a:t>也</a:t>
            </a:r>
            <a:r>
              <a:rPr lang="zh-CN" altLang="en-US" smtClean="0"/>
              <a:t>是在原来的基础上加</a:t>
            </a:r>
            <a:r>
              <a:rPr lang="en-US" altLang="zh-CN" smtClean="0"/>
              <a:t>1</a:t>
            </a:r>
            <a:r>
              <a:rPr lang="zh-CN" altLang="en-US" smtClean="0"/>
              <a:t>，但与</a:t>
            </a:r>
            <a:r>
              <a:rPr lang="en-US" altLang="zh-CN" smtClean="0"/>
              <a:t>++temp</a:t>
            </a:r>
            <a:r>
              <a:rPr lang="zh-CN" altLang="en-US" smtClean="0"/>
              <a:t>不同的是先把当前</a:t>
            </a:r>
            <a:r>
              <a:rPr lang="en-US" altLang="zh-CN" smtClean="0"/>
              <a:t>temp</a:t>
            </a:r>
            <a:r>
              <a:rPr lang="zh-CN" altLang="en-US" smtClean="0"/>
              <a:t>的值赋值给</a:t>
            </a:r>
            <a:r>
              <a:rPr lang="en-US" altLang="zh-CN" smtClean="0"/>
              <a:t>temp1</a:t>
            </a:r>
            <a:r>
              <a:rPr lang="zh-CN" altLang="en-US" smtClean="0"/>
              <a:t>，然后再执行</a:t>
            </a:r>
            <a:r>
              <a:rPr lang="en-US" altLang="zh-CN" smtClean="0"/>
              <a:t>temp = temp + 1</a:t>
            </a:r>
            <a:r>
              <a:rPr lang="zh-CN" altLang="en-US" smtClean="0"/>
              <a:t>，所以最终</a:t>
            </a:r>
            <a:r>
              <a:rPr lang="en-US" altLang="zh-CN" smtClean="0"/>
              <a:t>temp1</a:t>
            </a:r>
            <a:r>
              <a:rPr lang="zh-CN" altLang="en-US" smtClean="0"/>
              <a:t>值为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temp</a:t>
            </a:r>
            <a:r>
              <a:rPr lang="zh-CN" altLang="en-US" smtClean="0"/>
              <a:t>依然是</a:t>
            </a:r>
            <a:r>
              <a:rPr lang="en-US" altLang="zh-CN" smtClean="0"/>
              <a:t>2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二、一元加法、一元减法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 = 1;</a:t>
            </a:r>
          </a:p>
          <a:p>
            <a:r>
              <a:rPr lang="en-US" altLang="zh-CN" smtClean="0"/>
              <a:t>temp = -temp;   // -1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三、双等号（</a:t>
            </a:r>
            <a:r>
              <a:rPr lang="en-US" altLang="zh-CN" smtClean="0">
                <a:solidFill>
                  <a:srgbClr val="FF0000"/>
                </a:solidFill>
              </a:rPr>
              <a:t>==</a:t>
            </a:r>
            <a:r>
              <a:rPr lang="zh-CN" altLang="en-US" smtClean="0">
                <a:solidFill>
                  <a:srgbClr val="FF0000"/>
                </a:solidFill>
              </a:rPr>
              <a:t>）与全等号（</a:t>
            </a:r>
            <a:r>
              <a:rPr lang="en-US" altLang="zh-CN" smtClean="0">
                <a:solidFill>
                  <a:srgbClr val="FF0000"/>
                </a:solidFill>
              </a:rPr>
              <a:t>===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前者只会检测值是否相等，后者先将变量类型进行比较，如果不是同一类型，返回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temp1 = ‘55’;  //</a:t>
            </a:r>
            <a:r>
              <a:rPr lang="zh-CN" altLang="en-US" smtClean="0"/>
              <a:t>字符串</a:t>
            </a:r>
            <a:endParaRPr lang="en-US" altLang="zh-CN" smtClean="0"/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temp2 = 55;    // </a:t>
            </a:r>
            <a:r>
              <a:rPr lang="zh-CN" altLang="en-US" smtClean="0"/>
              <a:t>数字</a:t>
            </a:r>
            <a:endParaRPr lang="en-US" altLang="zh-CN" smtClean="0"/>
          </a:p>
          <a:p>
            <a:r>
              <a:rPr lang="en-US" altLang="zh-CN" smtClean="0"/>
              <a:t>console.log(temp1 == temp2);  // true</a:t>
            </a:r>
          </a:p>
          <a:p>
            <a:r>
              <a:rPr lang="en-US" altLang="zh-CN" smtClean="0"/>
              <a:t>console.log(temp1 === </a:t>
            </a:r>
            <a:r>
              <a:rPr lang="en-US" altLang="zh-CN"/>
              <a:t>temp2);  // </a:t>
            </a:r>
            <a:r>
              <a:rPr lang="en-US" altLang="zh-CN" smtClean="0"/>
              <a:t>false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四、赋值运算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将</a:t>
            </a:r>
            <a:r>
              <a:rPr lang="en-US" altLang="zh-CN" smtClean="0"/>
              <a:t>’=‘</a:t>
            </a:r>
            <a:r>
              <a:rPr lang="zh-CN" altLang="en-US" smtClean="0"/>
              <a:t>右边得到的值赋予</a:t>
            </a:r>
            <a:r>
              <a:rPr lang="en-US" altLang="zh-CN" smtClean="0"/>
              <a:t>’=‘</a:t>
            </a:r>
            <a:r>
              <a:rPr lang="zh-CN" altLang="en-US" smtClean="0"/>
              <a:t>左侧的变量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69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/>
              <a:t>条件</a:t>
            </a:r>
            <a:r>
              <a:rPr lang="zh-CN" altLang="en-US" b="1" smtClean="0"/>
              <a:t>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三元运算符，当表达式为</a:t>
            </a:r>
            <a:r>
              <a:rPr lang="en-US" altLang="zh-CN" sz="2400" smtClean="0"/>
              <a:t>true</a:t>
            </a:r>
            <a:r>
              <a:rPr lang="zh-CN" altLang="en-US" sz="2400" smtClean="0"/>
              <a:t>，返回</a:t>
            </a:r>
            <a:r>
              <a:rPr lang="en-US" altLang="zh-CN" sz="2400" smtClean="0"/>
              <a:t>?</a:t>
            </a:r>
            <a:r>
              <a:rPr lang="zh-CN" altLang="en-US" sz="2400" smtClean="0"/>
              <a:t>号后面第一个值，否则第二个值。</a:t>
            </a:r>
            <a:endParaRPr lang="en-US" altLang="zh-CN" sz="2400" smtClean="0"/>
          </a:p>
          <a:p>
            <a:r>
              <a:rPr lang="en-US" altLang="zh-CN" sz="2400" err="1" smtClean="0"/>
              <a:t>var</a:t>
            </a:r>
            <a:r>
              <a:rPr lang="en-US" altLang="zh-CN" sz="2400" smtClean="0"/>
              <a:t> temp = </a:t>
            </a:r>
            <a:r>
              <a:rPr lang="en-US" altLang="zh-CN" sz="2400" i="1" smtClean="0"/>
              <a:t>expression ? </a:t>
            </a:r>
            <a:r>
              <a:rPr lang="en-US" altLang="zh-CN" sz="2400" i="1" err="1" smtClean="0"/>
              <a:t>true_value</a:t>
            </a:r>
            <a:r>
              <a:rPr lang="en-US" altLang="zh-CN" sz="2400" i="1" smtClean="0"/>
              <a:t> : </a:t>
            </a:r>
            <a:r>
              <a:rPr lang="en-US" altLang="zh-CN" sz="2400" i="1" err="1" smtClean="0"/>
              <a:t>false_value</a:t>
            </a:r>
            <a:r>
              <a:rPr lang="en-US" altLang="zh-CN" sz="2400" i="1" smtClean="0"/>
              <a:t>;</a:t>
            </a:r>
          </a:p>
          <a:p>
            <a:r>
              <a:rPr lang="en-US" altLang="zh-CN" sz="2400" i="1" err="1" smtClean="0"/>
              <a:t>js</a:t>
            </a:r>
            <a:r>
              <a:rPr lang="zh-CN" altLang="en-US" sz="2400" i="1"/>
              <a:t>这</a:t>
            </a:r>
            <a:r>
              <a:rPr lang="zh-CN" altLang="en-US" sz="2400" i="1" smtClean="0"/>
              <a:t>门语言，可以用</a:t>
            </a:r>
            <a:r>
              <a:rPr lang="en-US" altLang="zh-CN" sz="2400" i="1" smtClean="0"/>
              <a:t>&amp;</a:t>
            </a:r>
            <a:r>
              <a:rPr lang="zh-CN" altLang="en-US" sz="2400" i="1" smtClean="0"/>
              <a:t>和</a:t>
            </a:r>
            <a:r>
              <a:rPr lang="en-US" altLang="zh-CN" sz="2400" i="1" smtClean="0"/>
              <a:t>||</a:t>
            </a:r>
            <a:r>
              <a:rPr lang="zh-CN" altLang="en-US" sz="2400" i="1" smtClean="0"/>
              <a:t>组合来达到三元运算符的作用。</a:t>
            </a:r>
            <a:endParaRPr lang="en-US" altLang="zh-CN" sz="2400" i="1" smtClean="0"/>
          </a:p>
          <a:p>
            <a:r>
              <a:rPr lang="en-US" altLang="zh-CN" sz="2400" i="1" err="1" smtClean="0"/>
              <a:t>var</a:t>
            </a:r>
            <a:r>
              <a:rPr lang="en-US" altLang="zh-CN" sz="2400" i="1" smtClean="0"/>
              <a:t> temp = expression &amp; </a:t>
            </a:r>
            <a:r>
              <a:rPr lang="en-US" altLang="zh-CN" sz="2400" i="1" err="1" smtClean="0"/>
              <a:t>true_value</a:t>
            </a:r>
            <a:r>
              <a:rPr lang="en-US" altLang="zh-CN" sz="2400" i="1" smtClean="0"/>
              <a:t> || </a:t>
            </a:r>
            <a:r>
              <a:rPr lang="en-US" altLang="zh-CN" sz="2400" i="1" err="1" smtClean="0"/>
              <a:t>false_value</a:t>
            </a:r>
            <a:r>
              <a:rPr lang="en-US" altLang="zh-CN" sz="2400" i="1" smtClean="0"/>
              <a:t>;</a:t>
            </a:r>
          </a:p>
          <a:p>
            <a:r>
              <a:rPr lang="zh-CN" altLang="en-US" sz="2400" i="1" smtClean="0"/>
              <a:t>但是这里需要注意的是，如果</a:t>
            </a:r>
            <a:r>
              <a:rPr lang="en-US" altLang="zh-CN" sz="2400" i="1" err="1" smtClean="0"/>
              <a:t>true_value</a:t>
            </a:r>
            <a:r>
              <a:rPr lang="zh-CN" altLang="en-US" sz="2400" i="1" smtClean="0"/>
              <a:t>转换为</a:t>
            </a:r>
            <a:r>
              <a:rPr lang="en-US" altLang="zh-CN" sz="2400" i="1" smtClean="0"/>
              <a:t>Boolean</a:t>
            </a:r>
            <a:r>
              <a:rPr lang="zh-CN" altLang="en-US" sz="2400" i="1" smtClean="0"/>
              <a:t>，返回的是</a:t>
            </a:r>
            <a:r>
              <a:rPr lang="en-US" altLang="zh-CN" sz="2400" i="1" smtClean="0"/>
              <a:t>false</a:t>
            </a:r>
            <a:r>
              <a:rPr lang="zh-CN" altLang="en-US" sz="2400" i="1" smtClean="0"/>
              <a:t>，那么</a:t>
            </a:r>
            <a:r>
              <a:rPr lang="en-US" altLang="zh-CN" sz="2400" i="1" smtClean="0"/>
              <a:t>temp</a:t>
            </a:r>
            <a:r>
              <a:rPr lang="zh-CN" altLang="en-US" sz="2400" i="1" smtClean="0"/>
              <a:t>最终的值是</a:t>
            </a:r>
            <a:r>
              <a:rPr lang="en-US" altLang="zh-CN" sz="2400" i="1" err="1" smtClean="0"/>
              <a:t>false_value</a:t>
            </a:r>
            <a:r>
              <a:rPr lang="zh-CN" altLang="en-US" sz="2400" i="1" smtClean="0"/>
              <a:t>，建议对表达式不太熟练的时候尽量少用这个表达式。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697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一、</a:t>
            </a:r>
            <a:r>
              <a:rPr lang="en-US" altLang="zh-CN" smtClean="0"/>
              <a:t>if</a:t>
            </a:r>
            <a:r>
              <a:rPr lang="zh-CN" altLang="en-US" smtClean="0"/>
              <a:t>条件判断语句</a:t>
            </a:r>
            <a:endParaRPr lang="en-US" altLang="zh-CN" smtClean="0"/>
          </a:p>
          <a:p>
            <a:r>
              <a:rPr lang="en-US" altLang="zh-CN" smtClean="0"/>
              <a:t>if (condition1)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// </a:t>
            </a:r>
            <a:r>
              <a:rPr lang="zh-CN" altLang="en-US" smtClean="0"/>
              <a:t>如果</a:t>
            </a:r>
            <a:r>
              <a:rPr lang="en-US" altLang="zh-CN" smtClean="0"/>
              <a:t>condition1</a:t>
            </a:r>
            <a:r>
              <a:rPr lang="zh-CN" altLang="en-US" smtClean="0"/>
              <a:t>转换成</a:t>
            </a:r>
            <a:r>
              <a:rPr lang="en-US" altLang="zh-CN" smtClean="0"/>
              <a:t>Boolean</a:t>
            </a:r>
            <a:r>
              <a:rPr lang="zh-CN" altLang="en-US" smtClean="0"/>
              <a:t>类型是</a:t>
            </a:r>
            <a:r>
              <a:rPr lang="en-US" altLang="zh-CN" smtClean="0"/>
              <a:t>true</a:t>
            </a:r>
            <a:r>
              <a:rPr lang="zh-CN" altLang="en-US" smtClean="0"/>
              <a:t>，执行此处代码</a:t>
            </a:r>
            <a:endParaRPr lang="en-US" altLang="zh-CN"/>
          </a:p>
          <a:p>
            <a:r>
              <a:rPr lang="en-US" altLang="zh-CN" smtClean="0"/>
              <a:t>} else if (condition2) {</a:t>
            </a:r>
          </a:p>
          <a:p>
            <a:r>
              <a:rPr lang="en-US" altLang="zh-CN" smtClean="0"/>
              <a:t>  // </a:t>
            </a:r>
            <a:r>
              <a:rPr lang="zh-CN" altLang="en-US"/>
              <a:t>如果</a:t>
            </a:r>
            <a:r>
              <a:rPr lang="en-US" altLang="zh-CN"/>
              <a:t>condition1</a:t>
            </a:r>
            <a:r>
              <a:rPr lang="zh-CN" altLang="en-US"/>
              <a:t>转换成</a:t>
            </a:r>
            <a:r>
              <a:rPr lang="en-US" altLang="zh-CN"/>
              <a:t>Boolean</a:t>
            </a:r>
            <a:r>
              <a:rPr lang="zh-CN" altLang="en-US"/>
              <a:t>类型</a:t>
            </a:r>
            <a:r>
              <a:rPr lang="zh-CN" altLang="en-US" smtClean="0"/>
              <a:t>是</a:t>
            </a:r>
            <a:r>
              <a:rPr lang="en-US" altLang="zh-CN" smtClean="0"/>
              <a:t>false</a:t>
            </a:r>
            <a:r>
              <a:rPr lang="zh-CN" altLang="en-US" smtClean="0"/>
              <a:t>，并且</a:t>
            </a:r>
            <a:r>
              <a:rPr lang="en-US" altLang="zh-CN" smtClean="0"/>
              <a:t>condition</a:t>
            </a:r>
            <a:r>
              <a:rPr lang="zh-CN" altLang="en-US" smtClean="0"/>
              <a:t>的结果为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zh-CN" altLang="en-US"/>
              <a:t>执行</a:t>
            </a:r>
            <a:r>
              <a:rPr lang="zh-CN" altLang="en-US" smtClean="0"/>
              <a:t>这个</a:t>
            </a:r>
            <a:r>
              <a:rPr lang="zh-CN" altLang="en-US"/>
              <a:t>此处</a:t>
            </a:r>
            <a:r>
              <a:rPr lang="zh-CN" altLang="en-US" smtClean="0"/>
              <a:t>代码</a:t>
            </a:r>
            <a:endParaRPr lang="en-US" altLang="zh-CN" smtClean="0"/>
          </a:p>
          <a:p>
            <a:r>
              <a:rPr lang="en-US" altLang="zh-CN" smtClean="0"/>
              <a:t>} … {</a:t>
            </a:r>
          </a:p>
          <a:p>
            <a:r>
              <a:rPr lang="en-US" altLang="zh-CN" smtClean="0"/>
              <a:t> // </a:t>
            </a:r>
            <a:r>
              <a:rPr lang="zh-CN" altLang="en-US" smtClean="0"/>
              <a:t>以上</a:t>
            </a:r>
            <a:r>
              <a:rPr lang="en-US" altLang="zh-CN" smtClean="0"/>
              <a:t>condition1…</a:t>
            </a:r>
            <a:r>
              <a:rPr lang="en-US" altLang="zh-CN" err="1" smtClean="0"/>
              <a:t>conditionX</a:t>
            </a:r>
            <a:r>
              <a:rPr lang="zh-CN" altLang="en-US" smtClean="0"/>
              <a:t>的结果都为</a:t>
            </a:r>
            <a:r>
              <a:rPr lang="en-US" altLang="zh-CN" smtClean="0"/>
              <a:t>false</a:t>
            </a:r>
            <a:r>
              <a:rPr lang="zh-CN" altLang="en-US" smtClean="0"/>
              <a:t>，并且这里的转换结果为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zh-CN" altLang="en-US"/>
              <a:t>执行这个此处</a:t>
            </a:r>
            <a:r>
              <a:rPr lang="zh-CN" altLang="en-US" smtClean="0"/>
              <a:t>代码</a:t>
            </a:r>
            <a:endParaRPr lang="en-US" altLang="zh-CN" smtClean="0"/>
          </a:p>
          <a:p>
            <a:r>
              <a:rPr lang="en-US" altLang="zh-CN" smtClean="0"/>
              <a:t>} else {</a:t>
            </a:r>
          </a:p>
          <a:p>
            <a:r>
              <a:rPr lang="en-US" altLang="zh-CN" smtClean="0"/>
              <a:t> // </a:t>
            </a:r>
            <a:r>
              <a:rPr lang="zh-CN" altLang="en-US" smtClean="0"/>
              <a:t>以上转换结果都为</a:t>
            </a:r>
            <a:r>
              <a:rPr lang="en-US" altLang="zh-CN" smtClean="0"/>
              <a:t>false,</a:t>
            </a:r>
            <a:r>
              <a:rPr lang="zh-CN" altLang="en-US" smtClean="0"/>
              <a:t>执行这个</a:t>
            </a:r>
            <a:r>
              <a:rPr lang="zh-CN" altLang="en-US"/>
              <a:t>此处</a:t>
            </a:r>
            <a:r>
              <a:rPr lang="zh-CN" altLang="en-US" smtClean="0"/>
              <a:t>代码</a:t>
            </a:r>
            <a:endParaRPr lang="en-US" altLang="zh-CN" smtClean="0"/>
          </a:p>
          <a:p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441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40000" lnSpcReduction="20000"/>
          </a:bodyPr>
          <a:lstStyle/>
          <a:p>
            <a:r>
              <a:rPr lang="zh-CN" altLang="en-US"/>
              <a:t>二、迭代语句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do-while</a:t>
            </a:r>
          </a:p>
          <a:p>
            <a:r>
              <a:rPr lang="en-US" altLang="zh-CN"/>
              <a:t>do {</a:t>
            </a:r>
          </a:p>
          <a:p>
            <a:r>
              <a:rPr lang="en-US" altLang="zh-CN"/>
              <a:t>  code</a:t>
            </a:r>
          </a:p>
          <a:p>
            <a:r>
              <a:rPr lang="en-US" altLang="zh-CN"/>
              <a:t>} while (condition)</a:t>
            </a:r>
          </a:p>
          <a:p>
            <a:r>
              <a:rPr lang="zh-CN" altLang="en-US"/>
              <a:t>先①执行</a:t>
            </a:r>
            <a:r>
              <a:rPr lang="en-US" altLang="zh-CN"/>
              <a:t>code</a:t>
            </a:r>
            <a:r>
              <a:rPr lang="zh-CN" altLang="en-US"/>
              <a:t>，执行完成后，②判断</a:t>
            </a:r>
            <a:r>
              <a:rPr lang="en-US" altLang="zh-CN"/>
              <a:t>condition</a:t>
            </a:r>
            <a:r>
              <a:rPr lang="zh-CN" altLang="en-US"/>
              <a:t>；如果为</a:t>
            </a:r>
            <a:r>
              <a:rPr lang="en-US" altLang="zh-CN"/>
              <a:t>true</a:t>
            </a:r>
            <a:r>
              <a:rPr lang="zh-CN" altLang="en-US"/>
              <a:t>，继续①操作，无限循环①②步骤，直到</a:t>
            </a:r>
            <a:r>
              <a:rPr lang="en-US" altLang="zh-CN"/>
              <a:t>condition</a:t>
            </a:r>
            <a:r>
              <a:rPr lang="zh-CN" altLang="en-US"/>
              <a:t>为</a:t>
            </a:r>
            <a:r>
              <a:rPr lang="en-US" altLang="zh-CN"/>
              <a:t>false</a:t>
            </a:r>
            <a:r>
              <a:rPr lang="zh-CN" altLang="en-US"/>
              <a:t>退出</a:t>
            </a:r>
            <a:r>
              <a:rPr lang="en-US" altLang="zh-CN"/>
              <a:t>do-while</a:t>
            </a:r>
            <a:r>
              <a:rPr lang="zh-CN" altLang="en-US"/>
              <a:t>循环。</a:t>
            </a:r>
            <a:endParaRPr lang="en-US" altLang="zh-CN"/>
          </a:p>
          <a:p>
            <a:r>
              <a:rPr lang="zh-CN" altLang="en-US" smtClean="0"/>
              <a:t>例如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while (condition) {</a:t>
            </a:r>
          </a:p>
          <a:p>
            <a:r>
              <a:rPr lang="en-US" altLang="zh-CN"/>
              <a:t>  code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先①判断</a:t>
            </a:r>
            <a:r>
              <a:rPr lang="en-US" altLang="zh-CN"/>
              <a:t>condition</a:t>
            </a:r>
            <a:r>
              <a:rPr lang="zh-CN" altLang="en-US"/>
              <a:t>，如果为</a:t>
            </a:r>
            <a:r>
              <a:rPr lang="en-US" altLang="zh-CN"/>
              <a:t>true</a:t>
            </a:r>
            <a:r>
              <a:rPr lang="zh-CN" altLang="en-US"/>
              <a:t>，②执行</a:t>
            </a:r>
            <a:r>
              <a:rPr lang="en-US" altLang="zh-CN"/>
              <a:t>code</a:t>
            </a:r>
            <a:r>
              <a:rPr lang="zh-CN" altLang="en-US"/>
              <a:t>，无限循环①②步骤，直到</a:t>
            </a:r>
            <a:r>
              <a:rPr lang="en-US" altLang="zh-CN"/>
              <a:t>condition</a:t>
            </a:r>
            <a:r>
              <a:rPr lang="zh-CN" altLang="en-US"/>
              <a:t>为</a:t>
            </a:r>
            <a:r>
              <a:rPr lang="en-US" altLang="zh-CN"/>
              <a:t>false</a:t>
            </a:r>
            <a:r>
              <a:rPr lang="zh-CN" altLang="en-US"/>
              <a:t>，退出</a:t>
            </a:r>
            <a:r>
              <a:rPr lang="en-US" altLang="zh-CN"/>
              <a:t>while</a:t>
            </a:r>
            <a:r>
              <a:rPr lang="zh-CN" altLang="en-US"/>
              <a:t>循环。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for</a:t>
            </a:r>
          </a:p>
          <a:p>
            <a:r>
              <a:rPr lang="en-US" altLang="zh-CN"/>
              <a:t>for (</a:t>
            </a:r>
            <a:r>
              <a:rPr lang="zh-CN" altLang="en-US"/>
              <a:t>初始化</a:t>
            </a:r>
            <a:r>
              <a:rPr lang="en-US" altLang="zh-CN"/>
              <a:t>; </a:t>
            </a:r>
            <a:r>
              <a:rPr lang="zh-CN" altLang="en-US"/>
              <a:t>条件判断</a:t>
            </a:r>
            <a:r>
              <a:rPr lang="en-US" altLang="zh-CN"/>
              <a:t>; </a:t>
            </a:r>
            <a:r>
              <a:rPr lang="zh-CN" altLang="en-US"/>
              <a:t>循环操作</a:t>
            </a:r>
            <a:r>
              <a:rPr lang="en-US" altLang="zh-CN"/>
              <a:t>) {</a:t>
            </a:r>
          </a:p>
          <a:p>
            <a:r>
              <a:rPr lang="en-US" altLang="zh-CN"/>
              <a:t>  code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当没有初始化代码时，使用</a:t>
            </a:r>
            <a:r>
              <a:rPr lang="en-US" altLang="zh-CN"/>
              <a:t>”;”</a:t>
            </a:r>
            <a:r>
              <a:rPr lang="zh-CN" altLang="en-US"/>
              <a:t>即可，条件判断必须要返回</a:t>
            </a:r>
            <a:r>
              <a:rPr lang="en-US" altLang="zh-CN"/>
              <a:t>true</a:t>
            </a:r>
            <a:r>
              <a:rPr lang="zh-CN" altLang="en-US"/>
              <a:t>，才能继续执行</a:t>
            </a:r>
            <a:r>
              <a:rPr lang="en-US" altLang="zh-CN"/>
              <a:t>code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例如：</a:t>
            </a:r>
            <a:endParaRPr lang="en-US" altLang="zh-CN"/>
          </a:p>
          <a:p>
            <a:r>
              <a:rPr lang="en-US" altLang="zh-CN"/>
              <a:t>for (var i = 0; i &lt; 10; i++) {</a:t>
            </a:r>
          </a:p>
          <a:p>
            <a:r>
              <a:rPr lang="en-US" altLang="zh-CN"/>
              <a:t>  alert(i);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for-in</a:t>
            </a:r>
          </a:p>
          <a:p>
            <a:r>
              <a:rPr lang="en-US" altLang="zh-CN"/>
              <a:t>for (var key in object) {</a:t>
            </a:r>
          </a:p>
          <a:p>
            <a:r>
              <a:rPr lang="en-US" altLang="zh-CN"/>
              <a:t>  console.log(object[key]);</a:t>
            </a:r>
          </a:p>
          <a:p>
            <a:r>
              <a:rPr lang="en-US" altLang="zh-CN"/>
              <a:t>}</a:t>
            </a:r>
          </a:p>
          <a:p>
            <a:r>
              <a:rPr lang="zh-CN" altLang="en-US"/>
              <a:t>遍历</a:t>
            </a:r>
            <a:r>
              <a:rPr lang="en-US" altLang="zh-CN"/>
              <a:t>object</a:t>
            </a:r>
            <a:r>
              <a:rPr lang="zh-CN" altLang="en-US"/>
              <a:t>的所有</a:t>
            </a:r>
            <a:r>
              <a:rPr lang="zh-CN" altLang="en-US" smtClean="0"/>
              <a:t>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79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/>
              <a:t>三、</a:t>
            </a:r>
            <a:r>
              <a:rPr lang="en-US" altLang="zh-CN"/>
              <a:t>break</a:t>
            </a:r>
            <a:r>
              <a:rPr lang="zh-CN" altLang="en-US"/>
              <a:t>、</a:t>
            </a:r>
            <a:r>
              <a:rPr lang="en-US" altLang="zh-CN"/>
              <a:t>continue</a:t>
            </a:r>
          </a:p>
          <a:p>
            <a:r>
              <a:rPr lang="en-US" altLang="zh-CN"/>
              <a:t>break</a:t>
            </a:r>
            <a:r>
              <a:rPr lang="zh-CN" altLang="en-US"/>
              <a:t>：跳出当前循环</a:t>
            </a:r>
            <a:endParaRPr lang="en-US" altLang="zh-CN"/>
          </a:p>
          <a:p>
            <a:r>
              <a:rPr lang="en-US" altLang="zh-CN"/>
              <a:t>continue</a:t>
            </a:r>
            <a:r>
              <a:rPr lang="zh-CN" altLang="en-US"/>
              <a:t>：跳过本次循环</a:t>
            </a:r>
            <a:endParaRPr lang="en-US" altLang="zh-CN"/>
          </a:p>
          <a:p>
            <a:r>
              <a:rPr lang="en-US" altLang="zh-CN"/>
              <a:t>for (var i = 0; i &lt; 10; i++) {</a:t>
            </a:r>
          </a:p>
          <a:p>
            <a:r>
              <a:rPr lang="en-US" altLang="zh-CN"/>
              <a:t>  if </a:t>
            </a:r>
            <a:r>
              <a:rPr lang="en-US" altLang="zh-CN" smtClean="0"/>
              <a:t>(i </a:t>
            </a:r>
            <a:r>
              <a:rPr lang="en-US" altLang="zh-CN"/>
              <a:t>% </a:t>
            </a:r>
            <a:r>
              <a:rPr lang="en-US" altLang="zh-CN" smtClean="0"/>
              <a:t>2 == 1) </a:t>
            </a:r>
            <a:r>
              <a:rPr lang="en-US" altLang="zh-CN"/>
              <a:t>{</a:t>
            </a:r>
          </a:p>
          <a:p>
            <a:r>
              <a:rPr lang="en-US" altLang="zh-CN"/>
              <a:t>    // continue;</a:t>
            </a:r>
          </a:p>
          <a:p>
            <a:r>
              <a:rPr lang="en-US" altLang="zh-CN"/>
              <a:t>    break;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  code</a:t>
            </a:r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当</a:t>
            </a:r>
            <a:r>
              <a:rPr lang="en-US" altLang="zh-CN" smtClean="0"/>
              <a:t>i</a:t>
            </a:r>
            <a:r>
              <a:rPr lang="zh-CN" altLang="en-US" smtClean="0"/>
              <a:t>为奇数时，会结束当前</a:t>
            </a:r>
            <a:r>
              <a:rPr lang="en-US" altLang="zh-CN" smtClean="0"/>
              <a:t>for</a:t>
            </a:r>
            <a:r>
              <a:rPr lang="zh-CN" altLang="en-US" smtClean="0"/>
              <a:t>循环；如果是</a:t>
            </a:r>
            <a:r>
              <a:rPr lang="en-US" altLang="zh-CN" smtClean="0"/>
              <a:t>continue</a:t>
            </a:r>
            <a:r>
              <a:rPr lang="zh-CN" altLang="en-US" smtClean="0"/>
              <a:t>，当</a:t>
            </a:r>
            <a:r>
              <a:rPr lang="en-US" altLang="zh-CN" smtClean="0"/>
              <a:t>i</a:t>
            </a:r>
            <a:r>
              <a:rPr lang="zh-CN" altLang="en-US" smtClean="0"/>
              <a:t>为奇数时，会跳过</a:t>
            </a:r>
            <a:r>
              <a:rPr lang="en-US" altLang="zh-CN" smtClean="0"/>
              <a:t>code</a:t>
            </a:r>
            <a:r>
              <a:rPr lang="zh-CN" altLang="en-US" smtClean="0"/>
              <a:t>语句，继续下一次</a:t>
            </a:r>
            <a:r>
              <a:rPr lang="en-US" altLang="zh-CN" smtClean="0"/>
              <a:t>i &lt; 10</a:t>
            </a:r>
            <a:r>
              <a:rPr lang="zh-CN" altLang="en-US" smtClean="0"/>
              <a:t>判断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0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switch(expression)</a:t>
            </a:r>
            <a:r>
              <a:rPr lang="zh-CN" altLang="en-US" dirty="0" smtClean="0"/>
              <a:t>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case value1: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code;</a:t>
            </a:r>
          </a:p>
          <a:p>
            <a:pPr marL="457200" lvl="1" indent="0">
              <a:buNone/>
            </a:pPr>
            <a:r>
              <a:rPr lang="en-US" altLang="zh-CN" dirty="0" smtClean="0"/>
              <a:t>   break;</a:t>
            </a:r>
          </a:p>
          <a:p>
            <a:r>
              <a:rPr lang="en-US" altLang="zh-CN" dirty="0"/>
              <a:t> case </a:t>
            </a:r>
            <a:r>
              <a:rPr lang="en-US" altLang="zh-CN" dirty="0" smtClean="0"/>
              <a:t>value2:</a:t>
            </a:r>
            <a:endParaRPr lang="en-US" altLang="zh-CN" dirty="0"/>
          </a:p>
          <a:p>
            <a:r>
              <a:rPr lang="en-US" altLang="zh-CN" dirty="0"/>
              <a:t>    code;</a:t>
            </a:r>
          </a:p>
          <a:p>
            <a:pPr marL="457200" lvl="1" indent="0">
              <a:buNone/>
            </a:pPr>
            <a:r>
              <a:rPr lang="en-US" altLang="zh-CN" dirty="0"/>
              <a:t>   break</a:t>
            </a:r>
            <a:r>
              <a:rPr lang="en-US" altLang="zh-CN" dirty="0" smtClean="0"/>
              <a:t>;</a:t>
            </a:r>
          </a:p>
          <a:p>
            <a:pPr marL="457200" lvl="1" indent="0">
              <a:buNone/>
            </a:pPr>
            <a:r>
              <a:rPr lang="en-US" altLang="zh-CN" dirty="0" smtClean="0"/>
              <a:t>…</a:t>
            </a:r>
          </a:p>
          <a:p>
            <a:r>
              <a:rPr lang="en-US" altLang="zh-CN" dirty="0"/>
              <a:t> case </a:t>
            </a:r>
            <a:r>
              <a:rPr lang="en-US" altLang="zh-CN" dirty="0" err="1" smtClean="0"/>
              <a:t>valueN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en-US" altLang="zh-CN" dirty="0"/>
              <a:t>    code;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break;</a:t>
            </a:r>
          </a:p>
          <a:p>
            <a:pPr marL="457200" lvl="1" indent="0">
              <a:buNone/>
            </a:pPr>
            <a:r>
              <a:rPr lang="en-US" altLang="zh-CN" dirty="0" smtClean="0"/>
              <a:t>default:</a:t>
            </a:r>
          </a:p>
          <a:p>
            <a:pPr marL="457200" lvl="1" indent="0">
              <a:buNone/>
            </a:pPr>
            <a:r>
              <a:rPr lang="en-US" altLang="zh-CN" dirty="0" smtClean="0"/>
              <a:t>   code;</a:t>
            </a:r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语句用法差不多，只是增加了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，如果前面的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语句全部没有符合条件的，会执行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975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(arg1, arg2…, </a:t>
            </a:r>
            <a:r>
              <a:rPr lang="en-US" altLang="zh-CN" dirty="0" err="1" smtClean="0"/>
              <a:t>argN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code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的关键字，通过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执行，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体自带一个</a:t>
            </a:r>
            <a:r>
              <a:rPr lang="en-US" altLang="zh-CN" dirty="0" smtClean="0"/>
              <a:t>arguments</a:t>
            </a:r>
            <a:r>
              <a:rPr lang="zh-CN" altLang="en-US" dirty="0" smtClean="0"/>
              <a:t>，是一个数组，可以通过</a:t>
            </a:r>
            <a:r>
              <a:rPr lang="en-US" altLang="zh-CN" dirty="0" smtClean="0"/>
              <a:t>arguments[n]</a:t>
            </a:r>
            <a:r>
              <a:rPr lang="zh-CN" altLang="en-US" dirty="0"/>
              <a:t>取</a:t>
            </a:r>
            <a:r>
              <a:rPr lang="zh-CN" altLang="en-US" dirty="0" smtClean="0"/>
              <a:t>到参数，</a:t>
            </a:r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function</a:t>
            </a:r>
            <a:r>
              <a:rPr lang="zh-CN" altLang="en-US" dirty="0" smtClean="0">
                <a:solidFill>
                  <a:srgbClr val="FF0000"/>
                </a:solidFill>
              </a:rPr>
              <a:t>是值传递，不是变量引用。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function sum(a, b, c) {</a:t>
            </a:r>
          </a:p>
          <a:p>
            <a:r>
              <a:rPr lang="en-US" altLang="zh-CN" dirty="0" smtClean="0"/>
              <a:t>  a = a + b + c;</a:t>
            </a:r>
          </a:p>
          <a:p>
            <a:r>
              <a:rPr lang="en-US" altLang="zh-CN" dirty="0" smtClean="0"/>
              <a:t>  console.log(a);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 = 1;</a:t>
            </a:r>
          </a:p>
          <a:p>
            <a:r>
              <a:rPr lang="en-US" altLang="zh-CN" dirty="0" smtClean="0"/>
              <a:t>sum(d, 2, 3);  // 6</a:t>
            </a:r>
          </a:p>
          <a:p>
            <a:r>
              <a:rPr lang="en-US" altLang="zh-CN" dirty="0" smtClean="0"/>
              <a:t>console.log(d);  // 1  </a:t>
            </a:r>
            <a:r>
              <a:rPr lang="zh-CN" altLang="en-US" dirty="0" smtClean="0"/>
              <a:t>值引用，不是</a:t>
            </a:r>
            <a:r>
              <a:rPr lang="en-US" altLang="zh-CN" dirty="0" smtClean="0"/>
              <a:t>6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/>
              <a:t>代码</a:t>
            </a:r>
            <a:r>
              <a:rPr lang="zh-CN" altLang="en-US" dirty="0" smtClean="0"/>
              <a:t>块具有作用域，也就是说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内部定义的变量，不会影响外部，通过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可以把值返回给外部调用者。</a:t>
            </a:r>
            <a:endParaRPr lang="en-US" altLang="zh-CN" dirty="0" smtClean="0"/>
          </a:p>
          <a:p>
            <a:r>
              <a:rPr lang="en-US" altLang="zh-CN" dirty="0" smtClean="0"/>
              <a:t>function test() 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temp = 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console.log(temp);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temp = 2;</a:t>
            </a:r>
          </a:p>
          <a:p>
            <a:r>
              <a:rPr lang="en-US" altLang="zh-CN" dirty="0" smtClean="0"/>
              <a:t>console.log(test());  // 1</a:t>
            </a:r>
          </a:p>
          <a:p>
            <a:r>
              <a:rPr lang="en-US" altLang="zh-CN" dirty="0" smtClean="0"/>
              <a:t>console.log(temp);  //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4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对象由属性构成，如果属性是函数，可以看做是方法。</a:t>
            </a:r>
            <a:endParaRPr lang="en-US" altLang="zh-CN" dirty="0" smtClean="0"/>
          </a:p>
          <a:p>
            <a:r>
              <a:rPr lang="zh-CN" altLang="en-US" dirty="0" smtClean="0"/>
              <a:t>对象的引用：</a:t>
            </a:r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= new Object();</a:t>
            </a:r>
          </a:p>
          <a:p>
            <a:r>
              <a:rPr lang="zh-CN" altLang="en-US" dirty="0" smtClean="0"/>
              <a:t>这里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关键字，创建一个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的对象引用</a:t>
            </a:r>
            <a:r>
              <a:rPr lang="en-US" altLang="zh-CN" err="1" smtClean="0"/>
              <a:t>obj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00853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2962275" cy="16478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请注意：</a:t>
            </a:r>
            <a:r>
              <a:rPr lang="en-US" altLang="zh-CN" smtClean="0"/>
              <a:t>new</a:t>
            </a:r>
            <a:r>
              <a:rPr lang="zh-CN" altLang="en-US" smtClean="0"/>
              <a:t>关键字得到的对象引用可以认为是在原来的对象上复制一份。</a:t>
            </a:r>
            <a:endParaRPr lang="en-US" altLang="zh-CN" smtClean="0"/>
          </a:p>
          <a:p>
            <a:r>
              <a:rPr lang="en-US" altLang="zh-CN"/>
              <a:t>function Person() </a:t>
            </a:r>
            <a:r>
              <a:rPr lang="en-US" altLang="zh-CN" smtClean="0"/>
              <a:t>{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Person.a </a:t>
            </a:r>
            <a:r>
              <a:rPr lang="en-US" altLang="zh-CN"/>
              <a:t>= '</a:t>
            </a:r>
            <a:r>
              <a:rPr lang="zh-CN" altLang="en-US"/>
              <a:t>张三</a:t>
            </a:r>
            <a:r>
              <a:rPr lang="en-US" altLang="zh-CN"/>
              <a:t>'</a:t>
            </a:r>
            <a:r>
              <a:rPr lang="en-US" altLang="zh-CN" smtClean="0"/>
              <a:t>;</a:t>
            </a:r>
          </a:p>
          <a:p>
            <a:r>
              <a:rPr lang="en-US" altLang="zh-CN" smtClean="0"/>
              <a:t>var </a:t>
            </a:r>
            <a:r>
              <a:rPr lang="en-US" altLang="zh-CN"/>
              <a:t>person1 = </a:t>
            </a:r>
            <a:r>
              <a:rPr lang="en-US" altLang="zh-CN" smtClean="0"/>
              <a:t>new Person();</a:t>
            </a:r>
          </a:p>
          <a:p>
            <a:r>
              <a:rPr lang="en-US" altLang="zh-CN" smtClean="0"/>
              <a:t>Person.prototype.a </a:t>
            </a:r>
            <a:r>
              <a:rPr lang="en-US" altLang="zh-CN"/>
              <a:t>= </a:t>
            </a:r>
            <a:r>
              <a:rPr lang="en-US" altLang="zh-CN" smtClean="0"/>
              <a:t>‘</a:t>
            </a:r>
            <a:r>
              <a:rPr lang="zh-CN" altLang="en-US" smtClean="0"/>
              <a:t>李</a:t>
            </a:r>
            <a:r>
              <a:rPr lang="zh-CN" altLang="en-US"/>
              <a:t>四</a:t>
            </a:r>
            <a:r>
              <a:rPr lang="en-US" altLang="zh-CN" smtClean="0"/>
              <a:t>';</a:t>
            </a:r>
          </a:p>
          <a:p>
            <a:r>
              <a:rPr lang="en-US" altLang="zh-CN" smtClean="0"/>
              <a:t>console.log(person1.a);  // </a:t>
            </a:r>
            <a:r>
              <a:rPr lang="zh-CN" altLang="en-US" smtClean="0"/>
              <a:t>李四</a:t>
            </a:r>
            <a:endParaRPr lang="en-US" altLang="zh-CN" smtClean="0"/>
          </a:p>
          <a:p>
            <a:r>
              <a:rPr lang="en-US" altLang="zh-CN" smtClean="0"/>
              <a:t>var </a:t>
            </a:r>
            <a:r>
              <a:rPr lang="en-US" altLang="zh-CN"/>
              <a:t>person2 = new Person</a:t>
            </a:r>
            <a:r>
              <a:rPr lang="en-US" altLang="zh-CN" smtClean="0"/>
              <a:t>();</a:t>
            </a:r>
          </a:p>
          <a:p>
            <a:r>
              <a:rPr lang="en-US" altLang="zh-CN" smtClean="0"/>
              <a:t>console.log(person2.a);  // </a:t>
            </a:r>
            <a:r>
              <a:rPr lang="zh-CN" altLang="en-US" smtClean="0"/>
              <a:t>李四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9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常用本地对象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</a:p>
          <a:p>
            <a:r>
              <a:rPr lang="en-US" altLang="zh-CN" dirty="0"/>
              <a:t>Function</a:t>
            </a:r>
          </a:p>
          <a:p>
            <a:r>
              <a:rPr lang="en-US" altLang="zh-CN" dirty="0"/>
              <a:t>Array</a:t>
            </a:r>
          </a:p>
          <a:p>
            <a:r>
              <a:rPr lang="en-US" altLang="zh-CN" dirty="0"/>
              <a:t>String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Number</a:t>
            </a:r>
          </a:p>
          <a:p>
            <a:r>
              <a:rPr lang="en-US" altLang="zh-CN" dirty="0" smtClean="0"/>
              <a:t>Date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153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</a:t>
            </a:r>
            <a:r>
              <a:rPr lang="zh-CN" altLang="en-US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JavaScript</a:t>
            </a:r>
            <a:r>
              <a:rPr lang="zh-CN" altLang="en-US"/>
              <a:t>一种动态类型、弱类型、基于原型的客户端脚本语言，用来给</a:t>
            </a:r>
            <a:r>
              <a:rPr lang="en-US" altLang="zh-CN"/>
              <a:t>HTML</a:t>
            </a:r>
            <a:r>
              <a:rPr lang="zh-CN" altLang="en-US"/>
              <a:t>网页增加动态功能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JavaScript </a:t>
            </a:r>
            <a:r>
              <a:rPr lang="zh-CN" altLang="en-US"/>
              <a:t>是可插入 </a:t>
            </a:r>
            <a:r>
              <a:rPr lang="en-US" altLang="zh-CN"/>
              <a:t>HTML </a:t>
            </a:r>
            <a:r>
              <a:rPr lang="zh-CN" altLang="en-US"/>
              <a:t>页面的编程</a:t>
            </a:r>
            <a:r>
              <a:rPr lang="zh-CN" altLang="en-US" smtClean="0"/>
              <a:t>代码。</a:t>
            </a:r>
            <a:endParaRPr lang="en-US" altLang="zh-CN" smtClean="0"/>
          </a:p>
          <a:p>
            <a:r>
              <a:rPr lang="zh-CN" altLang="en-US" smtClean="0"/>
              <a:t>请注意：</a:t>
            </a:r>
            <a:r>
              <a:rPr lang="en-US" altLang="zh-CN" smtClean="0">
                <a:solidFill>
                  <a:srgbClr val="FF0000"/>
                </a:solidFill>
              </a:rPr>
              <a:t>javascript</a:t>
            </a:r>
            <a:r>
              <a:rPr lang="zh-CN" altLang="en-US" smtClean="0">
                <a:solidFill>
                  <a:srgbClr val="FF0000"/>
                </a:solidFill>
              </a:rPr>
              <a:t>是单线程，异步操作必定在主线程完成后再执行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1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内置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Global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smtClean="0"/>
              <a:t>Math</a:t>
            </a:r>
            <a:r>
              <a:rPr lang="zh-CN" altLang="en-US" smtClean="0"/>
              <a:t>对象</a:t>
            </a:r>
            <a:endParaRPr lang="en-US" altLang="zh-CN" smtClean="0"/>
          </a:p>
          <a:p>
            <a:r>
              <a:rPr lang="zh-CN" altLang="en-US" smtClean="0"/>
              <a:t>在浏览器中，全局对象是</a:t>
            </a:r>
            <a:r>
              <a:rPr lang="en-US" altLang="zh-CN" smtClean="0"/>
              <a:t>window</a:t>
            </a:r>
            <a:r>
              <a:rPr lang="zh-CN" altLang="en-US" smtClean="0"/>
              <a:t>，在</a:t>
            </a:r>
            <a:r>
              <a:rPr lang="en-US" altLang="zh-CN" smtClean="0"/>
              <a:t>node</a:t>
            </a:r>
            <a:r>
              <a:rPr lang="zh-CN" altLang="en-US" smtClean="0"/>
              <a:t>中全局对象是</a:t>
            </a:r>
            <a:r>
              <a:rPr lang="en-US" altLang="zh-CN" smtClean="0"/>
              <a:t>global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85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宿主</a:t>
            </a:r>
            <a:r>
              <a:rPr lang="zh-CN" altLang="en-US" b="1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</a:t>
            </a:r>
            <a:r>
              <a:rPr lang="zh-CN" altLang="en-US"/>
              <a:t>宿主提供的对象，在浏览器中</a:t>
            </a:r>
            <a:r>
              <a:rPr lang="en-US" altLang="zh-CN"/>
              <a:t>window</a:t>
            </a:r>
            <a:r>
              <a:rPr lang="zh-CN" altLang="en-US"/>
              <a:t>对象以及其下边所有的子对象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等等</a:t>
            </a:r>
            <a:r>
              <a:rPr lang="en-US" altLang="zh-CN"/>
              <a:t>)</a:t>
            </a:r>
            <a:r>
              <a:rPr lang="zh-CN" altLang="en-US"/>
              <a:t>，在</a:t>
            </a:r>
            <a:r>
              <a:rPr lang="en-US" altLang="zh-CN"/>
              <a:t>node</a:t>
            </a:r>
            <a:r>
              <a:rPr lang="zh-CN" altLang="en-US"/>
              <a:t>中是</a:t>
            </a:r>
            <a:r>
              <a:rPr lang="en-US" altLang="zh-CN"/>
              <a:t>globla</a:t>
            </a:r>
            <a:r>
              <a:rPr lang="zh-CN" altLang="en-US"/>
              <a:t>及其子对象，也包含自定义的类对象。</a:t>
            </a:r>
            <a:r>
              <a:rPr lang="en-US" altLang="zh-CN"/>
              <a:t>【</a:t>
            </a:r>
            <a:r>
              <a:rPr lang="zh-CN" altLang="en-US"/>
              <a:t>何为“宿主对象”？  在</a:t>
            </a:r>
            <a:r>
              <a:rPr lang="en-US" altLang="zh-CN"/>
              <a:t>web</a:t>
            </a:r>
            <a:r>
              <a:rPr lang="zh-CN" altLang="en-US"/>
              <a:t>中，</a:t>
            </a:r>
            <a:r>
              <a:rPr lang="en-US" altLang="zh-CN"/>
              <a:t>ECMAScript</a:t>
            </a:r>
            <a:r>
              <a:rPr lang="zh-CN" altLang="en-US"/>
              <a:t>中的“宿主”当然就是我们网页的运行环境，即“操作系统”和“浏览器”。所有非本地对象都是宿主对象（</a:t>
            </a:r>
            <a:r>
              <a:rPr lang="en-US" altLang="zh-CN"/>
              <a:t>host object</a:t>
            </a:r>
            <a:r>
              <a:rPr lang="zh-CN" altLang="en-US"/>
              <a:t>），即由 </a:t>
            </a:r>
            <a:r>
              <a:rPr lang="en-US" altLang="zh-CN"/>
              <a:t>ECMAScript </a:t>
            </a:r>
            <a:r>
              <a:rPr lang="zh-CN" altLang="en-US"/>
              <a:t>实现的宿主环境提供的对象。</a:t>
            </a:r>
            <a:r>
              <a:rPr lang="en-US" altLang="zh-CN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04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对象</a:t>
            </a:r>
            <a:r>
              <a:rPr lang="zh-CN" altLang="en-US" smtClean="0"/>
              <a:t>作用域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smtClean="0"/>
              <a:t>一、在</a:t>
            </a:r>
            <a:r>
              <a:rPr lang="en-US" altLang="zh-CN" smtClean="0"/>
              <a:t>java</a:t>
            </a:r>
            <a:r>
              <a:rPr lang="zh-CN" altLang="en-US" smtClean="0"/>
              <a:t>语言中使用</a:t>
            </a:r>
            <a:r>
              <a:rPr lang="en-US" altLang="zh-CN" smtClean="0"/>
              <a:t>private</a:t>
            </a:r>
            <a:r>
              <a:rPr lang="zh-CN" altLang="en-US" smtClean="0"/>
              <a:t>关键字可以使变量或者方法私有，也就是说即使它的私有方法或私有属性对子类也不可见。但是在</a:t>
            </a:r>
            <a:r>
              <a:rPr lang="en-US" altLang="zh-CN" smtClean="0"/>
              <a:t>javascript</a:t>
            </a:r>
            <a:r>
              <a:rPr lang="zh-CN" altLang="en-US" smtClean="0"/>
              <a:t>中，是没有私有属性的说法。</a:t>
            </a:r>
            <a:endParaRPr lang="en-US" altLang="zh-CN" smtClean="0"/>
          </a:p>
          <a:p>
            <a:r>
              <a:rPr lang="zh-CN" altLang="en-US" smtClean="0"/>
              <a:t>二、</a:t>
            </a:r>
            <a:r>
              <a:rPr lang="en-US" altLang="zh-CN" smtClean="0"/>
              <a:t>java</a:t>
            </a:r>
            <a:r>
              <a:rPr lang="zh-CN" altLang="en-US" smtClean="0"/>
              <a:t>语言中使用</a:t>
            </a:r>
            <a:r>
              <a:rPr lang="en-US" altLang="zh-CN" smtClean="0"/>
              <a:t>static</a:t>
            </a:r>
            <a:r>
              <a:rPr lang="zh-CN" altLang="en-US" smtClean="0"/>
              <a:t>关键字修饰属性或者方法，可以在其它对象中直接通过</a:t>
            </a:r>
            <a:r>
              <a:rPr lang="en-US" altLang="zh-CN" smtClean="0"/>
              <a:t>”</a:t>
            </a:r>
            <a:r>
              <a:rPr lang="zh-CN" altLang="en-US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属性</a:t>
            </a:r>
            <a:r>
              <a:rPr lang="en-US" altLang="zh-CN" smtClean="0"/>
              <a:t>”</a:t>
            </a:r>
            <a:r>
              <a:rPr lang="zh-CN" altLang="en-US" smtClean="0"/>
              <a:t>或者</a:t>
            </a:r>
            <a:r>
              <a:rPr lang="en-US" altLang="zh-CN" smtClean="0"/>
              <a:t>”</a:t>
            </a:r>
            <a:r>
              <a:rPr lang="zh-CN" altLang="en-US" smtClean="0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方法</a:t>
            </a:r>
            <a:r>
              <a:rPr lang="en-US" altLang="zh-CN" smtClean="0"/>
              <a:t>”</a:t>
            </a:r>
            <a:r>
              <a:rPr lang="zh-CN" altLang="en-US" smtClean="0"/>
              <a:t>访问，如：</a:t>
            </a:r>
            <a:endParaRPr lang="en-US" altLang="zh-CN" smtClean="0"/>
          </a:p>
          <a:p>
            <a:r>
              <a:rPr lang="en-US" altLang="zh-CN" smtClean="0"/>
              <a:t>public class User {</a:t>
            </a:r>
          </a:p>
          <a:p>
            <a:r>
              <a:rPr lang="en-US" altLang="zh-CN" smtClean="0"/>
              <a:t>    public static String temp = “123”;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public static void talk() {</a:t>
            </a:r>
          </a:p>
          <a:p>
            <a:r>
              <a:rPr lang="en-US" altLang="zh-CN" smtClean="0"/>
              <a:t>        //…</a:t>
            </a:r>
            <a:endParaRPr lang="en-US" altLang="zh-CN"/>
          </a:p>
          <a:p>
            <a:r>
              <a:rPr lang="en-US" altLang="zh-CN" smtClean="0"/>
              <a:t>    }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zh-CN" altLang="en-US" smtClean="0"/>
              <a:t>在其它类中直接通过</a:t>
            </a:r>
            <a:r>
              <a:rPr lang="en-US" altLang="zh-CN" smtClean="0"/>
              <a:t>User.temp</a:t>
            </a:r>
            <a:r>
              <a:rPr lang="zh-CN" altLang="en-US" smtClean="0"/>
              <a:t>、</a:t>
            </a:r>
            <a:r>
              <a:rPr lang="en-US" altLang="zh-CN" smtClean="0"/>
              <a:t>User.talk()</a:t>
            </a:r>
            <a:r>
              <a:rPr lang="zh-CN" altLang="en-US" smtClean="0"/>
              <a:t>调用。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javascript</a:t>
            </a:r>
            <a:r>
              <a:rPr lang="zh-CN" altLang="en-US" smtClean="0"/>
              <a:t>中不能直接通过</a:t>
            </a:r>
            <a:r>
              <a:rPr lang="en-US" altLang="zh-CN" smtClean="0"/>
              <a:t>”</a:t>
            </a:r>
            <a:r>
              <a:rPr lang="zh-CN" altLang="en-US" smtClean="0"/>
              <a:t>对象</a:t>
            </a:r>
            <a:r>
              <a:rPr lang="en-US" altLang="zh-CN" smtClean="0"/>
              <a:t>.</a:t>
            </a:r>
            <a:r>
              <a:rPr lang="zh-CN" altLang="en-US" smtClean="0"/>
              <a:t>属性</a:t>
            </a:r>
            <a:r>
              <a:rPr lang="en-US" altLang="zh-CN" smtClean="0"/>
              <a:t>”</a:t>
            </a:r>
            <a:r>
              <a:rPr lang="zh-CN" altLang="en-US" smtClean="0"/>
              <a:t>获取，只能通过前面讲到的</a:t>
            </a:r>
            <a:r>
              <a:rPr lang="en-US" altLang="zh-CN" smtClean="0"/>
              <a:t>”</a:t>
            </a:r>
            <a:r>
              <a:rPr lang="zh-CN" altLang="en-US" smtClean="0"/>
              <a:t>对象引用</a:t>
            </a:r>
            <a:r>
              <a:rPr lang="en-US" altLang="zh-CN" smtClean="0"/>
              <a:t>”</a:t>
            </a:r>
            <a:r>
              <a:rPr lang="zh-CN" altLang="en-US" smtClean="0"/>
              <a:t>来获取。</a:t>
            </a:r>
            <a:endParaRPr lang="en-US" altLang="zh-CN" smtClean="0"/>
          </a:p>
          <a:p>
            <a:r>
              <a:rPr lang="en-US" altLang="zh-CN" smtClean="0"/>
              <a:t>function Person() {</a:t>
            </a:r>
          </a:p>
          <a:p>
            <a:r>
              <a:rPr lang="en-US" altLang="zh-CN" smtClean="0"/>
              <a:t>  this.name = `</a:t>
            </a:r>
            <a:r>
              <a:rPr lang="zh-CN" altLang="en-US" smtClean="0"/>
              <a:t>张三</a:t>
            </a:r>
            <a:r>
              <a:rPr lang="en-US" altLang="zh-CN" smtClean="0"/>
              <a:t>`;</a:t>
            </a:r>
          </a:p>
          <a:p>
            <a:r>
              <a:rPr lang="en-US" altLang="zh-CN"/>
              <a:t> </a:t>
            </a:r>
            <a:r>
              <a:rPr lang="en-US" altLang="zh-CN" smtClean="0"/>
              <a:t> this.talk = function() 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console.log(this.name);</a:t>
            </a:r>
          </a:p>
          <a:p>
            <a:r>
              <a:rPr lang="en-US" altLang="zh-CN"/>
              <a:t> </a:t>
            </a:r>
            <a:r>
              <a:rPr lang="en-US" altLang="zh-CN" smtClean="0"/>
              <a:t> }</a:t>
            </a:r>
            <a:endParaRPr lang="en-US" altLang="zh-CN"/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var person = new Person();</a:t>
            </a:r>
          </a:p>
          <a:p>
            <a:r>
              <a:rPr lang="en-US" altLang="zh-CN" smtClean="0"/>
              <a:t>console.log(person.name);</a:t>
            </a:r>
          </a:p>
        </p:txBody>
      </p:sp>
    </p:spTree>
    <p:extLst>
      <p:ext uri="{BB962C8B-B14F-4D97-AF65-F5344CB8AC3E}">
        <p14:creationId xmlns:p14="http://schemas.microsoft.com/office/powerpoint/2010/main" val="426185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96467"/>
            <a:ext cx="3305175" cy="15049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请注意：这里的</a:t>
            </a:r>
            <a:r>
              <a:rPr lang="en-US" altLang="zh-CN"/>
              <a:t>this</a:t>
            </a:r>
            <a:r>
              <a:rPr lang="zh-CN" altLang="en-US"/>
              <a:t>指向调用者，也就是通过</a:t>
            </a:r>
            <a:r>
              <a:rPr lang="en-US" altLang="zh-CN"/>
              <a:t>new</a:t>
            </a:r>
            <a:r>
              <a:rPr lang="zh-CN" altLang="en-US"/>
              <a:t>关键字得到的</a:t>
            </a:r>
            <a:r>
              <a:rPr lang="en-US" altLang="zh-CN"/>
              <a:t>person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案例</a:t>
            </a:r>
            <a:r>
              <a:rPr lang="zh-CN" altLang="en-US" smtClean="0"/>
              <a:t>一：</a:t>
            </a:r>
            <a:endParaRPr lang="en-US" altLang="zh-CN"/>
          </a:p>
          <a:p>
            <a:r>
              <a:rPr lang="en-US" altLang="zh-CN" smtClean="0"/>
              <a:t>var name = ‘</a:t>
            </a:r>
            <a:r>
              <a:rPr lang="zh-CN" altLang="en-US"/>
              <a:t>李四</a:t>
            </a:r>
            <a:r>
              <a:rPr lang="en-US" altLang="zh-CN" smtClean="0"/>
              <a:t>’;</a:t>
            </a:r>
          </a:p>
          <a:p>
            <a:r>
              <a:rPr lang="en-US" altLang="zh-CN" smtClean="0"/>
              <a:t>var </a:t>
            </a:r>
            <a:r>
              <a:rPr lang="en-US" altLang="zh-CN"/>
              <a:t>Person = {</a:t>
            </a:r>
          </a:p>
          <a:p>
            <a:r>
              <a:rPr lang="en-US" altLang="zh-CN"/>
              <a:t>  name: ‘</a:t>
            </a:r>
            <a:r>
              <a:rPr lang="zh-CN" altLang="en-US"/>
              <a:t>张三</a:t>
            </a:r>
            <a:r>
              <a:rPr lang="en-US" altLang="zh-CN"/>
              <a:t>’,</a:t>
            </a:r>
          </a:p>
          <a:p>
            <a:r>
              <a:rPr lang="en-US" altLang="zh-CN"/>
              <a:t>  talk: function() {</a:t>
            </a:r>
          </a:p>
          <a:p>
            <a:r>
              <a:rPr lang="en-US" altLang="zh-CN"/>
              <a:t>    console.log(this.name);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Person.talk</a:t>
            </a:r>
            <a:r>
              <a:rPr lang="en-US" altLang="zh-CN" smtClean="0"/>
              <a:t>(); // </a:t>
            </a:r>
            <a:r>
              <a:rPr lang="zh-CN" altLang="en-US" smtClean="0"/>
              <a:t>张三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2090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6672"/>
            <a:ext cx="4505325" cy="18478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案例二：</a:t>
            </a:r>
            <a:endParaRPr lang="en-US" altLang="zh-CN"/>
          </a:p>
          <a:p>
            <a:r>
              <a:rPr lang="en-US" altLang="zh-CN"/>
              <a:t>var name = ‘</a:t>
            </a:r>
            <a:r>
              <a:rPr lang="zh-CN" altLang="en-US"/>
              <a:t>李四</a:t>
            </a:r>
            <a:r>
              <a:rPr lang="en-US" altLang="zh-CN"/>
              <a:t>’;</a:t>
            </a:r>
          </a:p>
          <a:p>
            <a:r>
              <a:rPr lang="en-US" altLang="zh-CN"/>
              <a:t>var Person = {</a:t>
            </a:r>
          </a:p>
          <a:p>
            <a:r>
              <a:rPr lang="en-US" altLang="zh-CN"/>
              <a:t>  name: ‘</a:t>
            </a:r>
            <a:r>
              <a:rPr lang="zh-CN" altLang="en-US"/>
              <a:t>张三</a:t>
            </a:r>
            <a:r>
              <a:rPr lang="en-US" altLang="zh-CN"/>
              <a:t>’,</a:t>
            </a:r>
          </a:p>
          <a:p>
            <a:r>
              <a:rPr lang="en-US" altLang="zh-CN"/>
              <a:t>  talk: function() {</a:t>
            </a:r>
          </a:p>
          <a:p>
            <a:r>
              <a:rPr lang="en-US" altLang="zh-CN"/>
              <a:t>    console.log(this.name);</a:t>
            </a:r>
          </a:p>
          <a:p>
            <a:r>
              <a:rPr lang="en-US" altLang="zh-CN"/>
              <a:t>  }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var talk = Person.talk;</a:t>
            </a:r>
          </a:p>
          <a:p>
            <a:r>
              <a:rPr lang="en-US" altLang="zh-CN"/>
              <a:t>talk(); // </a:t>
            </a:r>
            <a:r>
              <a:rPr lang="zh-CN" altLang="en-US"/>
              <a:t>李</a:t>
            </a:r>
            <a:r>
              <a:rPr lang="zh-CN" altLang="en-US" smtClean="0"/>
              <a:t>四</a:t>
            </a: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对比</a:t>
            </a:r>
            <a:r>
              <a:rPr lang="zh-CN" altLang="en-US"/>
              <a:t>一和二，会发现，第二</a:t>
            </a:r>
            <a:r>
              <a:rPr lang="zh-CN" altLang="en-US" smtClean="0"/>
              <a:t>种方法执行时取的是上层作用域定义的</a:t>
            </a:r>
            <a:r>
              <a:rPr lang="en-US" altLang="zh-CN" smtClean="0"/>
              <a:t>name</a:t>
            </a:r>
            <a:r>
              <a:rPr lang="zh-CN" altLang="en-US" smtClean="0"/>
              <a:t>。这是因为</a:t>
            </a:r>
            <a:r>
              <a:rPr lang="en-US" altLang="zh-CN" smtClean="0"/>
              <a:t>talk</a:t>
            </a:r>
            <a:r>
              <a:rPr lang="zh-CN" altLang="en-US" smtClean="0"/>
              <a:t>的调用者修改了。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83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cookie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cookie</a:t>
            </a:r>
            <a:r>
              <a:rPr lang="zh-CN" altLang="en-US"/>
              <a:t>是浏览器提供的一种机制，它将</a:t>
            </a:r>
            <a:r>
              <a:rPr lang="en-US" altLang="zh-CN"/>
              <a:t>document </a:t>
            </a:r>
            <a:r>
              <a:rPr lang="zh-CN" altLang="en-US"/>
              <a:t>对象的</a:t>
            </a:r>
            <a:r>
              <a:rPr lang="en-US" altLang="zh-CN"/>
              <a:t>cookie</a:t>
            </a:r>
            <a:r>
              <a:rPr lang="zh-CN" altLang="en-US"/>
              <a:t>属性提供给</a:t>
            </a:r>
            <a:r>
              <a:rPr lang="en-US" altLang="zh-CN"/>
              <a:t>JavaScript</a:t>
            </a:r>
            <a:r>
              <a:rPr lang="zh-CN" altLang="en-US"/>
              <a:t>。可以由</a:t>
            </a:r>
            <a:r>
              <a:rPr lang="en-US" altLang="zh-CN"/>
              <a:t>JavaScript</a:t>
            </a:r>
            <a:r>
              <a:rPr lang="zh-CN" altLang="en-US"/>
              <a:t>对其进行控制，而并不是</a:t>
            </a:r>
            <a:r>
              <a:rPr lang="en-US" altLang="zh-CN"/>
              <a:t>JavaScript</a:t>
            </a:r>
            <a:r>
              <a:rPr lang="zh-CN" altLang="en-US"/>
              <a:t>本身的性质。</a:t>
            </a:r>
            <a:r>
              <a:rPr lang="en-US" altLang="zh-CN"/>
              <a:t>cookie</a:t>
            </a:r>
            <a:r>
              <a:rPr lang="zh-CN" altLang="en-US"/>
              <a:t>是存于用户硬盘的一个文件，这个文件通常对应于一个域名，当浏览器再次访问这个域名时，便使这个</a:t>
            </a:r>
            <a:r>
              <a:rPr lang="en-US" altLang="zh-CN"/>
              <a:t>cookie</a:t>
            </a:r>
            <a:r>
              <a:rPr lang="zh-CN" altLang="en-US"/>
              <a:t>可用。因此，</a:t>
            </a:r>
            <a:r>
              <a:rPr lang="en-US" altLang="zh-CN"/>
              <a:t>cookie</a:t>
            </a:r>
            <a:r>
              <a:rPr lang="zh-CN" altLang="en-US"/>
              <a:t>可以跨越一个域名下的多个网页，但不能跨越多个</a:t>
            </a:r>
            <a:r>
              <a:rPr lang="zh-CN" altLang="en-US"/>
              <a:t>域名</a:t>
            </a:r>
            <a:r>
              <a:rPr lang="zh-CN" altLang="en-US" smtClean="0"/>
              <a:t>使用。</a:t>
            </a:r>
            <a:r>
              <a:rPr lang="zh-CN" altLang="en-US" smtClean="0">
                <a:solidFill>
                  <a:srgbClr val="FF0000"/>
                </a:solidFill>
              </a:rPr>
              <a:t>当客户端请求服务器时，会携带</a:t>
            </a:r>
            <a:r>
              <a:rPr lang="en-US" altLang="zh-CN" smtClean="0">
                <a:solidFill>
                  <a:srgbClr val="FF0000"/>
                </a:solidFill>
              </a:rPr>
              <a:t>cookie</a:t>
            </a:r>
            <a:r>
              <a:rPr lang="zh-CN" altLang="en-US" smtClean="0">
                <a:solidFill>
                  <a:srgbClr val="FF0000"/>
                </a:solidFill>
              </a:rPr>
              <a:t>信息发送给服务器</a:t>
            </a:r>
            <a:r>
              <a:rPr lang="zh-CN" altLang="en-US" smtClean="0"/>
              <a:t>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7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cookie</a:t>
            </a:r>
            <a:r>
              <a:rPr lang="zh-CN" altLang="en-US" smtClean="0"/>
              <a:t>默认是</a:t>
            </a:r>
            <a:r>
              <a:rPr lang="zh-CN" altLang="en-US"/>
              <a:t>单</a:t>
            </a:r>
            <a:r>
              <a:rPr lang="zh-CN" altLang="en-US" smtClean="0"/>
              <a:t>会话，</a:t>
            </a:r>
            <a:r>
              <a:rPr lang="zh-CN" altLang="en-US"/>
              <a:t>浏览器关闭后这些</a:t>
            </a:r>
            <a:r>
              <a:rPr lang="en-US" altLang="zh-CN"/>
              <a:t>cookie</a:t>
            </a:r>
            <a:r>
              <a:rPr lang="zh-CN" altLang="en-US"/>
              <a:t>将会丢失，事实上这些</a:t>
            </a:r>
            <a:r>
              <a:rPr lang="en-US" altLang="zh-CN"/>
              <a:t>cookie</a:t>
            </a:r>
            <a:r>
              <a:rPr lang="zh-CN" altLang="en-US"/>
              <a:t>仅仅是存储在内存中，而没有建立相应的</a:t>
            </a:r>
            <a:r>
              <a:rPr lang="zh-CN" altLang="en-US"/>
              <a:t>硬盘</a:t>
            </a:r>
            <a:r>
              <a:rPr lang="zh-CN" altLang="en-US" smtClean="0"/>
              <a:t>文件。</a:t>
            </a:r>
            <a:endParaRPr lang="en-US" altLang="zh-CN" smtClean="0"/>
          </a:p>
          <a:p>
            <a:r>
              <a:rPr lang="zh-CN" altLang="en-US"/>
              <a:t>实际开发中，</a:t>
            </a:r>
            <a:r>
              <a:rPr lang="en-US" altLang="zh-CN"/>
              <a:t>cookie</a:t>
            </a:r>
            <a:r>
              <a:rPr lang="zh-CN" altLang="en-US"/>
              <a:t>常常需要长期保存，例如保存用户登录的</a:t>
            </a:r>
            <a:r>
              <a:rPr lang="zh-CN" altLang="en-US"/>
              <a:t>状态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document.cookie="userId=828; expiress=GMT_String";</a:t>
            </a:r>
            <a:r>
              <a:rPr lang="en-US" altLang="zh-CN"/>
              <a:t> </a:t>
            </a:r>
            <a:endParaRPr lang="en-US" altLang="zh-CN" smtClean="0"/>
          </a:p>
          <a:p>
            <a:r>
              <a:rPr lang="zh-CN" altLang="en-US"/>
              <a:t>其中</a:t>
            </a:r>
            <a:r>
              <a:rPr lang="en-US" altLang="zh-CN"/>
              <a:t>GMT_String</a:t>
            </a:r>
            <a:r>
              <a:rPr lang="zh-CN" altLang="en-US"/>
              <a:t>是以</a:t>
            </a:r>
            <a:r>
              <a:rPr lang="en-US" altLang="zh-CN"/>
              <a:t>GMT</a:t>
            </a:r>
            <a:r>
              <a:rPr lang="zh-CN" altLang="en-US"/>
              <a:t>格式表示的时间字符串，这条语句就是将</a:t>
            </a:r>
            <a:r>
              <a:rPr lang="en-US" altLang="zh-CN"/>
              <a:t>userId</a:t>
            </a:r>
            <a:r>
              <a:rPr lang="zh-CN" altLang="en-US"/>
              <a:t>这个</a:t>
            </a:r>
            <a:r>
              <a:rPr lang="en-US" altLang="zh-CN"/>
              <a:t>cookie</a:t>
            </a:r>
            <a:r>
              <a:rPr lang="zh-CN" altLang="en-US"/>
              <a:t>设置为</a:t>
            </a:r>
            <a:r>
              <a:rPr lang="en-US" altLang="zh-CN"/>
              <a:t>GMT_String</a:t>
            </a:r>
            <a:r>
              <a:rPr lang="zh-CN" altLang="en-US"/>
              <a:t>表示的过期时间，</a:t>
            </a:r>
            <a:r>
              <a:rPr lang="zh-CN" altLang="en-US">
                <a:solidFill>
                  <a:srgbClr val="FF0000"/>
                </a:solidFill>
              </a:rPr>
              <a:t>超过这个时间，</a:t>
            </a:r>
            <a:r>
              <a:rPr lang="en-US" altLang="zh-CN">
                <a:solidFill>
                  <a:srgbClr val="FF0000"/>
                </a:solidFill>
              </a:rPr>
              <a:t>cookie</a:t>
            </a:r>
            <a:r>
              <a:rPr lang="zh-CN" altLang="en-US">
                <a:solidFill>
                  <a:srgbClr val="FF0000"/>
                </a:solidFill>
              </a:rPr>
              <a:t>将消失，不可访问</a:t>
            </a:r>
            <a:r>
              <a:rPr lang="zh-CN" altLang="en-US"/>
              <a:t>。</a:t>
            </a:r>
            <a:endParaRPr lang="en-US" altLang="zh-CN" smtClean="0"/>
          </a:p>
          <a:p>
            <a:r>
              <a:rPr lang="zh-CN" altLang="en-US" smtClean="0"/>
              <a:t>为</a:t>
            </a:r>
            <a:r>
              <a:rPr lang="en-US" altLang="zh-CN" smtClean="0"/>
              <a:t>cookie</a:t>
            </a:r>
            <a:r>
              <a:rPr lang="zh-CN" altLang="en-US" smtClean="0"/>
              <a:t>设置一个过期时间：</a:t>
            </a:r>
            <a:endParaRPr lang="en-US" altLang="zh-CN" smtClean="0"/>
          </a:p>
          <a:p>
            <a:r>
              <a:rPr lang="en-US" altLang="zh-CN" smtClean="0"/>
              <a:t>// </a:t>
            </a:r>
            <a:r>
              <a:rPr lang="zh-CN" altLang="en-US" smtClean="0"/>
              <a:t>获取</a:t>
            </a:r>
            <a:r>
              <a:rPr lang="zh-CN" altLang="en-US"/>
              <a:t>当前时间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var date=new Date();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var expiresDays=10;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// </a:t>
            </a:r>
            <a:r>
              <a:rPr lang="zh-CN" altLang="en-US" smtClean="0"/>
              <a:t>将</a:t>
            </a:r>
            <a:r>
              <a:rPr lang="en-US" altLang="zh-CN"/>
              <a:t>date</a:t>
            </a:r>
            <a:r>
              <a:rPr lang="zh-CN" altLang="en-US"/>
              <a:t>设置为</a:t>
            </a:r>
            <a:r>
              <a:rPr lang="en-US" altLang="zh-CN"/>
              <a:t>10</a:t>
            </a:r>
            <a:r>
              <a:rPr lang="zh-CN" altLang="en-US"/>
              <a:t>天以后的时间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date.setTime(date.getTime()+expiresDays*24*3600*1000);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// </a:t>
            </a:r>
            <a:r>
              <a:rPr lang="zh-CN" altLang="en-US" smtClean="0"/>
              <a:t>将</a:t>
            </a:r>
            <a:r>
              <a:rPr lang="en-US" altLang="zh-CN"/>
              <a:t>userId</a:t>
            </a:r>
            <a:r>
              <a:rPr lang="zh-CN" altLang="en-US"/>
              <a:t>和</a:t>
            </a:r>
            <a:r>
              <a:rPr lang="en-US" altLang="zh-CN"/>
              <a:t>userName</a:t>
            </a:r>
            <a:r>
              <a:rPr lang="zh-CN" altLang="en-US"/>
              <a:t>两个</a:t>
            </a:r>
            <a:r>
              <a:rPr lang="en-US" altLang="zh-CN"/>
              <a:t>cookie</a:t>
            </a:r>
            <a:r>
              <a:rPr lang="zh-CN" altLang="en-US"/>
              <a:t>设置为</a:t>
            </a:r>
            <a:r>
              <a:rPr lang="en-US" altLang="zh-CN"/>
              <a:t>10</a:t>
            </a:r>
            <a:r>
              <a:rPr lang="zh-CN" altLang="en-US"/>
              <a:t>天后过期 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document.cookie="userId=828; userName=hulk; expires="+date.toGMTString(); 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09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默认情况下，如果在某个页面创建了一个</a:t>
            </a:r>
            <a:r>
              <a:rPr lang="en-US" altLang="zh-CN"/>
              <a:t>cookie</a:t>
            </a:r>
            <a:r>
              <a:rPr lang="zh-CN" altLang="en-US"/>
              <a:t>，那么该页面所在目录中的其他页面也可以访问该</a:t>
            </a:r>
            <a:r>
              <a:rPr lang="en-US" altLang="zh-CN"/>
              <a:t>cookie</a:t>
            </a:r>
            <a:r>
              <a:rPr lang="zh-CN" altLang="en-US"/>
              <a:t>。如果这个目录下还有子目录，则在子目录中也可以访问。例如在</a:t>
            </a:r>
            <a:r>
              <a:rPr lang="en-US" altLang="zh-CN"/>
              <a:t>www.xxxx.com/html/a.html</a:t>
            </a:r>
            <a:r>
              <a:rPr lang="zh-CN" altLang="en-US"/>
              <a:t>中所创建的</a:t>
            </a:r>
            <a:r>
              <a:rPr lang="en-US" altLang="zh-CN"/>
              <a:t>cookie</a:t>
            </a:r>
            <a:r>
              <a:rPr lang="zh-CN" altLang="en-US"/>
              <a:t>，可以被</a:t>
            </a:r>
            <a:r>
              <a:rPr lang="en-US" altLang="zh-CN"/>
              <a:t>www.xxxx.com/html/b.html</a:t>
            </a:r>
            <a:r>
              <a:rPr lang="zh-CN" altLang="en-US"/>
              <a:t>或</a:t>
            </a:r>
            <a:r>
              <a:rPr lang="en-US" altLang="zh-CN"/>
              <a:t>www.xxx.com/ html/ some/c.html</a:t>
            </a:r>
            <a:r>
              <a:rPr lang="zh-CN" altLang="en-US"/>
              <a:t>所访问，但不能被</a:t>
            </a:r>
            <a:r>
              <a:rPr lang="en-US" altLang="zh-CN"/>
              <a:t>www.xxxx.com/d.html</a:t>
            </a:r>
            <a:r>
              <a:rPr lang="zh-CN" altLang="en-US" smtClean="0"/>
              <a:t>访问，就像环境变量一样，对上一层是不可见的。</a:t>
            </a:r>
            <a:endParaRPr lang="en-US" altLang="zh-CN" smtClean="0"/>
          </a:p>
          <a:p>
            <a:r>
              <a:rPr lang="zh-CN" altLang="en-US"/>
              <a:t>为了控制</a:t>
            </a:r>
            <a:r>
              <a:rPr lang="en-US" altLang="zh-CN"/>
              <a:t>cookie</a:t>
            </a:r>
            <a:r>
              <a:rPr lang="zh-CN" altLang="en-US"/>
              <a:t>可以访问的目录，需要使用</a:t>
            </a:r>
            <a:r>
              <a:rPr lang="en-US" altLang="zh-CN"/>
              <a:t>path</a:t>
            </a:r>
            <a:r>
              <a:rPr lang="zh-CN" altLang="en-US"/>
              <a:t>参数设置</a:t>
            </a:r>
            <a:r>
              <a:rPr lang="en-US" altLang="zh-CN"/>
              <a:t>cookie</a:t>
            </a:r>
            <a:r>
              <a:rPr lang="zh-CN" altLang="en-US"/>
              <a:t>，语法</a:t>
            </a:r>
            <a:r>
              <a:rPr lang="zh-CN" altLang="en-US"/>
              <a:t>如下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 altLang="zh-CN"/>
              <a:t>document.cookie="userId=320; </a:t>
            </a:r>
            <a:r>
              <a:rPr lang="en-US" altLang="zh-CN"/>
              <a:t>path</a:t>
            </a:r>
            <a:r>
              <a:rPr lang="en-US" altLang="zh-CN" smtClean="0"/>
              <a:t>=/";</a:t>
            </a:r>
          </a:p>
          <a:p>
            <a:r>
              <a:rPr lang="zh-CN" altLang="en-US" smtClean="0"/>
              <a:t>整个网站下所有网页都可用。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3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/>
              <a:t>和路径类似，主机名是指同一个域下的不同主机，例如：</a:t>
            </a:r>
            <a:r>
              <a:rPr lang="en-US" altLang="zh-CN"/>
              <a:t>www.google.com</a:t>
            </a:r>
            <a:r>
              <a:rPr lang="zh-CN" altLang="en-US"/>
              <a:t>和</a:t>
            </a:r>
            <a:r>
              <a:rPr lang="en-US" altLang="zh-CN"/>
              <a:t>gmail.google.com</a:t>
            </a:r>
            <a:r>
              <a:rPr lang="zh-CN" altLang="en-US"/>
              <a:t>就是两个不同的主机名。默认情况下，一个主机中创建的</a:t>
            </a:r>
            <a:r>
              <a:rPr lang="en-US" altLang="zh-CN"/>
              <a:t>cookie</a:t>
            </a:r>
            <a:r>
              <a:rPr lang="zh-CN" altLang="en-US"/>
              <a:t>在另一个主机下是不能被访问的，但可以通过</a:t>
            </a:r>
            <a:r>
              <a:rPr lang="en-US" altLang="zh-CN"/>
              <a:t>domain</a:t>
            </a:r>
            <a:r>
              <a:rPr lang="zh-CN" altLang="en-US"/>
              <a:t>参数来实现对其的控制，其语法</a:t>
            </a:r>
            <a:r>
              <a:rPr lang="zh-CN" altLang="en-US"/>
              <a:t>格式</a:t>
            </a:r>
            <a:r>
              <a:rPr lang="zh-CN" altLang="en-US" smtClean="0"/>
              <a:t>为：</a:t>
            </a:r>
            <a:endParaRPr lang="en-US" altLang="zh-CN" smtClean="0"/>
          </a:p>
          <a:p>
            <a:r>
              <a:rPr lang="en-US" altLang="zh-CN"/>
              <a:t>document.cookie</a:t>
            </a:r>
            <a:r>
              <a:rPr lang="en-US" altLang="zh-CN" smtClean="0"/>
              <a:t>=“name=value;domain</a:t>
            </a:r>
            <a:r>
              <a:rPr lang="en-US" altLang="zh-CN"/>
              <a:t>=.</a:t>
            </a:r>
            <a:r>
              <a:rPr lang="en-US" altLang="zh-CN" smtClean="0"/>
              <a:t>google.com”;</a:t>
            </a:r>
            <a:r>
              <a:rPr lang="en-US" altLang="zh-CN"/>
              <a:t> 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这样，所有</a:t>
            </a:r>
            <a:r>
              <a:rPr lang="en-US" altLang="zh-CN"/>
              <a:t>google.com</a:t>
            </a:r>
            <a:r>
              <a:rPr lang="zh-CN" altLang="en-US"/>
              <a:t>下的主机都可以访问</a:t>
            </a:r>
            <a:r>
              <a:rPr lang="zh-CN" altLang="en-US"/>
              <a:t>该</a:t>
            </a:r>
            <a:r>
              <a:rPr lang="en-US" altLang="zh-CN" smtClean="0"/>
              <a:t>cookie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92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localStorage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与</a:t>
            </a:r>
            <a:r>
              <a:rPr lang="en-US" altLang="zh-CN" smtClean="0"/>
              <a:t>cookie</a:t>
            </a:r>
            <a:r>
              <a:rPr lang="zh-CN" altLang="en-US" smtClean="0"/>
              <a:t>区别：</a:t>
            </a:r>
            <a:endParaRPr lang="en-US" altLang="zh-CN" smtClean="0"/>
          </a:p>
          <a:p>
            <a:r>
              <a:rPr lang="zh-CN" altLang="en-US" smtClean="0"/>
              <a:t>大小限制：</a:t>
            </a:r>
            <a:r>
              <a:rPr lang="en-US" altLang="zh-CN" smtClean="0"/>
              <a:t>cookie</a:t>
            </a:r>
            <a:r>
              <a:rPr lang="zh-CN" altLang="en-US" smtClean="0"/>
              <a:t>大小限制一般是</a:t>
            </a:r>
            <a:r>
              <a:rPr lang="en-US" altLang="zh-CN" smtClean="0"/>
              <a:t>4kb</a:t>
            </a:r>
            <a:r>
              <a:rPr lang="zh-CN" altLang="en-US" smtClean="0"/>
              <a:t>，</a:t>
            </a:r>
            <a:r>
              <a:rPr lang="en-US" altLang="zh-CN" smtClean="0"/>
              <a:t>localStorage</a:t>
            </a:r>
            <a:r>
              <a:rPr lang="zh-CN" altLang="en-US" smtClean="0"/>
              <a:t>是</a:t>
            </a:r>
            <a:r>
              <a:rPr lang="en-US" altLang="zh-CN" smtClean="0"/>
              <a:t>5M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持久性：</a:t>
            </a:r>
            <a:r>
              <a:rPr lang="en-US" altLang="zh-CN" smtClean="0"/>
              <a:t>cookie</a:t>
            </a:r>
            <a:r>
              <a:rPr lang="zh-CN" altLang="en-US" smtClean="0"/>
              <a:t>默认是关闭浏览器后就会消失，而</a:t>
            </a:r>
            <a:r>
              <a:rPr lang="en-US" altLang="zh-CN" smtClean="0"/>
              <a:t>localStorage</a:t>
            </a:r>
            <a:r>
              <a:rPr lang="zh-CN" altLang="en-US" smtClean="0"/>
              <a:t>是永久保存的，除非手动删除。</a:t>
            </a:r>
            <a:endParaRPr lang="en-US" altLang="zh-CN" smtClean="0"/>
          </a:p>
          <a:p>
            <a:r>
              <a:rPr lang="zh-CN" altLang="en-US"/>
              <a:t>操作</a:t>
            </a:r>
            <a:r>
              <a:rPr lang="zh-CN" altLang="en-US" smtClean="0"/>
              <a:t>性：</a:t>
            </a:r>
            <a:r>
              <a:rPr lang="en-US" altLang="zh-CN" smtClean="0"/>
              <a:t>cookie</a:t>
            </a:r>
            <a:r>
              <a:rPr lang="zh-CN" altLang="en-US" smtClean="0"/>
              <a:t>是一个字符串，</a:t>
            </a:r>
            <a:r>
              <a:rPr lang="en-US" altLang="zh-CN" smtClean="0"/>
              <a:t>localStorage</a:t>
            </a:r>
            <a:r>
              <a:rPr lang="zh-CN" altLang="en-US" smtClean="0"/>
              <a:t>是一个对象，通过</a:t>
            </a:r>
            <a:r>
              <a:rPr lang="en-US" altLang="zh-CN" smtClean="0"/>
              <a:t>localStorage.getItem(key)</a:t>
            </a:r>
            <a:r>
              <a:rPr lang="zh-CN" altLang="en-US" smtClean="0"/>
              <a:t>获取数据，</a:t>
            </a:r>
            <a:r>
              <a:rPr lang="en-US" altLang="zh-CN" smtClean="0"/>
              <a:t>localStorage.setItem(key, value)</a:t>
            </a:r>
            <a:r>
              <a:rPr lang="zh-CN" altLang="en-US" smtClean="0"/>
              <a:t>存放数据。</a:t>
            </a:r>
            <a:endParaRPr lang="en-US" altLang="zh-CN" smtClean="0"/>
          </a:p>
          <a:p>
            <a:r>
              <a:rPr lang="zh-CN" altLang="en-US" smtClean="0"/>
              <a:t>请求服务器时，会自动携带</a:t>
            </a:r>
            <a:r>
              <a:rPr lang="en-US" altLang="zh-CN" smtClean="0"/>
              <a:t>cookie</a:t>
            </a:r>
            <a:r>
              <a:rPr lang="zh-CN" altLang="en-US" smtClean="0"/>
              <a:t>，而</a:t>
            </a:r>
            <a:r>
              <a:rPr lang="en-US" altLang="zh-CN" smtClean="0"/>
              <a:t>localStorage</a:t>
            </a:r>
            <a:r>
              <a:rPr lang="zh-CN" altLang="en-US" smtClean="0"/>
              <a:t>不会自动携带。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5 </a:t>
            </a:r>
            <a:r>
              <a:rPr lang="zh-CN" altLang="en-US" b="1"/>
              <a:t>种原始类型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Undefined</a:t>
            </a:r>
            <a:endParaRPr lang="en-US" altLang="zh-CN"/>
          </a:p>
          <a:p>
            <a:r>
              <a:rPr lang="en-US" altLang="zh-CN" smtClean="0"/>
              <a:t>Null</a:t>
            </a:r>
          </a:p>
          <a:p>
            <a:r>
              <a:rPr lang="en-US" altLang="zh-CN" smtClean="0"/>
              <a:t>Boolean</a:t>
            </a:r>
          </a:p>
          <a:p>
            <a:r>
              <a:rPr lang="en-US" altLang="zh-CN" smtClean="0"/>
              <a:t>Number</a:t>
            </a:r>
          </a:p>
          <a:p>
            <a:r>
              <a:rPr lang="en-US" altLang="zh-CN" smtClean="0"/>
              <a:t>String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904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sessionStorage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区别于</a:t>
            </a:r>
            <a:r>
              <a:rPr lang="en-US" altLang="zh-CN" smtClean="0"/>
              <a:t>localStorage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/>
              <a:t>页面会话</a:t>
            </a:r>
            <a:r>
              <a:rPr lang="zh-CN" altLang="en-US"/>
              <a:t>期间</a:t>
            </a:r>
            <a:r>
              <a:rPr lang="zh-CN" altLang="en-US" smtClean="0"/>
              <a:t>可用，注意是一个浏览器</a:t>
            </a:r>
            <a:r>
              <a:rPr lang="en-US" altLang="zh-CN" smtClean="0"/>
              <a:t>tab</a:t>
            </a:r>
            <a:r>
              <a:rPr lang="zh-CN" altLang="en-US" smtClean="0"/>
              <a:t>对应一个会话。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993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/>
              <a:t>JSON(JavaScript Object Notation) </a:t>
            </a:r>
            <a:r>
              <a:rPr lang="zh-CN" altLang="en-US"/>
              <a:t>是一种轻量级的数据交换格式，采用完全独立于语言的文本格式，是理想的数据交换格式。同时，</a:t>
            </a:r>
            <a:r>
              <a:rPr lang="en-US" altLang="zh-CN"/>
              <a:t>JSON</a:t>
            </a:r>
            <a:r>
              <a:rPr lang="zh-CN" altLang="en-US"/>
              <a:t>是 </a:t>
            </a:r>
            <a:r>
              <a:rPr lang="en-US" altLang="zh-CN"/>
              <a:t>JavaScript </a:t>
            </a:r>
            <a:r>
              <a:rPr lang="zh-CN" altLang="en-US"/>
              <a:t>原生格式，这意味着在 </a:t>
            </a:r>
            <a:r>
              <a:rPr lang="en-US" altLang="zh-CN"/>
              <a:t>JavaScript </a:t>
            </a:r>
            <a:r>
              <a:rPr lang="zh-CN" altLang="en-US"/>
              <a:t>中处理 </a:t>
            </a:r>
            <a:r>
              <a:rPr lang="en-US" altLang="zh-CN"/>
              <a:t>JSON</a:t>
            </a:r>
            <a:r>
              <a:rPr lang="zh-CN" altLang="en-US"/>
              <a:t>数据不须要任何特殊的 </a:t>
            </a:r>
            <a:r>
              <a:rPr lang="en-US" altLang="zh-CN"/>
              <a:t>API </a:t>
            </a:r>
            <a:r>
              <a:rPr lang="zh-CN" altLang="en-US"/>
              <a:t>或</a:t>
            </a:r>
            <a:r>
              <a:rPr lang="zh-CN" altLang="en-US"/>
              <a:t>工具包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两种结构：对象</a:t>
            </a:r>
            <a:r>
              <a:rPr lang="zh-CN" altLang="en-US"/>
              <a:t>和</a:t>
            </a:r>
            <a:r>
              <a:rPr lang="zh-CN" altLang="en-US" smtClean="0"/>
              <a:t>数组：</a:t>
            </a:r>
            <a:endParaRPr lang="en-US" altLang="zh-CN" smtClean="0"/>
          </a:p>
          <a:p>
            <a:r>
              <a:rPr lang="zh-CN" altLang="en-US" smtClean="0"/>
              <a:t>一</a:t>
            </a:r>
            <a:r>
              <a:rPr lang="zh-CN" altLang="en-US"/>
              <a:t>个对象以“</a:t>
            </a:r>
            <a:r>
              <a:rPr lang="en-US" altLang="zh-CN"/>
              <a:t>{”</a:t>
            </a:r>
            <a:r>
              <a:rPr lang="zh-CN" altLang="en-US"/>
              <a:t>（左括号）开始，“</a:t>
            </a:r>
            <a:r>
              <a:rPr lang="en-US" altLang="zh-CN"/>
              <a:t>}”</a:t>
            </a:r>
            <a:r>
              <a:rPr lang="zh-CN" altLang="en-US"/>
              <a:t>（右括号）结束。每个“名称”后跟一个“</a:t>
            </a:r>
            <a:r>
              <a:rPr lang="en-US" altLang="zh-CN"/>
              <a:t>:”</a:t>
            </a:r>
            <a:r>
              <a:rPr lang="zh-CN" altLang="en-US"/>
              <a:t>（冒号）；“‘名称</a:t>
            </a:r>
            <a:r>
              <a:rPr lang="en-US" altLang="zh-CN"/>
              <a:t>/</a:t>
            </a:r>
            <a:r>
              <a:rPr lang="zh-CN" altLang="en-US"/>
              <a:t>值’ 对”之间运用 “</a:t>
            </a:r>
            <a:r>
              <a:rPr lang="en-US" altLang="zh-CN"/>
              <a:t>,”</a:t>
            </a:r>
            <a:r>
              <a:rPr lang="zh-CN" altLang="en-US"/>
              <a:t>（逗号）分隔。 名称用引号括起来；值如果是字符串则必须用括号，数值型则不须要。例如：</a:t>
            </a:r>
          </a:p>
          <a:p>
            <a:r>
              <a:rPr lang="en-US" altLang="zh-CN" smtClean="0"/>
              <a:t>xlid</a:t>
            </a:r>
            <a:r>
              <a:rPr lang="en-US" altLang="zh-CN"/>
              <a:t>":"cxh","xldigitid":123456,"topscore":2000,"topplaytime":"</a:t>
            </a:r>
            <a:r>
              <a:rPr lang="en-US" altLang="zh-CN"/>
              <a:t>2009-08-20</a:t>
            </a:r>
            <a:r>
              <a:rPr lang="en-US" altLang="zh-CN" smtClean="0"/>
              <a:t>"}</a:t>
            </a:r>
          </a:p>
          <a:p>
            <a:r>
              <a:rPr lang="zh-CN" altLang="en-US" smtClean="0"/>
              <a:t>数组</a:t>
            </a:r>
            <a:r>
              <a:rPr lang="zh-CN" altLang="en-US"/>
              <a:t>是值（</a:t>
            </a:r>
            <a:r>
              <a:rPr lang="en-US" altLang="zh-CN"/>
              <a:t>value</a:t>
            </a:r>
            <a:r>
              <a:rPr lang="zh-CN" altLang="en-US"/>
              <a:t>）的有序集合。一个数组以“</a:t>
            </a:r>
            <a:r>
              <a:rPr lang="en-US" altLang="zh-CN"/>
              <a:t>[”</a:t>
            </a:r>
            <a:r>
              <a:rPr lang="zh-CN" altLang="en-US"/>
              <a:t>（左中括号）开始，“</a:t>
            </a:r>
            <a:r>
              <a:rPr lang="en-US" altLang="zh-CN"/>
              <a:t>]”</a:t>
            </a:r>
            <a:r>
              <a:rPr lang="zh-CN" altLang="en-US"/>
              <a:t>（右中括号）结束。值之间运用 “</a:t>
            </a:r>
            <a:r>
              <a:rPr lang="en-US" altLang="zh-CN"/>
              <a:t>,”</a:t>
            </a:r>
            <a:r>
              <a:rPr lang="zh-CN" altLang="en-US"/>
              <a:t>（逗号</a:t>
            </a:r>
            <a:r>
              <a:rPr lang="zh-CN" altLang="en-US"/>
              <a:t>）</a:t>
            </a:r>
            <a:r>
              <a:rPr lang="zh-CN" altLang="en-US" smtClean="0"/>
              <a:t>分隔，例如：</a:t>
            </a:r>
            <a:endParaRPr lang="en-US" altLang="zh-CN" smtClean="0"/>
          </a:p>
          <a:p>
            <a:r>
              <a:rPr lang="en-US" altLang="zh-CN"/>
              <a:t>[{"xlid":"cxh","xldigitid":123456,"topscore":2000,"topplaytime":"2009-08-20"},{"xlid":"zd","xldigitid":123456,"topscore":1500,"topplaytime":"</a:t>
            </a:r>
            <a:r>
              <a:rPr lang="en-US" altLang="zh-CN"/>
              <a:t>2009-11-20</a:t>
            </a:r>
            <a:r>
              <a:rPr lang="en-US" altLang="zh-CN" smtClean="0"/>
              <a:t>"}]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46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JSON</a:t>
            </a:r>
            <a:r>
              <a:rPr lang="zh-CN" altLang="en-US" smtClean="0"/>
              <a:t>方法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stringify</a:t>
            </a:r>
            <a:r>
              <a:rPr lang="zh-CN" altLang="en-US" smtClean="0"/>
              <a:t>：将</a:t>
            </a:r>
            <a:r>
              <a:rPr lang="en-US" altLang="zh-CN" smtClean="0"/>
              <a:t>JSON</a:t>
            </a:r>
            <a:r>
              <a:rPr lang="zh-CN" altLang="en-US" smtClean="0"/>
              <a:t>对象转换为</a:t>
            </a:r>
            <a:r>
              <a:rPr lang="en-US" altLang="zh-CN" smtClean="0"/>
              <a:t>JSON</a:t>
            </a:r>
            <a:r>
              <a:rPr lang="zh-CN" altLang="en-US" smtClean="0"/>
              <a:t>字符串。</a:t>
            </a:r>
            <a:endParaRPr lang="en-US" altLang="zh-CN" smtClean="0"/>
          </a:p>
          <a:p>
            <a:r>
              <a:rPr lang="en-US" altLang="zh-CN" smtClean="0"/>
              <a:t>parse</a:t>
            </a:r>
            <a:r>
              <a:rPr lang="zh-CN" altLang="en-US" smtClean="0"/>
              <a:t>：将</a:t>
            </a:r>
            <a:r>
              <a:rPr lang="en-US" altLang="zh-CN" smtClean="0"/>
              <a:t>JSON</a:t>
            </a:r>
            <a:r>
              <a:rPr lang="zh-CN" altLang="en-US" smtClean="0"/>
              <a:t>字符串转换为</a:t>
            </a:r>
            <a:r>
              <a:rPr lang="en-US" altLang="zh-CN" smtClean="0"/>
              <a:t>JSON</a:t>
            </a:r>
            <a:r>
              <a:rPr lang="zh-CN" altLang="en-US" smtClean="0"/>
              <a:t>对象。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977904"/>
            <a:ext cx="3076190" cy="15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77904"/>
            <a:ext cx="2847619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4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Undefined </a:t>
            </a:r>
            <a:r>
              <a:rPr lang="zh-CN" altLang="en-US" b="1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声明的变量还没有赋值，默认值是</a:t>
            </a:r>
            <a:r>
              <a:rPr lang="en-US" altLang="zh-CN" smtClean="0"/>
              <a:t>undefined</a:t>
            </a:r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temp;</a:t>
            </a:r>
          </a:p>
          <a:p>
            <a:r>
              <a:rPr lang="en-US" altLang="zh-CN" smtClean="0"/>
              <a:t>alert(temp);    // undefined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Null </a:t>
            </a:r>
            <a:r>
              <a:rPr lang="zh-CN" altLang="en-US" b="1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表示不存在的对象，对象垃圾回收时，可以使用</a:t>
            </a:r>
            <a:r>
              <a:rPr lang="en-US" altLang="zh-CN" smtClean="0"/>
              <a:t>temp = null;</a:t>
            </a:r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 = 1;</a:t>
            </a:r>
          </a:p>
          <a:p>
            <a:r>
              <a:rPr lang="en-US" altLang="zh-CN" smtClean="0"/>
              <a:t>console.log(temp);    // 1</a:t>
            </a:r>
          </a:p>
          <a:p>
            <a:r>
              <a:rPr lang="en-US" altLang="zh-CN" smtClean="0"/>
              <a:t>temp = null;</a:t>
            </a:r>
          </a:p>
          <a:p>
            <a:r>
              <a:rPr lang="en-US" altLang="zh-CN" smtClean="0"/>
              <a:t>console.log(temp);   // null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1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Boolean </a:t>
            </a:r>
            <a:r>
              <a:rPr lang="zh-CN" altLang="en-US" b="1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两个值 </a:t>
            </a:r>
            <a:r>
              <a:rPr lang="en-US" altLang="zh-CN"/>
              <a:t>true </a:t>
            </a:r>
            <a:r>
              <a:rPr lang="zh-CN" altLang="en-US"/>
              <a:t>和 </a:t>
            </a:r>
            <a:r>
              <a:rPr lang="en-US" altLang="zh-CN"/>
              <a:t>false </a:t>
            </a:r>
            <a:r>
              <a:rPr lang="zh-CN" altLang="en-US"/>
              <a:t>（即两个 </a:t>
            </a:r>
            <a:r>
              <a:rPr lang="en-US" altLang="zh-CN"/>
              <a:t>Boolean </a:t>
            </a:r>
            <a:r>
              <a:rPr lang="zh-CN" altLang="en-US"/>
              <a:t>字面量）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以下情况，变量都会自动转换为</a:t>
            </a:r>
            <a:r>
              <a:rPr lang="en-US" altLang="zh-CN" smtClean="0"/>
              <a:t>Boolean</a:t>
            </a:r>
            <a:r>
              <a:rPr lang="zh-CN" altLang="en-US" smtClean="0"/>
              <a:t>类型，并且值为</a:t>
            </a:r>
            <a:r>
              <a:rPr lang="en-US" altLang="zh-CN" smtClean="0"/>
              <a:t>false;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、空字符串</a:t>
            </a:r>
            <a:r>
              <a:rPr lang="en-US" altLang="zh-CN" smtClean="0">
                <a:solidFill>
                  <a:srgbClr val="FF0000"/>
                </a:solidFill>
              </a:rPr>
              <a:t>’’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undefined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504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Number </a:t>
            </a:r>
            <a:r>
              <a:rPr lang="zh-CN" altLang="en-US" b="1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表示数字，可以是浮点数也可以是正数，浮点数需要加小数点。</a:t>
            </a:r>
            <a:endParaRPr lang="en-US" altLang="zh-CN" smtClean="0"/>
          </a:p>
          <a:p>
            <a:r>
              <a:rPr lang="zh-CN" altLang="en-US" smtClean="0"/>
              <a:t>判断变量是否是</a:t>
            </a:r>
            <a:r>
              <a:rPr lang="en-US" altLang="zh-CN" smtClean="0"/>
              <a:t>Number</a:t>
            </a:r>
            <a:r>
              <a:rPr lang="zh-CN" altLang="en-US" smtClean="0"/>
              <a:t>类型，用</a:t>
            </a:r>
            <a:r>
              <a:rPr lang="en-US" altLang="zh-CN" err="1" smtClean="0"/>
              <a:t>isNaN</a:t>
            </a:r>
            <a:r>
              <a:rPr lang="zh-CN" altLang="en-US" smtClean="0"/>
              <a:t>方法，即</a:t>
            </a:r>
            <a:r>
              <a:rPr lang="en-US" altLang="zh-CN" smtClean="0"/>
              <a:t>not a number</a:t>
            </a:r>
            <a:r>
              <a:rPr lang="zh-CN" altLang="en-US" smtClean="0"/>
              <a:t>，返回布尔值。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4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String </a:t>
            </a:r>
            <a:r>
              <a:rPr lang="zh-CN" altLang="en-US" b="1" smtClean="0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字符串类型，单引号或者双引号包裹。</a:t>
            </a:r>
            <a:endParaRPr lang="en-US" altLang="zh-CN" smtClean="0"/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 = ‘123kkk’;</a:t>
            </a:r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temp1 = “123kkk”;</a:t>
            </a:r>
          </a:p>
          <a:p>
            <a:r>
              <a:rPr lang="zh-CN" altLang="en-US"/>
              <a:t>字符</a:t>
            </a:r>
            <a:r>
              <a:rPr lang="zh-CN" altLang="en-US" smtClean="0"/>
              <a:t>串通过</a:t>
            </a:r>
            <a:r>
              <a:rPr lang="en-US" altLang="zh-CN" smtClean="0"/>
              <a:t>’+’</a:t>
            </a:r>
            <a:r>
              <a:rPr lang="zh-CN" altLang="en-US" smtClean="0"/>
              <a:t>来修改变量值：</a:t>
            </a:r>
            <a:endParaRPr lang="en-US" altLang="zh-CN" smtClean="0"/>
          </a:p>
          <a:p>
            <a:r>
              <a:rPr lang="en-US" altLang="zh-CN" err="1" smtClean="0"/>
              <a:t>var</a:t>
            </a:r>
            <a:r>
              <a:rPr lang="en-US" altLang="zh-CN" smtClean="0"/>
              <a:t> temp = ‘123’;</a:t>
            </a:r>
          </a:p>
          <a:p>
            <a:r>
              <a:rPr lang="en-US" altLang="zh-CN" smtClean="0"/>
              <a:t>temp = temp + ‘234’; // ‘123234’</a:t>
            </a:r>
          </a:p>
          <a:p>
            <a:r>
              <a:rPr lang="zh-CN" altLang="en-US"/>
              <a:t>也可以</a:t>
            </a:r>
            <a:r>
              <a:rPr lang="zh-CN" altLang="en-US" smtClean="0"/>
              <a:t>用如下表达式：</a:t>
            </a:r>
            <a:r>
              <a:rPr lang="en-US" altLang="zh-CN" smtClean="0"/>
              <a:t>temp += ‘234’;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9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常用属性与方法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属性：</a:t>
            </a:r>
            <a:r>
              <a:rPr lang="en-US" altLang="zh-CN" smtClean="0"/>
              <a:t>length</a:t>
            </a:r>
            <a:r>
              <a:rPr lang="zh-CN" altLang="en-US" smtClean="0"/>
              <a:t>，返回字符串长度。</a:t>
            </a:r>
            <a:endParaRPr lang="en-US" altLang="zh-CN" smtClean="0"/>
          </a:p>
          <a:p>
            <a:r>
              <a:rPr lang="zh-CN" altLang="en-US" smtClean="0"/>
              <a:t>方法：</a:t>
            </a:r>
            <a:endParaRPr lang="en-US" altLang="zh-CN" smtClean="0"/>
          </a:p>
          <a:p>
            <a:r>
              <a:rPr lang="en-US" altLang="zh-CN" smtClean="0"/>
              <a:t>charAt</a:t>
            </a:r>
            <a:r>
              <a:rPr lang="zh-CN" altLang="en-US" smtClean="0"/>
              <a:t>：</a:t>
            </a:r>
            <a:r>
              <a:rPr lang="zh-CN" altLang="en-US"/>
              <a:t>返回指定位置的字符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concat</a:t>
            </a:r>
            <a:r>
              <a:rPr lang="zh-CN" altLang="en-US" smtClean="0"/>
              <a:t>：</a:t>
            </a:r>
            <a:r>
              <a:rPr lang="zh-CN" altLang="en-US"/>
              <a:t>连接两个或多个</a:t>
            </a:r>
            <a:r>
              <a:rPr lang="zh-CN" altLang="en-US" smtClean="0"/>
              <a:t>字符串，使用</a:t>
            </a:r>
            <a:r>
              <a:rPr lang="en-US" altLang="zh-CN" smtClean="0"/>
              <a:t>”+”</a:t>
            </a:r>
            <a:r>
              <a:rPr lang="zh-CN" altLang="en-US" smtClean="0"/>
              <a:t>更简单一些。</a:t>
            </a:r>
            <a:endParaRPr lang="en-US" altLang="zh-CN" smtClean="0"/>
          </a:p>
          <a:p>
            <a:r>
              <a:rPr lang="en-US" altLang="zh-CN" smtClean="0"/>
              <a:t>indexOf</a:t>
            </a:r>
            <a:r>
              <a:rPr lang="zh-CN" altLang="en-US" smtClean="0"/>
              <a:t>：</a:t>
            </a:r>
            <a:r>
              <a:rPr lang="zh-CN" altLang="en-US"/>
              <a:t>返回某个指定的字符串值在字符串中首次出现的位置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replace</a:t>
            </a:r>
            <a:r>
              <a:rPr lang="zh-CN" altLang="en-US" smtClean="0"/>
              <a:t>：在</a:t>
            </a:r>
            <a:r>
              <a:rPr lang="zh-CN" altLang="en-US"/>
              <a:t>字符串中用一些字符替换另一些字符，或替换一个与正则表达式匹配的子串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split</a:t>
            </a:r>
            <a:r>
              <a:rPr lang="zh-CN" altLang="en-US" smtClean="0"/>
              <a:t>：</a:t>
            </a:r>
            <a:r>
              <a:rPr lang="zh-CN" altLang="en-US"/>
              <a:t>把一个字符串分割成字符串数组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substr</a:t>
            </a:r>
            <a:r>
              <a:rPr lang="zh-CN" altLang="en-US" smtClean="0"/>
              <a:t>：</a:t>
            </a:r>
            <a:r>
              <a:rPr lang="zh-CN" altLang="en-US"/>
              <a:t>在字符串中抽取从 </a:t>
            </a:r>
            <a:r>
              <a:rPr lang="en-US" altLang="zh-CN" i="1"/>
              <a:t>start</a:t>
            </a:r>
            <a:r>
              <a:rPr lang="zh-CN" altLang="en-US"/>
              <a:t> 下标开始的指定数目的字符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substring</a:t>
            </a:r>
            <a:r>
              <a:rPr lang="zh-CN" altLang="en-US" smtClean="0"/>
              <a:t>：</a:t>
            </a:r>
            <a:r>
              <a:rPr lang="zh-CN" altLang="en-US"/>
              <a:t>提取字符串中介于两个指定下标之间的字符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toLowerCase</a:t>
            </a:r>
            <a:r>
              <a:rPr lang="zh-CN" altLang="en-US" smtClean="0"/>
              <a:t>：</a:t>
            </a:r>
            <a:r>
              <a:rPr lang="zh-CN" altLang="en-US"/>
              <a:t>把字符串转换为小写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toUpperCase</a:t>
            </a:r>
            <a:r>
              <a:rPr lang="zh-CN" altLang="en-US" smtClean="0"/>
              <a:t>：</a:t>
            </a:r>
            <a:r>
              <a:rPr lang="zh-CN" altLang="en-US"/>
              <a:t>把字符串转换为大写。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9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2471</Words>
  <Application>Microsoft Office PowerPoint</Application>
  <PresentationFormat>全屏显示(4:3)</PresentationFormat>
  <Paragraphs>293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宋体</vt:lpstr>
      <vt:lpstr>Arial</vt:lpstr>
      <vt:lpstr>Calibri</vt:lpstr>
      <vt:lpstr>Office 主题</vt:lpstr>
      <vt:lpstr>欢迎参与JS学习</vt:lpstr>
      <vt:lpstr>JS简介</vt:lpstr>
      <vt:lpstr>5 种原始类型</vt:lpstr>
      <vt:lpstr>Undefined 类型</vt:lpstr>
      <vt:lpstr>Null 类型</vt:lpstr>
      <vt:lpstr>Boolean 类型</vt:lpstr>
      <vt:lpstr>Number 类型</vt:lpstr>
      <vt:lpstr>String 类型</vt:lpstr>
      <vt:lpstr>String常用属性与方法</vt:lpstr>
      <vt:lpstr>常用运算符</vt:lpstr>
      <vt:lpstr>条件运算符</vt:lpstr>
      <vt:lpstr>常用语句</vt:lpstr>
      <vt:lpstr>PowerPoint 演示文稿</vt:lpstr>
      <vt:lpstr>PowerPoint 演示文稿</vt:lpstr>
      <vt:lpstr>PowerPoint 演示文稿</vt:lpstr>
      <vt:lpstr>函数</vt:lpstr>
      <vt:lpstr>对象</vt:lpstr>
      <vt:lpstr>PowerPoint 演示文稿</vt:lpstr>
      <vt:lpstr>常用本地对象</vt:lpstr>
      <vt:lpstr>内置对象</vt:lpstr>
      <vt:lpstr>宿主对象</vt:lpstr>
      <vt:lpstr>对象作用域</vt:lpstr>
      <vt:lpstr>PowerPoint 演示文稿</vt:lpstr>
      <vt:lpstr>PowerPoint 演示文稿</vt:lpstr>
      <vt:lpstr>cookie</vt:lpstr>
      <vt:lpstr>PowerPoint 演示文稿</vt:lpstr>
      <vt:lpstr>PowerPoint 演示文稿</vt:lpstr>
      <vt:lpstr>PowerPoint 演示文稿</vt:lpstr>
      <vt:lpstr>localStorage</vt:lpstr>
      <vt:lpstr>sessionStorage</vt:lpstr>
      <vt:lpstr>JSON</vt:lpstr>
      <vt:lpstr>JSON方法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ZY179</dc:creator>
  <cp:lastModifiedBy>Administrator</cp:lastModifiedBy>
  <cp:revision>132</cp:revision>
  <dcterms:created xsi:type="dcterms:W3CDTF">2018-09-23T10:54:57Z</dcterms:created>
  <dcterms:modified xsi:type="dcterms:W3CDTF">2018-10-08T08:46:34Z</dcterms:modified>
</cp:coreProperties>
</file>