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7" r:id="rId6"/>
    <p:sldId id="261" r:id="rId7"/>
    <p:sldId id="264" r:id="rId8"/>
    <p:sldId id="262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1" r:id="rId19"/>
    <p:sldId id="282" r:id="rId20"/>
    <p:sldId id="263" r:id="rId21"/>
    <p:sldId id="276" r:id="rId22"/>
    <p:sldId id="277" r:id="rId23"/>
    <p:sldId id="278" r:id="rId24"/>
    <p:sldId id="279" r:id="rId25"/>
    <p:sldId id="280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292" r:id="rId35"/>
    <p:sldId id="290" r:id="rId36"/>
    <p:sldId id="293" r:id="rId37"/>
    <p:sldId id="294" r:id="rId38"/>
    <p:sldId id="308" r:id="rId39"/>
    <p:sldId id="296" r:id="rId40"/>
    <p:sldId id="297" r:id="rId41"/>
    <p:sldId id="298" r:id="rId42"/>
    <p:sldId id="299" r:id="rId43"/>
    <p:sldId id="302" r:id="rId44"/>
    <p:sldId id="300" r:id="rId45"/>
    <p:sldId id="301" r:id="rId46"/>
    <p:sldId id="303" r:id="rId47"/>
    <p:sldId id="304" r:id="rId48"/>
    <p:sldId id="305" r:id="rId49"/>
    <p:sldId id="306" r:id="rId50"/>
    <p:sldId id="307" r:id="rId51"/>
    <p:sldId id="309" r:id="rId52"/>
    <p:sldId id="313" r:id="rId53"/>
    <p:sldId id="310" r:id="rId54"/>
    <p:sldId id="314" r:id="rId55"/>
    <p:sldId id="315" r:id="rId56"/>
    <p:sldId id="311" r:id="rId57"/>
    <p:sldId id="312" r:id="rId58"/>
    <p:sldId id="316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altLang="zh-CN" err="1" smtClean="0"/>
              <a:t>jquery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132856"/>
            <a:ext cx="7776864" cy="396044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88840"/>
            <a:ext cx="7128792" cy="401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78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与</a:t>
            </a:r>
            <a:r>
              <a:rPr lang="en-US" altLang="zh-CN" smtClean="0"/>
              <a:t>id</a:t>
            </a:r>
            <a:r>
              <a:rPr lang="zh-CN" altLang="en-US" smtClean="0"/>
              <a:t>选择器不同，只要符合条件都能作为结果返回。</a:t>
            </a:r>
            <a:endParaRPr lang="en-US" altLang="zh-CN" smtClean="0"/>
          </a:p>
          <a:p>
            <a:r>
              <a:rPr lang="en-US" altLang="zh-CN" smtClean="0"/>
              <a:t>$(‘.parent’).find(‘.sub’)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120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标签选择器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和类选择器一样，只要符合条件就会作为结果返回。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47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层叠选择器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$(‘form input’)</a:t>
            </a:r>
            <a:r>
              <a:rPr lang="zh-CN" altLang="en-US" smtClean="0"/>
              <a:t>返回</a:t>
            </a:r>
            <a:r>
              <a:rPr lang="en-US" altLang="zh-CN" smtClean="0"/>
              <a:t>form</a:t>
            </a:r>
            <a:r>
              <a:rPr lang="zh-CN" altLang="en-US" smtClean="0"/>
              <a:t>下所有</a:t>
            </a:r>
            <a:r>
              <a:rPr lang="en-US" altLang="zh-CN" smtClean="0"/>
              <a:t>input</a:t>
            </a:r>
            <a:r>
              <a:rPr lang="zh-CN" altLang="en-US" smtClean="0"/>
              <a:t>元素</a:t>
            </a:r>
            <a:endParaRPr lang="en-US" altLang="zh-CN" smtClean="0"/>
          </a:p>
          <a:p>
            <a:r>
              <a:rPr lang="en-US" altLang="zh-CN" smtClean="0"/>
              <a:t>$(‘label + input’)</a:t>
            </a:r>
            <a:r>
              <a:rPr lang="zh-CN" altLang="en-US" smtClean="0"/>
              <a:t>返回紧跟</a:t>
            </a:r>
            <a:r>
              <a:rPr lang="en-US" altLang="zh-CN" smtClean="0"/>
              <a:t>label</a:t>
            </a:r>
            <a:r>
              <a:rPr lang="zh-CN" altLang="en-US" smtClean="0"/>
              <a:t>后面（兄弟元素）的第一个</a:t>
            </a:r>
            <a:r>
              <a:rPr lang="en-US" altLang="zh-CN" smtClean="0"/>
              <a:t>input</a:t>
            </a:r>
            <a:r>
              <a:rPr lang="zh-CN" altLang="en-US" smtClean="0"/>
              <a:t>元素。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171" y="3212976"/>
            <a:ext cx="4032448" cy="2893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99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基本过滤选择器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$(‘td:first’)</a:t>
            </a:r>
            <a:r>
              <a:rPr lang="zh-CN" altLang="en-US" smtClean="0"/>
              <a:t>返回所有</a:t>
            </a:r>
            <a:r>
              <a:rPr lang="en-US" altLang="zh-CN" smtClean="0"/>
              <a:t>td</a:t>
            </a:r>
            <a:r>
              <a:rPr lang="zh-CN" altLang="en-US" smtClean="0"/>
              <a:t>元素的</a:t>
            </a:r>
            <a:r>
              <a:rPr lang="zh-CN" altLang="en-US"/>
              <a:t>第一个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$(‘td:last’)</a:t>
            </a:r>
          </a:p>
          <a:p>
            <a:r>
              <a:rPr lang="en-US" altLang="zh-CN" smtClean="0"/>
              <a:t>$(‘td:eq(0)’)</a:t>
            </a:r>
          </a:p>
          <a:p>
            <a:r>
              <a:rPr lang="en-US" altLang="zh-CN" smtClean="0"/>
              <a:t>$(‘td:lt(3)’)</a:t>
            </a:r>
          </a:p>
          <a:p>
            <a:r>
              <a:rPr lang="en-US" altLang="zh-CN" smtClean="0"/>
              <a:t>$(‘td:odd’)</a:t>
            </a:r>
          </a:p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177" y="2204864"/>
            <a:ext cx="2304256" cy="259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648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内容过滤选择器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$(‘div:contains(“</a:t>
            </a:r>
            <a:r>
              <a:rPr lang="zh-CN" altLang="en-US" smtClean="0"/>
              <a:t>今天</a:t>
            </a:r>
            <a:r>
              <a:rPr lang="en-US" altLang="zh-CN" smtClean="0"/>
              <a:t>”)’)</a:t>
            </a:r>
            <a:r>
              <a:rPr lang="zh-CN" altLang="en-US" smtClean="0"/>
              <a:t>返回所有</a:t>
            </a:r>
            <a:r>
              <a:rPr lang="en-US" altLang="zh-CN" smtClean="0"/>
              <a:t>div</a:t>
            </a:r>
            <a:r>
              <a:rPr lang="zh-CN" altLang="en-US" smtClean="0"/>
              <a:t>中包含“今天”文本的元素。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831" y="2924944"/>
            <a:ext cx="5403181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397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属性过滤选择器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mtClean="0"/>
              <a:t>$(‘div[d-id]’)</a:t>
            </a:r>
            <a:r>
              <a:rPr lang="zh-CN" altLang="en-US" smtClean="0"/>
              <a:t>：包含</a:t>
            </a:r>
            <a:r>
              <a:rPr lang="en-US" altLang="zh-CN" smtClean="0"/>
              <a:t>data-id</a:t>
            </a:r>
            <a:r>
              <a:rPr lang="zh-CN" altLang="en-US" smtClean="0"/>
              <a:t>属性的标签</a:t>
            </a:r>
            <a:endParaRPr lang="en-US" altLang="zh-CN" smtClean="0"/>
          </a:p>
          <a:p>
            <a:r>
              <a:rPr lang="en-US" altLang="zh-CN" smtClean="0"/>
              <a:t>$(‘div[d-id=“5”]’)</a:t>
            </a:r>
            <a:r>
              <a:rPr lang="zh-CN" altLang="en-US" smtClean="0"/>
              <a:t>：包含</a:t>
            </a:r>
            <a:r>
              <a:rPr lang="en-US" altLang="zh-CN" smtClean="0"/>
              <a:t>d-id=5</a:t>
            </a:r>
            <a:r>
              <a:rPr lang="zh-CN" altLang="en-US" smtClean="0"/>
              <a:t>的标签</a:t>
            </a:r>
            <a:endParaRPr lang="en-US" altLang="zh-CN" smtClean="0"/>
          </a:p>
          <a:p>
            <a:r>
              <a:rPr lang="en-US" altLang="zh-CN" smtClean="0"/>
              <a:t>$(‘div[d-id!=“5”]’)</a:t>
            </a:r>
            <a:r>
              <a:rPr lang="zh-CN" altLang="en-US" smtClean="0"/>
              <a:t>：</a:t>
            </a:r>
            <a:r>
              <a:rPr lang="en-US" altLang="zh-CN" smtClean="0"/>
              <a:t>d-id!=5</a:t>
            </a:r>
            <a:r>
              <a:rPr lang="zh-CN" altLang="en-US" smtClean="0"/>
              <a:t>的标签</a:t>
            </a:r>
            <a:endParaRPr lang="en-US" altLang="zh-CN" smtClean="0"/>
          </a:p>
          <a:p>
            <a:r>
              <a:rPr lang="en-US" altLang="zh-CN"/>
              <a:t>$(‘</a:t>
            </a:r>
            <a:r>
              <a:rPr lang="en-US" altLang="zh-CN" smtClean="0"/>
              <a:t>div[d-id^=“name-”]’)</a:t>
            </a:r>
            <a:r>
              <a:rPr lang="zh-CN" altLang="en-US" smtClean="0"/>
              <a:t>：</a:t>
            </a:r>
            <a:r>
              <a:rPr lang="en-US" altLang="zh-CN" smtClean="0"/>
              <a:t>d-id</a:t>
            </a:r>
            <a:r>
              <a:rPr lang="zh-CN" altLang="en-US" smtClean="0"/>
              <a:t>以“</a:t>
            </a:r>
            <a:r>
              <a:rPr lang="en-US" altLang="zh-CN"/>
              <a:t>name-</a:t>
            </a:r>
            <a:r>
              <a:rPr lang="zh-CN" altLang="en-US" smtClean="0"/>
              <a:t>”开头的标签</a:t>
            </a:r>
            <a:endParaRPr lang="zh-CN" altLang="en-US"/>
          </a:p>
          <a:p>
            <a:r>
              <a:rPr lang="en-US" altLang="zh-CN"/>
              <a:t>$(‘</a:t>
            </a:r>
            <a:r>
              <a:rPr lang="en-US" altLang="zh-CN" smtClean="0"/>
              <a:t>div[d-id$=“-name”]’)</a:t>
            </a:r>
            <a:r>
              <a:rPr lang="zh-CN" altLang="en-US" smtClean="0"/>
              <a:t>：</a:t>
            </a:r>
            <a:r>
              <a:rPr lang="en-US" altLang="zh-CN" smtClean="0"/>
              <a:t>d-id</a:t>
            </a:r>
            <a:r>
              <a:rPr lang="zh-CN" altLang="en-US" smtClean="0"/>
              <a:t>以“</a:t>
            </a:r>
            <a:r>
              <a:rPr lang="en-US" altLang="zh-CN" smtClean="0"/>
              <a:t>-name</a:t>
            </a:r>
            <a:r>
              <a:rPr lang="zh-CN" altLang="en-US" smtClean="0"/>
              <a:t>”结尾的标签</a:t>
            </a:r>
            <a:endParaRPr lang="en-US" altLang="zh-CN" smtClean="0"/>
          </a:p>
          <a:p>
            <a:r>
              <a:rPr lang="en-US" altLang="zh-CN"/>
              <a:t>$(‘</a:t>
            </a:r>
            <a:r>
              <a:rPr lang="en-US" altLang="zh-CN" smtClean="0"/>
              <a:t>div[d-id*=“-user-”]’)</a:t>
            </a:r>
            <a:r>
              <a:rPr lang="zh-CN" altLang="en-US" smtClean="0"/>
              <a:t>：</a:t>
            </a:r>
            <a:r>
              <a:rPr lang="en-US" altLang="zh-CN" smtClean="0"/>
              <a:t>d-id</a:t>
            </a:r>
            <a:r>
              <a:rPr lang="zh-CN" altLang="en-US" smtClean="0"/>
              <a:t>包含“</a:t>
            </a:r>
            <a:r>
              <a:rPr lang="en-US" altLang="zh-CN" smtClean="0"/>
              <a:t>-user-</a:t>
            </a:r>
            <a:r>
              <a:rPr lang="zh-CN" altLang="en-US" smtClean="0"/>
              <a:t>”的标签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5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子元素过滤选择器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$(‘div span:first-child’)</a:t>
            </a:r>
            <a:r>
              <a:rPr lang="zh-CN" altLang="en-US" smtClean="0"/>
              <a:t>：返回所有</a:t>
            </a:r>
            <a:r>
              <a:rPr lang="en-US" altLang="zh-CN" smtClean="0"/>
              <a:t>div</a:t>
            </a:r>
            <a:r>
              <a:rPr lang="zh-CN" altLang="en-US" smtClean="0"/>
              <a:t>元素后代元素的第一个</a:t>
            </a:r>
            <a:r>
              <a:rPr lang="en-US" altLang="zh-CN" smtClean="0"/>
              <a:t>span</a:t>
            </a:r>
            <a:r>
              <a:rPr lang="zh-CN" altLang="en-US" smtClean="0"/>
              <a:t>标签。</a:t>
            </a:r>
            <a:endParaRPr lang="en-US" altLang="zh-CN" smtClean="0"/>
          </a:p>
          <a:p>
            <a:r>
              <a:rPr lang="zh-CN" altLang="en-US" smtClean="0"/>
              <a:t>由于</a:t>
            </a:r>
            <a:r>
              <a:rPr lang="en-US" altLang="zh-CN" smtClean="0"/>
              <a:t>div</a:t>
            </a:r>
            <a:r>
              <a:rPr lang="zh-CN" altLang="en-US" smtClean="0"/>
              <a:t>元素的后代元素中两个</a:t>
            </a:r>
            <a:r>
              <a:rPr lang="en-US" altLang="zh-CN" smtClean="0"/>
              <a:t>span</a:t>
            </a:r>
            <a:r>
              <a:rPr lang="zh-CN" altLang="en-US" smtClean="0"/>
              <a:t>标签既没有</a:t>
            </a:r>
            <a:r>
              <a:rPr lang="en-US" altLang="zh-CN" smtClean="0"/>
              <a:t>first-child</a:t>
            </a:r>
            <a:r>
              <a:rPr lang="zh-CN" altLang="en-US" smtClean="0"/>
              <a:t>也没有</a:t>
            </a:r>
            <a:r>
              <a:rPr lang="en-US" altLang="zh-CN" smtClean="0"/>
              <a:t>last-child</a:t>
            </a:r>
            <a:r>
              <a:rPr lang="zh-CN" altLang="en-US" smtClean="0"/>
              <a:t>，所以都没有选中，这和</a:t>
            </a:r>
            <a:r>
              <a:rPr lang="en-US" altLang="zh-CN" smtClean="0"/>
              <a:t>css</a:t>
            </a:r>
            <a:r>
              <a:rPr lang="zh-CN" altLang="en-US" smtClean="0"/>
              <a:t>选择器规则是相同的。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293096"/>
            <a:ext cx="3024336" cy="178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6306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表单元素过滤选择器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$(‘:enabled’)</a:t>
            </a:r>
            <a:r>
              <a:rPr lang="zh-CN" altLang="en-US" smtClean="0"/>
              <a:t>：返回所有可操作的表单元素</a:t>
            </a:r>
            <a:endParaRPr lang="en-US" altLang="zh-CN" smtClean="0"/>
          </a:p>
          <a:p>
            <a:r>
              <a:rPr lang="en-US" altLang="zh-CN" smtClean="0"/>
              <a:t>$(‘:disabled’)</a:t>
            </a:r>
            <a:r>
              <a:rPr lang="zh-CN" altLang="en-US" smtClean="0"/>
              <a:t>：</a:t>
            </a:r>
            <a:r>
              <a:rPr lang="zh-CN" altLang="en-US"/>
              <a:t>返回</a:t>
            </a:r>
            <a:r>
              <a:rPr lang="zh-CN" altLang="en-US" smtClean="0"/>
              <a:t>所有不可操作</a:t>
            </a:r>
            <a:r>
              <a:rPr lang="zh-CN" altLang="en-US"/>
              <a:t>的表单</a:t>
            </a:r>
            <a:r>
              <a:rPr lang="zh-CN" altLang="en-US" smtClean="0"/>
              <a:t>元素</a:t>
            </a:r>
            <a:endParaRPr lang="en-US" altLang="zh-CN" smtClean="0"/>
          </a:p>
          <a:p>
            <a:r>
              <a:rPr lang="en-US" altLang="zh-CN" smtClean="0"/>
              <a:t>$(‘:checked’)</a:t>
            </a:r>
            <a:r>
              <a:rPr lang="zh-CN" altLang="en-US" smtClean="0"/>
              <a:t>：</a:t>
            </a:r>
            <a:r>
              <a:rPr lang="zh-CN" altLang="en-US"/>
              <a:t>返回</a:t>
            </a:r>
            <a:r>
              <a:rPr lang="zh-CN" altLang="en-US" smtClean="0"/>
              <a:t>所有被选中的</a:t>
            </a:r>
            <a:r>
              <a:rPr lang="zh-CN" altLang="en-US"/>
              <a:t>表单</a:t>
            </a:r>
            <a:r>
              <a:rPr lang="zh-CN" altLang="en-US" smtClean="0"/>
              <a:t>元素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61069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smtClean="0"/>
              <a:t>onclick</a:t>
            </a:r>
            <a:r>
              <a:rPr lang="zh-CN" altLang="en-US" smtClean="0"/>
              <a:t>：鼠标点击</a:t>
            </a:r>
            <a:endParaRPr lang="en-US" altLang="zh-CN" smtClean="0"/>
          </a:p>
          <a:p>
            <a:r>
              <a:rPr lang="en-US" altLang="zh-CN" smtClean="0"/>
              <a:t>onkeydown</a:t>
            </a:r>
            <a:r>
              <a:rPr lang="zh-CN" altLang="en-US" smtClean="0"/>
              <a:t>：键盘按下</a:t>
            </a:r>
            <a:endParaRPr lang="en-US" altLang="zh-CN" smtClean="0"/>
          </a:p>
          <a:p>
            <a:r>
              <a:rPr lang="en-US" altLang="zh-CN" smtClean="0"/>
              <a:t>onkeyup</a:t>
            </a:r>
            <a:r>
              <a:rPr lang="zh-CN" altLang="en-US" smtClean="0"/>
              <a:t>：键盘放开</a:t>
            </a:r>
            <a:endParaRPr lang="en-US" altLang="zh-CN" smtClean="0"/>
          </a:p>
          <a:p>
            <a:r>
              <a:rPr lang="en-US" altLang="zh-CN" smtClean="0"/>
              <a:t>onmousedown</a:t>
            </a:r>
            <a:r>
              <a:rPr lang="zh-CN" altLang="en-US" smtClean="0"/>
              <a:t>：鼠标按下</a:t>
            </a:r>
            <a:endParaRPr lang="en-US" altLang="zh-CN" smtClean="0"/>
          </a:p>
          <a:p>
            <a:r>
              <a:rPr lang="en-US" altLang="zh-CN" smtClean="0"/>
              <a:t>onmouseup</a:t>
            </a:r>
            <a:r>
              <a:rPr lang="zh-CN" altLang="en-US" smtClean="0"/>
              <a:t>：鼠标放开</a:t>
            </a:r>
            <a:endParaRPr lang="en-US" altLang="zh-CN" smtClean="0"/>
          </a:p>
          <a:p>
            <a:r>
              <a:rPr lang="en-US" altLang="zh-CN" smtClean="0"/>
              <a:t>onmouseover</a:t>
            </a:r>
            <a:r>
              <a:rPr lang="zh-CN" altLang="en-US" smtClean="0"/>
              <a:t>：鼠标经过</a:t>
            </a:r>
            <a:endParaRPr lang="en-US" altLang="zh-CN" smtClean="0"/>
          </a:p>
          <a:p>
            <a:r>
              <a:rPr lang="en-US" altLang="zh-CN" smtClean="0"/>
              <a:t>onmouseout</a:t>
            </a:r>
            <a:r>
              <a:rPr lang="zh-CN" altLang="en-US" smtClean="0"/>
              <a:t>：鼠标离开</a:t>
            </a:r>
            <a:endParaRPr lang="en-US" altLang="zh-CN" smtClean="0"/>
          </a:p>
          <a:p>
            <a:r>
              <a:rPr lang="en-US" altLang="zh-CN" smtClean="0"/>
              <a:t>onfocus</a:t>
            </a:r>
            <a:r>
              <a:rPr lang="zh-CN" altLang="en-US" smtClean="0"/>
              <a:t>：针对表单元素获得焦点</a:t>
            </a:r>
            <a:endParaRPr lang="en-US" altLang="zh-CN" smtClean="0"/>
          </a:p>
          <a:p>
            <a:r>
              <a:rPr lang="en-US" altLang="zh-CN" smtClean="0"/>
              <a:t>onblur</a:t>
            </a:r>
            <a:r>
              <a:rPr lang="zh-CN" altLang="en-US" smtClean="0"/>
              <a:t>：</a:t>
            </a:r>
            <a:r>
              <a:rPr lang="zh-CN" altLang="en-US"/>
              <a:t>针对表单</a:t>
            </a:r>
            <a:r>
              <a:rPr lang="zh-CN" altLang="en-US" smtClean="0"/>
              <a:t>元素失去焦点</a:t>
            </a:r>
            <a:endParaRPr lang="en-US" altLang="zh-CN" smtClean="0"/>
          </a:p>
          <a:p>
            <a:r>
              <a:rPr lang="en-US" altLang="zh-CN" smtClean="0"/>
              <a:t>onchange</a:t>
            </a:r>
            <a:r>
              <a:rPr lang="zh-CN" altLang="en-US" smtClean="0"/>
              <a:t>：</a:t>
            </a:r>
            <a:r>
              <a:rPr lang="zh-CN" altLang="en-US"/>
              <a:t>针对表单</a:t>
            </a:r>
            <a:r>
              <a:rPr lang="zh-CN" altLang="en-US" smtClean="0"/>
              <a:t>元素值改变</a:t>
            </a:r>
            <a:endParaRPr lang="en-US" altLang="zh-CN" smtClean="0"/>
          </a:p>
          <a:p>
            <a:r>
              <a:rPr lang="en-US" altLang="zh-CN" smtClean="0"/>
              <a:t>onsubmit</a:t>
            </a:r>
            <a:r>
              <a:rPr lang="zh-CN" altLang="en-US" smtClean="0"/>
              <a:t>：表单提交</a:t>
            </a:r>
            <a:endParaRPr lang="en-US" altLang="zh-CN" smtClean="0"/>
          </a:p>
          <a:p>
            <a:r>
              <a:rPr lang="en-US" altLang="zh-CN" smtClean="0"/>
              <a:t>onload</a:t>
            </a:r>
            <a:r>
              <a:rPr lang="zh-CN" altLang="en-US" smtClean="0"/>
              <a:t>：页面或者子节点加载完成</a:t>
            </a:r>
            <a:endParaRPr lang="en-US" altLang="zh-CN" smtClean="0"/>
          </a:p>
          <a:p>
            <a:r>
              <a:rPr lang="en-US" altLang="zh-CN" smtClean="0"/>
              <a:t>onunload</a:t>
            </a:r>
            <a:r>
              <a:rPr lang="zh-CN" altLang="en-US" smtClean="0"/>
              <a:t>：用户离开页面</a:t>
            </a:r>
            <a:endParaRPr lang="en-US" altLang="zh-CN" smtClean="0"/>
          </a:p>
          <a:p>
            <a:r>
              <a:rPr lang="en-US" altLang="zh-CN" smtClean="0"/>
              <a:t>onresize</a:t>
            </a:r>
            <a:r>
              <a:rPr lang="zh-CN" altLang="en-US" smtClean="0"/>
              <a:t>：浏览器窗口大小改变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61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原生事件绑定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smtClean="0"/>
              <a:t>由于</a:t>
            </a:r>
            <a:r>
              <a:rPr lang="zh-CN" altLang="en-US"/>
              <a:t>不同</a:t>
            </a:r>
            <a:r>
              <a:rPr lang="zh-CN" altLang="en-US" smtClean="0"/>
              <a:t>浏览器对事件绑定实现不同，所以需要一套兼容的绑定方法。</a:t>
            </a:r>
            <a:endParaRPr lang="en-US" altLang="zh-CN" smtClean="0"/>
          </a:p>
          <a:p>
            <a:r>
              <a:rPr lang="en-US" altLang="zh-CN"/>
              <a:t>addEventListener(</a:t>
            </a:r>
            <a:r>
              <a:rPr lang="en-US" altLang="zh-CN" i="1"/>
              <a:t>event</a:t>
            </a:r>
            <a:r>
              <a:rPr lang="en-US" altLang="zh-CN"/>
              <a:t>, </a:t>
            </a:r>
            <a:r>
              <a:rPr lang="en-US" altLang="zh-CN" i="1"/>
              <a:t>function</a:t>
            </a:r>
            <a:r>
              <a:rPr lang="en-US" altLang="zh-CN"/>
              <a:t>, </a:t>
            </a:r>
            <a:r>
              <a:rPr lang="en-US" altLang="zh-CN" i="1"/>
              <a:t>useCapture</a:t>
            </a:r>
            <a:r>
              <a:rPr lang="en-US" altLang="zh-CN" smtClean="0"/>
              <a:t>)</a:t>
            </a:r>
          </a:p>
          <a:p>
            <a:r>
              <a:rPr lang="zh-CN" altLang="en-US" i="1" smtClean="0"/>
              <a:t>参数：</a:t>
            </a:r>
            <a:endParaRPr lang="en-US" altLang="zh-CN" i="1" smtClean="0"/>
          </a:p>
          <a:p>
            <a:r>
              <a:rPr lang="en-US" altLang="zh-CN" i="1" smtClean="0"/>
              <a:t>event</a:t>
            </a:r>
            <a:r>
              <a:rPr lang="zh-CN" altLang="en-US" i="1" smtClean="0"/>
              <a:t>：不需要“</a:t>
            </a:r>
            <a:r>
              <a:rPr lang="en-US" altLang="zh-CN" i="1" smtClean="0"/>
              <a:t>on</a:t>
            </a:r>
            <a:r>
              <a:rPr lang="zh-CN" altLang="en-US" i="1" smtClean="0"/>
              <a:t>”，如</a:t>
            </a:r>
            <a:r>
              <a:rPr lang="en-US" altLang="zh-CN" i="1" smtClean="0"/>
              <a:t>’click’</a:t>
            </a:r>
          </a:p>
          <a:p>
            <a:r>
              <a:rPr lang="en-US" altLang="zh-CN" i="1" smtClean="0"/>
              <a:t>useCapture</a:t>
            </a:r>
            <a:r>
              <a:rPr lang="zh-CN" altLang="en-US" i="1" smtClean="0"/>
              <a:t>：</a:t>
            </a:r>
            <a:r>
              <a:rPr lang="en-US" altLang="zh-CN" i="1" smtClean="0"/>
              <a:t>(</a:t>
            </a:r>
            <a:r>
              <a:rPr lang="en-US" altLang="zh-CN" smtClean="0"/>
              <a:t>true</a:t>
            </a:r>
            <a:r>
              <a:rPr lang="zh-CN" altLang="en-US"/>
              <a:t>为捕获，</a:t>
            </a:r>
            <a:r>
              <a:rPr lang="en-US" altLang="zh-CN"/>
              <a:t>false</a:t>
            </a:r>
            <a:r>
              <a:rPr lang="zh-CN" altLang="en-US"/>
              <a:t>为</a:t>
            </a:r>
            <a:r>
              <a:rPr lang="zh-CN" altLang="en-US" smtClean="0"/>
              <a:t>冒泡</a:t>
            </a:r>
            <a:r>
              <a:rPr lang="en-US" altLang="zh-CN" smtClean="0"/>
              <a:t>)</a:t>
            </a:r>
            <a:endParaRPr lang="en-US" altLang="zh-CN"/>
          </a:p>
          <a:p>
            <a:r>
              <a:rPr lang="en-US" altLang="zh-CN" smtClean="0"/>
              <a:t>attachEvent(</a:t>
            </a:r>
            <a:r>
              <a:rPr lang="en-US" altLang="zh-CN" i="1"/>
              <a:t>event</a:t>
            </a:r>
            <a:r>
              <a:rPr lang="en-US" altLang="zh-CN"/>
              <a:t>, </a:t>
            </a:r>
            <a:r>
              <a:rPr lang="en-US" altLang="zh-CN" i="1"/>
              <a:t>function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参数：</a:t>
            </a:r>
            <a:endParaRPr lang="en-US" altLang="zh-CN" smtClean="0"/>
          </a:p>
          <a:p>
            <a:r>
              <a:rPr lang="en-US" altLang="zh-CN" i="1"/>
              <a:t>event</a:t>
            </a:r>
            <a:r>
              <a:rPr lang="zh-CN" altLang="en-US" i="1" smtClean="0"/>
              <a:t>：需要</a:t>
            </a:r>
            <a:r>
              <a:rPr lang="zh-CN" altLang="en-US" i="1"/>
              <a:t>“</a:t>
            </a:r>
            <a:r>
              <a:rPr lang="en-US" altLang="zh-CN" i="1"/>
              <a:t>on</a:t>
            </a:r>
            <a:r>
              <a:rPr lang="zh-CN" altLang="en-US" i="1"/>
              <a:t>”，如</a:t>
            </a:r>
            <a:r>
              <a:rPr lang="en-US" altLang="zh-CN" i="1" smtClean="0"/>
              <a:t>’onclick’</a:t>
            </a:r>
            <a:endParaRPr lang="en-US" altLang="zh-CN" smtClean="0"/>
          </a:p>
          <a:p>
            <a:r>
              <a:rPr lang="zh-CN" altLang="en-US"/>
              <a:t>移</a:t>
            </a:r>
            <a:r>
              <a:rPr lang="zh-CN" altLang="en-US" smtClean="0"/>
              <a:t>除事件：</a:t>
            </a:r>
            <a:endParaRPr lang="en-US" altLang="zh-CN" smtClean="0"/>
          </a:p>
          <a:p>
            <a:r>
              <a:rPr lang="en-US" altLang="zh-CN" smtClean="0"/>
              <a:t>removeEventListener</a:t>
            </a:r>
          </a:p>
          <a:p>
            <a:r>
              <a:rPr lang="en-US" altLang="zh-CN" smtClean="0"/>
              <a:t>detachEvent</a:t>
            </a:r>
          </a:p>
          <a:p>
            <a:r>
              <a:rPr lang="zh-CN" altLang="en-US"/>
              <a:t>请</a:t>
            </a:r>
            <a:r>
              <a:rPr lang="zh-CN" altLang="en-US" smtClean="0"/>
              <a:t>注意：需要解绑的事件，需要传入事件名，不是一个新的方法，如上图。</a:t>
            </a:r>
            <a:endParaRPr lang="en-US" altLang="zh-CN" smtClean="0"/>
          </a:p>
          <a:p>
            <a:r>
              <a:rPr lang="zh-CN" altLang="en-US" smtClean="0"/>
              <a:t>如果在标签中绑定事件，可以直接用“</a:t>
            </a:r>
            <a:r>
              <a:rPr lang="en-US" altLang="zh-CN" smtClean="0"/>
              <a:t>on</a:t>
            </a:r>
            <a:r>
              <a:rPr lang="zh-CN" altLang="en-US" smtClean="0"/>
              <a:t>事件名”绑定事件，例如：</a:t>
            </a:r>
            <a:endParaRPr lang="en-US" altLang="zh-CN" smtClean="0"/>
          </a:p>
          <a:p>
            <a:r>
              <a:rPr lang="en-US" altLang="zh-CN" smtClean="0"/>
              <a:t>&lt;div id=“user” onclick=“test()”&gt;&lt;/div&gt;</a:t>
            </a:r>
          </a:p>
          <a:p>
            <a:r>
              <a:rPr lang="zh-CN" altLang="en-US"/>
              <a:t>也可以</a:t>
            </a:r>
            <a:r>
              <a:rPr lang="zh-CN" altLang="en-US" smtClean="0"/>
              <a:t>用</a:t>
            </a:r>
            <a:r>
              <a:rPr lang="en-US" altLang="zh-CN" smtClean="0"/>
              <a:t>document.getElementById(‘user’).onclick=fn</a:t>
            </a:r>
            <a:r>
              <a:rPr lang="zh-CN" altLang="en-US" smtClean="0"/>
              <a:t>，但缺点是只能绑定一个</a:t>
            </a:r>
            <a:r>
              <a:rPr lang="en-US" altLang="zh-CN" smtClean="0"/>
              <a:t>click</a:t>
            </a:r>
            <a:r>
              <a:rPr lang="zh-CN" altLang="en-US" smtClean="0"/>
              <a:t>事件，再一次执行</a:t>
            </a:r>
            <a:r>
              <a:rPr lang="en-US" altLang="zh-CN" smtClean="0"/>
              <a:t>onclick</a:t>
            </a:r>
            <a:r>
              <a:rPr lang="zh-CN" altLang="en-US" smtClean="0"/>
              <a:t>会覆盖原来的</a:t>
            </a:r>
            <a:r>
              <a:rPr lang="en-US" altLang="zh-CN" smtClean="0"/>
              <a:t>fn</a:t>
            </a:r>
            <a:r>
              <a:rPr lang="zh-CN" altLang="en-US" smtClean="0"/>
              <a:t>。</a:t>
            </a:r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50" y="2132856"/>
            <a:ext cx="2520280" cy="2440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32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开发须知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首先要知道在浏览器地址栏输入目标路径后（</a:t>
            </a:r>
            <a:r>
              <a:rPr lang="en-US" altLang="zh-CN" smtClean="0"/>
              <a:t>http://www.baidu.com</a:t>
            </a:r>
            <a:r>
              <a:rPr lang="zh-CN" altLang="en-US" smtClean="0"/>
              <a:t>），会向</a:t>
            </a:r>
            <a:r>
              <a:rPr lang="en-US" altLang="zh-CN" smtClean="0"/>
              <a:t>DNS</a:t>
            </a:r>
            <a:r>
              <a:rPr lang="zh-CN" altLang="en-US" smtClean="0"/>
              <a:t>服务器（先在本地</a:t>
            </a:r>
            <a:r>
              <a:rPr lang="en-US" altLang="zh-CN" smtClean="0"/>
              <a:t>DNS</a:t>
            </a:r>
            <a:r>
              <a:rPr lang="zh-CN" altLang="en-US" smtClean="0"/>
              <a:t>服务器查找，如果没有找到，就到根</a:t>
            </a:r>
            <a:r>
              <a:rPr lang="en-US" altLang="zh-CN" smtClean="0"/>
              <a:t>DNS</a:t>
            </a:r>
            <a:r>
              <a:rPr lang="zh-CN" altLang="en-US" smtClean="0"/>
              <a:t>服务器查找）发起一个</a:t>
            </a:r>
            <a:r>
              <a:rPr lang="en-US" altLang="zh-CN" smtClean="0"/>
              <a:t>http</a:t>
            </a:r>
            <a:r>
              <a:rPr lang="zh-CN" altLang="en-US" smtClean="0"/>
              <a:t>或者</a:t>
            </a:r>
            <a:r>
              <a:rPr lang="en-US" altLang="zh-CN" smtClean="0"/>
              <a:t>https</a:t>
            </a:r>
            <a:r>
              <a:rPr lang="zh-CN" altLang="en-US" smtClean="0"/>
              <a:t>请求，然后解析这个域名对应的</a:t>
            </a:r>
            <a:r>
              <a:rPr lang="en-US" altLang="zh-CN" smtClean="0"/>
              <a:t>IP</a:t>
            </a:r>
            <a:r>
              <a:rPr lang="zh-CN" altLang="en-US" smtClean="0"/>
              <a:t>，然后将请求发送到目标服务器（百度），目标服务器会将请求结果发送给用户。</a:t>
            </a:r>
            <a:endParaRPr lang="en-US" altLang="zh-CN" smtClean="0"/>
          </a:p>
          <a:p>
            <a:r>
              <a:rPr lang="zh-CN" altLang="en-US" smtClean="0"/>
              <a:t>请求一个网页，如果在有外联</a:t>
            </a:r>
            <a:r>
              <a:rPr lang="en-US" altLang="zh-CN" err="1" smtClean="0"/>
              <a:t>css</a:t>
            </a:r>
            <a:r>
              <a:rPr lang="zh-CN" altLang="en-US" smtClean="0"/>
              <a:t>和外部引入</a:t>
            </a:r>
            <a:r>
              <a:rPr lang="en-US" altLang="zh-CN" err="1" smtClean="0"/>
              <a:t>js</a:t>
            </a:r>
            <a:r>
              <a:rPr lang="zh-CN" altLang="en-US" smtClean="0"/>
              <a:t>，都会阻塞页面，一直等到请求返回结果或者超时，才会继续渲染后面的</a:t>
            </a:r>
            <a:r>
              <a:rPr lang="en-US" altLang="zh-CN" err="1" smtClean="0"/>
              <a:t>dom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381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</a:t>
            </a:r>
            <a:r>
              <a:rPr lang="zh-CN" altLang="en-US" smtClean="0"/>
              <a:t>捕获和</a:t>
            </a:r>
            <a:r>
              <a:rPr lang="zh-CN" altLang="en-US"/>
              <a:t>冒泡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事件</a:t>
            </a:r>
            <a:r>
              <a:rPr lang="zh-CN" altLang="en-US" smtClean="0"/>
              <a:t>捕获：从</a:t>
            </a:r>
            <a:r>
              <a:rPr lang="en-US" altLang="zh-CN"/>
              <a:t>document</a:t>
            </a:r>
            <a:r>
              <a:rPr lang="zh-CN" altLang="en-US"/>
              <a:t>到触发事件的那个节点，即自上而下的去触发事件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事件冒泡：自下而上</a:t>
            </a:r>
            <a:r>
              <a:rPr lang="zh-CN" altLang="en-US"/>
              <a:t>的去触发事件。</a:t>
            </a:r>
          </a:p>
        </p:txBody>
      </p:sp>
    </p:spTree>
    <p:extLst>
      <p:ext uri="{BB962C8B-B14F-4D97-AF65-F5344CB8AC3E}">
        <p14:creationId xmlns:p14="http://schemas.microsoft.com/office/powerpoint/2010/main" val="4170696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zh-CN" altLang="en-US" smtClean="0"/>
              <a:t>点击蓝色区域（</a:t>
            </a:r>
            <a:r>
              <a:rPr lang="en-US" altLang="zh-CN" smtClean="0"/>
              <a:t>.sub</a:t>
            </a:r>
            <a:r>
              <a:rPr lang="zh-CN" altLang="en-US" smtClean="0"/>
              <a:t>），会发现首先触发了</a:t>
            </a:r>
            <a:r>
              <a:rPr lang="en-US" altLang="zh-CN" smtClean="0"/>
              <a:t>.sub</a:t>
            </a:r>
            <a:r>
              <a:rPr lang="zh-CN" altLang="en-US" smtClean="0"/>
              <a:t>的</a:t>
            </a:r>
            <a:r>
              <a:rPr lang="en-US" altLang="zh-CN" smtClean="0"/>
              <a:t>click</a:t>
            </a:r>
            <a:r>
              <a:rPr lang="zh-CN" altLang="en-US" smtClean="0"/>
              <a:t>事件，然后触发</a:t>
            </a:r>
            <a:r>
              <a:rPr lang="en-US" altLang="zh-CN" smtClean="0"/>
              <a:t>.parent</a:t>
            </a:r>
            <a:r>
              <a:rPr lang="zh-CN" altLang="en-US" smtClean="0"/>
              <a:t>的</a:t>
            </a:r>
            <a:r>
              <a:rPr lang="en-US" altLang="zh-CN" smtClean="0"/>
              <a:t>click</a:t>
            </a:r>
            <a:r>
              <a:rPr lang="zh-CN" altLang="en-US" smtClean="0"/>
              <a:t>事件。</a:t>
            </a: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3096344" cy="199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132856"/>
            <a:ext cx="2947607" cy="199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736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阻止事件冒泡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如果当前子元素绑定的事件方法“</a:t>
            </a:r>
            <a:r>
              <a:rPr lang="en-US" altLang="zh-CN"/>
              <a:t>reurn false</a:t>
            </a:r>
            <a:r>
              <a:rPr lang="zh-CN" altLang="en-US" smtClean="0"/>
              <a:t>”，会阻止祖先元素相同的事件执行。</a:t>
            </a:r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8" y="3071838"/>
            <a:ext cx="341979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131572"/>
            <a:ext cx="3739337" cy="2316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086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jquery</a:t>
            </a:r>
            <a:r>
              <a:rPr lang="zh-CN" altLang="en-US" smtClean="0"/>
              <a:t>常用事件绑定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mtClean="0"/>
              <a:t>$(dom).bind(‘</a:t>
            </a:r>
            <a:r>
              <a:rPr lang="zh-CN" altLang="en-US" smtClean="0"/>
              <a:t>事件名</a:t>
            </a:r>
            <a:r>
              <a:rPr lang="en-US" altLang="zh-CN" smtClean="0"/>
              <a:t>’, function() {})</a:t>
            </a:r>
            <a:r>
              <a:rPr lang="zh-CN" altLang="en-US" smtClean="0"/>
              <a:t>（</a:t>
            </a:r>
            <a:r>
              <a:rPr lang="en-US" altLang="zh-CN" smtClean="0"/>
              <a:t>3.0</a:t>
            </a:r>
            <a:r>
              <a:rPr lang="zh-CN" altLang="en-US" smtClean="0"/>
              <a:t>已移除），多次</a:t>
            </a:r>
            <a:r>
              <a:rPr lang="en-US" altLang="zh-CN" smtClean="0"/>
              <a:t>bind</a:t>
            </a:r>
            <a:r>
              <a:rPr lang="zh-CN" altLang="en-US" smtClean="0"/>
              <a:t>同一个事件名可以绑定多个事件。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$(dom).unbind(‘</a:t>
            </a:r>
            <a:r>
              <a:rPr lang="zh-CN" altLang="en-US" smtClean="0"/>
              <a:t>事件名</a:t>
            </a:r>
            <a:r>
              <a:rPr lang="en-US" altLang="zh-CN" smtClean="0"/>
              <a:t>’, [fn])</a:t>
            </a:r>
            <a:r>
              <a:rPr lang="zh-CN" altLang="en-US" smtClean="0"/>
              <a:t>可以解除事件绑定，如果</a:t>
            </a:r>
            <a:r>
              <a:rPr lang="en-US" altLang="zh-CN" smtClean="0"/>
              <a:t>fn</a:t>
            </a:r>
            <a:r>
              <a:rPr lang="zh-CN" altLang="en-US" smtClean="0"/>
              <a:t>（方法变量）不为空，可以解绑相应的事件；否则解绑事件名对应的所有事件。</a:t>
            </a:r>
            <a:endParaRPr lang="en-US" altLang="zh-CN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36912"/>
            <a:ext cx="3024336" cy="168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636912"/>
            <a:ext cx="2841713" cy="172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873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altLang="zh-CN" smtClean="0"/>
              <a:t>$(dom).on(‘</a:t>
            </a:r>
            <a:r>
              <a:rPr lang="zh-CN" altLang="en-US" smtClean="0"/>
              <a:t>事件名</a:t>
            </a:r>
            <a:r>
              <a:rPr lang="en-US" altLang="zh-CN" smtClean="0"/>
              <a:t>’, ‘</a:t>
            </a:r>
            <a:r>
              <a:rPr lang="zh-CN" altLang="en-US"/>
              <a:t>匹配规则</a:t>
            </a:r>
            <a:r>
              <a:rPr lang="en-US" altLang="zh-CN" smtClean="0"/>
              <a:t>’, function() {})</a:t>
            </a:r>
          </a:p>
          <a:p>
            <a:r>
              <a:rPr lang="zh-CN" altLang="en-US" smtClean="0"/>
              <a:t>与</a:t>
            </a:r>
            <a:r>
              <a:rPr lang="en-US" altLang="zh-CN" smtClean="0"/>
              <a:t>bind</a:t>
            </a:r>
            <a:r>
              <a:rPr lang="zh-CN" altLang="en-US" smtClean="0"/>
              <a:t>不同的是</a:t>
            </a:r>
            <a:r>
              <a:rPr lang="en-US" altLang="zh-CN" smtClean="0"/>
              <a:t>on</a:t>
            </a:r>
            <a:r>
              <a:rPr lang="zh-CN" altLang="en-US" smtClean="0"/>
              <a:t>充分运用了事件委托，如图：对</a:t>
            </a:r>
            <a:r>
              <a:rPr lang="en-US" altLang="zh-CN" smtClean="0"/>
              <a:t>.parent</a:t>
            </a:r>
            <a:r>
              <a:rPr lang="zh-CN" altLang="en-US" smtClean="0"/>
              <a:t>下的</a:t>
            </a:r>
            <a:r>
              <a:rPr lang="en-US" altLang="zh-CN" smtClean="0"/>
              <a:t>.sub</a:t>
            </a:r>
            <a:r>
              <a:rPr lang="zh-CN" altLang="en-US" smtClean="0"/>
              <a:t>绑定</a:t>
            </a:r>
            <a:r>
              <a:rPr lang="en-US" altLang="zh-CN" smtClean="0"/>
              <a:t>click</a:t>
            </a:r>
            <a:r>
              <a:rPr lang="zh-CN" altLang="en-US" smtClean="0"/>
              <a:t>事件，</a:t>
            </a:r>
            <a:r>
              <a:rPr lang="en-US" altLang="zh-CN" smtClean="0">
                <a:solidFill>
                  <a:srgbClr val="FF0000"/>
                </a:solidFill>
              </a:rPr>
              <a:t>.sub</a:t>
            </a:r>
            <a:r>
              <a:rPr lang="zh-CN" altLang="en-US" smtClean="0">
                <a:solidFill>
                  <a:srgbClr val="FF0000"/>
                </a:solidFill>
              </a:rPr>
              <a:t>可以在事件绑定之后加载</a:t>
            </a:r>
            <a:r>
              <a:rPr lang="zh-CN" altLang="en-US" smtClean="0"/>
              <a:t>，</a:t>
            </a:r>
            <a:r>
              <a:rPr lang="en-US" altLang="zh-CN" smtClean="0"/>
              <a:t>jquery</a:t>
            </a:r>
            <a:r>
              <a:rPr lang="zh-CN" altLang="en-US" smtClean="0"/>
              <a:t>会自动对</a:t>
            </a:r>
            <a:r>
              <a:rPr lang="en-US" altLang="zh-CN" smtClean="0"/>
              <a:t>.parent</a:t>
            </a:r>
            <a:r>
              <a:rPr lang="zh-CN" altLang="en-US" smtClean="0"/>
              <a:t>的后代元素进行判断，如果通过匹配规则能够查找到，那么会触发对应的事件。</a:t>
            </a:r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45023"/>
            <a:ext cx="3456384" cy="2686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27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事件委托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使用场景：</a:t>
            </a:r>
            <a:r>
              <a:rPr lang="en-US" altLang="zh-CN" smtClean="0"/>
              <a:t>table</a:t>
            </a:r>
            <a:r>
              <a:rPr lang="zh-CN" altLang="en-US" smtClean="0"/>
              <a:t>下多个</a:t>
            </a:r>
            <a:r>
              <a:rPr lang="en-US" altLang="zh-CN" smtClean="0"/>
              <a:t>tr</a:t>
            </a:r>
            <a:r>
              <a:rPr lang="zh-CN" altLang="en-US" smtClean="0"/>
              <a:t>，</a:t>
            </a:r>
            <a:r>
              <a:rPr lang="en-US" altLang="zh-CN" smtClean="0"/>
              <a:t>tr</a:t>
            </a:r>
            <a:r>
              <a:rPr lang="zh-CN" altLang="en-US" smtClean="0"/>
              <a:t>下多个</a:t>
            </a:r>
            <a:r>
              <a:rPr lang="en-US" altLang="zh-CN" smtClean="0"/>
              <a:t>td</a:t>
            </a:r>
            <a:r>
              <a:rPr lang="zh-CN" altLang="en-US" smtClean="0"/>
              <a:t>，如果需要给每一个</a:t>
            </a:r>
            <a:r>
              <a:rPr lang="en-US" altLang="zh-CN" smtClean="0"/>
              <a:t>td</a:t>
            </a:r>
            <a:r>
              <a:rPr lang="zh-CN" altLang="en-US" smtClean="0"/>
              <a:t>绑定事件，这时可以使用事件委托，将事件注册到</a:t>
            </a:r>
            <a:r>
              <a:rPr lang="en-US" altLang="zh-CN" smtClean="0"/>
              <a:t>table</a:t>
            </a:r>
            <a:r>
              <a:rPr lang="zh-CN" altLang="en-US" smtClean="0"/>
              <a:t>上，通过</a:t>
            </a:r>
            <a:r>
              <a:rPr lang="en-US" altLang="zh-CN" smtClean="0"/>
              <a:t>e.target</a:t>
            </a:r>
            <a:r>
              <a:rPr lang="zh-CN" altLang="en-US" smtClean="0"/>
              <a:t>获取到</a:t>
            </a:r>
            <a:r>
              <a:rPr lang="en-US" altLang="zh-CN" smtClean="0"/>
              <a:t>td</a:t>
            </a:r>
            <a:r>
              <a:rPr lang="zh-CN" altLang="en-US" smtClean="0"/>
              <a:t>元素。</a:t>
            </a:r>
            <a:endParaRPr lang="en-US" altLang="zh-CN" smtClean="0"/>
          </a:p>
          <a:p>
            <a:r>
              <a:rPr lang="zh-CN" altLang="en-US" smtClean="0"/>
              <a:t>优点：减少事件注册，节省内存。</a:t>
            </a:r>
            <a:endParaRPr lang="en-US" altLang="zh-CN" smtClean="0"/>
          </a:p>
          <a:p>
            <a:r>
              <a:rPr lang="zh-CN" altLang="en-US" smtClean="0"/>
              <a:t>缺点：当后代元素过多，可能冒泡被阻止，逻辑判断比较复杂。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687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操作</a:t>
            </a:r>
            <a:r>
              <a:rPr lang="en-US" altLang="zh-CN" smtClean="0"/>
              <a:t>dom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smtClean="0"/>
              <a:t>prepend</a:t>
            </a:r>
          </a:p>
          <a:p>
            <a:r>
              <a:rPr lang="en-US" altLang="zh-CN" smtClean="0"/>
              <a:t>append</a:t>
            </a:r>
          </a:p>
          <a:p>
            <a:r>
              <a:rPr lang="en-US" altLang="zh-CN" smtClean="0"/>
              <a:t>before</a:t>
            </a:r>
          </a:p>
          <a:p>
            <a:r>
              <a:rPr lang="en-US" altLang="zh-CN" smtClean="0"/>
              <a:t>after</a:t>
            </a:r>
          </a:p>
          <a:p>
            <a:r>
              <a:rPr lang="en-US" altLang="zh-CN" smtClean="0"/>
              <a:t>remove</a:t>
            </a:r>
          </a:p>
          <a:p>
            <a:r>
              <a:rPr lang="en-US" altLang="zh-CN" smtClean="0"/>
              <a:t>clone</a:t>
            </a:r>
          </a:p>
          <a:p>
            <a:r>
              <a:rPr lang="en-US" altLang="zh-CN" smtClean="0"/>
              <a:t>html</a:t>
            </a:r>
          </a:p>
          <a:p>
            <a:r>
              <a:rPr lang="en-US" altLang="zh-CN" smtClean="0"/>
              <a:t>text</a:t>
            </a:r>
          </a:p>
          <a:p>
            <a:r>
              <a:rPr lang="en-US" altLang="zh-CN" smtClean="0"/>
              <a:t>val</a:t>
            </a:r>
          </a:p>
          <a:p>
            <a:r>
              <a:rPr lang="en-US" altLang="zh-CN" smtClean="0"/>
              <a:t>css</a:t>
            </a:r>
          </a:p>
          <a:p>
            <a:r>
              <a:rPr lang="en-US" altLang="zh-CN" smtClean="0"/>
              <a:t>show</a:t>
            </a:r>
            <a:r>
              <a:rPr lang="zh-CN" altLang="en-US" smtClean="0"/>
              <a:t>、</a:t>
            </a:r>
            <a:r>
              <a:rPr lang="en-US" altLang="zh-CN" smtClean="0"/>
              <a:t>hide</a:t>
            </a:r>
          </a:p>
          <a:p>
            <a:r>
              <a:rPr lang="en-US" altLang="zh-CN" smtClean="0"/>
              <a:t>attr</a:t>
            </a:r>
          </a:p>
          <a:p>
            <a:r>
              <a:rPr lang="en-US" altLang="zh-CN" smtClean="0"/>
              <a:t>width</a:t>
            </a:r>
          </a:p>
          <a:p>
            <a:r>
              <a:rPr lang="en-US" altLang="zh-CN" smtClean="0"/>
              <a:t>height</a:t>
            </a:r>
          </a:p>
          <a:p>
            <a:r>
              <a:rPr lang="en-US" altLang="zh-CN" smtClean="0"/>
              <a:t>parent</a:t>
            </a:r>
          </a:p>
          <a:p>
            <a:r>
              <a:rPr lang="en-US" altLang="zh-CN" smtClean="0"/>
              <a:t>parents</a:t>
            </a:r>
          </a:p>
          <a:p>
            <a:r>
              <a:rPr lang="en-US" altLang="zh-CN" smtClean="0"/>
              <a:t>closest</a:t>
            </a:r>
          </a:p>
          <a:p>
            <a:r>
              <a:rPr lang="en-US" altLang="zh-CN" smtClean="0"/>
              <a:t>children</a:t>
            </a:r>
          </a:p>
          <a:p>
            <a:r>
              <a:rPr lang="en-US" altLang="zh-CN" smtClean="0"/>
              <a:t>find</a:t>
            </a:r>
          </a:p>
          <a:p>
            <a:r>
              <a:rPr lang="en-US" altLang="zh-CN" smtClean="0"/>
              <a:t>siblings</a:t>
            </a:r>
          </a:p>
          <a:p>
            <a:r>
              <a:rPr lang="en-US" altLang="zh-CN" smtClean="0"/>
              <a:t>next</a:t>
            </a:r>
          </a:p>
          <a:p>
            <a:r>
              <a:rPr lang="en-US" altLang="zh-CN" smtClean="0"/>
              <a:t>nextAll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150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prepend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在被选元素</a:t>
            </a:r>
            <a:r>
              <a:rPr lang="zh-CN" altLang="en-US" smtClean="0"/>
              <a:t>的头部插入</a:t>
            </a:r>
            <a:r>
              <a:rPr lang="zh-CN" altLang="en-US"/>
              <a:t>内容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02433"/>
            <a:ext cx="378605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908" y="2602433"/>
            <a:ext cx="4011935" cy="212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996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append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在被选元素的结尾插入内容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812" y="2276872"/>
            <a:ext cx="6551613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411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before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在被选元素之前插入内容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2276872"/>
            <a:ext cx="6532563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50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en-US" altLang="zh-CN" err="1" smtClean="0"/>
              <a:t>window.onload</a:t>
            </a:r>
            <a:r>
              <a:rPr lang="zh-CN" altLang="en-US" smtClean="0"/>
              <a:t>：页面</a:t>
            </a:r>
            <a:r>
              <a:rPr lang="en-US" altLang="zh-CN" err="1" smtClean="0"/>
              <a:t>dom</a:t>
            </a:r>
            <a:r>
              <a:rPr lang="zh-CN" altLang="en-US" smtClean="0"/>
              <a:t>加载完成，包括图片加载（可能非常耗费时间），然后执行</a:t>
            </a:r>
            <a:r>
              <a:rPr lang="en-US" altLang="zh-CN" err="1" smtClean="0"/>
              <a:t>onload</a:t>
            </a:r>
            <a:r>
              <a:rPr lang="zh-CN" altLang="en-US" smtClean="0"/>
              <a:t>事件。如果存在图片加载等这种非常耗时的情况，页面无法操作，因为这时候</a:t>
            </a:r>
            <a:r>
              <a:rPr lang="en-US" altLang="zh-CN" err="1" smtClean="0"/>
              <a:t>js</a:t>
            </a:r>
            <a:r>
              <a:rPr lang="zh-CN" altLang="en-US" smtClean="0"/>
              <a:t>还没有加载。</a:t>
            </a:r>
            <a:endParaRPr lang="en-US" altLang="zh-CN" smtClean="0"/>
          </a:p>
          <a:p>
            <a:r>
              <a:rPr lang="en-US" altLang="zh-CN" err="1" smtClean="0"/>
              <a:t>jquery</a:t>
            </a:r>
            <a:r>
              <a:rPr lang="zh-CN" altLang="en-US" smtClean="0"/>
              <a:t>的</a:t>
            </a:r>
            <a:r>
              <a:rPr lang="en-US" altLang="zh-CN" smtClean="0"/>
              <a:t>ready</a:t>
            </a:r>
            <a:r>
              <a:rPr lang="zh-CN" altLang="en-US" smtClean="0"/>
              <a:t>事件：</a:t>
            </a:r>
            <a:r>
              <a:rPr lang="en-US" altLang="zh-CN" err="1" smtClean="0"/>
              <a:t>dom</a:t>
            </a:r>
            <a:r>
              <a:rPr lang="zh-CN" altLang="en-US" smtClean="0"/>
              <a:t>加载完成后，不需要等到图片加载完成即可触发</a:t>
            </a:r>
            <a:r>
              <a:rPr lang="en-US" altLang="zh-CN"/>
              <a:t>ready</a:t>
            </a:r>
            <a:r>
              <a:rPr lang="zh-CN" altLang="en-US" smtClean="0"/>
              <a:t>事件。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98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after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在被选元素之后插入内容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459" y="2276872"/>
            <a:ext cx="6456363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744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remove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移除元素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4" y="2276872"/>
            <a:ext cx="6646863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267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clone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复制</a:t>
            </a:r>
            <a:r>
              <a:rPr lang="en-US" altLang="zh-CN" smtClean="0"/>
              <a:t>dom</a:t>
            </a:r>
            <a:r>
              <a:rPr lang="zh-CN" altLang="en-US" smtClean="0"/>
              <a:t>节点，</a:t>
            </a:r>
            <a:r>
              <a:rPr lang="en-US" altLang="zh-CN" smtClean="0"/>
              <a:t>clone(true|false)</a:t>
            </a:r>
            <a:endParaRPr lang="en-US" altLang="zh-CN"/>
          </a:p>
          <a:p>
            <a:r>
              <a:rPr lang="en-US" altLang="zh-CN" smtClean="0"/>
              <a:t>true</a:t>
            </a:r>
            <a:r>
              <a:rPr lang="zh-CN" altLang="en-US" smtClean="0"/>
              <a:t>：</a:t>
            </a:r>
            <a:r>
              <a:rPr lang="en-US" altLang="zh-CN" smtClean="0"/>
              <a:t>dom</a:t>
            </a:r>
            <a:r>
              <a:rPr lang="zh-CN" altLang="en-US" smtClean="0"/>
              <a:t>上的事件绑定也能复制，默认</a:t>
            </a:r>
            <a:r>
              <a:rPr lang="en-US" altLang="zh-CN" smtClean="0"/>
              <a:t>false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2976"/>
            <a:ext cx="3356768" cy="298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212975"/>
            <a:ext cx="3385981" cy="298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5967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$(dom).html()</a:t>
            </a:r>
            <a:r>
              <a:rPr lang="zh-CN" altLang="en-US" smtClean="0"/>
              <a:t>：获取</a:t>
            </a:r>
            <a:r>
              <a:rPr lang="en-US" altLang="zh-CN" smtClean="0"/>
              <a:t>dom</a:t>
            </a:r>
            <a:r>
              <a:rPr lang="zh-CN" altLang="en-US" smtClean="0"/>
              <a:t>的子节点</a:t>
            </a:r>
            <a:endParaRPr lang="en-US" altLang="zh-CN" smtClean="0"/>
          </a:p>
          <a:p>
            <a:r>
              <a:rPr lang="en-US" altLang="zh-CN" smtClean="0"/>
              <a:t>$(dom).html(dom1)</a:t>
            </a:r>
            <a:r>
              <a:rPr lang="zh-CN" altLang="en-US" smtClean="0"/>
              <a:t>：</a:t>
            </a:r>
            <a:r>
              <a:rPr lang="en-US" altLang="zh-CN" smtClean="0"/>
              <a:t>dom</a:t>
            </a:r>
            <a:r>
              <a:rPr lang="zh-CN" altLang="en-US"/>
              <a:t>子</a:t>
            </a:r>
            <a:r>
              <a:rPr lang="zh-CN" altLang="en-US" smtClean="0"/>
              <a:t>节点覆盖为</a:t>
            </a:r>
            <a:r>
              <a:rPr lang="en-US" altLang="zh-CN" smtClean="0"/>
              <a:t>dom1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589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text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获取子节点的所有文本。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32856"/>
            <a:ext cx="3770152" cy="2041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476" y="4437112"/>
            <a:ext cx="4778783" cy="1872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064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val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$(‘input’).val()</a:t>
            </a:r>
            <a:r>
              <a:rPr lang="zh-CN" altLang="en-US" smtClean="0"/>
              <a:t>：返回</a:t>
            </a:r>
            <a:r>
              <a:rPr lang="en-US" altLang="zh-CN" smtClean="0"/>
              <a:t>input</a:t>
            </a:r>
            <a:r>
              <a:rPr lang="zh-CN" altLang="en-US" smtClean="0"/>
              <a:t>框的值。</a:t>
            </a:r>
            <a:endParaRPr lang="en-US" altLang="zh-CN" smtClean="0"/>
          </a:p>
          <a:p>
            <a:r>
              <a:rPr lang="en-US" altLang="zh-CN"/>
              <a:t>$(‘input’).val</a:t>
            </a:r>
            <a:r>
              <a:rPr lang="en-US" altLang="zh-CN" smtClean="0"/>
              <a:t>(‘123’)</a:t>
            </a:r>
            <a:r>
              <a:rPr lang="zh-CN" altLang="en-US" smtClean="0"/>
              <a:t>：设置</a:t>
            </a:r>
            <a:r>
              <a:rPr lang="en-US" altLang="zh-CN" smtClean="0"/>
              <a:t>input</a:t>
            </a:r>
            <a:r>
              <a:rPr lang="zh-CN" altLang="en-US" smtClean="0"/>
              <a:t>框的值为</a:t>
            </a:r>
            <a:r>
              <a:rPr lang="en-US" altLang="zh-CN" smtClean="0"/>
              <a:t>123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135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css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内嵌</a:t>
            </a:r>
            <a:r>
              <a:rPr lang="en-US" altLang="zh-CN" smtClean="0"/>
              <a:t>css</a:t>
            </a:r>
            <a:r>
              <a:rPr lang="zh-CN" altLang="en-US" smtClean="0"/>
              <a:t>样式修改</a:t>
            </a:r>
            <a:endParaRPr lang="en-US" altLang="zh-CN" smtClean="0"/>
          </a:p>
          <a:p>
            <a:r>
              <a:rPr lang="en-US" altLang="zh-CN" smtClean="0"/>
              <a:t>$(dom).css({});</a:t>
            </a:r>
          </a:p>
          <a:p>
            <a:r>
              <a:rPr lang="en-US" altLang="zh-CN" smtClean="0"/>
              <a:t>$(dom).css(‘</a:t>
            </a:r>
            <a:r>
              <a:rPr lang="zh-CN" altLang="en-US" smtClean="0"/>
              <a:t>属性名</a:t>
            </a:r>
            <a:r>
              <a:rPr lang="en-US" altLang="zh-CN" smtClean="0"/>
              <a:t>’, ‘</a:t>
            </a:r>
            <a:r>
              <a:rPr lang="zh-CN" altLang="en-US" smtClean="0"/>
              <a:t>属性值</a:t>
            </a:r>
            <a:r>
              <a:rPr lang="en-US" altLang="zh-CN" smtClean="0"/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2572065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show</a:t>
            </a:r>
            <a:r>
              <a:rPr lang="zh-CN" altLang="en-US" smtClean="0"/>
              <a:t>、</a:t>
            </a:r>
            <a:r>
              <a:rPr lang="en-US" altLang="zh-CN" smtClean="0"/>
              <a:t>hide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如果元素是块级元素，会内嵌</a:t>
            </a:r>
            <a:r>
              <a:rPr lang="en-US" altLang="zh-CN" smtClean="0"/>
              <a:t>css</a:t>
            </a:r>
            <a:r>
              <a:rPr lang="zh-CN" altLang="en-US" smtClean="0"/>
              <a:t>设置</a:t>
            </a:r>
            <a:r>
              <a:rPr lang="en-US" altLang="zh-CN" smtClean="0"/>
              <a:t>display</a:t>
            </a:r>
            <a:r>
              <a:rPr lang="zh-CN" altLang="en-US" smtClean="0"/>
              <a:t>为</a:t>
            </a:r>
            <a:r>
              <a:rPr lang="en-US" altLang="zh-CN" smtClean="0"/>
              <a:t>block</a:t>
            </a:r>
            <a:r>
              <a:rPr lang="zh-CN" altLang="en-US" smtClean="0"/>
              <a:t>，其它元素会设置为</a:t>
            </a:r>
            <a:r>
              <a:rPr lang="en-US" altLang="zh-CN" smtClean="0"/>
              <a:t>inline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隐藏元素，内嵌</a:t>
            </a:r>
            <a:r>
              <a:rPr lang="en-US" altLang="zh-CN"/>
              <a:t>css</a:t>
            </a:r>
            <a:r>
              <a:rPr lang="zh-CN" altLang="en-US"/>
              <a:t>设置为</a:t>
            </a:r>
            <a:r>
              <a:rPr lang="en-US" altLang="zh-CN"/>
              <a:t>display: none</a:t>
            </a:r>
            <a:r>
              <a:rPr lang="en-US" altLang="zh-CN" smtClean="0"/>
              <a:t>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682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attr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设置或者返回</a:t>
            </a:r>
            <a:r>
              <a:rPr lang="en-US" altLang="zh-CN" smtClean="0"/>
              <a:t>attr</a:t>
            </a:r>
            <a:r>
              <a:rPr lang="zh-CN" altLang="en-US" smtClean="0"/>
              <a:t>属性</a:t>
            </a:r>
            <a:endParaRPr lang="en-US" altLang="zh-CN" smtClean="0"/>
          </a:p>
          <a:p>
            <a:r>
              <a:rPr lang="en-US" altLang="zh-CN" smtClean="0"/>
              <a:t>$(dom).attr(‘data-id’, 5)</a:t>
            </a:r>
            <a:r>
              <a:rPr lang="zh-CN" altLang="en-US" smtClean="0"/>
              <a:t>：设置</a:t>
            </a:r>
            <a:r>
              <a:rPr lang="en-US" altLang="zh-CN" smtClean="0"/>
              <a:t>data-id</a:t>
            </a:r>
            <a:r>
              <a:rPr lang="zh-CN" altLang="en-US" smtClean="0"/>
              <a:t>值为</a:t>
            </a:r>
            <a:r>
              <a:rPr lang="en-US" altLang="zh-CN" smtClean="0"/>
              <a:t>5</a:t>
            </a:r>
            <a:endParaRPr lang="en-US" altLang="zh-CN"/>
          </a:p>
          <a:p>
            <a:r>
              <a:rPr lang="en-US" altLang="zh-CN" smtClean="0"/>
              <a:t>$(dom).attr(‘data-id’)</a:t>
            </a:r>
            <a:r>
              <a:rPr lang="zh-CN" altLang="en-US" smtClean="0"/>
              <a:t>返回</a:t>
            </a:r>
            <a:r>
              <a:rPr lang="en-US" altLang="zh-CN" smtClean="0"/>
              <a:t>data-id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12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width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设置或返回元素的宽度（不包括内边距、边框或外边距</a:t>
            </a:r>
            <a:r>
              <a:rPr lang="zh-CN" altLang="en-US" smtClean="0"/>
              <a:t>）。</a:t>
            </a:r>
            <a:endParaRPr lang="en-US" altLang="zh-CN" smtClean="0"/>
          </a:p>
          <a:p>
            <a:r>
              <a:rPr lang="zh-CN" altLang="en-US" smtClean="0"/>
              <a:t>当元素</a:t>
            </a:r>
            <a:r>
              <a:rPr lang="en-US" altLang="zh-CN" smtClean="0"/>
              <a:t>display: none</a:t>
            </a:r>
            <a:r>
              <a:rPr lang="zh-CN" altLang="en-US" smtClean="0"/>
              <a:t>，设置了</a:t>
            </a:r>
            <a:r>
              <a:rPr lang="en-US" altLang="zh-CN" smtClean="0"/>
              <a:t>width</a:t>
            </a:r>
            <a:r>
              <a:rPr lang="zh-CN" altLang="en-US" smtClean="0"/>
              <a:t>时，</a:t>
            </a:r>
            <a:r>
              <a:rPr lang="en-US" altLang="zh-CN" smtClean="0"/>
              <a:t>$(dom).width()</a:t>
            </a:r>
            <a:r>
              <a:rPr lang="zh-CN" altLang="en-US" smtClean="0"/>
              <a:t>获取的是这个</a:t>
            </a:r>
            <a:r>
              <a:rPr lang="en-US" altLang="zh-CN" smtClean="0"/>
              <a:t>width</a:t>
            </a:r>
            <a:r>
              <a:rPr lang="zh-CN" altLang="en-US" smtClean="0"/>
              <a:t>值，如果没有显示的设置</a:t>
            </a:r>
            <a:r>
              <a:rPr lang="en-US" altLang="zh-CN" smtClean="0"/>
              <a:t>width</a:t>
            </a:r>
            <a:r>
              <a:rPr lang="zh-CN" altLang="en-US" smtClean="0"/>
              <a:t>，值为</a:t>
            </a:r>
            <a:r>
              <a:rPr lang="en-US" altLang="zh-CN" smtClean="0"/>
              <a:t>0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height</a:t>
            </a:r>
            <a:r>
              <a:rPr lang="zh-CN" altLang="en-US" smtClean="0"/>
              <a:t>同理。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43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r>
              <a:rPr lang="en-US" altLang="zh-CN" err="1" smtClean="0"/>
              <a:t>jquery</a:t>
            </a:r>
            <a:r>
              <a:rPr lang="zh-CN" altLang="en-US" smtClean="0"/>
              <a:t>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&lt;script type="text/</a:t>
            </a:r>
            <a:r>
              <a:rPr lang="en-US" altLang="zh-CN" err="1"/>
              <a:t>javascript</a:t>
            </a:r>
            <a:r>
              <a:rPr lang="en-US" altLang="zh-CN"/>
              <a:t>" </a:t>
            </a:r>
            <a:r>
              <a:rPr lang="en-US" altLang="zh-CN" err="1"/>
              <a:t>src</a:t>
            </a:r>
            <a:r>
              <a:rPr lang="en-US" altLang="zh-CN"/>
              <a:t>="jquery.js"&gt;&lt;/script</a:t>
            </a:r>
            <a:r>
              <a:rPr lang="en-US" altLang="zh-CN" smtClean="0"/>
              <a:t>&gt;</a:t>
            </a:r>
          </a:p>
          <a:p>
            <a:r>
              <a:rPr lang="zh-CN" altLang="en-US" smtClean="0"/>
              <a:t>在</a:t>
            </a:r>
            <a:r>
              <a:rPr lang="en-US" altLang="zh-CN" err="1" smtClean="0"/>
              <a:t>jquery</a:t>
            </a:r>
            <a:r>
              <a:rPr lang="zh-CN" altLang="en-US" smtClean="0"/>
              <a:t>中一般使用</a:t>
            </a:r>
            <a:r>
              <a:rPr lang="en-US" altLang="zh-CN" smtClean="0"/>
              <a:t>$</a:t>
            </a:r>
            <a:r>
              <a:rPr lang="zh-CN" altLang="en-US" smtClean="0"/>
              <a:t>来操作</a:t>
            </a:r>
            <a:r>
              <a:rPr lang="en-US" altLang="zh-CN" err="1" smtClean="0"/>
              <a:t>jquery</a:t>
            </a:r>
            <a:r>
              <a:rPr lang="zh-CN" altLang="en-US" smtClean="0"/>
              <a:t>对象。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936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height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方法设置或返回元素的高度</a:t>
            </a:r>
          </a:p>
        </p:txBody>
      </p:sp>
    </p:spTree>
    <p:extLst>
      <p:ext uri="{BB962C8B-B14F-4D97-AF65-F5344CB8AC3E}">
        <p14:creationId xmlns:p14="http://schemas.microsoft.com/office/powerpoint/2010/main" val="406387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返回当前元素的父级元素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388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parents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$(dom).parents(‘</a:t>
            </a:r>
            <a:r>
              <a:rPr lang="zh-CN" altLang="en-US" smtClean="0"/>
              <a:t>匹配规则</a:t>
            </a:r>
            <a:r>
              <a:rPr lang="en-US" altLang="zh-CN" smtClean="0"/>
              <a:t>’)</a:t>
            </a:r>
            <a:r>
              <a:rPr lang="zh-CN" altLang="en-US" smtClean="0"/>
              <a:t>：返回当前</a:t>
            </a:r>
            <a:r>
              <a:rPr lang="en-US" altLang="zh-CN" smtClean="0"/>
              <a:t>dom</a:t>
            </a:r>
            <a:r>
              <a:rPr lang="zh-CN" altLang="en-US" smtClean="0"/>
              <a:t>所有符合匹配规则的祖先元素。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4590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closest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与</a:t>
            </a:r>
            <a:r>
              <a:rPr lang="en-US" altLang="zh-CN" smtClean="0"/>
              <a:t>parent</a:t>
            </a:r>
            <a:r>
              <a:rPr lang="zh-CN" altLang="en-US" smtClean="0"/>
              <a:t>类似，只是</a:t>
            </a:r>
            <a:r>
              <a:rPr lang="en-US" altLang="zh-CN" smtClean="0"/>
              <a:t>closest</a:t>
            </a:r>
            <a:r>
              <a:rPr lang="zh-CN" altLang="en-US" smtClean="0"/>
              <a:t>是从当前元素开始往上查找，返回第一个符合匹配规则的元素。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9824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children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返回被选元素的所有</a:t>
            </a:r>
            <a:r>
              <a:rPr lang="zh-CN" altLang="en-US">
                <a:solidFill>
                  <a:srgbClr val="FF0000"/>
                </a:solidFill>
              </a:rPr>
              <a:t>直接子</a:t>
            </a:r>
            <a:r>
              <a:rPr lang="zh-CN" altLang="en-US" smtClean="0">
                <a:solidFill>
                  <a:srgbClr val="FF0000"/>
                </a:solidFill>
              </a:rPr>
              <a:t>元素。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3912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find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与</a:t>
            </a:r>
            <a:r>
              <a:rPr lang="en-US" altLang="zh-CN" smtClean="0"/>
              <a:t>children</a:t>
            </a:r>
            <a:r>
              <a:rPr lang="zh-CN" altLang="en-US" smtClean="0"/>
              <a:t>类似，在所有子元素中查找。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7300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siblings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返回被选元素的</a:t>
            </a:r>
            <a:r>
              <a:rPr lang="zh-CN" altLang="en-US" smtClean="0"/>
              <a:t>所有</a:t>
            </a:r>
            <a:r>
              <a:rPr lang="zh-CN" altLang="en-US"/>
              <a:t>兄弟</a:t>
            </a:r>
            <a:r>
              <a:rPr lang="zh-CN" altLang="en-US" smtClean="0"/>
              <a:t>元素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645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返回被选元素的下一</a:t>
            </a:r>
            <a:r>
              <a:rPr lang="zh-CN" altLang="en-US" smtClean="0"/>
              <a:t>个兄弟元素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712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nextAll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返回被选元素的所有跟随</a:t>
            </a:r>
            <a:r>
              <a:rPr lang="zh-CN" altLang="en-US" smtClean="0"/>
              <a:t>的兄弟元素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1574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altLang="zh-CN" smtClean="0"/>
              <a:t>get</a:t>
            </a:r>
            <a:r>
              <a:rPr lang="zh-CN" altLang="en-US" smtClean="0"/>
              <a:t>与</a:t>
            </a:r>
            <a:r>
              <a:rPr lang="en-US" altLang="zh-CN" smtClean="0"/>
              <a:t>eq</a:t>
            </a:r>
            <a:r>
              <a:rPr lang="zh-CN" altLang="en-US" smtClean="0"/>
              <a:t>区别：</a:t>
            </a:r>
            <a:endParaRPr lang="en-US" altLang="zh-CN" smtClean="0"/>
          </a:p>
          <a:p>
            <a:r>
              <a:rPr lang="en-US" altLang="zh-CN" smtClean="0"/>
              <a:t>get</a:t>
            </a:r>
            <a:r>
              <a:rPr lang="zh-CN" altLang="en-US" smtClean="0"/>
              <a:t>：获取的</a:t>
            </a:r>
            <a:r>
              <a:rPr lang="en-US" altLang="zh-CN" smtClean="0"/>
              <a:t>dom</a:t>
            </a:r>
            <a:r>
              <a:rPr lang="zh-CN" altLang="en-US" smtClean="0"/>
              <a:t>对象</a:t>
            </a:r>
            <a:endParaRPr lang="en-US" altLang="zh-CN" smtClean="0"/>
          </a:p>
          <a:p>
            <a:r>
              <a:rPr lang="en-US" altLang="zh-CN" smtClean="0"/>
              <a:t>eq</a:t>
            </a:r>
            <a:r>
              <a:rPr lang="zh-CN" altLang="en-US" smtClean="0"/>
              <a:t>：获取的是</a:t>
            </a:r>
            <a:r>
              <a:rPr lang="en-US" altLang="zh-CN" smtClean="0"/>
              <a:t>jquery</a:t>
            </a:r>
            <a:r>
              <a:rPr lang="zh-CN" altLang="en-US" smtClean="0"/>
              <a:t>对象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97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jquery</a:t>
            </a:r>
            <a:r>
              <a:rPr lang="zh-CN" altLang="en-US"/>
              <a:t>对象普遍以</a:t>
            </a:r>
            <a:r>
              <a:rPr lang="en-US" altLang="zh-CN"/>
              <a:t>$</a:t>
            </a:r>
            <a:r>
              <a:rPr lang="zh-CN" altLang="en-US"/>
              <a:t>开头，如</a:t>
            </a:r>
            <a:r>
              <a:rPr lang="en-US" altLang="zh-CN"/>
              <a:t>$divs</a:t>
            </a:r>
            <a:r>
              <a:rPr lang="zh-CN" altLang="en-US"/>
              <a:t>表示一个</a:t>
            </a:r>
            <a:r>
              <a:rPr lang="en-US" altLang="zh-CN"/>
              <a:t>div</a:t>
            </a:r>
            <a:r>
              <a:rPr lang="zh-CN" altLang="en-US"/>
              <a:t>的</a:t>
            </a:r>
            <a:r>
              <a:rPr lang="en-US" altLang="zh-CN"/>
              <a:t>jquery</a:t>
            </a:r>
            <a:r>
              <a:rPr lang="zh-CN" altLang="en-US"/>
              <a:t>数组。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6305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向</a:t>
            </a:r>
            <a:r>
              <a:rPr lang="en-US" altLang="zh-CN" smtClean="0"/>
              <a:t>dom</a:t>
            </a:r>
            <a:r>
              <a:rPr lang="zh-CN" altLang="en-US" smtClean="0"/>
              <a:t>附加数据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$(dom).data(‘name’, ‘</a:t>
            </a:r>
            <a:r>
              <a:rPr lang="zh-CN" altLang="en-US" smtClean="0"/>
              <a:t>张三</a:t>
            </a:r>
            <a:r>
              <a:rPr lang="en-US" altLang="zh-CN" smtClean="0"/>
              <a:t>’)</a:t>
            </a:r>
            <a:r>
              <a:rPr lang="zh-CN" altLang="en-US" smtClean="0"/>
              <a:t>：设置</a:t>
            </a:r>
            <a:r>
              <a:rPr lang="en-US" altLang="zh-CN" smtClean="0"/>
              <a:t>name</a:t>
            </a:r>
          </a:p>
          <a:p>
            <a:r>
              <a:rPr lang="en-US" altLang="zh-CN" smtClean="0"/>
              <a:t>$(dom).data(‘name’)</a:t>
            </a:r>
            <a:r>
              <a:rPr lang="zh-CN" altLang="en-US" smtClean="0"/>
              <a:t>：获取</a:t>
            </a:r>
            <a:r>
              <a:rPr lang="en-US" altLang="zh-CN" smtClean="0"/>
              <a:t>name</a:t>
            </a:r>
            <a:r>
              <a:rPr lang="zh-CN" altLang="en-US" smtClean="0"/>
              <a:t>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7578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$.each</a:t>
            </a:r>
            <a:r>
              <a:rPr lang="zh-CN" altLang="en-US" smtClean="0"/>
              <a:t>与</a:t>
            </a:r>
            <a:r>
              <a:rPr lang="en-US" altLang="zh-CN" smtClean="0"/>
              <a:t>$().each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$.each(Object, function(i, item) {})</a:t>
            </a:r>
          </a:p>
          <a:p>
            <a:r>
              <a:rPr lang="en-US" altLang="zh-CN" smtClean="0"/>
              <a:t>$(‘div’).each(function(i, item) {})</a:t>
            </a:r>
          </a:p>
          <a:p>
            <a:r>
              <a:rPr lang="zh-CN" altLang="en-US" smtClean="0"/>
              <a:t>都是遍历数组或者对象。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422954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合并数据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mtClean="0"/>
              <a:t>jquery</a:t>
            </a:r>
            <a:r>
              <a:rPr lang="zh-CN" altLang="en-US" smtClean="0"/>
              <a:t>合并数据通过</a:t>
            </a:r>
            <a:r>
              <a:rPr lang="en-US" altLang="zh-CN" smtClean="0"/>
              <a:t>$.extend(deep, obj1, obj2, [obj3], …[objN])</a:t>
            </a:r>
            <a:r>
              <a:rPr lang="zh-CN" altLang="en-US" smtClean="0"/>
              <a:t>得到一个新对象。</a:t>
            </a:r>
            <a:endParaRPr lang="en-US" altLang="zh-CN" smtClean="0"/>
          </a:p>
          <a:p>
            <a:r>
              <a:rPr lang="zh-CN" altLang="en-US" smtClean="0"/>
              <a:t>把后面的对象复制到</a:t>
            </a:r>
            <a:r>
              <a:rPr lang="en-US" altLang="zh-CN" smtClean="0"/>
              <a:t>obj1</a:t>
            </a:r>
            <a:r>
              <a:rPr lang="zh-CN" altLang="en-US" smtClean="0"/>
              <a:t>中，如果</a:t>
            </a:r>
            <a:r>
              <a:rPr lang="en-US" altLang="zh-CN" smtClean="0"/>
              <a:t>deep</a:t>
            </a:r>
            <a:r>
              <a:rPr lang="zh-CN" altLang="en-US" smtClean="0"/>
              <a:t>设置为</a:t>
            </a:r>
            <a:r>
              <a:rPr lang="en-US" altLang="zh-CN" smtClean="0"/>
              <a:t>true</a:t>
            </a:r>
            <a:r>
              <a:rPr lang="zh-CN" altLang="en-US" smtClean="0"/>
              <a:t>，会实现深度拷贝。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可以看到如果是深度拷贝，深层对象也会合并数据，而不是强行覆盖。</a:t>
            </a:r>
            <a:endParaRPr lang="en-US" altLang="zh-CN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64706"/>
            <a:ext cx="2318329" cy="235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764705"/>
            <a:ext cx="2160240" cy="2356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9598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ajax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在不刷新页面的情况下发送</a:t>
            </a:r>
            <a:r>
              <a:rPr lang="en-US" altLang="zh-CN" smtClean="0"/>
              <a:t>http</a:t>
            </a:r>
            <a:r>
              <a:rPr lang="zh-CN" altLang="en-US" smtClean="0"/>
              <a:t>请求，并且不会影响用户操作（默认是异步操作，不会阻塞进程）。如果设置为同步操作，必须等到这个请求完成（不管是请求成功还是超时报错）后才能进行其它操作。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5903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、创建</a:t>
            </a:r>
            <a:r>
              <a:rPr lang="en-US" altLang="zh-CN"/>
              <a:t>XMLHttpRequest</a:t>
            </a:r>
            <a:r>
              <a:rPr lang="zh-CN" altLang="en-US"/>
              <a:t>对象</a:t>
            </a:r>
            <a:r>
              <a:rPr lang="en-US" altLang="zh-CN"/>
              <a:t>,</a:t>
            </a:r>
            <a:r>
              <a:rPr lang="zh-CN" altLang="en-US"/>
              <a:t>也就是创建一个异步调用</a:t>
            </a:r>
            <a:r>
              <a:rPr lang="zh-CN" altLang="en-US" smtClean="0"/>
              <a:t>对象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、创建</a:t>
            </a:r>
            <a:r>
              <a:rPr lang="zh-CN" altLang="en-US"/>
              <a:t>一个新的</a:t>
            </a:r>
            <a:r>
              <a:rPr lang="en-US" altLang="zh-CN"/>
              <a:t>HTTP</a:t>
            </a:r>
            <a:r>
              <a:rPr lang="zh-CN" altLang="en-US"/>
              <a:t>请求</a:t>
            </a:r>
            <a:r>
              <a:rPr lang="en-US" altLang="zh-CN"/>
              <a:t>,</a:t>
            </a:r>
            <a:r>
              <a:rPr lang="zh-CN" altLang="en-US"/>
              <a:t>并指定该</a:t>
            </a:r>
            <a:r>
              <a:rPr lang="en-US" altLang="zh-CN"/>
              <a:t>HTTP</a:t>
            </a:r>
            <a:r>
              <a:rPr lang="zh-CN" altLang="en-US"/>
              <a:t>请求的方法、</a:t>
            </a:r>
            <a:r>
              <a:rPr lang="en-US" altLang="zh-CN"/>
              <a:t>URL</a:t>
            </a:r>
            <a:r>
              <a:rPr lang="zh-CN" altLang="en-US"/>
              <a:t>及验证</a:t>
            </a:r>
            <a:r>
              <a:rPr lang="zh-CN" altLang="en-US" smtClean="0"/>
              <a:t>信息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、设置</a:t>
            </a:r>
            <a:r>
              <a:rPr lang="zh-CN" altLang="en-US"/>
              <a:t>响应</a:t>
            </a:r>
            <a:r>
              <a:rPr lang="en-US" altLang="zh-CN"/>
              <a:t>HTTP</a:t>
            </a:r>
            <a:r>
              <a:rPr lang="zh-CN" altLang="en-US"/>
              <a:t>请求状态变化的</a:t>
            </a:r>
            <a:r>
              <a:rPr lang="zh-CN" altLang="en-US" smtClean="0"/>
              <a:t>函数</a:t>
            </a:r>
            <a:endParaRPr lang="en-US" altLang="zh-CN" smtClean="0"/>
          </a:p>
          <a:p>
            <a:r>
              <a:rPr lang="en-US" altLang="zh-CN" smtClean="0"/>
              <a:t>4</a:t>
            </a:r>
            <a:r>
              <a:rPr lang="zh-CN" altLang="en-US" smtClean="0"/>
              <a:t>、发送</a:t>
            </a:r>
            <a:r>
              <a:rPr lang="en-US" altLang="zh-CN"/>
              <a:t>HTTP</a:t>
            </a:r>
            <a:r>
              <a:rPr lang="zh-CN" altLang="en-US" smtClean="0"/>
              <a:t>请求</a:t>
            </a:r>
            <a:endParaRPr lang="en-US" altLang="zh-CN" smtClean="0"/>
          </a:p>
          <a:p>
            <a:r>
              <a:rPr lang="en-US" altLang="zh-CN" smtClean="0"/>
              <a:t>5</a:t>
            </a:r>
            <a:r>
              <a:rPr lang="zh-CN" altLang="en-US" smtClean="0"/>
              <a:t>、获取</a:t>
            </a:r>
            <a:r>
              <a:rPr lang="zh-CN" altLang="en-US"/>
              <a:t>异步调用返回的</a:t>
            </a:r>
            <a:r>
              <a:rPr lang="zh-CN" altLang="en-US" smtClean="0"/>
              <a:t>数据</a:t>
            </a:r>
            <a:endParaRPr lang="en-US" altLang="zh-CN" smtClean="0"/>
          </a:p>
          <a:p>
            <a:r>
              <a:rPr lang="zh-CN" altLang="en-US"/>
              <a:t>不同的浏览器使用的异步调用对象也有所不同</a:t>
            </a:r>
            <a:r>
              <a:rPr lang="en-US" altLang="zh-CN"/>
              <a:t>,</a:t>
            </a:r>
            <a:r>
              <a:rPr lang="zh-CN" altLang="en-US"/>
              <a:t>在</a:t>
            </a:r>
            <a:r>
              <a:rPr lang="en-US" altLang="zh-CN"/>
              <a:t>IE</a:t>
            </a:r>
            <a:r>
              <a:rPr lang="zh-CN" altLang="en-US"/>
              <a:t>浏览器中异步调用使用的是</a:t>
            </a:r>
            <a:r>
              <a:rPr lang="en-US" altLang="zh-CN"/>
              <a:t>XMLHTTP</a:t>
            </a:r>
            <a:r>
              <a:rPr lang="zh-CN" altLang="en-US"/>
              <a:t>组件中的</a:t>
            </a:r>
            <a:r>
              <a:rPr lang="en-US" altLang="zh-CN"/>
              <a:t>XMLHttpRequest</a:t>
            </a:r>
            <a:r>
              <a:rPr lang="zh-CN" altLang="en-US"/>
              <a:t>对象</a:t>
            </a:r>
            <a:r>
              <a:rPr lang="en-US" altLang="zh-CN"/>
              <a:t>,</a:t>
            </a:r>
            <a:r>
              <a:rPr lang="zh-CN" altLang="en-US"/>
              <a:t>而在</a:t>
            </a:r>
            <a:r>
              <a:rPr lang="en-US" altLang="zh-CN"/>
              <a:t>Netscape</a:t>
            </a:r>
            <a:r>
              <a:rPr lang="zh-CN" altLang="en-US"/>
              <a:t>、</a:t>
            </a:r>
            <a:r>
              <a:rPr lang="en-US" altLang="zh-CN"/>
              <a:t>Firefox</a:t>
            </a:r>
            <a:r>
              <a:rPr lang="zh-CN" altLang="en-US"/>
              <a:t>浏览器中则直接使用</a:t>
            </a:r>
            <a:r>
              <a:rPr lang="en-US" altLang="zh-CN"/>
              <a:t>XMLHttpRequest</a:t>
            </a:r>
            <a:r>
              <a:rPr lang="zh-CN" altLang="en-US"/>
              <a:t>组件。因此</a:t>
            </a:r>
            <a:r>
              <a:rPr lang="en-US" altLang="zh-CN"/>
              <a:t>,</a:t>
            </a:r>
            <a:r>
              <a:rPr lang="zh-CN" altLang="en-US"/>
              <a:t>在不同浏览器中创建</a:t>
            </a:r>
            <a:r>
              <a:rPr lang="en-US" altLang="zh-CN"/>
              <a:t>XMLHttpRequest</a:t>
            </a:r>
            <a:r>
              <a:rPr lang="zh-CN" altLang="en-US"/>
              <a:t>对象的方式都</a:t>
            </a:r>
            <a:r>
              <a:rPr lang="zh-CN" altLang="en-US" smtClean="0"/>
              <a:t>有所不同。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111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zh-CN" altLang="en-US" smtClean="0"/>
              <a:t>当</a:t>
            </a:r>
            <a:r>
              <a:rPr lang="en-US" altLang="zh-CN" smtClean="0"/>
              <a:t>readyState = 4</a:t>
            </a:r>
            <a:r>
              <a:rPr lang="zh-CN" altLang="en-US" smtClean="0"/>
              <a:t>并且</a:t>
            </a:r>
            <a:r>
              <a:rPr lang="en-US" altLang="zh-CN" smtClean="0"/>
              <a:t>status = 200</a:t>
            </a:r>
            <a:r>
              <a:rPr lang="zh-CN" altLang="en-US" smtClean="0"/>
              <a:t>表示请求成功。</a:t>
            </a:r>
            <a:endParaRPr lang="zh-CN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1052736"/>
            <a:ext cx="380047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7715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ajax</a:t>
            </a:r>
            <a:r>
              <a:rPr lang="zh-CN" altLang="en-US" smtClean="0"/>
              <a:t>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常用参数：</a:t>
            </a:r>
            <a:endParaRPr lang="en-US" altLang="zh-CN" smtClean="0"/>
          </a:p>
          <a:p>
            <a:r>
              <a:rPr lang="en-US" altLang="zh-CN" smtClean="0"/>
              <a:t>url</a:t>
            </a:r>
            <a:r>
              <a:rPr lang="zh-CN" altLang="en-US" smtClean="0"/>
              <a:t>：请求地址</a:t>
            </a:r>
            <a:endParaRPr lang="en-US" altLang="zh-CN" smtClean="0"/>
          </a:p>
          <a:p>
            <a:r>
              <a:rPr lang="en-US" altLang="zh-CN" smtClean="0"/>
              <a:t>type</a:t>
            </a:r>
            <a:r>
              <a:rPr lang="zh-CN" altLang="en-US" smtClean="0"/>
              <a:t>：</a:t>
            </a:r>
            <a:r>
              <a:rPr lang="en-US" altLang="zh-CN" smtClean="0"/>
              <a:t>get</a:t>
            </a:r>
            <a:r>
              <a:rPr lang="zh-CN" altLang="en-US" smtClean="0"/>
              <a:t>（默认）、</a:t>
            </a:r>
            <a:r>
              <a:rPr lang="en-US" altLang="zh-CN" smtClean="0"/>
              <a:t>post</a:t>
            </a:r>
          </a:p>
          <a:p>
            <a:r>
              <a:rPr lang="en-US" altLang="zh-CN" smtClean="0"/>
              <a:t>async</a:t>
            </a:r>
            <a:r>
              <a:rPr lang="zh-CN" altLang="en-US" smtClean="0"/>
              <a:t>：是否异步，默认</a:t>
            </a:r>
            <a:r>
              <a:rPr lang="en-US" altLang="zh-CN" smtClean="0"/>
              <a:t>true</a:t>
            </a:r>
          </a:p>
          <a:p>
            <a:r>
              <a:rPr lang="en-US" altLang="zh-CN" smtClean="0"/>
              <a:t>data</a:t>
            </a:r>
            <a:r>
              <a:rPr lang="zh-CN" altLang="en-US" smtClean="0"/>
              <a:t>：请求发送的数据</a:t>
            </a:r>
            <a:endParaRPr lang="en-US" altLang="zh-CN" smtClean="0"/>
          </a:p>
          <a:p>
            <a:r>
              <a:rPr lang="en-US" altLang="zh-CN" smtClean="0"/>
              <a:t>beforeSend</a:t>
            </a:r>
            <a:r>
              <a:rPr lang="zh-CN" altLang="en-US" smtClean="0"/>
              <a:t>：请求发送前的回调</a:t>
            </a:r>
            <a:endParaRPr lang="en-US" altLang="zh-CN" smtClean="0"/>
          </a:p>
          <a:p>
            <a:r>
              <a:rPr lang="en-US" altLang="zh-CN" smtClean="0"/>
              <a:t>complete</a:t>
            </a:r>
            <a:r>
              <a:rPr lang="zh-CN" altLang="en-US" smtClean="0"/>
              <a:t>：请求成功或失败回调</a:t>
            </a:r>
            <a:endParaRPr lang="en-US" altLang="zh-CN" smtClean="0"/>
          </a:p>
          <a:p>
            <a:r>
              <a:rPr lang="en-US" altLang="zh-CN" smtClean="0"/>
              <a:t>success</a:t>
            </a:r>
            <a:r>
              <a:rPr lang="zh-CN" altLang="en-US" smtClean="0"/>
              <a:t>：成功回调</a:t>
            </a:r>
            <a:endParaRPr lang="en-US" altLang="zh-CN" smtClean="0"/>
          </a:p>
          <a:p>
            <a:r>
              <a:rPr lang="en-US" altLang="zh-CN" smtClean="0"/>
              <a:t>error</a:t>
            </a:r>
            <a:r>
              <a:rPr lang="zh-CN" altLang="en-US" smtClean="0"/>
              <a:t>：失败回调</a:t>
            </a:r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46" y="2060848"/>
            <a:ext cx="2440310" cy="3116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29556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ajax</a:t>
            </a:r>
            <a:r>
              <a:rPr lang="zh-CN" altLang="en-US" smtClean="0"/>
              <a:t>全局设置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设置一个</a:t>
            </a:r>
            <a:r>
              <a:rPr lang="en-US" altLang="zh-CN" smtClean="0"/>
              <a:t>ajax</a:t>
            </a:r>
            <a:r>
              <a:rPr lang="zh-CN" altLang="en-US" smtClean="0"/>
              <a:t>全局参数，当</a:t>
            </a:r>
            <a:r>
              <a:rPr lang="en-US" altLang="zh-CN" smtClean="0"/>
              <a:t>$.ajax</a:t>
            </a:r>
            <a:r>
              <a:rPr lang="zh-CN" altLang="en-US" smtClean="0"/>
              <a:t>参数中出现相同变量值时，本次请求会覆盖全局参数。</a:t>
            </a:r>
            <a:endParaRPr lang="zh-CN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116937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3922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ajax</a:t>
            </a:r>
            <a:r>
              <a:rPr lang="zh-CN" altLang="en-US" smtClean="0"/>
              <a:t>跨域处理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、通过在服务器端设置白名单：</a:t>
            </a:r>
            <a:endParaRPr lang="en-US" altLang="zh-CN" smtClean="0"/>
          </a:p>
          <a:p>
            <a:r>
              <a:rPr lang="en-US" altLang="zh-CN" smtClean="0"/>
              <a:t>“Access-Control-Allow-Origin:*”</a:t>
            </a:r>
            <a:r>
              <a:rPr lang="zh-CN" altLang="en-US" smtClean="0"/>
              <a:t>：*代表所有域名。</a:t>
            </a:r>
            <a:endParaRPr lang="en-US" altLang="zh-CN" smtClean="0"/>
          </a:p>
          <a:p>
            <a:r>
              <a:rPr lang="en-US" altLang="zh-CN" smtClean="0"/>
              <a:t>“Access-Control-Allow-Methods:GET,POST”</a:t>
            </a:r>
            <a:r>
              <a:rPr lang="zh-CN" altLang="en-US" smtClean="0"/>
              <a:t>：支持</a:t>
            </a:r>
            <a:r>
              <a:rPr lang="en-US" altLang="zh-CN" smtClean="0"/>
              <a:t>post</a:t>
            </a:r>
            <a:r>
              <a:rPr lang="zh-CN" altLang="en-US" smtClean="0"/>
              <a:t>和</a:t>
            </a:r>
            <a:r>
              <a:rPr lang="en-US" altLang="zh-CN" smtClean="0"/>
              <a:t>get</a:t>
            </a:r>
            <a:r>
              <a:rPr lang="zh-CN" altLang="en-US" smtClean="0"/>
              <a:t>请求。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JsonP</a:t>
            </a:r>
          </a:p>
          <a:p>
            <a:r>
              <a:rPr lang="en-US" altLang="zh-CN"/>
              <a:t>ajax</a:t>
            </a:r>
            <a:r>
              <a:rPr lang="zh-CN" altLang="en-US"/>
              <a:t>本身是不可以跨域</a:t>
            </a:r>
            <a:r>
              <a:rPr lang="zh-CN" altLang="en-US"/>
              <a:t>的</a:t>
            </a:r>
            <a:r>
              <a:rPr lang="zh-CN" altLang="en-US" smtClean="0"/>
              <a:t>，通过</a:t>
            </a:r>
            <a:r>
              <a:rPr lang="zh-CN" altLang="en-US"/>
              <a:t>产生一个</a:t>
            </a:r>
            <a:r>
              <a:rPr lang="en-US" altLang="zh-CN"/>
              <a:t>script</a:t>
            </a:r>
            <a:r>
              <a:rPr lang="zh-CN" altLang="en-US"/>
              <a:t>标签来实现跨域。因为</a:t>
            </a:r>
            <a:r>
              <a:rPr lang="en-US" altLang="zh-CN"/>
              <a:t>script</a:t>
            </a:r>
            <a:r>
              <a:rPr lang="zh-CN" altLang="en-US"/>
              <a:t>标签的</a:t>
            </a:r>
            <a:r>
              <a:rPr lang="en-US" altLang="zh-CN"/>
              <a:t>src</a:t>
            </a:r>
            <a:r>
              <a:rPr lang="zh-CN" altLang="en-US"/>
              <a:t>属性是没有跨域的限制的。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、代理</a:t>
            </a:r>
            <a:endParaRPr lang="en-US" altLang="zh-CN" smtClean="0"/>
          </a:p>
          <a:p>
            <a:r>
              <a:rPr lang="en-US" altLang="zh-CN" smtClean="0"/>
              <a:t>a.com</a:t>
            </a:r>
            <a:r>
              <a:rPr lang="zh-CN" altLang="en-US" smtClean="0"/>
              <a:t>（客户端</a:t>
            </a:r>
            <a:r>
              <a:rPr lang="en-US" altLang="zh-CN" smtClean="0"/>
              <a:t>A</a:t>
            </a:r>
            <a:r>
              <a:rPr lang="zh-CN" altLang="en-US" smtClean="0"/>
              <a:t>）发送请求给</a:t>
            </a:r>
            <a:r>
              <a:rPr lang="en-US" altLang="zh-CN" smtClean="0"/>
              <a:t>a.com</a:t>
            </a:r>
            <a:r>
              <a:rPr lang="zh-CN" altLang="en-US" smtClean="0"/>
              <a:t>（服务器端</a:t>
            </a:r>
            <a:r>
              <a:rPr lang="en-US" altLang="zh-CN" smtClean="0"/>
              <a:t>B</a:t>
            </a:r>
            <a:r>
              <a:rPr lang="zh-CN" altLang="en-US" smtClean="0"/>
              <a:t>），</a:t>
            </a:r>
            <a:r>
              <a:rPr lang="en-US" altLang="zh-CN" smtClean="0"/>
              <a:t>B</a:t>
            </a:r>
            <a:r>
              <a:rPr lang="zh-CN" altLang="en-US" smtClean="0"/>
              <a:t>转发请求给</a:t>
            </a:r>
            <a:r>
              <a:rPr lang="en-US" altLang="zh-CN" smtClean="0"/>
              <a:t>b.com</a:t>
            </a:r>
            <a:r>
              <a:rPr lang="zh-CN" altLang="en-US" smtClean="0"/>
              <a:t>（服务器</a:t>
            </a:r>
            <a:r>
              <a:rPr lang="en-US" altLang="zh-CN" smtClean="0"/>
              <a:t>C</a:t>
            </a:r>
            <a:r>
              <a:rPr lang="zh-CN" altLang="en-US" smtClean="0"/>
              <a:t>），</a:t>
            </a:r>
            <a:r>
              <a:rPr lang="en-US" altLang="zh-CN" smtClean="0"/>
              <a:t>C</a:t>
            </a:r>
            <a:r>
              <a:rPr lang="zh-CN" altLang="en-US" smtClean="0"/>
              <a:t>将请求结果返回给</a:t>
            </a:r>
            <a:r>
              <a:rPr lang="en-US" altLang="zh-CN" smtClean="0"/>
              <a:t>B</a:t>
            </a:r>
            <a:r>
              <a:rPr lang="zh-CN" altLang="en-US" smtClean="0"/>
              <a:t>，</a:t>
            </a:r>
            <a:r>
              <a:rPr lang="en-US" altLang="zh-CN" smtClean="0"/>
              <a:t>B</a:t>
            </a:r>
            <a:r>
              <a:rPr lang="zh-CN" altLang="en-US" smtClean="0"/>
              <a:t>转发给</a:t>
            </a:r>
            <a:r>
              <a:rPr lang="en-US" altLang="zh-CN" smtClean="0"/>
              <a:t>A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2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操纵</a:t>
            </a:r>
            <a:r>
              <a:rPr lang="zh-CN" altLang="en-US" smtClean="0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err="1" smtClean="0"/>
              <a:t>jquery</a:t>
            </a:r>
            <a:r>
              <a:rPr lang="zh-CN" altLang="en-US" smtClean="0"/>
              <a:t>通过</a:t>
            </a:r>
            <a:r>
              <a:rPr lang="en-US" altLang="zh-CN" smtClean="0"/>
              <a:t>$(</a:t>
            </a:r>
            <a:r>
              <a:rPr lang="en-US" altLang="zh-CN" err="1" smtClean="0"/>
              <a:t>dom</a:t>
            </a:r>
            <a:r>
              <a:rPr lang="en-US" altLang="zh-CN" smtClean="0"/>
              <a:t>)</a:t>
            </a:r>
            <a:r>
              <a:rPr lang="zh-CN" altLang="en-US" smtClean="0"/>
              <a:t>返回</a:t>
            </a:r>
            <a:r>
              <a:rPr lang="en-US" altLang="zh-CN" err="1" smtClean="0"/>
              <a:t>jquery</a:t>
            </a:r>
            <a:r>
              <a:rPr lang="zh-CN" altLang="en-US" smtClean="0"/>
              <a:t>对象，就可以调用</a:t>
            </a:r>
            <a:r>
              <a:rPr lang="en-US" altLang="zh-CN" err="1" smtClean="0"/>
              <a:t>jquery</a:t>
            </a:r>
            <a:r>
              <a:rPr lang="zh-CN" altLang="en-US" smtClean="0"/>
              <a:t>内部方法，比如</a:t>
            </a:r>
            <a:r>
              <a:rPr lang="en-US" altLang="zh-CN" smtClean="0"/>
              <a:t>$(</a:t>
            </a:r>
            <a:r>
              <a:rPr lang="en-US" altLang="zh-CN" err="1" smtClean="0"/>
              <a:t>document.body</a:t>
            </a:r>
            <a:r>
              <a:rPr lang="en-US" altLang="zh-CN" smtClean="0"/>
              <a:t>).</a:t>
            </a:r>
            <a:r>
              <a:rPr lang="en-US" altLang="zh-CN" err="1" smtClean="0"/>
              <a:t>addClass</a:t>
            </a:r>
            <a:r>
              <a:rPr lang="en-US" altLang="zh-CN" smtClean="0"/>
              <a:t>(‘active’);</a:t>
            </a:r>
          </a:p>
          <a:p>
            <a:r>
              <a:rPr lang="en-US" altLang="zh-CN" err="1" smtClean="0"/>
              <a:t>jquery</a:t>
            </a:r>
            <a:r>
              <a:rPr lang="zh-CN" altLang="en-US" smtClean="0"/>
              <a:t>是链式调用，执行方法后返回的是当前对象，比如</a:t>
            </a:r>
            <a:r>
              <a:rPr lang="en-US" altLang="zh-CN" smtClean="0"/>
              <a:t>$(</a:t>
            </a:r>
            <a:r>
              <a:rPr lang="en-US" altLang="zh-CN" err="1" smtClean="0"/>
              <a:t>dom</a:t>
            </a:r>
            <a:r>
              <a:rPr lang="en-US" altLang="zh-CN" smtClean="0"/>
              <a:t>).show().hide();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2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mtClean="0"/>
              <a:t>常用原生方法：</a:t>
            </a:r>
            <a:endParaRPr lang="en-US" altLang="zh-CN" smtClean="0"/>
          </a:p>
          <a:p>
            <a:r>
              <a:rPr lang="en-US" altLang="zh-CN" err="1" smtClean="0">
                <a:solidFill>
                  <a:srgbClr val="FF0000"/>
                </a:solidFill>
              </a:rPr>
              <a:t>getElementById</a:t>
            </a:r>
            <a:r>
              <a:rPr lang="zh-CN" altLang="en-US"/>
              <a:t>：</a:t>
            </a:r>
            <a:r>
              <a:rPr lang="en-US" altLang="zh-CN" err="1" smtClean="0"/>
              <a:t>document.getElementById</a:t>
            </a:r>
            <a:r>
              <a:rPr lang="en-US" altLang="zh-CN" smtClean="0"/>
              <a:t>(“</a:t>
            </a:r>
            <a:r>
              <a:rPr lang="en-US" altLang="zh-CN" err="1" smtClean="0"/>
              <a:t>domId</a:t>
            </a:r>
            <a:r>
              <a:rPr lang="en-US" altLang="zh-CN" smtClean="0"/>
              <a:t>”)</a:t>
            </a:r>
            <a:r>
              <a:rPr lang="zh-CN" altLang="en-US" smtClean="0"/>
              <a:t>其中</a:t>
            </a:r>
            <a:r>
              <a:rPr lang="zh-CN" altLang="en-US"/>
              <a:t>，</a:t>
            </a:r>
            <a:r>
              <a:rPr lang="en-US" altLang="zh-CN" err="1"/>
              <a:t>domId</a:t>
            </a:r>
            <a:r>
              <a:rPr lang="zh-CN" altLang="en-US"/>
              <a:t>为要选取元素的</a:t>
            </a:r>
            <a:r>
              <a:rPr lang="en-US" altLang="zh-CN"/>
              <a:t>id</a:t>
            </a:r>
            <a:r>
              <a:rPr lang="zh-CN" altLang="en-US"/>
              <a:t>属性</a:t>
            </a:r>
            <a:r>
              <a:rPr lang="zh-CN" altLang="en-US" smtClean="0"/>
              <a:t>值。</a:t>
            </a:r>
            <a:endParaRPr lang="en-US" altLang="zh-CN" smtClean="0"/>
          </a:p>
          <a:p>
            <a:r>
              <a:rPr lang="en-US" altLang="zh-CN" err="1">
                <a:solidFill>
                  <a:srgbClr val="FF0000"/>
                </a:solidFill>
              </a:rPr>
              <a:t>getElementsByClassName</a:t>
            </a:r>
            <a:r>
              <a:rPr lang="zh-CN" altLang="en-US" smtClean="0"/>
              <a:t>：</a:t>
            </a:r>
            <a:r>
              <a:rPr lang="en-US" altLang="zh-CN" smtClean="0"/>
              <a:t>element.</a:t>
            </a:r>
            <a:r>
              <a:rPr lang="en-US" altLang="zh-CN"/>
              <a:t> </a:t>
            </a:r>
            <a:r>
              <a:rPr lang="en-US" altLang="zh-CN" err="1"/>
              <a:t>getElementsByClassName</a:t>
            </a:r>
            <a:r>
              <a:rPr lang="en-US" altLang="zh-CN" smtClean="0"/>
              <a:t>(“</a:t>
            </a:r>
            <a:r>
              <a:rPr lang="en-US" altLang="zh-CN" err="1" smtClean="0"/>
              <a:t>className</a:t>
            </a:r>
            <a:r>
              <a:rPr lang="en-US" altLang="zh-CN" smtClean="0"/>
              <a:t>”)</a:t>
            </a:r>
            <a:r>
              <a:rPr lang="zh-CN" altLang="en-US" smtClean="0"/>
              <a:t>，</a:t>
            </a:r>
            <a:r>
              <a:rPr lang="en-US" altLang="zh-CN"/>
              <a:t> element</a:t>
            </a:r>
            <a:r>
              <a:rPr lang="zh-CN" altLang="en-US"/>
              <a:t>是有效的</a:t>
            </a:r>
            <a:r>
              <a:rPr lang="en-US" altLang="zh-CN"/>
              <a:t>DOM</a:t>
            </a:r>
            <a:r>
              <a:rPr lang="zh-CN" altLang="en-US"/>
              <a:t>元素（包括</a:t>
            </a:r>
            <a:r>
              <a:rPr lang="en-US" altLang="zh-CN"/>
              <a:t>document</a:t>
            </a:r>
            <a:r>
              <a:rPr lang="zh-CN" altLang="en-US" smtClean="0"/>
              <a:t>）</a:t>
            </a:r>
            <a:r>
              <a:rPr lang="en-US" altLang="zh-CN" err="1" smtClean="0"/>
              <a:t>classNames</a:t>
            </a:r>
            <a:r>
              <a:rPr lang="zh-CN" altLang="en-US"/>
              <a:t>是</a:t>
            </a:r>
            <a:r>
              <a:rPr lang="en-US" altLang="zh-CN"/>
              <a:t>CSS</a:t>
            </a:r>
            <a:r>
              <a:rPr lang="zh-CN" altLang="en-US"/>
              <a:t>类名称的组合（多个类名之间用空格，可以是多个空格隔开</a:t>
            </a:r>
            <a:r>
              <a:rPr lang="zh-CN" altLang="en-US" smtClean="0"/>
              <a:t>），如</a:t>
            </a:r>
            <a:r>
              <a:rPr lang="en-US" altLang="zh-CN" err="1"/>
              <a:t>element.getElementsByClassName</a:t>
            </a:r>
            <a:r>
              <a:rPr lang="en-US" altLang="zh-CN"/>
              <a:t>("class2 class1")</a:t>
            </a:r>
            <a:r>
              <a:rPr lang="zh-CN" altLang="en-US"/>
              <a:t>将选取</a:t>
            </a:r>
            <a:r>
              <a:rPr lang="en-US" altLang="zh-CN"/>
              <a:t>elements</a:t>
            </a:r>
            <a:r>
              <a:rPr lang="zh-CN" altLang="en-US"/>
              <a:t>后代元素中同时应用了</a:t>
            </a:r>
            <a:r>
              <a:rPr lang="en-US" altLang="zh-CN"/>
              <a:t>class1</a:t>
            </a:r>
            <a:r>
              <a:rPr lang="zh-CN" altLang="en-US"/>
              <a:t>和</a:t>
            </a:r>
            <a:r>
              <a:rPr lang="en-US" altLang="zh-CN"/>
              <a:t>class2</a:t>
            </a:r>
            <a:r>
              <a:rPr lang="zh-CN" altLang="en-US"/>
              <a:t>样式的元素（样式名称不区分先后顺序） </a:t>
            </a:r>
            <a:r>
              <a:rPr lang="zh-CN" altLang="en-US" smtClean="0"/>
              <a:t>，</a:t>
            </a:r>
            <a:r>
              <a:rPr lang="zh-CN" altLang="en-US"/>
              <a:t>返回值是一个</a:t>
            </a:r>
            <a:r>
              <a:rPr lang="en-US" altLang="zh-CN" err="1"/>
              <a:t>nodeList</a:t>
            </a:r>
            <a:r>
              <a:rPr lang="zh-CN" altLang="en-US" smtClean="0"/>
              <a:t>集合。</a:t>
            </a:r>
            <a:endParaRPr lang="en-US" altLang="zh-CN" smtClean="0"/>
          </a:p>
          <a:p>
            <a:r>
              <a:rPr lang="en-US" altLang="zh-CN" err="1" smtClean="0"/>
              <a:t>css</a:t>
            </a:r>
            <a:r>
              <a:rPr lang="zh-CN" altLang="en-US" smtClean="0"/>
              <a:t>选择器：</a:t>
            </a:r>
            <a:r>
              <a:rPr lang="en-US" altLang="zh-CN"/>
              <a:t> </a:t>
            </a:r>
            <a:r>
              <a:rPr lang="en-US" altLang="zh-CN" err="1">
                <a:solidFill>
                  <a:srgbClr val="FF0000"/>
                </a:solidFill>
              </a:rPr>
              <a:t>document.querySelector</a:t>
            </a:r>
            <a:r>
              <a:rPr lang="en-US" altLang="zh-CN" smtClean="0">
                <a:solidFill>
                  <a:srgbClr val="FF0000"/>
                </a:solidFill>
              </a:rPr>
              <a:t>(“selector”)</a:t>
            </a:r>
            <a:r>
              <a:rPr lang="zh-CN" altLang="en-US"/>
              <a:t>或者是</a:t>
            </a:r>
            <a:r>
              <a:rPr lang="en-US" altLang="zh-CN" err="1">
                <a:solidFill>
                  <a:srgbClr val="FF0000"/>
                </a:solidFill>
              </a:rPr>
              <a:t>element.querySelector</a:t>
            </a:r>
            <a:r>
              <a:rPr lang="en-US" altLang="zh-CN" smtClean="0">
                <a:solidFill>
                  <a:srgbClr val="FF0000"/>
                </a:solidFill>
              </a:rPr>
              <a:t>(“selector”)</a:t>
            </a:r>
            <a:r>
              <a:rPr lang="zh-CN" altLang="en-US" smtClean="0"/>
              <a:t>，其中</a:t>
            </a:r>
            <a:r>
              <a:rPr lang="en-US" altLang="zh-CN"/>
              <a:t>selector</a:t>
            </a:r>
            <a:r>
              <a:rPr lang="zh-CN" altLang="en-US"/>
              <a:t>为合法的</a:t>
            </a:r>
            <a:r>
              <a:rPr lang="en-US" altLang="zh-CN" err="1"/>
              <a:t>css</a:t>
            </a:r>
            <a:r>
              <a:rPr lang="zh-CN" altLang="en-US"/>
              <a:t>选择</a:t>
            </a:r>
            <a:r>
              <a:rPr lang="zh-CN" altLang="en-US" smtClean="0"/>
              <a:t>器，前者在文档范围内查找匹配的元素，后者在该元素的后代元素中查找，相同点是只返回第一个符合条件的元素。</a:t>
            </a:r>
            <a:endParaRPr lang="en-US" altLang="zh-CN" smtClean="0"/>
          </a:p>
          <a:p>
            <a:r>
              <a:rPr lang="en-US" altLang="zh-CN" err="1"/>
              <a:t>css</a:t>
            </a:r>
            <a:r>
              <a:rPr lang="zh-CN" altLang="en-US"/>
              <a:t>选择</a:t>
            </a:r>
            <a:r>
              <a:rPr lang="zh-CN" altLang="en-US" smtClean="0"/>
              <a:t>器：</a:t>
            </a:r>
            <a:r>
              <a:rPr lang="en-US" altLang="zh-CN"/>
              <a:t> </a:t>
            </a:r>
            <a:r>
              <a:rPr lang="en-US" altLang="zh-CN" err="1">
                <a:solidFill>
                  <a:srgbClr val="FF0000"/>
                </a:solidFill>
              </a:rPr>
              <a:t>document.querySelectorAll</a:t>
            </a:r>
            <a:r>
              <a:rPr lang="en-US" altLang="zh-CN" smtClean="0">
                <a:solidFill>
                  <a:srgbClr val="FF0000"/>
                </a:solidFill>
              </a:rPr>
              <a:t>(“selector”)</a:t>
            </a:r>
            <a:r>
              <a:rPr lang="zh-CN" altLang="en-US" smtClean="0"/>
              <a:t>，</a:t>
            </a:r>
            <a:r>
              <a:rPr lang="zh-CN" altLang="en-US"/>
              <a:t>返回值是一个</a:t>
            </a:r>
            <a:r>
              <a:rPr lang="en-US" altLang="zh-CN" err="1"/>
              <a:t>nodeList</a:t>
            </a:r>
            <a:r>
              <a:rPr lang="zh-CN" altLang="en-US" smtClean="0"/>
              <a:t>集合。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51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mtClean="0"/>
              <a:t>id</a:t>
            </a:r>
            <a:r>
              <a:rPr lang="zh-CN" altLang="en-US" smtClean="0"/>
              <a:t>选择器</a:t>
            </a:r>
            <a:endParaRPr lang="en-US" altLang="zh-CN" smtClean="0"/>
          </a:p>
          <a:p>
            <a:r>
              <a:rPr lang="zh-CN" altLang="en-US" smtClean="0"/>
              <a:t>类</a:t>
            </a:r>
            <a:r>
              <a:rPr lang="zh-CN" altLang="en-US"/>
              <a:t>选择</a:t>
            </a:r>
            <a:r>
              <a:rPr lang="zh-CN" altLang="en-US" smtClean="0"/>
              <a:t>器</a:t>
            </a:r>
            <a:endParaRPr lang="en-US" altLang="zh-CN" smtClean="0"/>
          </a:p>
          <a:p>
            <a:r>
              <a:rPr lang="zh-CN" altLang="en-US" smtClean="0"/>
              <a:t>标签选择器</a:t>
            </a:r>
            <a:endParaRPr lang="en-US" altLang="zh-CN" smtClean="0"/>
          </a:p>
          <a:p>
            <a:r>
              <a:rPr lang="zh-CN" altLang="en-US"/>
              <a:t>层叠选择</a:t>
            </a:r>
            <a:r>
              <a:rPr lang="zh-CN" altLang="en-US" smtClean="0"/>
              <a:t>器</a:t>
            </a:r>
            <a:endParaRPr lang="en-US" altLang="zh-CN" smtClean="0"/>
          </a:p>
          <a:p>
            <a:r>
              <a:rPr lang="zh-CN" altLang="en-US"/>
              <a:t>基本过滤选择</a:t>
            </a:r>
            <a:r>
              <a:rPr lang="zh-CN" altLang="en-US" smtClean="0"/>
              <a:t>器</a:t>
            </a:r>
            <a:endParaRPr lang="en-US" altLang="zh-CN" smtClean="0"/>
          </a:p>
          <a:p>
            <a:r>
              <a:rPr lang="zh-CN" altLang="en-US"/>
              <a:t>内容过滤选择</a:t>
            </a:r>
            <a:r>
              <a:rPr lang="zh-CN" altLang="en-US" smtClean="0"/>
              <a:t>器</a:t>
            </a:r>
            <a:endParaRPr lang="en-US" altLang="zh-CN" smtClean="0"/>
          </a:p>
          <a:p>
            <a:r>
              <a:rPr lang="zh-CN" altLang="en-US"/>
              <a:t>属性过滤选择</a:t>
            </a:r>
            <a:r>
              <a:rPr lang="zh-CN" altLang="en-US" smtClean="0"/>
              <a:t>器</a:t>
            </a:r>
            <a:endParaRPr lang="en-US" altLang="zh-CN" smtClean="0"/>
          </a:p>
          <a:p>
            <a:r>
              <a:rPr lang="zh-CN" altLang="en-US"/>
              <a:t>子元素过滤选择</a:t>
            </a:r>
            <a:r>
              <a:rPr lang="zh-CN" altLang="en-US" smtClean="0"/>
              <a:t>器</a:t>
            </a:r>
            <a:endParaRPr lang="en-US" altLang="zh-CN" smtClean="0"/>
          </a:p>
          <a:p>
            <a:r>
              <a:rPr lang="zh-CN" altLang="en-US" smtClean="0"/>
              <a:t>表</a:t>
            </a:r>
            <a:r>
              <a:rPr lang="zh-CN" altLang="en-US"/>
              <a:t>单元素过滤选择器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5699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id</a:t>
            </a:r>
            <a:r>
              <a:rPr lang="zh-CN" altLang="en-US" smtClean="0"/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返回当前元素下第一个符合条件的元素。</a:t>
            </a:r>
            <a:endParaRPr lang="en-US" altLang="zh-CN" smtClean="0"/>
          </a:p>
          <a:p>
            <a:r>
              <a:rPr lang="en-US" altLang="zh-CN" smtClean="0"/>
              <a:t>$(‘#parent’)</a:t>
            </a:r>
            <a:r>
              <a:rPr lang="zh-CN" altLang="en-US" smtClean="0"/>
              <a:t>：返回文档中第一个</a:t>
            </a:r>
            <a:r>
              <a:rPr lang="en-US" altLang="zh-CN" smtClean="0"/>
              <a:t>id</a:t>
            </a:r>
            <a:r>
              <a:rPr lang="zh-CN" altLang="en-US" smtClean="0"/>
              <a:t>为</a:t>
            </a:r>
            <a:r>
              <a:rPr lang="en-US" altLang="zh-CN" smtClean="0"/>
              <a:t>parent</a:t>
            </a:r>
            <a:r>
              <a:rPr lang="zh-CN" altLang="en-US" smtClean="0"/>
              <a:t>的元素</a:t>
            </a:r>
            <a:endParaRPr lang="en-US" altLang="zh-CN" smtClean="0"/>
          </a:p>
          <a:p>
            <a:r>
              <a:rPr lang="en-US" altLang="zh-CN" smtClean="0"/>
              <a:t>$(‘#parent’).find(‘#sub’)</a:t>
            </a:r>
            <a:r>
              <a:rPr lang="zh-CN" altLang="en-US" smtClean="0"/>
              <a:t>：返回</a:t>
            </a:r>
            <a:r>
              <a:rPr lang="en-US" altLang="zh-CN" smtClean="0"/>
              <a:t>#parent</a:t>
            </a:r>
            <a:r>
              <a:rPr lang="zh-CN" altLang="en-US" smtClean="0"/>
              <a:t>的后代元素中第一个</a:t>
            </a:r>
            <a:r>
              <a:rPr lang="en-US" altLang="zh-CN" smtClean="0"/>
              <a:t>id</a:t>
            </a:r>
            <a:r>
              <a:rPr lang="zh-CN" altLang="en-US" smtClean="0"/>
              <a:t>值</a:t>
            </a:r>
            <a:r>
              <a:rPr lang="en-US" altLang="zh-CN" smtClean="0"/>
              <a:t>#sub</a:t>
            </a:r>
            <a:r>
              <a:rPr lang="zh-CN" altLang="en-US" smtClean="0"/>
              <a:t>的元素。</a:t>
            </a:r>
            <a:endParaRPr lang="en-US" altLang="zh-CN" smtClean="0"/>
          </a:p>
          <a:p>
            <a:r>
              <a:rPr lang="zh-CN" altLang="en-US" smtClean="0"/>
              <a:t>注意：要避免文档中出现多个</a:t>
            </a:r>
            <a:r>
              <a:rPr lang="en-US" altLang="zh-CN" smtClean="0"/>
              <a:t>id</a:t>
            </a:r>
            <a:r>
              <a:rPr lang="zh-CN" altLang="en-US" smtClean="0"/>
              <a:t>值相同的元素，否则容易出现不可预知的问题。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28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2180</Words>
  <Application>Microsoft Office PowerPoint</Application>
  <PresentationFormat>全屏显示(4:3)</PresentationFormat>
  <Paragraphs>238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2" baseType="lpstr">
      <vt:lpstr>宋体</vt:lpstr>
      <vt:lpstr>Arial</vt:lpstr>
      <vt:lpstr>Calibri</vt:lpstr>
      <vt:lpstr>Office 主题</vt:lpstr>
      <vt:lpstr>jquery</vt:lpstr>
      <vt:lpstr>开发须知</vt:lpstr>
      <vt:lpstr>PowerPoint 演示文稿</vt:lpstr>
      <vt:lpstr>引入jquery库</vt:lpstr>
      <vt:lpstr>常识</vt:lpstr>
      <vt:lpstr>操纵对象</vt:lpstr>
      <vt:lpstr>PowerPoint 演示文稿</vt:lpstr>
      <vt:lpstr>常用选择器</vt:lpstr>
      <vt:lpstr>id选择器</vt:lpstr>
      <vt:lpstr>类选择器</vt:lpstr>
      <vt:lpstr>标签选择器</vt:lpstr>
      <vt:lpstr>层叠选择器</vt:lpstr>
      <vt:lpstr>基本过滤选择器</vt:lpstr>
      <vt:lpstr>内容过滤选择器</vt:lpstr>
      <vt:lpstr>属性过滤选择器</vt:lpstr>
      <vt:lpstr>子元素过滤选择器</vt:lpstr>
      <vt:lpstr>表单元素过滤选择器</vt:lpstr>
      <vt:lpstr>常用事件</vt:lpstr>
      <vt:lpstr>原生事件绑定</vt:lpstr>
      <vt:lpstr>事件捕获和冒泡</vt:lpstr>
      <vt:lpstr>PowerPoint 演示文稿</vt:lpstr>
      <vt:lpstr>阻止事件冒泡</vt:lpstr>
      <vt:lpstr>jquery常用事件绑定</vt:lpstr>
      <vt:lpstr>PowerPoint 演示文稿</vt:lpstr>
      <vt:lpstr>事件委托</vt:lpstr>
      <vt:lpstr>操作dom</vt:lpstr>
      <vt:lpstr>prepend</vt:lpstr>
      <vt:lpstr>append</vt:lpstr>
      <vt:lpstr>before</vt:lpstr>
      <vt:lpstr>after</vt:lpstr>
      <vt:lpstr>remove</vt:lpstr>
      <vt:lpstr>clone</vt:lpstr>
      <vt:lpstr>html</vt:lpstr>
      <vt:lpstr>text</vt:lpstr>
      <vt:lpstr>val</vt:lpstr>
      <vt:lpstr>css</vt:lpstr>
      <vt:lpstr>show、hide</vt:lpstr>
      <vt:lpstr>attr</vt:lpstr>
      <vt:lpstr>width</vt:lpstr>
      <vt:lpstr>height</vt:lpstr>
      <vt:lpstr>parent</vt:lpstr>
      <vt:lpstr>parents</vt:lpstr>
      <vt:lpstr>closest</vt:lpstr>
      <vt:lpstr>children</vt:lpstr>
      <vt:lpstr>find</vt:lpstr>
      <vt:lpstr>siblings</vt:lpstr>
      <vt:lpstr>next</vt:lpstr>
      <vt:lpstr>nextAll</vt:lpstr>
      <vt:lpstr>PowerPoint 演示文稿</vt:lpstr>
      <vt:lpstr>向dom附加数据</vt:lpstr>
      <vt:lpstr>$.each与$().each</vt:lpstr>
      <vt:lpstr>合并数据</vt:lpstr>
      <vt:lpstr>ajax</vt:lpstr>
      <vt:lpstr>PowerPoint 演示文稿</vt:lpstr>
      <vt:lpstr>PowerPoint 演示文稿</vt:lpstr>
      <vt:lpstr>ajax参数</vt:lpstr>
      <vt:lpstr>ajax全局设置</vt:lpstr>
      <vt:lpstr>ajax跨域处理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ZY179</dc:creator>
  <cp:lastModifiedBy>Administrator</cp:lastModifiedBy>
  <cp:revision>121</cp:revision>
  <dcterms:created xsi:type="dcterms:W3CDTF">2018-10-04T09:45:04Z</dcterms:created>
  <dcterms:modified xsi:type="dcterms:W3CDTF">2018-10-08T08:57:07Z</dcterms:modified>
</cp:coreProperties>
</file>