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  <a:srgbClr val="FFCC66"/>
    <a:srgbClr val="FFFF66"/>
    <a:srgbClr val="FFFF99"/>
    <a:srgbClr val="B60606"/>
    <a:srgbClr val="C31A0D"/>
    <a:srgbClr val="CC210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>
      <p:cViewPr varScale="1">
        <p:scale>
          <a:sx n="85" d="100"/>
          <a:sy n="85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01880-344B-488B-BFCE-E6B72A4589F6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ED632-93B9-4A34-8E01-75241D938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1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61" b="93473" l="3095" r="990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188640"/>
            <a:ext cx="1080120" cy="8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6966520" y="349078"/>
            <a:ext cx="2069976" cy="487634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ts val="1500"/>
              </a:lnSpc>
            </a:pPr>
            <a:r>
              <a:rPr lang="zh-CN" altLang="en-US" sz="2000" b="1" i="0" kern="1200" cap="all" spc="0" dirty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  <a:cs typeface="+mn-cs"/>
              </a:rPr>
              <a:t>中国菜介绍</a:t>
            </a:r>
            <a:r>
              <a:rPr lang="en-US" altLang="zh-CN" sz="1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chinese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dishes</a:t>
            </a:r>
            <a:r>
              <a:rPr lang="zh-CN" altLang="en-US" sz="2000" b="1" i="0" kern="1200" cap="all" spc="0" dirty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  <a:cs typeface="+mn-cs"/>
              </a:rPr>
              <a:t> </a:t>
            </a:r>
            <a:endParaRPr lang="zh-CN" altLang="en-US" sz="1600" b="1" cap="all" spc="0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990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0">
              <a:schemeClr val="bg2">
                <a:tint val="80000"/>
                <a:satMod val="300000"/>
                <a:lumMod val="90000"/>
                <a:lumOff val="10000"/>
              </a:schemeClr>
            </a:gs>
            <a:gs pos="100000">
              <a:srgbClr val="FFCC00">
                <a:alpha val="56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蔡方林\Desktop\教材修改\4.1（LJP）\案例用图\蒜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2EDE1"/>
              </a:clrFrom>
              <a:clrTo>
                <a:srgbClr val="F2EDE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99" y="3429000"/>
            <a:ext cx="5328592" cy="315933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42"/>
            <a:ext cx="9144000" cy="69074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304" y="6448251"/>
            <a:ext cx="1080120" cy="365125"/>
          </a:xfrm>
        </p:spPr>
        <p:txBody>
          <a:bodyPr/>
          <a:lstStyle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0F33FDEE-B88B-49FB-9EED-B4B4F8F3D8B5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961" b="93473" l="3095" r="990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45" y="6085217"/>
            <a:ext cx="1080120" cy="8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2934072" y="6446094"/>
            <a:ext cx="2069976" cy="295274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lnSpc>
                <a:spcPts val="1500"/>
              </a:lnSpc>
            </a:pPr>
            <a:r>
              <a:rPr lang="zh-CN" altLang="en-US" sz="2000" b="1" i="0" kern="1200" cap="all" spc="0" dirty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  <a:cs typeface="+mn-cs"/>
              </a:rPr>
              <a:t>中 国 菜 介 绍</a:t>
            </a:r>
            <a:endParaRPr lang="zh-CN" altLang="en-US" sz="1600" b="1" cap="all" spc="0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8313" y="1557338"/>
            <a:ext cx="8280400" cy="4527550"/>
          </a:xfrm>
        </p:spPr>
        <p:txBody>
          <a:bodyPr/>
          <a:lstStyle>
            <a:lvl1pPr marL="342900" indent="-342900">
              <a:buClr>
                <a:srgbClr val="002060"/>
              </a:buClr>
              <a:buSzPct val="70000"/>
              <a:buFont typeface="Wingdings" pitchFamily="2" charset="2"/>
              <a:buChar char="l"/>
              <a:defRPr sz="300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6">
                  <a:lumMod val="50000"/>
                </a:schemeClr>
              </a:buClr>
              <a:buSzPct val="70000"/>
              <a:buFont typeface="Wingdings" pitchFamily="2" charset="2"/>
              <a:buChar char="l"/>
              <a:defRPr sz="2600">
                <a:latin typeface="楷体" pitchFamily="49" charset="-122"/>
                <a:ea typeface="楷体" pitchFamily="49" charset="-122"/>
              </a:defRPr>
            </a:lvl2pPr>
            <a:lvl3pPr marL="1257300" indent="-342900">
              <a:buClr>
                <a:srgbClr val="08A810"/>
              </a:buClr>
              <a:buSzPct val="70000"/>
              <a:buFont typeface="Wingdings" pitchFamily="2" charset="2"/>
              <a:buChar char="l"/>
              <a:defRPr sz="2300">
                <a:latin typeface="楷体" pitchFamily="49" charset="-122"/>
                <a:ea typeface="楷体" pitchFamily="49" charset="-122"/>
              </a:defRPr>
            </a:lvl3pPr>
            <a:lvl4pPr marL="1600200" indent="-228600"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n"/>
              <a:defRPr>
                <a:latin typeface="楷体" pitchFamily="49" charset="-122"/>
                <a:ea typeface="楷体" pitchFamily="49" charset="-122"/>
              </a:defRPr>
            </a:lvl4pPr>
            <a:lvl5pPr marL="2057400" indent="-228600">
              <a:buClr>
                <a:schemeClr val="accent3">
                  <a:lumMod val="50000"/>
                </a:schemeClr>
              </a:buClr>
              <a:buSzPct val="90000"/>
              <a:buFont typeface="Wingdings" pitchFamily="2" charset="2"/>
              <a:buChar char="n"/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3222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0">
              <a:schemeClr val="bg2"/>
            </a:gs>
            <a:gs pos="54200">
              <a:srgbClr val="F7F6A9"/>
            </a:gs>
            <a:gs pos="100000">
              <a:srgbClr val="FFCC6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5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8F0DB"/>
              </a:clrFrom>
              <a:clrTo>
                <a:srgbClr val="F8F0DB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42" y="5085184"/>
            <a:ext cx="1980853" cy="117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594" cy="68853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61" b="93473" l="3095" r="990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45" y="6085217"/>
            <a:ext cx="1080120" cy="8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2934072" y="6446094"/>
            <a:ext cx="2069976" cy="295274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lnSpc>
                <a:spcPts val="1500"/>
              </a:lnSpc>
            </a:pPr>
            <a:r>
              <a:rPr lang="zh-CN" altLang="en-US" sz="2000" b="1" i="0" kern="1200" cap="all" spc="0" dirty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黑体" pitchFamily="49" charset="-122"/>
                <a:ea typeface="黑体" pitchFamily="49" charset="-122"/>
                <a:cs typeface="+mn-cs"/>
              </a:rPr>
              <a:t>中 国 菜 介 绍</a:t>
            </a:r>
            <a:endParaRPr lang="zh-CN" altLang="en-US" sz="1600" b="1" cap="all" spc="0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80312" y="6415601"/>
            <a:ext cx="1080120" cy="365125"/>
          </a:xfrm>
        </p:spPr>
        <p:txBody>
          <a:bodyPr/>
          <a:lstStyle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468313" y="1628775"/>
            <a:ext cx="82804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754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FDEE-B88B-49FB-9EED-B4B4F8F3D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5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hyperlink" Target="http://baike.baidu.com/view/96886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baike.baidu.com/view/246993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hyperlink" Target="http://baike.baidu.com/view/7340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baike.baidu.com/view/38192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0297.htm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8.gif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84.htm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baike.baidu.com/view/13592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baike.baidu.com/view/368940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9.png"/><Relationship Id="rId3" Type="http://schemas.openxmlformats.org/officeDocument/2006/relationships/image" Target="../media/image8.gif"/><Relationship Id="rId7" Type="http://schemas.openxmlformats.org/officeDocument/2006/relationships/slide" Target="slide11.xml"/><Relationship Id="rId12" Type="http://schemas.openxmlformats.org/officeDocument/2006/relationships/slide" Target="slide2.xml"/><Relationship Id="rId2" Type="http://schemas.openxmlformats.org/officeDocument/2006/relationships/hyperlink" Target="http://baike.baidu.com/view/62817.htm" TargetMode="Externa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image" Target="../media/image10.jpg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8.xml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31" y="966797"/>
            <a:ext cx="1047477" cy="7987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97" y="2213936"/>
            <a:ext cx="998981" cy="67290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78776" y="980728"/>
            <a:ext cx="54957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 w="11430"/>
                <a:solidFill>
                  <a:srgbClr val="B6060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中国菜系</a:t>
            </a:r>
          </a:p>
        </p:txBody>
      </p:sp>
      <p:sp>
        <p:nvSpPr>
          <p:cNvPr id="17" name="矩形 16"/>
          <p:cNvSpPr/>
          <p:nvPr/>
        </p:nvSpPr>
        <p:spPr>
          <a:xfrm>
            <a:off x="2515557" y="3132435"/>
            <a:ext cx="4176464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kern="10" cap="al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琥珀"/>
                <a:ea typeface="华文琥珀"/>
              </a:rPr>
              <a:t>鲁   川   粤   闽 </a:t>
            </a:r>
            <a:endParaRPr lang="en-US" altLang="zh-CN" sz="3200" kern="10" cap="all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华文琥珀"/>
              <a:ea typeface="华文琥珀"/>
            </a:endParaRPr>
          </a:p>
          <a:p>
            <a:pPr algn="ctr"/>
            <a:r>
              <a:rPr lang="zh-CN" altLang="en-US" sz="3200" kern="10" cap="all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琥珀"/>
                <a:ea typeface="华文琥珀"/>
              </a:rPr>
              <a:t>苏   浙   湘   徽</a:t>
            </a:r>
            <a:endParaRPr lang="zh-CN" altLang="en-US" sz="3200" cap="all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95219" y="5164450"/>
            <a:ext cx="6417141" cy="92333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flat" dir="tl">
              <a:rot lat="0" lon="0" rev="6600000"/>
            </a:lightRig>
          </a:scene3d>
          <a:sp3d>
            <a:bevelT w="114300" prst="artDeco"/>
          </a:sp3d>
        </p:spPr>
        <p:txBody>
          <a:bodyPr wrap="none" lIns="91440" tIns="45720" rIns="91440" bIns="45720"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solidFill>
                  <a:srgbClr val="8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食不厌精，脍不厌细</a:t>
            </a:r>
            <a:endParaRPr lang="zh-CN" altLang="en-US" sz="5400" b="1" cap="none" spc="0" dirty="0">
              <a:ln w="11430"/>
              <a:solidFill>
                <a:srgbClr val="8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5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湘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229600" cy="48965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湘菜是包括湘江流域以湘潭为中心的广大地区的饮食。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湘菜的特点：用料广泛、制作精细、品种繁多，口味上注重香鲜、酸辣、软嫩，在制作上以煨、炖、腊、蒸、炒诸法见称。  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著名菜点有：东安子鸡、腊味合蒸、组庵鱼翅、冰糖湘莲、红椒腊牛肉、发丝牛百页、火宫殿臭豆腐、吉首酸肉、换心蛋等。</a:t>
            </a: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endParaRPr lang="zh-CN" altLang="en-US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闽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110754"/>
            <a:ext cx="8229600" cy="4958297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71500" indent="-571500">
              <a:lnSpc>
                <a:spcPct val="14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闽菜是福建菜的简称，由福州菜、闽南菜、闽西菜三路菜组成。 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4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闽菜的风格特色是：淡雅、鲜嫩、和醇、隽永。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4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闽菜的特点主要表现在四个方面：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1101725" lvl="2" indent="-457200">
              <a:lnSpc>
                <a:spcPct val="140000"/>
              </a:lnSpc>
              <a:buClr>
                <a:srgbClr val="333399"/>
              </a:buClr>
              <a:buSzPct val="100000"/>
              <a:buFont typeface="+mj-lt"/>
              <a:buAutoNum type="arabicPeriod"/>
            </a:pPr>
            <a:r>
              <a:rPr lang="zh-CN" altLang="en-US" sz="2600" b="1" kern="2200" dirty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烹饪原料以海鲜和山珍为主。</a:t>
            </a:r>
            <a:endParaRPr lang="en-US" altLang="zh-CN" sz="2600" b="1" kern="2200" dirty="0">
              <a:solidFill>
                <a:srgbClr val="333399"/>
              </a:solidFill>
              <a:latin typeface="楷体" pitchFamily="49" charset="-122"/>
              <a:ea typeface="楷体" pitchFamily="49" charset="-122"/>
            </a:endParaRPr>
          </a:p>
          <a:p>
            <a:pPr marL="1101725" lvl="2" indent="-457200">
              <a:lnSpc>
                <a:spcPct val="140000"/>
              </a:lnSpc>
              <a:buClr>
                <a:srgbClr val="333399"/>
              </a:buClr>
              <a:buSzPct val="100000"/>
              <a:buFont typeface="+mj-lt"/>
              <a:buAutoNum type="arabicPeriod"/>
            </a:pPr>
            <a:r>
              <a:rPr lang="zh-CN" altLang="en-US" sz="2600" b="1" kern="2200" dirty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刀工巧妙，一切服从于味。</a:t>
            </a:r>
            <a:endParaRPr lang="en-US" altLang="zh-CN" sz="2600" b="1" kern="2200" dirty="0">
              <a:solidFill>
                <a:srgbClr val="333399"/>
              </a:solidFill>
              <a:latin typeface="楷体" pitchFamily="49" charset="-122"/>
              <a:ea typeface="楷体" pitchFamily="49" charset="-122"/>
            </a:endParaRPr>
          </a:p>
          <a:p>
            <a:pPr marL="1101725" lvl="2" indent="-457200">
              <a:lnSpc>
                <a:spcPct val="140000"/>
              </a:lnSpc>
              <a:buClr>
                <a:srgbClr val="333399"/>
              </a:buClr>
              <a:buSzPct val="100000"/>
              <a:buFont typeface="+mj-lt"/>
              <a:buAutoNum type="arabicPeriod"/>
            </a:pPr>
            <a:r>
              <a:rPr lang="zh-CN" altLang="en-US" sz="2600" b="1" kern="2200" dirty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汤菜考究，变化无穷。</a:t>
            </a:r>
            <a:endParaRPr lang="en-US" altLang="zh-CN" sz="2600" b="1" kern="2200" dirty="0">
              <a:solidFill>
                <a:srgbClr val="333399"/>
              </a:solidFill>
              <a:latin typeface="楷体" pitchFamily="49" charset="-122"/>
              <a:ea typeface="楷体" pitchFamily="49" charset="-122"/>
            </a:endParaRPr>
          </a:p>
          <a:p>
            <a:pPr marL="1101725" lvl="2" indent="-457200">
              <a:lnSpc>
                <a:spcPct val="140000"/>
              </a:lnSpc>
              <a:buClr>
                <a:srgbClr val="333399"/>
              </a:buClr>
              <a:buSzPct val="100000"/>
              <a:buFont typeface="+mj-lt"/>
              <a:buAutoNum type="arabicPeriod"/>
            </a:pPr>
            <a:r>
              <a:rPr lang="zh-CN" altLang="en-US" sz="2600" b="1" kern="2200" dirty="0">
                <a:solidFill>
                  <a:srgbClr val="333399"/>
                </a:solidFill>
                <a:latin typeface="楷体" pitchFamily="49" charset="-122"/>
                <a:ea typeface="楷体" pitchFamily="49" charset="-122"/>
              </a:rPr>
              <a:t>烹调细腻，特别注重调味。 </a:t>
            </a:r>
          </a:p>
          <a:p>
            <a:pPr marL="571500" indent="-571500">
              <a:lnSpc>
                <a:spcPct val="140000"/>
              </a:lnSpc>
              <a:buBlip>
                <a:blip r:embed="rId2"/>
              </a:buBlip>
            </a:pPr>
            <a:endParaRPr lang="zh-CN" altLang="en-US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8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852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徽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590872" y="1254770"/>
            <a:ext cx="8229600" cy="504056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徽菜的形成和发展，是和安徽的地理环境、经济物产、风尚习俗有密切关联的。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徽州菜系的形成、发展与徽商的兴起、发展有着密切的关系。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徽菜的影响遍及半个中国。近及江南各省，远至大西北的西安，徽菜馆四处林立。是雅俗共赏，南北咸宜，独具一格，自成一体的著名菜系。 </a:t>
            </a: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endParaRPr lang="zh-CN" altLang="en-US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" y="346646"/>
            <a:ext cx="8229600" cy="1143000"/>
          </a:xfrm>
        </p:spPr>
        <p:txBody>
          <a:bodyPr>
            <a:normAutofit/>
          </a:bodyPr>
          <a:lstStyle/>
          <a:p>
            <a:pPr marR="0"/>
            <a:r>
              <a:rPr lang="zh-CN" altLang="en-US" sz="5400" b="1" kern="2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形 成 因 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-36512" y="1783357"/>
            <a:ext cx="8229600" cy="4525963"/>
          </a:xfrm>
        </p:spPr>
        <p:txBody>
          <a:bodyPr/>
          <a:lstStyle/>
          <a:p>
            <a:pPr marL="571500" indent="-571500" algn="ctr">
              <a:buBlip>
                <a:blip r:embed="rId2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3" action="ppaction://hlinksldjump"/>
              </a:rPr>
              <a:t>习俗原因</a:t>
            </a: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ctr">
              <a:buBlip>
                <a:blip r:embed="rId2"/>
              </a:buBlip>
            </a:pP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ctr">
              <a:buBlip>
                <a:blip r:embed="rId2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4" action="ppaction://hlinksldjump"/>
              </a:rPr>
              <a:t>气候原因</a:t>
            </a: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ctr">
              <a:buBlip>
                <a:blip r:embed="rId2"/>
              </a:buBlip>
            </a:pP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ctr">
              <a:buBlip>
                <a:blip r:embed="rId2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5" action="ppaction://hlinksldjump"/>
              </a:rPr>
              <a:t>烹饪方法</a:t>
            </a:r>
            <a:endParaRPr lang="zh-CN" altLang="en-US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6" name="动作按钮: 上一张 5">
            <a:hlinkClick r:id="rId6" action="ppaction://hlinksldjump" highlightClick="1"/>
          </p:cNvPr>
          <p:cNvSpPr/>
          <p:nvPr/>
        </p:nvSpPr>
        <p:spPr>
          <a:xfrm>
            <a:off x="5796136" y="6165304"/>
            <a:ext cx="798519" cy="548680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9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solidFill>
                  <a:srgbClr val="0D0D0D"/>
                </a:solidFill>
                <a:latin typeface="宋体"/>
                <a:ea typeface="宋体"/>
              </a:rPr>
              <a:t>　　</a:t>
            </a:r>
            <a:endParaRPr lang="zh-CN" altLang="en-US" b="1" i="0" u="none" strike="noStrike" kern="2200" baseline="0" dirty="0">
              <a:solidFill>
                <a:srgbClr val="0D0D0D"/>
              </a:solidFill>
              <a:latin typeface="宋体"/>
              <a:ea typeface="宋体"/>
              <a:hlinkClick r:id="rId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当地的物产和风俗习惯。如：　</a:t>
            </a:r>
            <a:endParaRPr lang="en-US" altLang="zh-CN" sz="3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400" b="1" kern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中国北方多牛羊，常以牛羊肉做菜；</a:t>
            </a:r>
            <a:endParaRPr lang="en-US" altLang="zh-CN" sz="3400" b="1" kern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400" b="1" kern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中国南方多产水产、家禽，人们喜食鱼、肉；</a:t>
            </a:r>
            <a:endParaRPr lang="en-US" altLang="zh-CN" sz="3400" b="1" kern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400" b="1" kern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中国沿海多海鲜，则长于海产品做菜。</a:t>
            </a:r>
            <a:endParaRPr lang="zh-CN" altLang="en-US" sz="3400" b="1" kern="2200" dirty="0">
              <a:solidFill>
                <a:srgbClr val="002060"/>
              </a:solidFill>
              <a:latin typeface="楷体" pitchFamily="49" charset="-122"/>
              <a:ea typeface="楷体" pitchFamily="49" charset="-122"/>
              <a:hlinkClick r:id="rId2"/>
            </a:endParaRPr>
          </a:p>
          <a:p>
            <a:pPr>
              <a:lnSpc>
                <a:spcPct val="150000"/>
              </a:lnSpc>
            </a:pPr>
            <a:endParaRPr lang="zh-CN" altLang="en-US" sz="3400" dirty="0"/>
          </a:p>
        </p:txBody>
      </p:sp>
      <p:sp>
        <p:nvSpPr>
          <p:cNvPr id="4" name="矩形 3"/>
          <p:cNvSpPr/>
          <p:nvPr/>
        </p:nvSpPr>
        <p:spPr>
          <a:xfrm>
            <a:off x="3203848" y="36575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kern="2200" dirty="0">
                <a:ln>
                  <a:solidFill>
                    <a:srgbClr val="003300"/>
                  </a:solidFill>
                </a:ln>
                <a:solidFill>
                  <a:srgbClr val="92D050"/>
                </a:solidFill>
                <a:latin typeface="华文彩云" pitchFamily="2" charset="-122"/>
                <a:ea typeface="华文彩云" pitchFamily="2" charset="-122"/>
                <a:cs typeface="+mj-cs"/>
              </a:rPr>
              <a:t>习俗原因</a:t>
            </a:r>
            <a:endParaRPr lang="en-US" altLang="zh-CN" sz="4800" b="1" kern="2200" dirty="0">
              <a:ln>
                <a:solidFill>
                  <a:srgbClr val="003300"/>
                </a:solidFill>
              </a:ln>
              <a:solidFill>
                <a:srgbClr val="92D050"/>
              </a:solidFill>
              <a:latin typeface="华文彩云" pitchFamily="2" charset="-122"/>
              <a:ea typeface="华文彩云" pitchFamily="2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5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kern="2200" dirty="0">
                <a:ln>
                  <a:solidFill>
                    <a:srgbClr val="003300"/>
                  </a:solidFill>
                </a:ln>
                <a:solidFill>
                  <a:srgbClr val="92D050"/>
                </a:solidFill>
                <a:latin typeface="华文彩云" pitchFamily="2" charset="-122"/>
                <a:ea typeface="华文彩云" pitchFamily="2" charset="-122"/>
              </a:rPr>
              <a:t>气候原因</a:t>
            </a:r>
            <a:endParaRPr lang="en-US" altLang="zh-CN" sz="4800" kern="2200" dirty="0">
              <a:ln>
                <a:solidFill>
                  <a:srgbClr val="003300"/>
                </a:solidFill>
              </a:ln>
              <a:solidFill>
                <a:srgbClr val="92D05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701094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各地气候差异形成不同口味。一般说来：</a:t>
            </a:r>
            <a:endParaRPr lang="en-US" altLang="zh-CN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b="1" kern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中国北方寒冷，菜肴以浓厚、咸味为主；</a:t>
            </a:r>
            <a:endParaRPr lang="en-US" altLang="zh-CN" sz="3200" b="1" kern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b="1" kern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中国华东地区气候温和，菜肴以甜味和咸味为主；</a:t>
            </a:r>
            <a:endParaRPr lang="en-US" altLang="zh-CN" sz="3200" b="1" kern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b="1" kern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西南地区多雨潮湿，菜肴多用麻辣浓味。</a:t>
            </a:r>
            <a:endParaRPr lang="zh-CN" altLang="en-US" sz="3200" b="1" kern="2200" dirty="0">
              <a:solidFill>
                <a:srgbClr val="002060"/>
              </a:solidFill>
              <a:latin typeface="楷体" pitchFamily="49" charset="-122"/>
              <a:ea typeface="楷体" pitchFamily="49" charset="-122"/>
              <a:hlinkClick r:id="rId2"/>
            </a:endParaRPr>
          </a:p>
          <a:p>
            <a:pPr marL="571500" indent="-571500">
              <a:lnSpc>
                <a:spcPct val="150000"/>
              </a:lnSpc>
              <a:buBlip>
                <a:blip r:embed="rId3"/>
              </a:buBlip>
            </a:pPr>
            <a:endParaRPr lang="zh-CN" altLang="en-US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15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3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solidFill>
                  <a:srgbClr val="0D0D0D"/>
                </a:solidFill>
                <a:latin typeface="宋体"/>
                <a:ea typeface="宋体"/>
              </a:rPr>
              <a:t>　　</a:t>
            </a:r>
            <a:endParaRPr lang="zh-CN" altLang="en-US" b="1" i="0" u="none" strike="noStrike" kern="2200" baseline="0" dirty="0">
              <a:solidFill>
                <a:srgbClr val="0D0D0D"/>
              </a:solidFill>
              <a:latin typeface="宋体"/>
              <a:ea typeface="宋体"/>
              <a:hlinkClick r:id="rId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701094"/>
            <a:ext cx="8424936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各地烹饪方法不同</a:t>
            </a:r>
            <a:r>
              <a:rPr lang="en-US" altLang="zh-CN" sz="3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形成了不同的菜肴特色。如</a:t>
            </a:r>
            <a:r>
              <a:rPr lang="en-US" altLang="zh-CN" sz="3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400" b="1" kern="2200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   山东菜、北京菜擅长爆、炒、烤、熘等；</a:t>
            </a:r>
            <a:endParaRPr lang="en-US" altLang="zh-CN" sz="3400" b="1" kern="2200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400" b="1" kern="2200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3400" b="1" kern="2200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江苏菜擅长蒸、炖、焖、煨等；    </a:t>
            </a:r>
            <a:endParaRPr lang="en-US" altLang="zh-CN" sz="3400" b="1" kern="2200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400" b="1" kern="2200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3400" b="1" kern="2200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四川菜擅长烤、煸炒等；</a:t>
            </a:r>
            <a:endParaRPr lang="en-US" altLang="zh-CN" sz="3400" b="1" kern="2200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400" b="1" kern="2200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3400" b="1" kern="2200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广东菜擅长烤、焗、炒、炸等。</a:t>
            </a:r>
            <a:endParaRPr lang="zh-CN" altLang="en-US" sz="3400" b="1" kern="2200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3400" dirty="0"/>
          </a:p>
        </p:txBody>
      </p:sp>
      <p:sp>
        <p:nvSpPr>
          <p:cNvPr id="4" name="矩形 3"/>
          <p:cNvSpPr/>
          <p:nvPr/>
        </p:nvSpPr>
        <p:spPr>
          <a:xfrm>
            <a:off x="3131840" y="437763"/>
            <a:ext cx="3098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kern="2200" dirty="0">
                <a:ln>
                  <a:solidFill>
                    <a:srgbClr val="003300"/>
                  </a:solidFill>
                </a:ln>
                <a:solidFill>
                  <a:srgbClr val="92D050"/>
                </a:solidFill>
                <a:latin typeface="华文彩云" pitchFamily="2" charset="-122"/>
                <a:ea typeface="华文彩云" pitchFamily="2" charset="-122"/>
                <a:cs typeface="+mj-cs"/>
              </a:rPr>
              <a:t>烹 饪 方 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6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/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烹 饪 历 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1043608" y="1600200"/>
            <a:ext cx="5925344" cy="4525963"/>
          </a:xfrm>
        </p:spPr>
        <p:txBody>
          <a:bodyPr>
            <a:normAutofit/>
          </a:bodyPr>
          <a:lstStyle/>
          <a:p>
            <a:pPr marL="571500" indent="-571500" algn="ctr">
              <a:lnSpc>
                <a:spcPct val="150000"/>
              </a:lnSpc>
              <a:buBlip>
                <a:blip r:embed="rId2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3" action="ppaction://hlinksldjump"/>
              </a:rPr>
              <a:t>宋代</a:t>
            </a: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ctr">
              <a:lnSpc>
                <a:spcPct val="150000"/>
              </a:lnSpc>
              <a:buBlip>
                <a:blip r:embed="rId2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4" action="ppaction://hlinksldjump"/>
              </a:rPr>
              <a:t>明代</a:t>
            </a: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ctr">
              <a:lnSpc>
                <a:spcPct val="150000"/>
              </a:lnSpc>
              <a:buBlip>
                <a:blip r:embed="rId2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5" action="ppaction://hlinksldjump"/>
              </a:rPr>
              <a:t>清代</a:t>
            </a: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ctr">
              <a:lnSpc>
                <a:spcPct val="150000"/>
              </a:lnSpc>
              <a:buBlip>
                <a:blip r:embed="rId2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6" action="ppaction://hlinksldjump"/>
              </a:rPr>
              <a:t>民国</a:t>
            </a:r>
            <a:endParaRPr lang="zh-CN" altLang="en-US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6" name="动作按钮: 上一张 5">
            <a:hlinkClick r:id="rId7" action="ppaction://hlinksldjump" highlightClick="1"/>
          </p:cNvPr>
          <p:cNvSpPr/>
          <p:nvPr/>
        </p:nvSpPr>
        <p:spPr>
          <a:xfrm>
            <a:off x="5796136" y="6165304"/>
            <a:ext cx="798519" cy="548680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kern="2200" dirty="0">
                <a:ln>
                  <a:solidFill>
                    <a:srgbClr val="003300"/>
                  </a:solidFill>
                </a:ln>
                <a:solidFill>
                  <a:srgbClr val="92D050"/>
                </a:solidFill>
                <a:latin typeface="华文彩云" pitchFamily="2" charset="-122"/>
                <a:ea typeface="华文彩云" pitchFamily="2" charset="-122"/>
              </a:rPr>
              <a:t>宋  代</a:t>
            </a:r>
            <a:r>
              <a:rPr lang="zh-CN" altLang="en-US" b="1" i="0" u="none" strike="noStrike" kern="2200" baseline="0" dirty="0">
                <a:solidFill>
                  <a:srgbClr val="0D0D0D"/>
                </a:solidFill>
                <a:latin typeface="宋体"/>
                <a:ea typeface="宋体"/>
              </a:rPr>
              <a:t>　　</a:t>
            </a:r>
            <a:endParaRPr lang="zh-CN" altLang="en-US" b="1" i="0" u="none" strike="noStrike" kern="2200" baseline="0" dirty="0">
              <a:solidFill>
                <a:srgbClr val="0D0D0D"/>
              </a:solidFill>
              <a:latin typeface="宋体"/>
              <a:ea typeface="宋体"/>
              <a:hlinkClick r:id="rId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412776"/>
            <a:ext cx="8229600" cy="4814281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早在宋代的时候，中国各地的饮食已经有了区别。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主要特征：北甜南咸。</a:t>
            </a:r>
            <a:r>
              <a:rPr lang="en-US" altLang="zh-CN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梦溪笔谈</a:t>
            </a:r>
            <a:r>
              <a:rPr lang="en-US" altLang="zh-CN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卷二四中记录到：“大底南人嗜咸，北人嗜甘。鱼蟹加糖蜜，盖便于北俗也。”到了南宋的时候，北方人大量移民南方，因此，甜的口味逐渐传入南方。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当时中国没有吃“麻辣”的，因为当时辣椒还没有传入中国。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8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kern="2200" dirty="0">
                <a:ln>
                  <a:solidFill>
                    <a:srgbClr val="003300"/>
                  </a:solidFill>
                </a:ln>
                <a:solidFill>
                  <a:srgbClr val="92D050"/>
                </a:solidFill>
                <a:latin typeface="华文彩云" pitchFamily="2" charset="-122"/>
                <a:ea typeface="华文彩云" pitchFamily="2" charset="-122"/>
              </a:rPr>
              <a:t>明  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6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主要特征：京苏广三式。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6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南宋时候，北方人大量南迁。逐渐地，北方的饮食文化影响了南方。在南方地区形成了自己的派系。在北方，蒙古的饮食也同样影响了北方的饮食文化。到了明代末期，中国饮食分为京式、苏式和广式。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6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京式偏咸，苏式、广式偏甜。</a:t>
            </a:r>
            <a:endParaRPr lang="zh-CN" altLang="en-US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  <a:hlinkClick r:id="rId3"/>
            </a:endParaRPr>
          </a:p>
          <a:p>
            <a:pPr>
              <a:lnSpc>
                <a:spcPct val="160000"/>
              </a:lnSpc>
            </a:pPr>
            <a:endParaRPr lang="zh-CN" altLang="en-US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Picture 4" descr="C:\Users\蔡方林\AppData\Local\Microsoft\Windows\Temporary Internet Files\Content.IE5\MMIKKLBY\MM900288870[1].gif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0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5418" y="284455"/>
            <a:ext cx="5256584" cy="120032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中 国 菜 系</a:t>
            </a:r>
            <a:endParaRPr lang="zh-CN" alt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4752020" y="1956896"/>
            <a:ext cx="3744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lnSpc>
                <a:spcPts val="6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Blip>
                <a:blip r:embed="rId3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2" action="ppaction://hlinksldjump"/>
              </a:rPr>
              <a:t>烹饪历史</a:t>
            </a: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文本占位符 2">
            <a:hlinkClick r:id="rId4" action="ppaction://hlinksldjump"/>
          </p:cNvPr>
          <p:cNvSpPr txBox="1">
            <a:spLocks/>
          </p:cNvSpPr>
          <p:nvPr/>
        </p:nvSpPr>
        <p:spPr bwMode="auto">
          <a:xfrm>
            <a:off x="1043608" y="1956896"/>
            <a:ext cx="288032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ts val="6000"/>
              </a:lnSpc>
              <a:buFont typeface="Wingdings" pitchFamily="2" charset="2"/>
              <a:buBlip>
                <a:blip r:embed="rId3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4" action="ppaction://hlinksldjump"/>
              </a:rPr>
              <a:t>菜系简介</a:t>
            </a:r>
            <a:endParaRPr lang="zh-CN" altLang="en-US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文本占位符 2">
            <a:hlinkClick r:id="rId5" action="ppaction://hlinksldjump"/>
          </p:cNvPr>
          <p:cNvSpPr txBox="1">
            <a:spLocks/>
          </p:cNvSpPr>
          <p:nvPr/>
        </p:nvSpPr>
        <p:spPr bwMode="auto">
          <a:xfrm>
            <a:off x="1043608" y="3107560"/>
            <a:ext cx="3024336" cy="9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ts val="6000"/>
              </a:lnSpc>
              <a:buFont typeface="Wingdings" pitchFamily="2" charset="2"/>
              <a:buBlip>
                <a:blip r:embed="rId3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5" action="ppaction://hlinksldjump"/>
              </a:rPr>
              <a:t>八大菜系 </a:t>
            </a:r>
            <a:endParaRPr lang="zh-CN" altLang="en-US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4716016" y="4149080"/>
            <a:ext cx="3744416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lnSpc>
                <a:spcPts val="6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Blip>
                <a:blip r:embed="rId3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6" action="ppaction://hlinksldjump"/>
              </a:rPr>
              <a:t>制作工艺</a:t>
            </a:r>
            <a:endParaRPr lang="zh-CN" altLang="en-US" sz="4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Box 11">
            <a:hlinkClick r:id="rId7" action="ppaction://hlinksldjump"/>
          </p:cNvPr>
          <p:cNvSpPr txBox="1"/>
          <p:nvPr/>
        </p:nvSpPr>
        <p:spPr>
          <a:xfrm>
            <a:off x="4728009" y="3107560"/>
            <a:ext cx="3744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lnSpc>
                <a:spcPts val="6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Blip>
                <a:blip r:embed="rId3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7" action="ppaction://hlinksldjump"/>
              </a:rPr>
              <a:t>其他菜系</a:t>
            </a: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文本占位符 2">
            <a:hlinkClick r:id="rId8" action="ppaction://hlinksldjump"/>
          </p:cNvPr>
          <p:cNvSpPr txBox="1">
            <a:spLocks/>
          </p:cNvSpPr>
          <p:nvPr/>
        </p:nvSpPr>
        <p:spPr bwMode="auto">
          <a:xfrm>
            <a:off x="1043608" y="4184352"/>
            <a:ext cx="3024336" cy="9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ts val="6000"/>
              </a:lnSpc>
              <a:buFont typeface="Wingdings" pitchFamily="2" charset="2"/>
              <a:buBlip>
                <a:blip r:embed="rId3"/>
              </a:buBlip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8" action="ppaction://hlinksldjump"/>
              </a:rPr>
              <a:t>形成原因</a:t>
            </a:r>
            <a:endParaRPr lang="zh-CN" altLang="en-US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14" name="动作按钮: 自定义 13">
            <a:hlinkClick r:id="rId9" action="ppaction://hlinksldjump" highlightClick="1"/>
          </p:cNvPr>
          <p:cNvSpPr/>
          <p:nvPr/>
        </p:nvSpPr>
        <p:spPr>
          <a:xfrm>
            <a:off x="5220072" y="6336704"/>
            <a:ext cx="1368152" cy="476672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结束放映</a:t>
            </a:r>
          </a:p>
        </p:txBody>
      </p:sp>
    </p:spTree>
    <p:extLst>
      <p:ext uri="{BB962C8B-B14F-4D97-AF65-F5344CB8AC3E}">
        <p14:creationId xmlns:p14="http://schemas.microsoft.com/office/powerpoint/2010/main" val="14498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2785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kern="2200" dirty="0">
                <a:ln>
                  <a:solidFill>
                    <a:srgbClr val="003300"/>
                  </a:solidFill>
                </a:ln>
                <a:solidFill>
                  <a:srgbClr val="92D050"/>
                </a:solidFill>
                <a:latin typeface="华文彩云" pitchFamily="2" charset="-122"/>
                <a:ea typeface="华文彩云" pitchFamily="2" charset="-122"/>
              </a:rPr>
              <a:t>清  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29600" cy="4525963"/>
          </a:xfrm>
        </p:spPr>
        <p:txBody>
          <a:bodyPr>
            <a:noAutofit/>
          </a:bodyPr>
          <a:lstStyle/>
          <a:p>
            <a:pPr marL="571500" indent="-5715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主要特征：四大菜系。</a:t>
            </a:r>
            <a:endParaRPr lang="en-US" altLang="zh-CN" sz="2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到了清代的时候，据杭州徐珂所辑</a:t>
            </a:r>
            <a:r>
              <a:rPr lang="en-US" altLang="zh-CN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清稗类钞</a:t>
            </a:r>
            <a:r>
              <a:rPr lang="en-US" altLang="zh-CN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中记载“肴馔之各有特色者，如京师、山东、四川、广东、福建、江宁，苏州、镇江、扬州、淮安。</a:t>
            </a:r>
            <a:r>
              <a:rPr lang="en-US" altLang="zh-CN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”</a:t>
            </a:r>
          </a:p>
          <a:p>
            <a:pPr marL="571500" indent="-5715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当时辣椒从南美经过印度，从西藏传入中国，首先引进辣椒的就是四川。</a:t>
            </a:r>
            <a:endParaRPr lang="en-US" altLang="zh-CN" sz="2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清代中期的时候，川菜已经形成，到了清末就成为四大菜系之一了。鲁菜也属于京式菜系，因为鲁菜影响力大于北京菜系，所以往往用鲁菜代表京式菜系。苏式菜系绝大部分是在淮扬地区，所有苏式菜系也称为淮扬菜。于是就形成了京（鲁）、苏（淮扬）、广（粤）、川四大菜系。</a:t>
            </a:r>
            <a:endParaRPr lang="zh-CN" altLang="en-US" sz="2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  <a:hlinkClick r:id="rId3"/>
            </a:endParaRPr>
          </a:p>
          <a:p>
            <a:pPr>
              <a:lnSpc>
                <a:spcPct val="110000"/>
              </a:lnSpc>
            </a:pPr>
            <a:endParaRPr lang="zh-CN" altLang="en-US" sz="2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Picture 4" descr="C:\Users\蔡方林\AppData\Local\Microsoft\Windows\Temporary Internet Files\Content.IE5\MMIKKLBY\MM900288870[1].gif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4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kern="2200" dirty="0">
                <a:ln>
                  <a:solidFill>
                    <a:srgbClr val="003300"/>
                  </a:solidFill>
                </a:ln>
                <a:solidFill>
                  <a:srgbClr val="92D050"/>
                </a:solidFill>
                <a:latin typeface="华文彩云" pitchFamily="2" charset="-122"/>
                <a:ea typeface="华文彩云" pitchFamily="2" charset="-122"/>
              </a:rPr>
              <a:t>民  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主要特征：八大菜系。民国开始，中国各地的文化有了相当大的发展。</a:t>
            </a:r>
            <a:endParaRPr lang="en-US" altLang="zh-CN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苏式菜系分为苏菜、浙菜和徽菜。</a:t>
            </a:r>
            <a:endParaRPr lang="en-US" altLang="zh-CN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广式菜系分为粤菜、闽菜。</a:t>
            </a:r>
            <a:endParaRPr lang="en-US" altLang="zh-CN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川式菜系分为川菜和湘菜。</a:t>
            </a:r>
            <a:endParaRPr lang="en-US" altLang="zh-CN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形成了中国的“八大菜系”。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82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动作按钮: 上一张 30">
            <a:hlinkClick r:id="rId2" action="ppaction://hlinksldjump" highlightClick="1"/>
          </p:cNvPr>
          <p:cNvSpPr/>
          <p:nvPr/>
        </p:nvSpPr>
        <p:spPr>
          <a:xfrm>
            <a:off x="5796136" y="6165304"/>
            <a:ext cx="798519" cy="548680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kern="2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其他菜系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701094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  中国是地大物博的多民族国家，不同地区不同民族生活差异巨大。在此背景影响下，八大菜系之外还存在着同风格但不同口味的各式特色饮食。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0315" y="4888513"/>
            <a:ext cx="2317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sz="2400" dirty="0"/>
              <a:t>台湾卤肉饭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0315" y="5553185"/>
            <a:ext cx="2317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sz="2400" dirty="0"/>
              <a:t>广东龟苓膏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9512" y="4263906"/>
            <a:ext cx="2808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Blip>
                <a:blip r:embed="rId3"/>
              </a:buBlip>
            </a:pPr>
            <a:r>
              <a:rPr lang="zh-CN" sz="2400" b="1" dirty="0">
                <a:solidFill>
                  <a:srgbClr val="002060"/>
                </a:solidFill>
                <a:ea typeface="楷体_GB2312" pitchFamily="49" charset="-122"/>
              </a:rPr>
              <a:t>杭州酥油饼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699792" y="4263906"/>
            <a:ext cx="280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sz="2400" dirty="0"/>
              <a:t>新疆羊肉串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684491" y="4944060"/>
            <a:ext cx="2808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sz="2400" dirty="0"/>
              <a:t>哈尔滨红肠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698037" y="4888512"/>
            <a:ext cx="3163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/>
              <a:t>东北小吃</a:t>
            </a:r>
            <a:r>
              <a:rPr lang="en-US" altLang="zh-CN" sz="2400" dirty="0"/>
              <a:t>-</a:t>
            </a:r>
            <a:r>
              <a:rPr lang="zh-CN" altLang="en-US" sz="2400" dirty="0"/>
              <a:t>大丰收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699791" y="5600317"/>
            <a:ext cx="280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sz="2400" dirty="0"/>
              <a:t>山东大煎饼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84491" y="5600317"/>
            <a:ext cx="3275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sz="2400" dirty="0"/>
              <a:t>西藏酥油茶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652120" y="4264287"/>
            <a:ext cx="3560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defPPr>
              <a:defRPr lang="zh-CN"/>
            </a:defPPr>
            <a:lvl1pPr marL="457200" indent="-457200">
              <a:buBlip>
                <a:blip r:embed="rId3"/>
              </a:buBlip>
              <a:defRPr sz="2800" b="1">
                <a:solidFill>
                  <a:srgbClr val="002060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sz="2400" dirty="0"/>
              <a:t>广西小吃</a:t>
            </a:r>
            <a:r>
              <a:rPr lang="zh-CN" altLang="zh-CN" sz="2400" dirty="0"/>
              <a:t>-</a:t>
            </a:r>
            <a:r>
              <a:rPr lang="zh-CN" sz="2400" dirty="0"/>
              <a:t>桂林米粉</a:t>
            </a:r>
          </a:p>
        </p:txBody>
      </p:sp>
      <p:pic>
        <p:nvPicPr>
          <p:cNvPr id="20" name="Picture 5" descr="广西小吃-桂林米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79" y="2972780"/>
            <a:ext cx="4733925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11737"/>
            <a:ext cx="43719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0" descr="杭州小吃-酥油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28" y="1739590"/>
            <a:ext cx="4214813" cy="3500438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89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/>
            <a:r>
              <a:rPr lang="zh-CN" altLang="en-US" sz="5400" b="1" kern="2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制 作 工 艺</a:t>
            </a:r>
            <a:endParaRPr lang="zh-CN" altLang="en-US" sz="5400" b="1" kern="2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  <a:hlinkClick r:id="rId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860032" y="1844824"/>
            <a:ext cx="3888432" cy="45259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SzPct val="100000"/>
              <a:buBlip>
                <a:blip r:embed="rId3"/>
              </a:buBlip>
            </a:pPr>
            <a:r>
              <a:rPr lang="zh-CN" altLang="zh-CN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中国菜的烹调手</a:t>
            </a: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zh-CN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有几十种之多，如炒、炸、爆、熘、煎烹、烧、焖、煮、摊、涮等</a:t>
            </a: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4" descr="IMG_99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321175" cy="38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动作按钮: 上一张 6">
            <a:hlinkClick r:id="rId5" action="ppaction://hlinksldjump" highlightClick="1"/>
          </p:cNvPr>
          <p:cNvSpPr/>
          <p:nvPr/>
        </p:nvSpPr>
        <p:spPr>
          <a:xfrm>
            <a:off x="5796136" y="6165304"/>
            <a:ext cx="798519" cy="548680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7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1418508"/>
            <a:ext cx="5256584" cy="120032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琥珀"/>
                <a:ea typeface="华文琥珀"/>
              </a:rPr>
              <a:t>介绍完毕</a:t>
            </a:r>
            <a:endParaRPr lang="zh-CN" alt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7744" y="2924944"/>
            <a:ext cx="5400600" cy="2592288"/>
            <a:chOff x="2267744" y="2924944"/>
            <a:chExt cx="4536504" cy="2592288"/>
          </a:xfrm>
        </p:grpSpPr>
        <p:sp>
          <p:nvSpPr>
            <p:cNvPr id="6" name="横卷形 5"/>
            <p:cNvSpPr/>
            <p:nvPr/>
          </p:nvSpPr>
          <p:spPr bwMode="auto">
            <a:xfrm>
              <a:off x="2267744" y="2924944"/>
              <a:ext cx="4536504" cy="2592288"/>
            </a:xfrm>
            <a:prstGeom prst="horizontalScroll">
              <a:avLst/>
            </a:prstGeom>
            <a:solidFill>
              <a:srgbClr val="339933"/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4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09691" y="3535848"/>
              <a:ext cx="4095814" cy="1477328"/>
            </a:xfrm>
            <a:prstGeom prst="rect">
              <a:avLst/>
            </a:prstGeom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993300"/>
                  </a:solidFill>
                  <a:latin typeface="华文琥珀" pitchFamily="2" charset="-122"/>
                  <a:ea typeface="华文琥珀" pitchFamily="2" charset="-122"/>
                </a:rPr>
                <a:t>谢谢</a:t>
              </a:r>
              <a:r>
                <a:rPr lang="zh-CN" altLang="en-US" sz="5400" b="1" dirty="0">
                  <a:solidFill>
                    <a:srgbClr val="993300"/>
                  </a:solidFill>
                  <a:latin typeface="华文琥珀" pitchFamily="2" charset="-122"/>
                  <a:ea typeface="华文琥珀" pitchFamily="2" charset="-122"/>
                </a:rPr>
                <a:t>！</a:t>
              </a:r>
              <a:br>
                <a:rPr lang="en-US" altLang="zh-CN" sz="5400" b="1" dirty="0">
                  <a:solidFill>
                    <a:srgbClr val="993300"/>
                  </a:solidFill>
                  <a:latin typeface="华文琥珀" pitchFamily="2" charset="-122"/>
                  <a:ea typeface="华文琥珀" pitchFamily="2" charset="-122"/>
                </a:rPr>
              </a:br>
              <a:r>
                <a:rPr lang="zh-CN" altLang="en-US" sz="3600" b="1" dirty="0">
                  <a:solidFill>
                    <a:srgbClr val="993300"/>
                  </a:solidFill>
                  <a:latin typeface="华文琥珀" pitchFamily="2" charset="-122"/>
                  <a:ea typeface="华文琥珀" pitchFamily="2" charset="-122"/>
                </a:rPr>
                <a:t>白永梁制作</a:t>
              </a:r>
            </a:p>
          </p:txBody>
        </p:sp>
      </p:grpSp>
      <p:pic>
        <p:nvPicPr>
          <p:cNvPr id="9" name="Picture 2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93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1" y="5805264"/>
            <a:ext cx="1227723" cy="87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1765164" y="5987341"/>
            <a:ext cx="100516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2400" b="1" dirty="0">
                <a:ln w="11430"/>
                <a:solidFill>
                  <a:schemeClr val="bg2">
                    <a:lumMod val="1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oadway" pitchFamily="82" charset="0"/>
              </a:rPr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3198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sz="5400" b="1" i="0" u="none" strike="noStrike" kern="220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彩云" pitchFamily="2" charset="-122"/>
                <a:ea typeface="华文彩云" pitchFamily="2" charset="-122"/>
              </a:rPr>
              <a:t>中国菜系简介</a:t>
            </a:r>
            <a:endParaRPr lang="zh-CN" altLang="en-US" sz="5400" b="1" i="0" u="none" strike="noStrike" kern="2200" baseline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彩云" pitchFamily="2" charset="-122"/>
              <a:ea typeface="华文彩云" pitchFamily="2" charset="-122"/>
              <a:hlinkClick r:id="rId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  中国的菜系，是指在一定区域内，由于气候、地理、历史、物产及饮食风俗的不同，经过漫长历史演变而形成的一整套自成体系的烹饪技艺和风味，并被全国各地所承认的地方菜肴。</a:t>
            </a:r>
            <a:endParaRPr lang="zh-CN" altLang="en-US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  <a:hlinkClick r:id="rId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endParaRPr lang="zh-CN" altLang="en-US" sz="40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6" name="动作按钮: 上一张 5">
            <a:hlinkClick r:id="rId4" action="ppaction://hlinksldjump" highlightClick="1"/>
          </p:cNvPr>
          <p:cNvSpPr/>
          <p:nvPr/>
        </p:nvSpPr>
        <p:spPr>
          <a:xfrm>
            <a:off x="5796136" y="6165304"/>
            <a:ext cx="798519" cy="548680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>
            <a:normAutofit/>
          </a:bodyPr>
          <a:lstStyle/>
          <a:p>
            <a:pPr marR="0" rtl="0"/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八 大 菜 系</a:t>
            </a:r>
            <a:endParaRPr lang="zh-CN" altLang="en-US" b="1" i="0" u="none" strike="noStrike" kern="2200" baseline="0" dirty="0">
              <a:solidFill>
                <a:srgbClr val="0D0D0D"/>
              </a:solidFill>
              <a:latin typeface="宋体"/>
              <a:ea typeface="宋体"/>
              <a:hlinkClick r:id="rId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762274" y="903538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32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悠久的中国饮食文化孕育了中国不同地区口味各异的饮食派别，其中最著名的是八大菜系。</a:t>
            </a:r>
            <a:endParaRPr lang="en-US" altLang="zh-CN" sz="32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811" y="3198986"/>
            <a:ext cx="237626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4" action="ppaction://hlinksldjump"/>
              </a:rPr>
              <a:t>鲁菜 </a:t>
            </a:r>
            <a:endParaRPr lang="en-US" altLang="zh-CN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5" action="ppaction://hlinksldjump"/>
              </a:rPr>
              <a:t>川菜</a:t>
            </a:r>
            <a:endParaRPr lang="en-US" altLang="zh-CN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6" action="ppaction://hlinksldjump"/>
              </a:rPr>
              <a:t>粤菜</a:t>
            </a:r>
            <a:endParaRPr lang="en-US" altLang="zh-CN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7" action="ppaction://hlinksldjump"/>
              </a:rPr>
              <a:t>闽菜</a:t>
            </a:r>
            <a:endParaRPr lang="zh-CN" altLang="en-US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4048" y="3210991"/>
            <a:ext cx="264812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8" action="ppaction://hlinksldjump"/>
              </a:rPr>
              <a:t>苏菜</a:t>
            </a:r>
            <a:endParaRPr lang="en-US" altLang="zh-CN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9" action="ppaction://hlinksldjump"/>
              </a:rPr>
              <a:t>浙菜</a:t>
            </a:r>
            <a:endParaRPr lang="en-US" altLang="zh-CN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10" action="ppaction://hlinksldjump"/>
              </a:rPr>
              <a:t>湘菜</a:t>
            </a:r>
            <a:endParaRPr lang="en-US" altLang="zh-CN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3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  <a:hlinkClick r:id="rId11" action="ppaction://hlinksldjump"/>
              </a:rPr>
              <a:t>徽菜</a:t>
            </a:r>
            <a:endParaRPr lang="zh-CN" altLang="en-US" sz="3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69" name="动作按钮: 上一张 68">
            <a:hlinkClick r:id="rId12" action="ppaction://hlinksldjump" highlightClick="1"/>
          </p:cNvPr>
          <p:cNvSpPr/>
          <p:nvPr/>
        </p:nvSpPr>
        <p:spPr>
          <a:xfrm>
            <a:off x="5796136" y="6165304"/>
            <a:ext cx="798519" cy="548680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BBE15C-5E77-4731-AFE5-EC6F4C75A5EC}"/>
              </a:ext>
            </a:extLst>
          </p:cNvPr>
          <p:cNvSpPr/>
          <p:nvPr/>
        </p:nvSpPr>
        <p:spPr>
          <a:xfrm>
            <a:off x="2987824" y="3356992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61908BE-B16D-4C48-80F8-1EDA7BE21695}"/>
              </a:ext>
            </a:extLst>
          </p:cNvPr>
          <p:cNvSpPr/>
          <p:nvPr/>
        </p:nvSpPr>
        <p:spPr>
          <a:xfrm>
            <a:off x="3016471" y="3912016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FDF5A4-D2B2-4AD9-A88D-8B74AD91229A}"/>
              </a:ext>
            </a:extLst>
          </p:cNvPr>
          <p:cNvSpPr/>
          <p:nvPr/>
        </p:nvSpPr>
        <p:spPr>
          <a:xfrm>
            <a:off x="3016471" y="4586752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3481255-91A5-4243-846F-25F07CCCA018}"/>
              </a:ext>
            </a:extLst>
          </p:cNvPr>
          <p:cNvSpPr/>
          <p:nvPr/>
        </p:nvSpPr>
        <p:spPr>
          <a:xfrm>
            <a:off x="3016471" y="5288297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BA03148-D8C5-485B-972B-4776F89758B5}"/>
              </a:ext>
            </a:extLst>
          </p:cNvPr>
          <p:cNvSpPr/>
          <p:nvPr/>
        </p:nvSpPr>
        <p:spPr>
          <a:xfrm>
            <a:off x="6599403" y="3401073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A3F2AF4-627A-46A1-8350-A19896E7EAAB}"/>
              </a:ext>
            </a:extLst>
          </p:cNvPr>
          <p:cNvSpPr/>
          <p:nvPr/>
        </p:nvSpPr>
        <p:spPr>
          <a:xfrm>
            <a:off x="6594655" y="4027810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8B45629-3B93-461C-B0D7-DF9D2B25A193}"/>
              </a:ext>
            </a:extLst>
          </p:cNvPr>
          <p:cNvSpPr/>
          <p:nvPr/>
        </p:nvSpPr>
        <p:spPr>
          <a:xfrm>
            <a:off x="6637067" y="4627770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05AD16E-4E81-48EB-8B32-9A2EA8CEB62D}"/>
              </a:ext>
            </a:extLst>
          </p:cNvPr>
          <p:cNvSpPr/>
          <p:nvPr/>
        </p:nvSpPr>
        <p:spPr>
          <a:xfrm>
            <a:off x="6594655" y="5353450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特色菜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2D6022B-4E4D-4ACD-B993-74BFD3087F4D}"/>
              </a:ext>
            </a:extLst>
          </p:cNvPr>
          <p:cNvGrpSpPr/>
          <p:nvPr/>
        </p:nvGrpSpPr>
        <p:grpSpPr>
          <a:xfrm>
            <a:off x="2987824" y="2258855"/>
            <a:ext cx="1944216" cy="1012797"/>
            <a:chOff x="2987824" y="2258855"/>
            <a:chExt cx="1944216" cy="101279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7B2C983-80A4-488F-BB10-D0F3A241065B}"/>
                </a:ext>
              </a:extLst>
            </p:cNvPr>
            <p:cNvGrpSpPr/>
            <p:nvPr/>
          </p:nvGrpSpPr>
          <p:grpSpPr>
            <a:xfrm>
              <a:off x="2987824" y="2258855"/>
              <a:ext cx="1944216" cy="952136"/>
              <a:chOff x="2987824" y="2258855"/>
              <a:chExt cx="1944216" cy="952136"/>
            </a:xfrm>
          </p:grpSpPr>
          <p:sp>
            <p:nvSpPr>
              <p:cNvPr id="7" name="思想气泡: 云 6">
                <a:extLst>
                  <a:ext uri="{FF2B5EF4-FFF2-40B4-BE49-F238E27FC236}">
                    <a16:creationId xmlns:a16="http://schemas.microsoft.com/office/drawing/2014/main" id="{5A055CD5-9D83-4174-9FCA-C84F893D1D11}"/>
                  </a:ext>
                </a:extLst>
              </p:cNvPr>
              <p:cNvSpPr/>
              <p:nvPr/>
            </p:nvSpPr>
            <p:spPr>
              <a:xfrm>
                <a:off x="2987824" y="2271248"/>
                <a:ext cx="1944216" cy="939743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F9EC6709-7DE1-4EE5-AB18-A5ADEA5B8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182" y="2258855"/>
                <a:ext cx="1305496" cy="927457"/>
              </a:xfrm>
              <a:prstGeom prst="rect">
                <a:avLst/>
              </a:prstGeom>
            </p:spPr>
          </p:pic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A8F063C-80E4-4641-B6A6-51EFD4754B24}"/>
                </a:ext>
              </a:extLst>
            </p:cNvPr>
            <p:cNvSpPr txBox="1"/>
            <p:nvPr/>
          </p:nvSpPr>
          <p:spPr>
            <a:xfrm>
              <a:off x="3405934" y="29023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九转大肠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DE9855A-6136-4D29-9C45-C41E40584A11}"/>
              </a:ext>
            </a:extLst>
          </p:cNvPr>
          <p:cNvGrpSpPr/>
          <p:nvPr/>
        </p:nvGrpSpPr>
        <p:grpSpPr>
          <a:xfrm>
            <a:off x="3519043" y="3845620"/>
            <a:ext cx="1944216" cy="939743"/>
            <a:chOff x="3576512" y="3044567"/>
            <a:chExt cx="1944216" cy="939743"/>
          </a:xfrm>
        </p:grpSpPr>
        <p:sp>
          <p:nvSpPr>
            <p:cNvPr id="37" name="思想气泡: 云 36">
              <a:extLst>
                <a:ext uri="{FF2B5EF4-FFF2-40B4-BE49-F238E27FC236}">
                  <a16:creationId xmlns:a16="http://schemas.microsoft.com/office/drawing/2014/main" id="{F475DAA7-7FA4-4074-822B-17A268AEE6F9}"/>
                </a:ext>
              </a:extLst>
            </p:cNvPr>
            <p:cNvSpPr/>
            <p:nvPr/>
          </p:nvSpPr>
          <p:spPr>
            <a:xfrm>
              <a:off x="3576512" y="3044567"/>
              <a:ext cx="1944216" cy="939743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7A282643-CCA9-4E46-9776-1A9CAEA50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779" y="3194069"/>
              <a:ext cx="854317" cy="640738"/>
            </a:xfrm>
            <a:prstGeom prst="rect">
              <a:avLst/>
            </a:prstGeom>
          </p:spPr>
        </p:pic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8604916-9067-4000-A537-47DBC2830A8B}"/>
              </a:ext>
            </a:extLst>
          </p:cNvPr>
          <p:cNvGrpSpPr/>
          <p:nvPr/>
        </p:nvGrpSpPr>
        <p:grpSpPr>
          <a:xfrm>
            <a:off x="3796083" y="2585603"/>
            <a:ext cx="1944216" cy="939743"/>
            <a:chOff x="3628539" y="3884685"/>
            <a:chExt cx="1944216" cy="939743"/>
          </a:xfrm>
        </p:grpSpPr>
        <p:sp>
          <p:nvSpPr>
            <p:cNvPr id="42" name="思想气泡: 云 41">
              <a:extLst>
                <a:ext uri="{FF2B5EF4-FFF2-40B4-BE49-F238E27FC236}">
                  <a16:creationId xmlns:a16="http://schemas.microsoft.com/office/drawing/2014/main" id="{BCB70F2D-CD40-4031-94E9-08341A3750DE}"/>
                </a:ext>
              </a:extLst>
            </p:cNvPr>
            <p:cNvSpPr/>
            <p:nvPr/>
          </p:nvSpPr>
          <p:spPr>
            <a:xfrm>
              <a:off x="3628539" y="3884685"/>
              <a:ext cx="1944216" cy="939743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4EBDCA5B-3550-4B25-A5FF-1FBFC276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38" y="3971866"/>
              <a:ext cx="587698" cy="745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2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鲁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539552" y="1110754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571500" indent="-571500" algn="just">
              <a:lnSpc>
                <a:spcPct val="16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鲁菜又叫山东菜。历史悠久，影响广泛。以其味鲜咸脆嫩，风味独特，制作精细享誉海内外。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just">
              <a:lnSpc>
                <a:spcPct val="16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齐鲁大地是依山傍海，物产丰富，经济发达的良好地域，为山东菜系的形成、烹饪文化的发展，提供了良好的条件。 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just">
              <a:lnSpc>
                <a:spcPct val="16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以“爆、炒、烧、塌”等为其特色。精于制鲁菜汤，善于以葱香调味，并且对海珍品和小海味的烹制也堪称一绝。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307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川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1326778"/>
            <a:ext cx="8229600" cy="4824536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algn="just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不仅是四川人喜爱的，而且为中国各地甚至海外许多国家的人所喜欢。 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just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川菜以味多、味广、味厚、味浓著称。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just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川菜发展至今，已具有用料广博、味道多样、菜肴适应面广三个特征，其中尤以味型多、变化巧妙而著称。“味在四川”，便是世人所公认的。 </a:t>
            </a:r>
          </a:p>
          <a:p>
            <a:pPr marL="571500" indent="-571500" algn="just">
              <a:lnSpc>
                <a:spcPct val="150000"/>
              </a:lnSpc>
              <a:buBlip>
                <a:blip r:embed="rId2"/>
              </a:buBlip>
            </a:pPr>
            <a:endParaRPr lang="zh-CN" altLang="en-US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4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苏 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57200" y="1038746"/>
            <a:ext cx="8229600" cy="504056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苏菜的影响遍及长江中下游广大地区，在国内外享有盛誉。 </a:t>
            </a:r>
            <a:endParaRPr lang="en-US" altLang="zh-CN" sz="2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江苏为鱼米之乡，物产丰饶，饮食资源十分丰富。加之一些珍禽野味，都为江苏菜提供了丰富的烹饪原料。</a:t>
            </a:r>
            <a:endParaRPr lang="en-US" altLang="zh-CN" sz="2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苏菜的特点是：用料广泛，以江河湖海水鲜为主；刀工精细，烹调方法多样，擅长炖焖煨焐；追求本味，清鲜平和；菜品风格雅丽，形质均美。</a:t>
            </a:r>
            <a:endParaRPr lang="en-US" altLang="zh-CN" sz="24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江苏菜按照自身风味体系又可分为淮扬风味、金陵风味、苏锡风味和徐海风味四大流派。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7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4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852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浙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518864" y="1398786"/>
            <a:ext cx="8229600" cy="467026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由杭州、宁波、绍兴等地方菜构成，最负盛名的是杭州菜。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浙菜的特点是鲜嫩软滑，香醇绵糯，清爽不腻。 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浙菜有它自己独特的烹调方法。除人们的地域性口味偏爱外，富饶的物产也是其因素之一。</a:t>
            </a:r>
            <a:endParaRPr lang="en-US" altLang="zh-CN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浙菜的历史，也就是浙江烹饪的历史。  </a:t>
            </a:r>
          </a:p>
          <a:p>
            <a:pPr marL="571500" indent="-571500">
              <a:lnSpc>
                <a:spcPct val="150000"/>
              </a:lnSpc>
              <a:buBlip>
                <a:blip r:embed="rId2"/>
              </a:buBlip>
            </a:pPr>
            <a:endParaRPr lang="zh-CN" altLang="en-US" sz="28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9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kern="2200" dirty="0">
                <a:ln>
                  <a:solidFill>
                    <a:srgbClr val="003300"/>
                  </a:solidFill>
                </a:ln>
                <a:noFill/>
                <a:latin typeface="华文彩云" pitchFamily="2" charset="-122"/>
                <a:ea typeface="华文彩云" pitchFamily="2" charset="-122"/>
              </a:rPr>
              <a:t>粤  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29600" cy="48965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71500" indent="-571500" algn="just">
              <a:lnSpc>
                <a:spcPct val="13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粤菜即广东地方风味菜。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just">
              <a:lnSpc>
                <a:spcPct val="13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粤菜具有独特的南国风味，并以选料广博、菜肴新颖奇异而著称于世。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just">
              <a:lnSpc>
                <a:spcPct val="13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粤菜的总体特点是选料广泛、新奇且新鲜，菜肴口味尚清淡，味别丰富，讲究清而不淡，嫩而不生，油而不腻。 </a:t>
            </a:r>
            <a:endParaRPr lang="en-US" altLang="zh-CN" sz="2600" b="1" kern="2200" dirty="0">
              <a:solidFill>
                <a:srgbClr val="0D0D0D"/>
              </a:solidFill>
              <a:latin typeface="楷体" pitchFamily="49" charset="-122"/>
              <a:ea typeface="楷体" pitchFamily="49" charset="-122"/>
            </a:endParaRPr>
          </a:p>
          <a:p>
            <a:pPr marL="571500" indent="-571500" algn="just">
              <a:lnSpc>
                <a:spcPct val="130000"/>
              </a:lnSpc>
              <a:buBlip>
                <a:blip r:embed="rId2"/>
              </a:buBlip>
            </a:pPr>
            <a:r>
              <a:rPr lang="zh-CN" altLang="en-US" sz="2600" b="1" kern="2200" dirty="0">
                <a:solidFill>
                  <a:srgbClr val="0D0D0D"/>
                </a:solidFill>
                <a:latin typeface="楷体" pitchFamily="49" charset="-122"/>
                <a:ea typeface="楷体" pitchFamily="49" charset="-122"/>
              </a:rPr>
              <a:t>著名的菜点有：鸡烩蛇、龙虎斗、烤乳猪、东江盐鸡、白灼基围虾、烧鹅、蚝油牛肉、广式月饼、沙河粉、艇仔粥等。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0F33FDEE-B88B-49FB-9EED-B4B4F8F3D8B5}" type="slidenum">
              <a:rPr lang="zh-CN" altLang="en-US" smtClean="0"/>
              <a:pPr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6" name="Picture 4" descr="C:\Users\蔡方林\AppData\Local\Microsoft\Windows\Temporary Internet Files\Content.IE5\MMIKKLBY\MM900288870[1]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5877272"/>
            <a:ext cx="619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719</TotalTime>
  <Words>1617</Words>
  <Application>Microsoft Office PowerPoint</Application>
  <PresentationFormat>全屏显示(4:3)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 Unicode MS</vt:lpstr>
      <vt:lpstr>黑体</vt:lpstr>
      <vt:lpstr>华文彩云</vt:lpstr>
      <vt:lpstr>华文琥珀</vt:lpstr>
      <vt:lpstr>华文行楷</vt:lpstr>
      <vt:lpstr>楷体</vt:lpstr>
      <vt:lpstr>宋体</vt:lpstr>
      <vt:lpstr>Arial</vt:lpstr>
      <vt:lpstr>Broadway</vt:lpstr>
      <vt:lpstr>Calibri</vt:lpstr>
      <vt:lpstr>Wingdings</vt:lpstr>
      <vt:lpstr>Office 主题​​</vt:lpstr>
      <vt:lpstr>PowerPoint 演示文稿</vt:lpstr>
      <vt:lpstr>PowerPoint 演示文稿</vt:lpstr>
      <vt:lpstr>中国菜系简介</vt:lpstr>
      <vt:lpstr>八 大 菜 系</vt:lpstr>
      <vt:lpstr>鲁  菜</vt:lpstr>
      <vt:lpstr>川  菜</vt:lpstr>
      <vt:lpstr>苏   菜</vt:lpstr>
      <vt:lpstr>浙  菜</vt:lpstr>
      <vt:lpstr>粤  菜</vt:lpstr>
      <vt:lpstr>湘  菜</vt:lpstr>
      <vt:lpstr>闽  菜</vt:lpstr>
      <vt:lpstr>徽  菜</vt:lpstr>
      <vt:lpstr>形 成 因 素</vt:lpstr>
      <vt:lpstr>　　</vt:lpstr>
      <vt:lpstr>气候原因</vt:lpstr>
      <vt:lpstr>　　</vt:lpstr>
      <vt:lpstr>烹 饪 历 史</vt:lpstr>
      <vt:lpstr>宋  代　　</vt:lpstr>
      <vt:lpstr>明  代</vt:lpstr>
      <vt:lpstr>清  代</vt:lpstr>
      <vt:lpstr>民  国</vt:lpstr>
      <vt:lpstr>其他菜系</vt:lpstr>
      <vt:lpstr>制 作 工 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蔡方林</dc:creator>
  <cp:lastModifiedBy>702</cp:lastModifiedBy>
  <cp:revision>60</cp:revision>
  <dcterms:created xsi:type="dcterms:W3CDTF">2012-10-27T03:09:32Z</dcterms:created>
  <dcterms:modified xsi:type="dcterms:W3CDTF">2020-12-31T08:39:58Z</dcterms:modified>
</cp:coreProperties>
</file>