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sldIdLst>
    <p:sldId id="301" r:id="rId2"/>
    <p:sldId id="617" r:id="rId3"/>
    <p:sldId id="604" r:id="rId4"/>
    <p:sldId id="606" r:id="rId5"/>
    <p:sldId id="607" r:id="rId6"/>
    <p:sldId id="608" r:id="rId7"/>
    <p:sldId id="610" r:id="rId8"/>
    <p:sldId id="611" r:id="rId9"/>
    <p:sldId id="615" r:id="rId10"/>
    <p:sldId id="618" r:id="rId11"/>
  </p:sldIdLst>
  <p:sldSz cx="9144000" cy="5143500" type="screen16x9"/>
  <p:notesSz cx="6858000" cy="9144000"/>
  <p:embeddedFontLst>
    <p:embeddedFont>
      <p:font typeface="Franklin Gothic Medium" panose="020B0603020102020204" pitchFamily="34" charset="0"/>
      <p:regular r:id="rId13"/>
      <p:italic r:id="rId14"/>
    </p:embeddedFont>
    <p:embeddedFont>
      <p:font typeface="黑体" panose="02010609060101010101" pitchFamily="49" charset="-122"/>
      <p:regular r:id="rId15"/>
    </p:embeddedFont>
    <p:embeddedFont>
      <p:font typeface="楷体" panose="02010609060101010101" pitchFamily="49" charset="-122"/>
      <p:regular r:id="rId16"/>
    </p:embeddedFont>
  </p:embeddedFontLst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2DF36F-EF51-48B7-90E4-9D1C3536CA35}">
          <p14:sldIdLst>
            <p14:sldId id="301"/>
          </p14:sldIdLst>
        </p14:section>
        <p14:section name="搭建LeNet进行图像分类" id="{70DB775A-B580-4BA2-B6FB-E424FAE114C7}">
          <p14:sldIdLst>
            <p14:sldId id="617"/>
            <p14:sldId id="604"/>
            <p14:sldId id="606"/>
            <p14:sldId id="607"/>
            <p14:sldId id="608"/>
            <p14:sldId id="610"/>
            <p14:sldId id="611"/>
            <p14:sldId id="615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6092"/>
    <a:srgbClr val="93CDDD"/>
    <a:srgbClr val="FF0000"/>
    <a:srgbClr val="F47D2D"/>
    <a:srgbClr val="F67E2C"/>
    <a:srgbClr val="DCDBDB"/>
    <a:srgbClr val="FCFD05"/>
    <a:srgbClr val="AAC04B"/>
    <a:srgbClr val="00B24F"/>
    <a:srgbClr val="E47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84173" autoAdjust="0"/>
  </p:normalViewPr>
  <p:slideViewPr>
    <p:cSldViewPr snapToGrid="0" showGuides="1">
      <p:cViewPr>
        <p:scale>
          <a:sx n="66" d="100"/>
          <a:sy n="66" d="100"/>
        </p:scale>
        <p:origin x="1380" y="624"/>
      </p:cViewPr>
      <p:guideLst>
        <p:guide orient="horz" pos="1632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是一个开源的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机器学习库，常用的深度学习框架之一。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en-US" altLang="zh-CN" dirty="0"/>
              <a:t>~20min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55229" y="600054"/>
            <a:ext cx="822122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8" name="任意多边形 7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10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66" y="55416"/>
            <a:ext cx="2325074" cy="498605"/>
          </a:xfrm>
          <a:prstGeom prst="rect">
            <a:avLst/>
          </a:prstGeom>
        </p:spPr>
      </p:pic>
      <p:sp>
        <p:nvSpPr>
          <p:cNvPr id="8" name="TextBox 23"/>
          <p:cNvSpPr txBox="1"/>
          <p:nvPr/>
        </p:nvSpPr>
        <p:spPr>
          <a:xfrm>
            <a:off x="378652" y="188705"/>
            <a:ext cx="2652224" cy="400081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遥感数字图像处理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0" y="1803650"/>
            <a:ext cx="9144000" cy="923301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深度学习图像分类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68E2B-9631-42A3-BB0E-1EA8078CC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>
            <a:extLst>
              <a:ext uri="{FF2B5EF4-FFF2-40B4-BE49-F238E27FC236}">
                <a16:creationId xmlns:a16="http://schemas.microsoft.com/office/drawing/2014/main" id="{E7F6FDC6-FDE2-3060-6B81-C9E1C7BEC2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A7BEAF-4712-28B7-D981-8C28DC48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61F069-BA9D-11ED-7FA6-5B7A5E813FE7}"/>
              </a:ext>
            </a:extLst>
          </p:cNvPr>
          <p:cNvSpPr txBox="1"/>
          <p:nvPr/>
        </p:nvSpPr>
        <p:spPr>
          <a:xfrm>
            <a:off x="388529" y="120254"/>
            <a:ext cx="56292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进行图像分类</a:t>
            </a: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6424BE-2178-0E5C-D5DA-9690BA214352}"/>
              </a:ext>
            </a:extLst>
          </p:cNvPr>
          <p:cNvSpPr txBox="1"/>
          <p:nvPr/>
        </p:nvSpPr>
        <p:spPr>
          <a:xfrm>
            <a:off x="705936" y="919138"/>
            <a:ext cx="592228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提交内容：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）训练模型得到的权重文件（</a:t>
            </a:r>
            <a:r>
              <a:rPr lang="fr-CH" altLang="zh-CN" dirty="0">
                <a:latin typeface="+mn-ea"/>
              </a:rPr>
              <a:t>model.pkl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）预测图像分类输出结果文件夹的截图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08DEFBA-DC5B-358D-C610-0519B14938F5}"/>
              </a:ext>
            </a:extLst>
          </p:cNvPr>
          <p:cNvGrpSpPr/>
          <p:nvPr/>
        </p:nvGrpSpPr>
        <p:grpSpPr>
          <a:xfrm>
            <a:off x="2239050" y="2312567"/>
            <a:ext cx="3730607" cy="2126773"/>
            <a:chOff x="793374" y="2792809"/>
            <a:chExt cx="3386433" cy="186137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FEF1F88-DEEB-A14A-53AC-E54F94ABF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374" y="2792809"/>
              <a:ext cx="3386433" cy="1861378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B942D19-CFA2-92B9-7810-F6046B3AB738}"/>
                </a:ext>
              </a:extLst>
            </p:cNvPr>
            <p:cNvSpPr/>
            <p:nvPr/>
          </p:nvSpPr>
          <p:spPr>
            <a:xfrm>
              <a:off x="1478280" y="2792809"/>
              <a:ext cx="655320" cy="95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C177A8-01EC-B85B-6414-2C76CD26C22B}"/>
                </a:ext>
              </a:extLst>
            </p:cNvPr>
            <p:cNvSpPr/>
            <p:nvPr/>
          </p:nvSpPr>
          <p:spPr>
            <a:xfrm>
              <a:off x="3516867" y="2792809"/>
              <a:ext cx="655320" cy="95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E0B2E1-C19F-1D03-AE23-BA247BA1BE81}"/>
                </a:ext>
              </a:extLst>
            </p:cNvPr>
            <p:cNvSpPr/>
            <p:nvPr/>
          </p:nvSpPr>
          <p:spPr>
            <a:xfrm>
              <a:off x="793374" y="3697956"/>
              <a:ext cx="655320" cy="95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 descr="https://timgsa.baidu.com/timg?image&amp;quality=80&amp;size=b9999_10000&amp;sec=1576560874674&amp;di=48988e9b6d6c5e55e71726bed159f414&amp;imgtype=0&amp;src=http%3A%2F%2Fhtml.hanspub.org%2Ffile%2F2-2610113x9_hanspu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81" y="1043584"/>
            <a:ext cx="4826540" cy="13673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88529" y="120254"/>
            <a:ext cx="56292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进行图像分类</a:t>
            </a: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679" y="1286076"/>
            <a:ext cx="294749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诞生于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1994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年，是最早的卷积神经网络之一，并且推动了深度学习领域的发展。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利用卷积、参数共享、池化等操作提取特征，避免了大量的计算成本，最后再使用全连接神经网络进行分类识别，这个网络也是最近大量神经网络架构的起点。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48" y="2620293"/>
            <a:ext cx="5009406" cy="193756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Ⅰ.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卷积神经网络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LeNet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487679" y="1265913"/>
            <a:ext cx="407196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CIFAR-10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数据集是一个用于普适物体识别的计算机视觉数据集，它共包含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60000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张大小为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32×32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RGB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彩色图片，总共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个分类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: plane(0),car(1),bird(2),cat(3), deer(4),dog(5),frog(6),horse(7),ship (8),truck(9)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CIFAR-10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数据集分为五个训练批次和一个测试批次，每个批次有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10000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个图像，包含来自每个类别的随机选择的图像。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36" y="743254"/>
            <a:ext cx="3785207" cy="264404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036" y="3506202"/>
            <a:ext cx="3874386" cy="11421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Ⅱ.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数据集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CIFAR-10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529" y="120254"/>
            <a:ext cx="56292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进行图像分类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487678" y="1163092"/>
            <a:ext cx="81991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）读取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CIFAR10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导入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torchvision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datasets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模块，调用其中的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CIFAR10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类分别读取训练集和测试集，设置参数分别为：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文件夹根路径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注意是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cifar10_python)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train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属性：设置为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表示用于训练，设置为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表示用于测试。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transform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属性：设置图像变换内容。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必要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将图像类型转为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tensor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transforms.ToTensor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())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②将图像进行归一化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7679" y="756791"/>
            <a:ext cx="5982811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Ⅲ.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搭建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13" y="3656082"/>
            <a:ext cx="5619584" cy="93063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88529" y="120254"/>
            <a:ext cx="56292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进行图像分类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Ⅲ.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搭建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7678" y="1163092"/>
            <a:ext cx="81991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）加载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CIFAR10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数据集</a:t>
            </a: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导入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torch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DataLoader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类，定义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train_loader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test_loader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两个迭代器，用于在训练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测试过程中逐批获取图像，设置参数分别为：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数据集名称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上一步中定义的数据集变量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train_set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test_set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batch_size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属性：设置一次训练迭代过程中输入多少张图到网络中。（若太小则训练效率低，网络不容易收敛等；若太大则内存不够，容易收敛到局部最优等）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Shuffle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属性：设置为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表示对输入图片进行打乱，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表示按输入图片顺序进行读取。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87" y="3619011"/>
            <a:ext cx="4213581" cy="100875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8529" y="120254"/>
            <a:ext cx="56292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进行图像分类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Ⅲ.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搭建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679" y="1163092"/>
            <a:ext cx="375069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）搭建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网络</a:t>
            </a: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新建一个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网络类，该类继承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pytorch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nn.Module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类。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在初始化函数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en-US" altLang="zh-CN" sz="1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init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中定义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网络类的成员变量，这些变量分别表示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各个网络层结构。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43" y="1163092"/>
            <a:ext cx="3720188" cy="35376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3170"/>
          <a:stretch>
            <a:fillRect/>
          </a:stretch>
        </p:blipFill>
        <p:spPr>
          <a:xfrm>
            <a:off x="554876" y="3088274"/>
            <a:ext cx="3976730" cy="1588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529" y="120254"/>
            <a:ext cx="56292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进行图像分类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5392462" y="800870"/>
            <a:ext cx="478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62" y="1624060"/>
            <a:ext cx="4019456" cy="132178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Ⅲ.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搭建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7679" y="1163092"/>
            <a:ext cx="3750690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）搭建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网络</a:t>
            </a: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网络类中定义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forward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函数，该函数用于构造前馈网络。</a:t>
            </a: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参数列表中的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代表的是输入，使用之前在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init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函数中定义的各层对输入图像进行一系列的操作，最终返回网络输出结果。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需要注意的是，在经过了第三层卷积之后，输出大小为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1×120×1×1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，而全连接层的输入大小要求是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1×120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，因此需要使用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view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函数调整数据大小。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457200">
              <a:lnSpc>
                <a:spcPct val="120000"/>
              </a:lnSpc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 descr="https://timgsa.baidu.com/timg?image&amp;quality=80&amp;size=b9999_10000&amp;sec=1576560874674&amp;di=48988e9b6d6c5e55e71726bed159f414&amp;imgtype=0&amp;src=http%3A%2F%2Fhtml.hanspub.org%2Ffile%2F2-2610113x9_hanspu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11" y="3381066"/>
            <a:ext cx="4089577" cy="11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388529" y="120254"/>
            <a:ext cx="56292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进行图像分类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Ⅲ.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搭建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7679" y="1163092"/>
            <a:ext cx="4062800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）网络训练</a:t>
            </a:r>
          </a:p>
          <a:p>
            <a:pPr marL="3429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实例化网络：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定义损失函数和优化方法：损失函数使用交叉熵损失函数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CrossEntropyLoss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，优化方法使用随机梯度下降方法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(Stochastic Gradient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Descent,SGD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对训练集数据迭代进行网络训练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前向传播得到网络预测结果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计算网络输出与标签的误差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误差反向传播调整权重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模型保存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012" y="1186216"/>
            <a:ext cx="4024788" cy="33562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8529" y="120254"/>
            <a:ext cx="56292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进行图像分类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Ⅲ.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搭建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79" y="1163092"/>
            <a:ext cx="399782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）模型测试</a:t>
            </a:r>
          </a:p>
          <a:p>
            <a:pPr marL="539750" lvl="2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读入模型及参数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9750" lvl="2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对测试集数据使用网络进行预测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9750" lvl="2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对预测结果进行精度评价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503" y="1163092"/>
            <a:ext cx="4201297" cy="335023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17200" y="2497343"/>
            <a:ext cx="3007100" cy="1652875"/>
            <a:chOff x="793374" y="2792809"/>
            <a:chExt cx="3386433" cy="18613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374" y="2792809"/>
              <a:ext cx="3386433" cy="186137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478280" y="2792809"/>
              <a:ext cx="655320" cy="95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16867" y="2792809"/>
              <a:ext cx="655320" cy="95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93374" y="3697956"/>
              <a:ext cx="655320" cy="95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88529" y="120254"/>
            <a:ext cx="56292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进行图像分类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实用毕业论文答辩动态PPT模板"/>
</p:tagLst>
</file>

<file path=ppt/theme/theme1.xml><?xml version="1.0" encoding="utf-8"?>
<a:theme xmlns:a="http://schemas.openxmlformats.org/drawingml/2006/main" name="清风素材 https://12sc.taobao.com/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804</Words>
  <Application>Microsoft Office PowerPoint</Application>
  <PresentationFormat>全屏显示(16:9)</PresentationFormat>
  <Paragraphs>72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Times New Roman</vt:lpstr>
      <vt:lpstr>黑体</vt:lpstr>
      <vt:lpstr>Franklin Gothic Medium</vt:lpstr>
      <vt:lpstr>Arial</vt:lpstr>
      <vt:lpstr>Calibri</vt:lpstr>
      <vt:lpstr>楷体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简约实用毕业论文答辩动态PPT模板</dc:title>
  <dc:subject>12sc.taobao.com</dc:subject>
  <dc:creator>清风素材;User</dc:creator>
  <cp:keywords>12sc.taobao.com</cp:keywords>
  <dc:description>12sc.taobao.com</dc:description>
  <cp:lastModifiedBy>林泽 白</cp:lastModifiedBy>
  <cp:revision>635</cp:revision>
  <dcterms:created xsi:type="dcterms:W3CDTF">2015-01-23T04:02:00Z</dcterms:created>
  <dcterms:modified xsi:type="dcterms:W3CDTF">2024-11-27T14:00:23Z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26350E3FF5B34C0990A1C36323B27E45_12</vt:lpwstr>
  </property>
  <property fmtid="{D5CDD505-2E9C-101B-9397-08002B2CF9AE}" pid="3" name="KSOProductBuildVer">
    <vt:lpwstr>2052-12.1.0.18912</vt:lpwstr>
  </property>
</Properties>
</file>