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301" r:id="rId2"/>
    <p:sldId id="605" r:id="rId3"/>
    <p:sldId id="576" r:id="rId4"/>
    <p:sldId id="596" r:id="rId5"/>
    <p:sldId id="597" r:id="rId6"/>
    <p:sldId id="598" r:id="rId7"/>
    <p:sldId id="599" r:id="rId8"/>
    <p:sldId id="600" r:id="rId9"/>
    <p:sldId id="602" r:id="rId10"/>
    <p:sldId id="603" r:id="rId11"/>
    <p:sldId id="591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28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87A9DF-5ACA-40EC-8DD0-781EBC918D42}" type="datetimeFigureOut">
              <a:rPr lang="zh-CN" altLang="en-US" smtClean="0"/>
              <a:t>2024/12/4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15DD0D-EBF8-47AB-84FD-A7FB194BC7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203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PyTorch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是一个开源的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机器学习库，常用的深度学习框架之一。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2202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7384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其它类包括水体等，这些物体通常属于城市场景中的不感兴趣的语义对象。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38899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9873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需要安装</a:t>
            </a:r>
            <a:r>
              <a:rPr lang="en-US" altLang="zh-CN" dirty="0" err="1"/>
              <a:t>tqdm</a:t>
            </a:r>
            <a:r>
              <a:rPr lang="zh-CN" altLang="en-US"/>
              <a:t>库（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进度条可视化库</a:t>
            </a:r>
            <a:r>
              <a:rPr lang="zh-CN" altLang="en-US"/>
              <a:t>）</a:t>
            </a:r>
            <a:r>
              <a:rPr lang="en-US" altLang="zh-CN" dirty="0"/>
              <a:t>: </a:t>
            </a:r>
            <a:r>
              <a:rPr lang="zh-CN" altLang="en-US" dirty="0"/>
              <a:t>在</a:t>
            </a:r>
            <a:r>
              <a:rPr lang="en-US" altLang="zh-CN" dirty="0"/>
              <a:t>anaconda prompt</a:t>
            </a:r>
            <a:r>
              <a:rPr lang="zh-CN" altLang="en-US" dirty="0"/>
              <a:t>中输入</a:t>
            </a:r>
            <a:r>
              <a:rPr lang="en-US" altLang="zh-CN" dirty="0" err="1"/>
              <a:t>conda</a:t>
            </a:r>
            <a:r>
              <a:rPr lang="en-US" altLang="zh-CN" baseline="0" dirty="0"/>
              <a:t> install </a:t>
            </a:r>
            <a:r>
              <a:rPr lang="en-US" altLang="zh-CN" baseline="0" dirty="0" err="1"/>
              <a:t>tqdm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9335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C56492-E4FD-6689-B27A-64D9678EF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8FA3E2C-BF39-18AF-C309-8618F5C7E5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ABB909-9366-DCEE-8BC7-B5D80EDDE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C5A54-54EA-4E9A-A311-678D74DE7B42}" type="datetimeFigureOut">
              <a:rPr lang="zh-CN" altLang="en-US" smtClean="0"/>
              <a:t>2024/12/4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4B0591-254B-AEAB-2F73-40187E55A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F9C5B5-D40E-84D6-3C3B-4646376C4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F0422-B3C0-4BE0-90C0-C9E7435ADC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1988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9E6C16-7D05-7B92-9F98-3B2C7D8A8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4A0BA52-6195-2178-F50B-EC35C9B8F3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345DC2-321F-7627-B91A-97987E832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C5A54-54EA-4E9A-A311-678D74DE7B42}" type="datetimeFigureOut">
              <a:rPr lang="zh-CN" altLang="en-US" smtClean="0"/>
              <a:t>2024/12/4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8D70FD-30EA-7EE8-7792-EEC7AD824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76D72E-4154-D9E7-BD30-0987A2E05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F0422-B3C0-4BE0-90C0-C9E7435ADC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5790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50BAC90-2154-4C8A-ACD3-D18D8CE453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53F90A5-68C8-8626-8D2F-0C0366D2A8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E55E47-3F90-0C42-BD67-5B56A83D1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C5A54-54EA-4E9A-A311-678D74DE7B42}" type="datetimeFigureOut">
              <a:rPr lang="zh-CN" altLang="en-US" smtClean="0"/>
              <a:t>2024/12/4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AC5F6F-761F-9EFA-2645-EBE24D49F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5AF278-E956-AA19-82FB-4B27A2C0F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F0422-B3C0-4BE0-90C0-C9E7435ADC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174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2889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E197F5-DB04-839D-FCD9-E0E8E5604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981E5A-CD11-1A6D-AF8F-F5BAE86F2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3F1ADC-5C26-A2A7-04F1-A58B675C2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C5A54-54EA-4E9A-A311-678D74DE7B42}" type="datetimeFigureOut">
              <a:rPr lang="zh-CN" altLang="en-US" smtClean="0"/>
              <a:t>2024/12/4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3DA4C2-5BFA-E284-2909-E34C6DCEA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D2297F-39A7-F873-1346-9DA65D4CA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F0422-B3C0-4BE0-90C0-C9E7435ADC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1427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62F088-FEA9-6AF7-664D-EF44CC294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BB5CCA-C401-A35C-48B9-A89A3EFD3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F9D4B7-4B51-5E2F-CE43-0507A32F4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C5A54-54EA-4E9A-A311-678D74DE7B42}" type="datetimeFigureOut">
              <a:rPr lang="zh-CN" altLang="en-US" smtClean="0"/>
              <a:t>2024/12/4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F18BED-A41A-F7CF-464E-08DC2E207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D12803-E8A1-EF5B-41D7-AA4ED7090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F0422-B3C0-4BE0-90C0-C9E7435ADC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7118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A5D2E7-5DF5-D7BF-F80E-B2E680A12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4AB493-F620-BC03-CE0F-F8B11FFE6A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0F53103-3EC3-3DEB-EFFC-B9C2EAF52B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280295-0438-6A0C-1DDE-FD5799FC5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C5A54-54EA-4E9A-A311-678D74DE7B42}" type="datetimeFigureOut">
              <a:rPr lang="zh-CN" altLang="en-US" smtClean="0"/>
              <a:t>2024/12/4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C69A19-C05A-0869-D039-526227EFD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52F60E-B5A9-A03B-91AA-FB261E2CB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F0422-B3C0-4BE0-90C0-C9E7435ADC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6322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34329A-6CE2-CB48-50BC-836DFBBD4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EB97F9-1588-065D-9D4B-36C5534BFB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5578290-37D7-76AE-561A-D7146EE1BE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2A0B5F5-3E9F-F6F1-20CE-0B4B01C34F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0EE8405-F55F-5CB7-6C0E-D90E7BB7F2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689345E-8A75-5CFC-723D-4AE0C7131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C5A54-54EA-4E9A-A311-678D74DE7B42}" type="datetimeFigureOut">
              <a:rPr lang="zh-CN" altLang="en-US" smtClean="0"/>
              <a:t>2024/12/4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DC65DC1-71F4-7C1D-BF7F-A28BD7784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69012AF-986C-0714-4CD8-50F293D22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F0422-B3C0-4BE0-90C0-C9E7435ADC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1756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0D8E1A-C732-2DCB-E3FD-22FE7C924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DE5A4A6-6531-82C1-B8AC-DFE8A4558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C5A54-54EA-4E9A-A311-678D74DE7B42}" type="datetimeFigureOut">
              <a:rPr lang="zh-CN" altLang="en-US" smtClean="0"/>
              <a:t>2024/12/4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A6F952A-25DD-F19D-6F72-D88E62541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A729B79-4A0B-2CF1-30A6-592355C78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F0422-B3C0-4BE0-90C0-C9E7435ADC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6755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4C7C7E2-4055-9835-B29F-5179620BF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C5A54-54EA-4E9A-A311-678D74DE7B42}" type="datetimeFigureOut">
              <a:rPr lang="zh-CN" altLang="en-US" smtClean="0"/>
              <a:t>2024/12/4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EE91167-A20C-7A49-D5B2-498BCD05D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D037530-053E-4F0F-BCC8-F5AC1D8C4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F0422-B3C0-4BE0-90C0-C9E7435ADC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229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46AF85-6F08-C1AB-7301-C7A8B5146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465833-ABD3-A037-8CD7-615402496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908919A-7952-B85F-42DB-DF5E21F7FB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79BFD4-4888-BAB2-E4E6-B4E3FC0B0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C5A54-54EA-4E9A-A311-678D74DE7B42}" type="datetimeFigureOut">
              <a:rPr lang="zh-CN" altLang="en-US" smtClean="0"/>
              <a:t>2024/12/4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7D7A24-3DCB-28D9-A247-C039FB1CD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922056-EB7D-90D5-4D5D-CF7315A78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F0422-B3C0-4BE0-90C0-C9E7435ADC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674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5B0176-AA79-FCA2-2D4A-35534FC58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77FE06C-96B4-997C-ABB6-63D17FE92B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6C48ED1-54A0-6FB3-41A5-C8E8977D0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1F5647-6D6E-84AE-8C60-4B0271E91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C5A54-54EA-4E9A-A311-678D74DE7B42}" type="datetimeFigureOut">
              <a:rPr lang="zh-CN" altLang="en-US" smtClean="0"/>
              <a:t>2024/12/4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1DAB49-922D-D49D-2C15-2E30CBFA3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CC20DC6-A0F2-246F-0412-EE1330480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F0422-B3C0-4BE0-90C0-C9E7435ADC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4266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7373238-5627-1C1A-7A09-F10138CB1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EFDD63-E5B2-72FA-3E4E-712CAD254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A1F62C-8E04-48B3-4BB9-87123F47EB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C5A54-54EA-4E9A-A311-678D74DE7B42}" type="datetimeFigureOut">
              <a:rPr lang="zh-CN" altLang="en-US" smtClean="0"/>
              <a:t>2024/12/4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BA3A87-1271-EA66-7AB5-53CF602993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60AFCB-3EFA-1A01-924F-6538176766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F0422-B3C0-4BE0-90C0-C9E7435ADC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0589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B15FF3B2-3366-4416-AB43-F775CD28AF3E}"/>
              </a:ext>
            </a:extLst>
          </p:cNvPr>
          <p:cNvGrpSpPr/>
          <p:nvPr/>
        </p:nvGrpSpPr>
        <p:grpSpPr>
          <a:xfrm>
            <a:off x="1" y="1"/>
            <a:ext cx="942727" cy="267531"/>
            <a:chOff x="90210" y="108662"/>
            <a:chExt cx="1213732" cy="344438"/>
          </a:xfrm>
        </p:grpSpPr>
        <p:sp>
          <p:nvSpPr>
            <p:cNvPr id="10" name="任意多边形 50">
              <a:extLst>
                <a:ext uri="{FF2B5EF4-FFF2-40B4-BE49-F238E27FC236}">
                  <a16:creationId xmlns:a16="http://schemas.microsoft.com/office/drawing/2014/main" id="{1A6FBD64-3212-4869-88B2-724A1262E2BC}"/>
                </a:ext>
              </a:extLst>
            </p:cNvPr>
            <p:cNvSpPr/>
            <p:nvPr/>
          </p:nvSpPr>
          <p:spPr>
            <a:xfrm>
              <a:off x="598665" y="108662"/>
              <a:ext cx="705277" cy="323935"/>
            </a:xfrm>
            <a:custGeom>
              <a:avLst/>
              <a:gdLst>
                <a:gd name="connsiteX0" fmla="*/ 0 w 705277"/>
                <a:gd name="connsiteY0" fmla="*/ 4100 h 323935"/>
                <a:gd name="connsiteX1" fmla="*/ 623268 w 705277"/>
                <a:gd name="connsiteY1" fmla="*/ 323935 h 323935"/>
                <a:gd name="connsiteX2" fmla="*/ 705277 w 705277"/>
                <a:gd name="connsiteY2" fmla="*/ 0 h 323935"/>
                <a:gd name="connsiteX3" fmla="*/ 0 w 705277"/>
                <a:gd name="connsiteY3" fmla="*/ 0 h 323935"/>
                <a:gd name="connsiteX4" fmla="*/ 0 w 705277"/>
                <a:gd name="connsiteY4" fmla="*/ 4100 h 323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5277" h="323935">
                  <a:moveTo>
                    <a:pt x="0" y="4100"/>
                  </a:moveTo>
                  <a:lnTo>
                    <a:pt x="623268" y="323935"/>
                  </a:lnTo>
                  <a:lnTo>
                    <a:pt x="705277" y="0"/>
                  </a:lnTo>
                  <a:lnTo>
                    <a:pt x="0" y="0"/>
                  </a:lnTo>
                  <a:lnTo>
                    <a:pt x="0" y="410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1" name="任意多边形 51">
              <a:extLst>
                <a:ext uri="{FF2B5EF4-FFF2-40B4-BE49-F238E27FC236}">
                  <a16:creationId xmlns:a16="http://schemas.microsoft.com/office/drawing/2014/main" id="{F53EBD94-74A6-46B1-821E-F2A94003327A}"/>
                </a:ext>
              </a:extLst>
            </p:cNvPr>
            <p:cNvSpPr/>
            <p:nvPr/>
          </p:nvSpPr>
          <p:spPr>
            <a:xfrm>
              <a:off x="90210" y="108662"/>
              <a:ext cx="840591" cy="344438"/>
            </a:xfrm>
            <a:custGeom>
              <a:avLst/>
              <a:gdLst>
                <a:gd name="connsiteX0" fmla="*/ 840591 w 840591"/>
                <a:gd name="connsiteY0" fmla="*/ 336237 h 344438"/>
                <a:gd name="connsiteX1" fmla="*/ 299332 w 840591"/>
                <a:gd name="connsiteY1" fmla="*/ 0 h 344438"/>
                <a:gd name="connsiteX2" fmla="*/ 0 w 840591"/>
                <a:gd name="connsiteY2" fmla="*/ 0 h 344438"/>
                <a:gd name="connsiteX3" fmla="*/ 0 w 840591"/>
                <a:gd name="connsiteY3" fmla="*/ 344438 h 344438"/>
                <a:gd name="connsiteX4" fmla="*/ 840591 w 840591"/>
                <a:gd name="connsiteY4" fmla="*/ 336237 h 344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0591" h="344438">
                  <a:moveTo>
                    <a:pt x="840591" y="336237"/>
                  </a:moveTo>
                  <a:lnTo>
                    <a:pt x="299332" y="0"/>
                  </a:lnTo>
                  <a:lnTo>
                    <a:pt x="0" y="0"/>
                  </a:lnTo>
                  <a:lnTo>
                    <a:pt x="0" y="344438"/>
                  </a:lnTo>
                  <a:lnTo>
                    <a:pt x="840591" y="336237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pic>
        <p:nvPicPr>
          <p:cNvPr id="12" name="图片 11">
            <a:extLst>
              <a:ext uri="{FF2B5EF4-FFF2-40B4-BE49-F238E27FC236}">
                <a16:creationId xmlns:a16="http://schemas.microsoft.com/office/drawing/2014/main" id="{E48BD6A3-A14D-4ADA-94C0-E9526DE0C4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8221" y="73889"/>
            <a:ext cx="3100099" cy="664807"/>
          </a:xfrm>
          <a:prstGeom prst="rect">
            <a:avLst/>
          </a:prstGeom>
        </p:spPr>
      </p:pic>
      <p:sp>
        <p:nvSpPr>
          <p:cNvPr id="8" name="TextBox 23"/>
          <p:cNvSpPr txBox="1"/>
          <p:nvPr/>
        </p:nvSpPr>
        <p:spPr>
          <a:xfrm>
            <a:off x="504869" y="251607"/>
            <a:ext cx="3536299" cy="533506"/>
          </a:xfrm>
          <a:prstGeom prst="rect">
            <a:avLst/>
          </a:prstGeom>
          <a:noFill/>
        </p:spPr>
        <p:txBody>
          <a:bodyPr wrap="square" lIns="121884" tIns="60941" rIns="121884" bIns="60941" rtlCol="0">
            <a:spAutoFit/>
          </a:bodyPr>
          <a:lstStyle/>
          <a:p>
            <a:pPr algn="ctr"/>
            <a:r>
              <a:rPr lang="en-US" altLang="zh-CN" sz="2667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《</a:t>
            </a:r>
            <a:r>
              <a:rPr lang="zh-CN" altLang="en-US" sz="2667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遥感数字图像处理</a:t>
            </a:r>
            <a:r>
              <a:rPr lang="en-US" altLang="zh-CN" sz="2667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》</a:t>
            </a:r>
            <a:endParaRPr lang="zh-CN" altLang="en-US" sz="2667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4" name="TextBox 1"/>
          <p:cNvSpPr txBox="1"/>
          <p:nvPr/>
        </p:nvSpPr>
        <p:spPr>
          <a:xfrm>
            <a:off x="0" y="1940893"/>
            <a:ext cx="12192000" cy="2051742"/>
          </a:xfrm>
          <a:prstGeom prst="rect">
            <a:avLst/>
          </a:prstGeom>
          <a:noFill/>
        </p:spPr>
        <p:txBody>
          <a:bodyPr wrap="square" lIns="121884" tIns="60941" rIns="121884" bIns="60941" rtlCol="0">
            <a:spAutoFit/>
          </a:bodyPr>
          <a:lstStyle/>
          <a:p>
            <a:pPr algn="ctr"/>
            <a:r>
              <a:rPr lang="zh-CN" altLang="en-US" sz="7200" b="1">
                <a:solidFill>
                  <a:srgbClr val="2C3E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深度学习图像分割</a:t>
            </a:r>
            <a:r>
              <a:rPr lang="zh-CN" altLang="en-US" sz="7200" b="1" dirty="0">
                <a:solidFill>
                  <a:srgbClr val="2C3E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实习</a:t>
            </a:r>
          </a:p>
          <a:p>
            <a:pPr algn="ctr"/>
            <a:r>
              <a:rPr lang="en-US" altLang="zh-CN" sz="5333" b="1" dirty="0">
                <a:solidFill>
                  <a:srgbClr val="2C3E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(U-Net)</a:t>
            </a:r>
          </a:p>
        </p:txBody>
      </p:sp>
    </p:spTree>
    <p:extLst>
      <p:ext uri="{BB962C8B-B14F-4D97-AF65-F5344CB8AC3E}">
        <p14:creationId xmlns:p14="http://schemas.microsoft.com/office/powerpoint/2010/main" val="67734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2FE66DD-56F4-4D78-858C-6ACF099F9FAB}"/>
              </a:ext>
            </a:extLst>
          </p:cNvPr>
          <p:cNvSpPr txBox="1"/>
          <p:nvPr/>
        </p:nvSpPr>
        <p:spPr>
          <a:xfrm>
            <a:off x="650244" y="1619575"/>
            <a:ext cx="4341885" cy="4028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）模型测试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609585">
              <a:lnSpc>
                <a:spcPct val="120000"/>
              </a:lnSpc>
            </a:pPr>
            <a:r>
              <a:rPr lang="zh-CN" altLang="en-US" sz="2133" dirty="0">
                <a:latin typeface="楷体" panose="02010609060101010101" pitchFamily="49" charset="-122"/>
                <a:ea typeface="楷体" panose="02010609060101010101" pitchFamily="49" charset="-122"/>
              </a:rPr>
              <a:t>模型测试采用测试集的数据进行检验。流程包括载入数据、载入模型、网络预测和精度评价。</a:t>
            </a:r>
            <a:endParaRPr lang="en-US" altLang="zh-CN" sz="2133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609585">
              <a:lnSpc>
                <a:spcPct val="120000"/>
              </a:lnSpc>
            </a:pPr>
            <a:r>
              <a:rPr lang="zh-CN" altLang="en-US" sz="2133" dirty="0">
                <a:latin typeface="楷体" panose="02010609060101010101" pitchFamily="49" charset="-122"/>
                <a:ea typeface="楷体" panose="02010609060101010101" pitchFamily="49" charset="-122"/>
              </a:rPr>
              <a:t>新建文件夹</a:t>
            </a:r>
            <a:r>
              <a:rPr lang="en-US" altLang="zh-CN" sz="2133" dirty="0">
                <a:latin typeface="楷体" panose="02010609060101010101" pitchFamily="49" charset="-122"/>
                <a:ea typeface="楷体" panose="02010609060101010101" pitchFamily="49" charset="-122"/>
              </a:rPr>
              <a:t>save</a:t>
            </a:r>
            <a:r>
              <a:rPr lang="zh-CN" altLang="en-US" sz="2133" dirty="0">
                <a:latin typeface="楷体" panose="02010609060101010101" pitchFamily="49" charset="-122"/>
                <a:ea typeface="楷体" panose="02010609060101010101" pitchFamily="49" charset="-122"/>
              </a:rPr>
              <a:t>，用于保存输出结果影像（原影像、标签、预测图）。遍历影像后，还可计算输出模型在测试集上的总体精度，计算公式为：总体精度 </a:t>
            </a:r>
            <a:r>
              <a:rPr lang="en-US" altLang="zh-CN" sz="2133" dirty="0">
                <a:latin typeface="楷体" panose="02010609060101010101" pitchFamily="49" charset="-122"/>
                <a:ea typeface="楷体" panose="02010609060101010101" pitchFamily="49" charset="-122"/>
              </a:rPr>
              <a:t>= </a:t>
            </a:r>
            <a:r>
              <a:rPr lang="zh-CN" altLang="en-US" sz="2133" dirty="0">
                <a:latin typeface="楷体" panose="02010609060101010101" pitchFamily="49" charset="-122"/>
                <a:ea typeface="楷体" panose="02010609060101010101" pitchFamily="49" charset="-122"/>
              </a:rPr>
              <a:t>预测正确的像元数目</a:t>
            </a:r>
            <a:r>
              <a:rPr lang="en-US" altLang="zh-CN" sz="2133" dirty="0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133" dirty="0">
                <a:latin typeface="楷体" panose="02010609060101010101" pitchFamily="49" charset="-122"/>
                <a:ea typeface="楷体" panose="02010609060101010101" pitchFamily="49" charset="-122"/>
              </a:rPr>
              <a:t>总像元数。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50240" y="859179"/>
            <a:ext cx="7977081" cy="630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667" b="1" dirty="0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rPr>
              <a:t>Ⅸ. </a:t>
            </a:r>
            <a:r>
              <a:rPr lang="zh-CN" altLang="en-US" sz="2667" b="1" dirty="0">
                <a:latin typeface="楷体" panose="02010609060101010101" pitchFamily="49" charset="-122"/>
                <a:ea typeface="楷体" panose="02010609060101010101" pitchFamily="49" charset="-122"/>
              </a:rPr>
              <a:t>搭建语义分割网络</a:t>
            </a:r>
            <a:endParaRPr lang="en-US" altLang="zh-CN" sz="2667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1240" y="916069"/>
            <a:ext cx="5723309" cy="551890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59B19E3-F537-49D6-8A9B-F6086B00E408}"/>
              </a:ext>
            </a:extLst>
          </p:cNvPr>
          <p:cNvSpPr txBox="1"/>
          <p:nvPr/>
        </p:nvSpPr>
        <p:spPr>
          <a:xfrm>
            <a:off x="496651" y="138950"/>
            <a:ext cx="7305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2C3E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3600" b="1" dirty="0">
                <a:solidFill>
                  <a:srgbClr val="2C3E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二</a:t>
            </a:r>
            <a:r>
              <a:rPr lang="en-US" altLang="zh-CN" sz="3600" b="1" dirty="0">
                <a:solidFill>
                  <a:srgbClr val="2C3E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3600" b="1" dirty="0">
                <a:solidFill>
                  <a:srgbClr val="2C3E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搭建</a:t>
            </a:r>
            <a:r>
              <a:rPr lang="en-US" altLang="zh-CN" sz="3600" b="1" dirty="0">
                <a:solidFill>
                  <a:srgbClr val="2C3E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U-Net</a:t>
            </a:r>
            <a:r>
              <a:rPr lang="zh-CN" altLang="en-US" sz="3600" b="1" dirty="0">
                <a:solidFill>
                  <a:srgbClr val="2C3E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进行语义分割</a:t>
            </a:r>
          </a:p>
        </p:txBody>
      </p:sp>
    </p:spTree>
    <p:extLst>
      <p:ext uri="{BB962C8B-B14F-4D97-AF65-F5344CB8AC3E}">
        <p14:creationId xmlns:p14="http://schemas.microsoft.com/office/powerpoint/2010/main" val="904616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" descr="http://img5.imgtn.bdimg.com/it/u=3976136120,2292770305&amp;fm=21&amp;gp=0.jpg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2FE66DD-56F4-4D78-858C-6ACF099F9FAB}"/>
              </a:ext>
            </a:extLst>
          </p:cNvPr>
          <p:cNvSpPr txBox="1"/>
          <p:nvPr/>
        </p:nvSpPr>
        <p:spPr>
          <a:xfrm>
            <a:off x="155575" y="1543236"/>
            <a:ext cx="10498348" cy="827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133" dirty="0">
                <a:latin typeface="楷体" panose="02010609060101010101" pitchFamily="49" charset="-122"/>
                <a:ea typeface="楷体" panose="02010609060101010101" pitchFamily="49" charset="-122"/>
              </a:rPr>
              <a:t>[</a:t>
            </a:r>
            <a:r>
              <a:rPr lang="zh-CN" altLang="en-US" sz="2133" dirty="0">
                <a:latin typeface="楷体" panose="02010609060101010101" pitchFamily="49" charset="-122"/>
                <a:ea typeface="楷体" panose="02010609060101010101" pitchFamily="49" charset="-122"/>
              </a:rPr>
              <a:t>提交示例</a:t>
            </a:r>
            <a:r>
              <a:rPr lang="en-US" altLang="zh-CN" sz="2133" dirty="0">
                <a:latin typeface="楷体" panose="02010609060101010101" pitchFamily="49" charset="-122"/>
                <a:ea typeface="楷体" panose="02010609060101010101" pitchFamily="49" charset="-122"/>
              </a:rPr>
              <a:t>]train(80%,1088),test(20%,272); epoch=20</a:t>
            </a:r>
          </a:p>
          <a:p>
            <a:pPr>
              <a:lnSpc>
                <a:spcPct val="120000"/>
              </a:lnSpc>
            </a:pPr>
            <a:r>
              <a:rPr lang="zh-CN" altLang="en-US" sz="2133" dirty="0">
                <a:latin typeface="楷体" panose="02010609060101010101" pitchFamily="49" charset="-122"/>
                <a:ea typeface="楷体" panose="02010609060101010101" pitchFamily="49" charset="-122"/>
              </a:rPr>
              <a:t>部分测试结果：</a:t>
            </a:r>
            <a:endParaRPr lang="en-US" altLang="zh-CN" sz="2133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50240" y="859179"/>
            <a:ext cx="7977081" cy="630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667" b="1" dirty="0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rPr>
              <a:t>Ⅹ. </a:t>
            </a:r>
            <a:r>
              <a:rPr lang="zh-CN" altLang="en-US" sz="2667" b="1" dirty="0">
                <a:latin typeface="楷体" panose="02010609060101010101" pitchFamily="49" charset="-122"/>
                <a:ea typeface="楷体" panose="02010609060101010101" pitchFamily="49" charset="-122"/>
              </a:rPr>
              <a:t>搭建语义分割网络</a:t>
            </a:r>
            <a:endParaRPr lang="en-US" altLang="zh-CN" sz="2667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324" y="2704963"/>
            <a:ext cx="1584000" cy="1545725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8099" y="2704965"/>
            <a:ext cx="1584000" cy="1540564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3872" y="2687851"/>
            <a:ext cx="1584000" cy="1545936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3044" y="2721318"/>
            <a:ext cx="1584000" cy="1575049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10020" y="2721325"/>
            <a:ext cx="1584000" cy="1575033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999676" y="5932145"/>
            <a:ext cx="1540291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67" dirty="0" err="1"/>
              <a:t>img</a:t>
            </a:r>
            <a:endParaRPr lang="zh-CN" altLang="en-US" sz="1867" dirty="0"/>
          </a:p>
        </p:txBody>
      </p:sp>
      <p:sp>
        <p:nvSpPr>
          <p:cNvPr id="25" name="文本框 24"/>
          <p:cNvSpPr txBox="1"/>
          <p:nvPr/>
        </p:nvSpPr>
        <p:spPr>
          <a:xfrm>
            <a:off x="2663164" y="5932145"/>
            <a:ext cx="1540291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67" dirty="0"/>
              <a:t>label</a:t>
            </a:r>
            <a:endParaRPr lang="zh-CN" altLang="en-US" sz="1867" dirty="0"/>
          </a:p>
        </p:txBody>
      </p:sp>
      <p:sp>
        <p:nvSpPr>
          <p:cNvPr id="26" name="文本框 25"/>
          <p:cNvSpPr txBox="1"/>
          <p:nvPr/>
        </p:nvSpPr>
        <p:spPr>
          <a:xfrm>
            <a:off x="4282943" y="5932145"/>
            <a:ext cx="1540292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67" dirty="0" err="1"/>
              <a:t>pred</a:t>
            </a:r>
            <a:endParaRPr lang="zh-CN" altLang="en-US" sz="1867" dirty="0"/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46532" y="2711262"/>
            <a:ext cx="1584000" cy="1554447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9676" y="4386191"/>
            <a:ext cx="1584000" cy="1584000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19455" y="4383215"/>
            <a:ext cx="1584000" cy="1586976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39235" y="4389196"/>
            <a:ext cx="1584000" cy="1580995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83044" y="4404766"/>
            <a:ext cx="1584000" cy="1574949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246532" y="4404765"/>
            <a:ext cx="1584000" cy="1563275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910020" y="4404765"/>
            <a:ext cx="1584000" cy="1587000"/>
          </a:xfrm>
          <a:prstGeom prst="rect">
            <a:avLst/>
          </a:prstGeom>
        </p:spPr>
      </p:pic>
      <p:sp>
        <p:nvSpPr>
          <p:cNvPr id="34" name="文本框 33"/>
          <p:cNvSpPr txBox="1"/>
          <p:nvPr/>
        </p:nvSpPr>
        <p:spPr>
          <a:xfrm>
            <a:off x="6626753" y="5945981"/>
            <a:ext cx="1540291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67" dirty="0" err="1"/>
              <a:t>img</a:t>
            </a:r>
            <a:endParaRPr lang="zh-CN" altLang="en-US" sz="1867" dirty="0"/>
          </a:p>
        </p:txBody>
      </p:sp>
      <p:sp>
        <p:nvSpPr>
          <p:cNvPr id="35" name="文本框 34"/>
          <p:cNvSpPr txBox="1"/>
          <p:nvPr/>
        </p:nvSpPr>
        <p:spPr>
          <a:xfrm>
            <a:off x="8290241" y="5945981"/>
            <a:ext cx="1540291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67" dirty="0"/>
              <a:t>label</a:t>
            </a:r>
            <a:endParaRPr lang="zh-CN" altLang="en-US" sz="1867" dirty="0"/>
          </a:p>
        </p:txBody>
      </p:sp>
      <p:sp>
        <p:nvSpPr>
          <p:cNvPr id="36" name="文本框 35"/>
          <p:cNvSpPr txBox="1"/>
          <p:nvPr/>
        </p:nvSpPr>
        <p:spPr>
          <a:xfrm>
            <a:off x="9910021" y="5945981"/>
            <a:ext cx="1540292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67" dirty="0" err="1"/>
              <a:t>pred</a:t>
            </a:r>
            <a:endParaRPr lang="zh-CN" altLang="en-US" sz="1867" dirty="0"/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214655" y="1220478"/>
            <a:ext cx="4279365" cy="457143"/>
          </a:xfrm>
          <a:prstGeom prst="rect">
            <a:avLst/>
          </a:prstGeom>
        </p:spPr>
      </p:pic>
      <p:sp>
        <p:nvSpPr>
          <p:cNvPr id="40" name="矩形 39"/>
          <p:cNvSpPr/>
          <p:nvPr/>
        </p:nvSpPr>
        <p:spPr>
          <a:xfrm>
            <a:off x="10872919" y="1394185"/>
            <a:ext cx="6335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train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214655" y="1829280"/>
            <a:ext cx="4279365" cy="660317"/>
          </a:xfrm>
          <a:prstGeom prst="rect">
            <a:avLst/>
          </a:prstGeom>
        </p:spPr>
      </p:pic>
      <p:sp>
        <p:nvSpPr>
          <p:cNvPr id="41" name="矩形 40"/>
          <p:cNvSpPr/>
          <p:nvPr/>
        </p:nvSpPr>
        <p:spPr>
          <a:xfrm>
            <a:off x="10960009" y="2185748"/>
            <a:ext cx="562975" cy="3181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67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test</a:t>
            </a:r>
            <a:endParaRPr lang="zh-CN" altLang="en-US" sz="1467" dirty="0">
              <a:solidFill>
                <a:schemeClr val="bg1"/>
              </a:solidFill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4513C6ED-FA81-4BA0-823E-A1F8CB240EA2}"/>
              </a:ext>
            </a:extLst>
          </p:cNvPr>
          <p:cNvSpPr txBox="1"/>
          <p:nvPr/>
        </p:nvSpPr>
        <p:spPr>
          <a:xfrm>
            <a:off x="496651" y="138950"/>
            <a:ext cx="7305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2C3E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3600" b="1" dirty="0">
                <a:solidFill>
                  <a:srgbClr val="2C3E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二</a:t>
            </a:r>
            <a:r>
              <a:rPr lang="en-US" altLang="zh-CN" sz="3600" b="1" dirty="0">
                <a:solidFill>
                  <a:srgbClr val="2C3E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3600" b="1" dirty="0">
                <a:solidFill>
                  <a:srgbClr val="2C3E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搭建</a:t>
            </a:r>
            <a:r>
              <a:rPr lang="en-US" altLang="zh-CN" sz="3600" b="1" dirty="0">
                <a:solidFill>
                  <a:srgbClr val="2C3E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U-Net</a:t>
            </a:r>
            <a:r>
              <a:rPr lang="zh-CN" altLang="en-US" sz="3600" b="1" dirty="0">
                <a:solidFill>
                  <a:srgbClr val="2C3E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进行语义分割</a:t>
            </a:r>
          </a:p>
        </p:txBody>
      </p:sp>
    </p:spTree>
    <p:extLst>
      <p:ext uri="{BB962C8B-B14F-4D97-AF65-F5344CB8AC3E}">
        <p14:creationId xmlns:p14="http://schemas.microsoft.com/office/powerpoint/2010/main" val="3531059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518040" y="160339"/>
            <a:ext cx="7305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2C3E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3600" b="1" dirty="0">
                <a:solidFill>
                  <a:srgbClr val="2C3E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二</a:t>
            </a:r>
            <a:r>
              <a:rPr lang="en-US" altLang="zh-CN" sz="3600" b="1" dirty="0">
                <a:solidFill>
                  <a:srgbClr val="2C3E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3600" b="1" dirty="0">
                <a:solidFill>
                  <a:srgbClr val="2C3E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搭建</a:t>
            </a:r>
            <a:r>
              <a:rPr lang="en-US" altLang="zh-CN" sz="3600" b="1" dirty="0">
                <a:solidFill>
                  <a:srgbClr val="2C3E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U-Net</a:t>
            </a:r>
            <a:r>
              <a:rPr lang="zh-CN" altLang="en-US" sz="3600" b="1" dirty="0">
                <a:solidFill>
                  <a:srgbClr val="2C3E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进行图像分割</a:t>
            </a:r>
          </a:p>
        </p:txBody>
      </p:sp>
      <p:sp>
        <p:nvSpPr>
          <p:cNvPr id="2" name="矩形 1"/>
          <p:cNvSpPr/>
          <p:nvPr/>
        </p:nvSpPr>
        <p:spPr>
          <a:xfrm>
            <a:off x="746484" y="1774727"/>
            <a:ext cx="5050739" cy="39789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09585">
              <a:lnSpc>
                <a:spcPct val="120000"/>
              </a:lnSpc>
            </a:pPr>
            <a:r>
              <a:rPr lang="en-US" altLang="zh-CN" sz="2133" dirty="0">
                <a:latin typeface="楷体" panose="02010609060101010101" pitchFamily="49" charset="-122"/>
                <a:ea typeface="楷体" panose="02010609060101010101" pitchFamily="49" charset="-122"/>
              </a:rPr>
              <a:t>U-Net</a:t>
            </a:r>
            <a:r>
              <a:rPr lang="zh-CN" altLang="en-US" sz="2133" dirty="0">
                <a:latin typeface="楷体" panose="02010609060101010101" pitchFamily="49" charset="-122"/>
                <a:ea typeface="楷体" panose="02010609060101010101" pitchFamily="49" charset="-122"/>
              </a:rPr>
              <a:t>是常用的语义分割网络之一，它简单、高效、易懂、容易构建、可以从小数据集中训练。 </a:t>
            </a:r>
          </a:p>
          <a:p>
            <a:pPr indent="609585">
              <a:lnSpc>
                <a:spcPct val="120000"/>
              </a:lnSpc>
            </a:pPr>
            <a:r>
              <a:rPr lang="en-US" altLang="zh-CN" sz="2133" dirty="0">
                <a:latin typeface="楷体" panose="02010609060101010101" pitchFamily="49" charset="-122"/>
                <a:ea typeface="楷体" panose="02010609060101010101" pitchFamily="49" charset="-122"/>
              </a:rPr>
              <a:t>U-Net</a:t>
            </a:r>
            <a:r>
              <a:rPr lang="zh-CN" altLang="en-US" sz="2133" dirty="0">
                <a:latin typeface="楷体" panose="02010609060101010101" pitchFamily="49" charset="-122"/>
                <a:ea typeface="楷体" panose="02010609060101010101" pitchFamily="49" charset="-122"/>
              </a:rPr>
              <a:t>是典型的</a:t>
            </a:r>
            <a:r>
              <a:rPr lang="zh-CN" altLang="en-US" sz="2133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编码器</a:t>
            </a:r>
            <a:r>
              <a:rPr lang="en-US" altLang="zh-CN" sz="2133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lang="zh-CN" altLang="en-US" sz="2133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解码器</a:t>
            </a:r>
            <a:r>
              <a:rPr lang="zh-CN" altLang="en-US" sz="2133" dirty="0">
                <a:latin typeface="楷体" panose="02010609060101010101" pitchFamily="49" charset="-122"/>
                <a:ea typeface="楷体" panose="02010609060101010101" pitchFamily="49" charset="-122"/>
              </a:rPr>
              <a:t>结构，左边为编码器部分，对输入进行下采样，提取抽象特征；右边为解码器部分，将编码结果进行上采样恢复至原图尺寸；中间采用跳跃连接结构</a:t>
            </a:r>
            <a:r>
              <a:rPr lang="en-US" altLang="zh-CN" sz="2133" dirty="0">
                <a:latin typeface="楷体" panose="02010609060101010101" pitchFamily="49" charset="-122"/>
                <a:ea typeface="楷体" panose="02010609060101010101" pitchFamily="49" charset="-122"/>
              </a:rPr>
              <a:t>(Skip-Connect)</a:t>
            </a:r>
            <a:r>
              <a:rPr lang="zh-CN" altLang="en-US" sz="2133" dirty="0">
                <a:latin typeface="楷体" panose="02010609060101010101" pitchFamily="49" charset="-122"/>
                <a:ea typeface="楷体" panose="02010609060101010101" pitchFamily="49" charset="-122"/>
              </a:rPr>
              <a:t>进行特征融合。由于整个网络形似一个</a:t>
            </a:r>
            <a:r>
              <a:rPr lang="en-US" altLang="zh-CN" sz="2133" dirty="0">
                <a:latin typeface="楷体" panose="02010609060101010101" pitchFamily="49" charset="-122"/>
                <a:ea typeface="楷体" panose="02010609060101010101" pitchFamily="49" charset="-122"/>
              </a:rPr>
              <a:t>"U",</a:t>
            </a:r>
            <a:r>
              <a:rPr lang="zh-CN" altLang="en-US" sz="2133" dirty="0">
                <a:latin typeface="楷体" panose="02010609060101010101" pitchFamily="49" charset="-122"/>
                <a:ea typeface="楷体" panose="02010609060101010101" pitchFamily="49" charset="-122"/>
              </a:rPr>
              <a:t>所以称为</a:t>
            </a:r>
            <a:r>
              <a:rPr lang="en-US" altLang="zh-CN" sz="2133" dirty="0">
                <a:latin typeface="楷体" panose="02010609060101010101" pitchFamily="49" charset="-122"/>
                <a:ea typeface="楷体" panose="02010609060101010101" pitchFamily="49" charset="-122"/>
              </a:rPr>
              <a:t>U-Net</a:t>
            </a:r>
            <a:r>
              <a:rPr lang="zh-CN" altLang="en-US" sz="2133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5955407" y="1774727"/>
            <a:ext cx="5638696" cy="4033752"/>
            <a:chOff x="4429485" y="1306331"/>
            <a:chExt cx="4229022" cy="3025314"/>
          </a:xfrm>
        </p:grpSpPr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29485" y="1306331"/>
              <a:ext cx="4229022" cy="2771399"/>
            </a:xfrm>
            <a:prstGeom prst="rect">
              <a:avLst/>
            </a:prstGeom>
          </p:spPr>
        </p:pic>
        <p:sp>
          <p:nvSpPr>
            <p:cNvPr id="22" name="矩形 21"/>
            <p:cNvSpPr/>
            <p:nvPr/>
          </p:nvSpPr>
          <p:spPr>
            <a:xfrm>
              <a:off x="5645934" y="4077730"/>
              <a:ext cx="1252428" cy="2539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600" dirty="0"/>
                <a:t>U-Net </a:t>
              </a:r>
              <a:r>
                <a:rPr lang="zh-CN" altLang="en-US" sz="1600" dirty="0"/>
                <a:t>结构图</a:t>
              </a:r>
            </a:p>
          </p:txBody>
        </p:sp>
      </p:grp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A2593B7-0B73-4795-86E8-A6B284B1C38B}"/>
              </a:ext>
            </a:extLst>
          </p:cNvPr>
          <p:cNvSpPr txBox="1"/>
          <p:nvPr/>
        </p:nvSpPr>
        <p:spPr>
          <a:xfrm>
            <a:off x="621423" y="919079"/>
            <a:ext cx="7305160" cy="630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lnSpc>
                <a:spcPct val="150000"/>
              </a:lnSpc>
              <a:defRPr/>
            </a:pPr>
            <a:r>
              <a:rPr lang="en-US" altLang="zh-CN" sz="2667" b="1" dirty="0">
                <a:solidFill>
                  <a:prstClr val="black"/>
                </a:solidFill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rPr>
              <a:t>Ⅰ.</a:t>
            </a:r>
            <a:r>
              <a:rPr lang="zh-CN" altLang="en-US" sz="2667" b="1" dirty="0">
                <a:solidFill>
                  <a:prstClr val="black"/>
                </a:solidFill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rPr>
              <a:t>卷积神经网络</a:t>
            </a:r>
            <a:r>
              <a:rPr lang="en-US" altLang="zh-CN" sz="2667" b="1" dirty="0" err="1">
                <a:solidFill>
                  <a:prstClr val="black"/>
                </a:solidFill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rPr>
              <a:t>UNet</a:t>
            </a:r>
            <a:endParaRPr lang="zh-CN" altLang="en-US" sz="2667" b="1" dirty="0">
              <a:solidFill>
                <a:prstClr val="black"/>
              </a:solidFill>
              <a:latin typeface="Arial" panose="020B0604020202020204" pitchFamily="34" charset="0"/>
              <a:ea typeface="楷体" panose="02010609060101010101" pitchFamily="49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88022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" descr="http://img5.imgtn.bdimg.com/it/u=3976136120,2292770305&amp;fm=21&amp;gp=0.jpg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2FE66DD-56F4-4D78-858C-6ACF099F9FAB}"/>
              </a:ext>
            </a:extLst>
          </p:cNvPr>
          <p:cNvSpPr txBox="1"/>
          <p:nvPr/>
        </p:nvSpPr>
        <p:spPr>
          <a:xfrm>
            <a:off x="518040" y="1571844"/>
            <a:ext cx="11064360" cy="1615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35992">
              <a:lnSpc>
                <a:spcPct val="120000"/>
              </a:lnSpc>
            </a:pPr>
            <a:r>
              <a:rPr lang="zh-CN" altLang="en-US" sz="2133" dirty="0">
                <a:latin typeface="楷体" panose="02010609060101010101" pitchFamily="49" charset="-122"/>
                <a:ea typeface="楷体" panose="02010609060101010101" pitchFamily="49" charset="-122"/>
              </a:rPr>
              <a:t>本次实习数据为</a:t>
            </a:r>
            <a:r>
              <a:rPr lang="en-US" altLang="zh-CN" sz="2133" dirty="0">
                <a:latin typeface="楷体" panose="02010609060101010101" pitchFamily="49" charset="-122"/>
                <a:ea typeface="楷体" panose="02010609060101010101" pitchFamily="49" charset="-122"/>
              </a:rPr>
              <a:t>ISPRS </a:t>
            </a:r>
            <a:r>
              <a:rPr lang="en-US" altLang="zh-CN" sz="2133" dirty="0" err="1">
                <a:latin typeface="楷体" panose="02010609060101010101" pitchFamily="49" charset="-122"/>
                <a:ea typeface="楷体" panose="02010609060101010101" pitchFamily="49" charset="-122"/>
              </a:rPr>
              <a:t>Vaihingen</a:t>
            </a:r>
            <a:r>
              <a:rPr lang="zh-CN" altLang="en-US" sz="2133" dirty="0">
                <a:latin typeface="楷体" panose="02010609060101010101" pitchFamily="49" charset="-122"/>
                <a:ea typeface="楷体" panose="02010609060101010101" pitchFamily="49" charset="-122"/>
              </a:rPr>
              <a:t>数据集。</a:t>
            </a:r>
          </a:p>
          <a:p>
            <a:pPr indent="335992">
              <a:lnSpc>
                <a:spcPct val="120000"/>
              </a:lnSpc>
            </a:pPr>
            <a:r>
              <a:rPr lang="zh-CN" altLang="en-US" sz="2133" dirty="0">
                <a:latin typeface="楷体" panose="02010609060101010101" pitchFamily="49" charset="-122"/>
                <a:ea typeface="楷体" panose="02010609060101010101" pitchFamily="49" charset="-122"/>
              </a:rPr>
              <a:t>地物分为</a:t>
            </a:r>
            <a:r>
              <a:rPr lang="en-US" altLang="zh-CN" sz="2133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lang="zh-CN" altLang="en-US" sz="2133" dirty="0">
                <a:latin typeface="楷体" panose="02010609060101010101" pitchFamily="49" charset="-122"/>
                <a:ea typeface="楷体" panose="02010609060101010101" pitchFamily="49" charset="-122"/>
              </a:rPr>
              <a:t>类：不透水面</a:t>
            </a:r>
            <a:r>
              <a:rPr lang="en-US" altLang="zh-CN" sz="2133" dirty="0">
                <a:latin typeface="楷体" panose="02010609060101010101" pitchFamily="49" charset="-122"/>
                <a:ea typeface="楷体" panose="02010609060101010101" pitchFamily="49" charset="-122"/>
              </a:rPr>
              <a:t>(0)</a:t>
            </a:r>
            <a:r>
              <a:rPr lang="zh-CN" altLang="en-US" sz="2133" dirty="0">
                <a:latin typeface="楷体" panose="02010609060101010101" pitchFamily="49" charset="-122"/>
                <a:ea typeface="楷体" panose="02010609060101010101" pitchFamily="49" charset="-122"/>
              </a:rPr>
              <a:t>、建筑</a:t>
            </a:r>
            <a:r>
              <a:rPr lang="en-US" altLang="zh-CN" sz="2133" dirty="0">
                <a:latin typeface="楷体" panose="02010609060101010101" pitchFamily="49" charset="-122"/>
                <a:ea typeface="楷体" panose="02010609060101010101" pitchFamily="49" charset="-122"/>
              </a:rPr>
              <a:t>(1)</a:t>
            </a:r>
            <a:r>
              <a:rPr lang="zh-CN" altLang="en-US" sz="2133" dirty="0">
                <a:latin typeface="楷体" panose="02010609060101010101" pitchFamily="49" charset="-122"/>
                <a:ea typeface="楷体" panose="02010609060101010101" pitchFamily="49" charset="-122"/>
              </a:rPr>
              <a:t>、低矮植被</a:t>
            </a:r>
            <a:r>
              <a:rPr lang="en-US" altLang="zh-CN" sz="2133" dirty="0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133" dirty="0">
                <a:latin typeface="楷体" panose="02010609060101010101" pitchFamily="49" charset="-122"/>
                <a:ea typeface="楷体" panose="02010609060101010101" pitchFamily="49" charset="-122"/>
              </a:rPr>
              <a:t>灌木</a:t>
            </a:r>
            <a:r>
              <a:rPr lang="en-US" altLang="zh-CN" sz="2133" dirty="0">
                <a:latin typeface="楷体" panose="02010609060101010101" pitchFamily="49" charset="-122"/>
                <a:ea typeface="楷体" panose="02010609060101010101" pitchFamily="49" charset="-122"/>
              </a:rPr>
              <a:t>(2)</a:t>
            </a:r>
            <a:r>
              <a:rPr lang="zh-CN" altLang="en-US" sz="2133" dirty="0">
                <a:latin typeface="楷体" panose="02010609060101010101" pitchFamily="49" charset="-122"/>
                <a:ea typeface="楷体" panose="02010609060101010101" pitchFamily="49" charset="-122"/>
              </a:rPr>
              <a:t>、树木</a:t>
            </a:r>
            <a:r>
              <a:rPr lang="en-US" altLang="zh-CN" sz="2133" dirty="0">
                <a:latin typeface="楷体" panose="02010609060101010101" pitchFamily="49" charset="-122"/>
                <a:ea typeface="楷体" panose="02010609060101010101" pitchFamily="49" charset="-122"/>
              </a:rPr>
              <a:t>(3)</a:t>
            </a:r>
            <a:r>
              <a:rPr lang="zh-CN" altLang="en-US" sz="2133" dirty="0">
                <a:latin typeface="楷体" panose="02010609060101010101" pitchFamily="49" charset="-122"/>
                <a:ea typeface="楷体" panose="02010609060101010101" pitchFamily="49" charset="-122"/>
              </a:rPr>
              <a:t>、车</a:t>
            </a:r>
            <a:r>
              <a:rPr lang="en-US" altLang="zh-CN" sz="2133" dirty="0">
                <a:latin typeface="楷体" panose="02010609060101010101" pitchFamily="49" charset="-122"/>
                <a:ea typeface="楷体" panose="02010609060101010101" pitchFamily="49" charset="-122"/>
              </a:rPr>
              <a:t>(4)</a:t>
            </a:r>
            <a:r>
              <a:rPr lang="zh-CN" altLang="en-US" sz="2133" dirty="0">
                <a:latin typeface="楷体" panose="02010609060101010101" pitchFamily="49" charset="-122"/>
                <a:ea typeface="楷体" panose="02010609060101010101" pitchFamily="49" charset="-122"/>
              </a:rPr>
              <a:t>、其它</a:t>
            </a:r>
            <a:r>
              <a:rPr lang="en-US" altLang="zh-CN" sz="2133" dirty="0">
                <a:latin typeface="楷体" panose="02010609060101010101" pitchFamily="49" charset="-122"/>
                <a:ea typeface="楷体" panose="02010609060101010101" pitchFamily="49" charset="-122"/>
              </a:rPr>
              <a:t>(5)</a:t>
            </a:r>
            <a:r>
              <a:rPr lang="zh-CN" altLang="en-US" sz="2133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133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335992">
              <a:lnSpc>
                <a:spcPct val="120000"/>
              </a:lnSpc>
            </a:pPr>
            <a:r>
              <a:rPr lang="en-US" altLang="zh-CN" sz="2133" dirty="0">
                <a:latin typeface="楷体" panose="02010609060101010101" pitchFamily="49" charset="-122"/>
                <a:ea typeface="楷体" panose="02010609060101010101" pitchFamily="49" charset="-122"/>
              </a:rPr>
              <a:t>dataset</a:t>
            </a:r>
            <a:r>
              <a:rPr lang="zh-CN" altLang="en-US" sz="2133" dirty="0">
                <a:latin typeface="楷体" panose="02010609060101010101" pitchFamily="49" charset="-122"/>
                <a:ea typeface="楷体" panose="02010609060101010101" pitchFamily="49" charset="-122"/>
              </a:rPr>
              <a:t>文件夹中的</a:t>
            </a:r>
            <a:r>
              <a:rPr lang="en-US" altLang="zh-CN" sz="2133" dirty="0">
                <a:latin typeface="楷体" panose="02010609060101010101" pitchFamily="49" charset="-122"/>
                <a:ea typeface="楷体" panose="02010609060101010101" pitchFamily="49" charset="-122"/>
              </a:rPr>
              <a:t>image2</a:t>
            </a:r>
            <a:r>
              <a:rPr lang="zh-CN" altLang="en-US" sz="2133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133" dirty="0">
                <a:latin typeface="楷体" panose="02010609060101010101" pitchFamily="49" charset="-122"/>
                <a:ea typeface="楷体" panose="02010609060101010101" pitchFamily="49" charset="-122"/>
              </a:rPr>
              <a:t>label2</a:t>
            </a:r>
            <a:r>
              <a:rPr lang="zh-CN" altLang="en-US" sz="2133" dirty="0">
                <a:latin typeface="楷体" panose="02010609060101010101" pitchFamily="49" charset="-122"/>
                <a:ea typeface="楷体" panose="02010609060101010101" pitchFamily="49" charset="-122"/>
              </a:rPr>
              <a:t>分别为实验影像与标签，影像大小为</a:t>
            </a:r>
            <a:r>
              <a:rPr lang="en-US" altLang="zh-CN" sz="2133" dirty="0">
                <a:latin typeface="楷体" panose="02010609060101010101" pitchFamily="49" charset="-122"/>
                <a:ea typeface="楷体" panose="02010609060101010101" pitchFamily="49" charset="-122"/>
              </a:rPr>
              <a:t>2428×2767</a:t>
            </a:r>
            <a:r>
              <a:rPr lang="zh-CN" altLang="en-US" sz="2133" dirty="0">
                <a:latin typeface="楷体" panose="02010609060101010101" pitchFamily="49" charset="-122"/>
                <a:ea typeface="楷体" panose="02010609060101010101" pitchFamily="49" charset="-122"/>
              </a:rPr>
              <a:t>。标签为单通道灰度图，像元值与类别属性编码相同</a:t>
            </a:r>
            <a:r>
              <a:rPr lang="en-US" altLang="zh-CN" sz="2133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133" dirty="0">
                <a:latin typeface="楷体" panose="02010609060101010101" pitchFamily="49" charset="-122"/>
                <a:ea typeface="楷体" panose="02010609060101010101" pitchFamily="49" charset="-122"/>
              </a:rPr>
              <a:t>如不透水面对应的像元值为</a:t>
            </a:r>
            <a:r>
              <a:rPr lang="en-US" altLang="zh-CN" sz="2133" dirty="0">
                <a:latin typeface="楷体" panose="02010609060101010101" pitchFamily="49" charset="-122"/>
                <a:ea typeface="楷体" panose="02010609060101010101" pitchFamily="49" charset="-122"/>
              </a:rPr>
              <a:t>0)</a:t>
            </a:r>
            <a:r>
              <a:rPr lang="zh-CN" altLang="en-US" sz="2133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133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578773" y="6083291"/>
            <a:ext cx="16699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image2</a:t>
            </a:r>
            <a:endParaRPr lang="zh-CN" altLang="en-US" sz="1600" dirty="0"/>
          </a:p>
        </p:txBody>
      </p:sp>
      <p:sp>
        <p:nvSpPr>
          <p:cNvPr id="14" name="矩形 13"/>
          <p:cNvSpPr/>
          <p:nvPr/>
        </p:nvSpPr>
        <p:spPr>
          <a:xfrm>
            <a:off x="6090404" y="6083291"/>
            <a:ext cx="16699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label2</a:t>
            </a:r>
            <a:endParaRPr lang="zh-CN" altLang="en-US" sz="1600" dirty="0"/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725D7243-5652-4F15-9E88-5830716909FD}"/>
              </a:ext>
            </a:extLst>
          </p:cNvPr>
          <p:cNvGrpSpPr/>
          <p:nvPr/>
        </p:nvGrpSpPr>
        <p:grpSpPr>
          <a:xfrm>
            <a:off x="8156884" y="5098407"/>
            <a:ext cx="1161432" cy="953723"/>
            <a:chOff x="1222409" y="4382216"/>
            <a:chExt cx="871074" cy="715292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7ED4B91A-2FA3-47C8-B290-379519C498F9}"/>
                </a:ext>
              </a:extLst>
            </p:cNvPr>
            <p:cNvSpPr/>
            <p:nvPr/>
          </p:nvSpPr>
          <p:spPr>
            <a:xfrm>
              <a:off x="1246804" y="4382216"/>
              <a:ext cx="846679" cy="7152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93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不透水面</a:t>
              </a:r>
              <a:endParaRPr lang="en-US" altLang="zh-CN" sz="933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zh-CN" altLang="en-US" sz="93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建筑物</a:t>
              </a:r>
              <a:endParaRPr lang="en-US" altLang="zh-CN" sz="933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zh-CN" altLang="en-US" sz="93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低矮植被</a:t>
              </a:r>
              <a:endParaRPr lang="en-US" altLang="zh-CN" sz="933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zh-CN" altLang="en-US" sz="93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树木</a:t>
              </a:r>
              <a:endParaRPr lang="en-US" altLang="zh-CN" sz="933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zh-CN" altLang="en-US" sz="93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汽车</a:t>
              </a:r>
              <a:endParaRPr lang="en-US" altLang="zh-CN" sz="933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zh-CN" altLang="en-US" sz="93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其它</a:t>
              </a:r>
              <a:endParaRPr lang="en-US" altLang="zh-CN" sz="933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CD16C192-27FE-4BA7-B5C9-3AD69EF4B5CF}"/>
                </a:ext>
              </a:extLst>
            </p:cNvPr>
            <p:cNvGrpSpPr/>
            <p:nvPr/>
          </p:nvGrpSpPr>
          <p:grpSpPr>
            <a:xfrm>
              <a:off x="1222409" y="4447890"/>
              <a:ext cx="74856" cy="587575"/>
              <a:chOff x="10339539" y="3874437"/>
              <a:chExt cx="104796" cy="822579"/>
            </a:xfrm>
          </p:grpSpPr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49ED8461-2923-4DEA-8441-D47DE508596E}"/>
                  </a:ext>
                </a:extLst>
              </p:cNvPr>
              <p:cNvSpPr/>
              <p:nvPr/>
            </p:nvSpPr>
            <p:spPr>
              <a:xfrm>
                <a:off x="10343538" y="3874437"/>
                <a:ext cx="100797" cy="100797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FA7008C6-12DE-454E-8654-29A46CB6844C}"/>
                  </a:ext>
                </a:extLst>
              </p:cNvPr>
              <p:cNvSpPr/>
              <p:nvPr/>
            </p:nvSpPr>
            <p:spPr>
              <a:xfrm>
                <a:off x="10343537" y="4018793"/>
                <a:ext cx="100798" cy="100797"/>
              </a:xfrm>
              <a:prstGeom prst="rect">
                <a:avLst/>
              </a:prstGeom>
              <a:solidFill>
                <a:srgbClr val="0000FF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7A007376-DD74-4210-ADBF-24ED115DF1D5}"/>
                  </a:ext>
                </a:extLst>
              </p:cNvPr>
              <p:cNvSpPr/>
              <p:nvPr/>
            </p:nvSpPr>
            <p:spPr>
              <a:xfrm>
                <a:off x="10343537" y="4163150"/>
                <a:ext cx="100798" cy="100797"/>
              </a:xfrm>
              <a:prstGeom prst="rect">
                <a:avLst/>
              </a:prstGeom>
              <a:solidFill>
                <a:srgbClr val="00FFFF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5761FD85-C8BE-441C-9D2F-5A05904E48A9}"/>
                  </a:ext>
                </a:extLst>
              </p:cNvPr>
              <p:cNvSpPr/>
              <p:nvPr/>
            </p:nvSpPr>
            <p:spPr>
              <a:xfrm>
                <a:off x="10343537" y="4307506"/>
                <a:ext cx="100798" cy="100797"/>
              </a:xfrm>
              <a:prstGeom prst="rect">
                <a:avLst/>
              </a:prstGeom>
              <a:solidFill>
                <a:srgbClr val="00FF00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3022D03F-8231-48F2-AED0-5DD9B9C791C2}"/>
                  </a:ext>
                </a:extLst>
              </p:cNvPr>
              <p:cNvSpPr/>
              <p:nvPr/>
            </p:nvSpPr>
            <p:spPr>
              <a:xfrm>
                <a:off x="10339539" y="4451863"/>
                <a:ext cx="100798" cy="100797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FA7FB5EE-4DBC-43CD-AA9E-DAA9E5B20D38}"/>
                  </a:ext>
                </a:extLst>
              </p:cNvPr>
              <p:cNvSpPr/>
              <p:nvPr/>
            </p:nvSpPr>
            <p:spPr>
              <a:xfrm>
                <a:off x="10339561" y="4596219"/>
                <a:ext cx="100798" cy="100797"/>
              </a:xfrm>
              <a:prstGeom prst="rect">
                <a:avLst/>
              </a:prstGeom>
              <a:solidFill>
                <a:srgbClr val="FF0000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</p:grp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7077" y="3429000"/>
            <a:ext cx="2316559" cy="26400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5447" y="3429000"/>
            <a:ext cx="2316559" cy="2640000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35169E1D-57FA-4C29-ADF5-A7D81DD9A63D}"/>
              </a:ext>
            </a:extLst>
          </p:cNvPr>
          <p:cNvSpPr txBox="1"/>
          <p:nvPr/>
        </p:nvSpPr>
        <p:spPr>
          <a:xfrm>
            <a:off x="638120" y="779957"/>
            <a:ext cx="6096000" cy="6238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rPr>
              <a:t>Ⅱ.</a:t>
            </a:r>
            <a:r>
              <a:rPr lang="zh-CN" altLang="en-US" sz="2667" b="1" dirty="0">
                <a:solidFill>
                  <a:prstClr val="black"/>
                </a:solidFill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rPr>
              <a:t>实验</a:t>
            </a:r>
            <a:r>
              <a:rPr lang="zh-CN" altLang="en-US" sz="2400" b="1" dirty="0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rPr>
              <a:t>数据集介绍</a:t>
            </a:r>
            <a:endParaRPr lang="zh-CN" altLang="en-US" sz="2400" b="1" dirty="0">
              <a:latin typeface="Arial" panose="020B0604020202020204" pitchFamily="34" charset="0"/>
              <a:ea typeface="楷体" panose="02010609060101010101" pitchFamily="49" charset="-122"/>
              <a:sym typeface="+mn-ea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AF2EE2C-79AF-4CCF-9841-2966BC457916}"/>
              </a:ext>
            </a:extLst>
          </p:cNvPr>
          <p:cNvSpPr txBox="1"/>
          <p:nvPr/>
        </p:nvSpPr>
        <p:spPr>
          <a:xfrm>
            <a:off x="518040" y="160339"/>
            <a:ext cx="7305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2C3E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3600" b="1" dirty="0">
                <a:solidFill>
                  <a:srgbClr val="2C3E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二</a:t>
            </a:r>
            <a:r>
              <a:rPr lang="en-US" altLang="zh-CN" sz="3600" b="1" dirty="0">
                <a:solidFill>
                  <a:srgbClr val="2C3E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3600" b="1" dirty="0">
                <a:solidFill>
                  <a:srgbClr val="2C3E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搭建</a:t>
            </a:r>
            <a:r>
              <a:rPr lang="en-US" altLang="zh-CN" sz="3600" b="1" dirty="0">
                <a:solidFill>
                  <a:srgbClr val="2C3E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U-Net</a:t>
            </a:r>
            <a:r>
              <a:rPr lang="zh-CN" altLang="en-US" sz="3600" b="1" dirty="0">
                <a:solidFill>
                  <a:srgbClr val="2C3E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进行图像分割</a:t>
            </a:r>
          </a:p>
        </p:txBody>
      </p:sp>
    </p:spTree>
    <p:extLst>
      <p:ext uri="{BB962C8B-B14F-4D97-AF65-F5344CB8AC3E}">
        <p14:creationId xmlns:p14="http://schemas.microsoft.com/office/powerpoint/2010/main" val="1209881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" descr="http://img5.imgtn.bdimg.com/it/u=3976136120,2292770305&amp;fm=21&amp;gp=0.jpg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2FE66DD-56F4-4D78-858C-6ACF099F9FAB}"/>
              </a:ext>
            </a:extLst>
          </p:cNvPr>
          <p:cNvSpPr txBox="1"/>
          <p:nvPr/>
        </p:nvSpPr>
        <p:spPr>
          <a:xfrm>
            <a:off x="650242" y="1619575"/>
            <a:ext cx="11096916" cy="1615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133" dirty="0">
                <a:latin typeface="楷体" panose="02010609060101010101" pitchFamily="49" charset="-122"/>
                <a:ea typeface="楷体" panose="02010609060101010101" pitchFamily="49" charset="-122"/>
              </a:rPr>
              <a:t>影像</a:t>
            </a:r>
            <a:r>
              <a:rPr lang="en-US" altLang="zh-CN" sz="2133" dirty="0">
                <a:latin typeface="楷体" panose="02010609060101010101" pitchFamily="49" charset="-122"/>
                <a:ea typeface="楷体" panose="02010609060101010101" pitchFamily="49" charset="-122"/>
              </a:rPr>
              <a:t>&amp;</a:t>
            </a:r>
            <a:r>
              <a:rPr lang="zh-CN" altLang="en-US" sz="2133" dirty="0">
                <a:latin typeface="楷体" panose="02010609060101010101" pitchFamily="49" charset="-122"/>
                <a:ea typeface="楷体" panose="02010609060101010101" pitchFamily="49" charset="-122"/>
              </a:rPr>
              <a:t>标签裁剪：</a:t>
            </a:r>
            <a:endParaRPr lang="en-US" altLang="zh-CN" sz="2133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609585">
              <a:lnSpc>
                <a:spcPct val="120000"/>
              </a:lnSpc>
            </a:pPr>
            <a:r>
              <a:rPr lang="zh-CN" altLang="en-US" sz="2133" dirty="0">
                <a:latin typeface="楷体" panose="02010609060101010101" pitchFamily="49" charset="-122"/>
                <a:ea typeface="楷体" panose="02010609060101010101" pitchFamily="49" charset="-122"/>
              </a:rPr>
              <a:t>新建两个文件夹</a:t>
            </a:r>
            <a:r>
              <a:rPr lang="en-US" altLang="zh-CN" sz="2133" dirty="0">
                <a:latin typeface="楷体" panose="02010609060101010101" pitchFamily="49" charset="-122"/>
                <a:ea typeface="楷体" panose="02010609060101010101" pitchFamily="49" charset="-122"/>
              </a:rPr>
              <a:t>images</a:t>
            </a:r>
            <a:r>
              <a:rPr lang="zh-CN" altLang="en-US" sz="2133" dirty="0">
                <a:latin typeface="楷体" panose="02010609060101010101" pitchFamily="49" charset="-122"/>
                <a:ea typeface="楷体" panose="02010609060101010101" pitchFamily="49" charset="-122"/>
              </a:rPr>
              <a:t>与</a:t>
            </a:r>
            <a:r>
              <a:rPr lang="en-US" altLang="zh-CN" sz="2133" dirty="0">
                <a:latin typeface="楷体" panose="02010609060101010101" pitchFamily="49" charset="-122"/>
                <a:ea typeface="楷体" panose="02010609060101010101" pitchFamily="49" charset="-122"/>
              </a:rPr>
              <a:t>labels</a:t>
            </a:r>
            <a:r>
              <a:rPr lang="zh-CN" altLang="en-US" sz="2133" dirty="0">
                <a:latin typeface="楷体" panose="02010609060101010101" pitchFamily="49" charset="-122"/>
                <a:ea typeface="楷体" panose="02010609060101010101" pitchFamily="49" charset="-122"/>
              </a:rPr>
              <a:t>，分别存储影像块与标签块。在</a:t>
            </a:r>
            <a:r>
              <a:rPr lang="en-US" altLang="zh-CN" sz="2133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image_crop.py</a:t>
            </a:r>
            <a:r>
              <a:rPr lang="zh-CN" altLang="en-US" sz="2133" dirty="0">
                <a:latin typeface="楷体" panose="02010609060101010101" pitchFamily="49" charset="-122"/>
                <a:ea typeface="楷体" panose="02010609060101010101" pitchFamily="49" charset="-122"/>
              </a:rPr>
              <a:t>文件中，设置文件路径，运行代码可得裁剪后的影像以及标签。默认的裁剪策略为：图像大小</a:t>
            </a:r>
            <a:r>
              <a:rPr lang="en-US" altLang="zh-CN" sz="2133" dirty="0">
                <a:latin typeface="楷体" panose="02010609060101010101" pitchFamily="49" charset="-122"/>
                <a:ea typeface="楷体" panose="02010609060101010101" pitchFamily="49" charset="-122"/>
              </a:rPr>
              <a:t>256×256</a:t>
            </a:r>
            <a:r>
              <a:rPr lang="zh-CN" altLang="en-US" sz="2133" dirty="0">
                <a:latin typeface="楷体" panose="02010609060101010101" pitchFamily="49" charset="-122"/>
                <a:ea typeface="楷体" panose="02010609060101010101" pitchFamily="49" charset="-122"/>
              </a:rPr>
              <a:t>，重叠度</a:t>
            </a:r>
            <a:r>
              <a:rPr lang="en-US" altLang="zh-CN" sz="2133" dirty="0">
                <a:latin typeface="楷体" panose="02010609060101010101" pitchFamily="49" charset="-122"/>
                <a:ea typeface="楷体" panose="02010609060101010101" pitchFamily="49" charset="-122"/>
              </a:rPr>
              <a:t>50%(</a:t>
            </a:r>
            <a:r>
              <a:rPr lang="zh-CN" altLang="en-US" sz="2133" dirty="0">
                <a:latin typeface="楷体" panose="02010609060101010101" pitchFamily="49" charset="-122"/>
                <a:ea typeface="楷体" panose="02010609060101010101" pitchFamily="49" charset="-122"/>
              </a:rPr>
              <a:t>滑动步长</a:t>
            </a:r>
            <a:r>
              <a:rPr lang="en-US" altLang="zh-CN" sz="2133" dirty="0">
                <a:latin typeface="楷体" panose="02010609060101010101" pitchFamily="49" charset="-122"/>
                <a:ea typeface="楷体" panose="02010609060101010101" pitchFamily="49" charset="-122"/>
              </a:rPr>
              <a:t>128)</a:t>
            </a:r>
            <a:r>
              <a:rPr lang="zh-CN" altLang="en-US" sz="2133" dirty="0">
                <a:latin typeface="楷体" panose="02010609060101010101" pitchFamily="49" charset="-122"/>
                <a:ea typeface="楷体" panose="02010609060101010101" pitchFamily="49" charset="-122"/>
              </a:rPr>
              <a:t>。同时旋转原图</a:t>
            </a:r>
            <a:r>
              <a:rPr lang="en-US" altLang="zh-CN" sz="2133" dirty="0">
                <a:latin typeface="楷体" panose="02010609060101010101" pitchFamily="49" charset="-122"/>
                <a:ea typeface="楷体" panose="02010609060101010101" pitchFamily="49" charset="-122"/>
              </a:rPr>
              <a:t>0°/90 °/180 °/270°</a:t>
            </a:r>
            <a:r>
              <a:rPr lang="zh-CN" altLang="en-US" sz="2133" dirty="0">
                <a:latin typeface="楷体" panose="02010609060101010101" pitchFamily="49" charset="-122"/>
                <a:ea typeface="楷体" panose="02010609060101010101" pitchFamily="49" charset="-122"/>
              </a:rPr>
              <a:t>进行数据增广。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18040" y="160339"/>
            <a:ext cx="73051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2C3E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3600" b="1" dirty="0">
                <a:solidFill>
                  <a:srgbClr val="2C3E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二</a:t>
            </a:r>
            <a:r>
              <a:rPr lang="en-US" altLang="zh-CN" sz="3600" b="1" dirty="0">
                <a:solidFill>
                  <a:srgbClr val="2C3E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3600" b="1" dirty="0">
                <a:solidFill>
                  <a:srgbClr val="2C3E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搭建</a:t>
            </a:r>
            <a:r>
              <a:rPr lang="en-US" altLang="zh-CN" sz="3600" b="1" dirty="0">
                <a:solidFill>
                  <a:srgbClr val="2C3E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U-Net</a:t>
            </a:r>
            <a:r>
              <a:rPr lang="zh-CN" altLang="en-US" sz="3600" b="1" dirty="0">
                <a:solidFill>
                  <a:srgbClr val="2C3E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进行语义分割</a:t>
            </a:r>
          </a:p>
          <a:p>
            <a:endParaRPr lang="zh-CN" altLang="en-US" sz="3600" b="1" dirty="0">
              <a:solidFill>
                <a:srgbClr val="2C3E5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50240" y="859179"/>
            <a:ext cx="7977081" cy="630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667" b="1" dirty="0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rPr>
              <a:t>Ⅲ. </a:t>
            </a:r>
            <a:r>
              <a:rPr lang="zh-CN" altLang="en-US" sz="2667" b="1" dirty="0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rPr>
              <a:t>实验数据集设置</a:t>
            </a:r>
            <a:endParaRPr lang="zh-CN" altLang="en-US" sz="2667" b="1" dirty="0">
              <a:latin typeface="Arial" panose="020B0604020202020204" pitchFamily="34" charset="0"/>
              <a:ea typeface="楷体" panose="02010609060101010101" pitchFamily="49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8873" y="3565310"/>
            <a:ext cx="2970260" cy="261427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0094" y="3565310"/>
            <a:ext cx="2914452" cy="2614273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1727876" y="4542529"/>
            <a:ext cx="8002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Images</a:t>
            </a:r>
          </a:p>
          <a:p>
            <a:pPr algn="ctr"/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(1360)</a:t>
            </a:r>
            <a:endParaRPr lang="zh-CN" altLang="en-US" sz="1600" dirty="0"/>
          </a:p>
        </p:txBody>
      </p:sp>
      <p:sp>
        <p:nvSpPr>
          <p:cNvPr id="13" name="矩形 12"/>
          <p:cNvSpPr/>
          <p:nvPr/>
        </p:nvSpPr>
        <p:spPr>
          <a:xfrm>
            <a:off x="6229477" y="4564669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labels</a:t>
            </a:r>
          </a:p>
          <a:p>
            <a:pPr algn="ctr"/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1360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099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2FE66DD-56F4-4D78-858C-6ACF099F9FAB}"/>
              </a:ext>
            </a:extLst>
          </p:cNvPr>
          <p:cNvSpPr txBox="1"/>
          <p:nvPr/>
        </p:nvSpPr>
        <p:spPr>
          <a:xfrm>
            <a:off x="650243" y="1619575"/>
            <a:ext cx="10569692" cy="1615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133" dirty="0">
                <a:latin typeface="楷体" panose="02010609060101010101" pitchFamily="49" charset="-122"/>
                <a:ea typeface="楷体" panose="02010609060101010101" pitchFamily="49" charset="-122"/>
              </a:rPr>
              <a:t>数据集划分</a:t>
            </a:r>
            <a:endParaRPr lang="en-US" altLang="zh-CN" sz="2133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609585">
              <a:lnSpc>
                <a:spcPct val="120000"/>
              </a:lnSpc>
            </a:pPr>
            <a:r>
              <a:rPr lang="zh-CN" altLang="en-US" sz="2133" dirty="0">
                <a:latin typeface="楷体" panose="02010609060101010101" pitchFamily="49" charset="-122"/>
                <a:ea typeface="楷体" panose="02010609060101010101" pitchFamily="49" charset="-122"/>
              </a:rPr>
              <a:t>打开</a:t>
            </a:r>
            <a:r>
              <a:rPr lang="en-US" altLang="zh-CN" sz="2133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write_txt.py</a:t>
            </a:r>
            <a:r>
              <a:rPr lang="zh-CN" altLang="en-US" sz="2133" dirty="0">
                <a:latin typeface="楷体" panose="02010609060101010101" pitchFamily="49" charset="-122"/>
                <a:ea typeface="楷体" panose="02010609060101010101" pitchFamily="49" charset="-122"/>
              </a:rPr>
              <a:t>文件，设置文件路径，运行代码可得两个文件</a:t>
            </a:r>
            <a:r>
              <a:rPr lang="en-US" altLang="zh-CN" sz="2133" dirty="0">
                <a:latin typeface="楷体" panose="02010609060101010101" pitchFamily="49" charset="-122"/>
                <a:ea typeface="楷体" panose="02010609060101010101" pitchFamily="49" charset="-122"/>
              </a:rPr>
              <a:t>train.csv</a:t>
            </a:r>
            <a:r>
              <a:rPr lang="zh-CN" altLang="en-US" sz="2133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133" dirty="0">
                <a:latin typeface="楷体" panose="02010609060101010101" pitchFamily="49" charset="-122"/>
                <a:ea typeface="楷体" panose="02010609060101010101" pitchFamily="49" charset="-122"/>
              </a:rPr>
              <a:t>test.csv</a:t>
            </a:r>
            <a:r>
              <a:rPr lang="zh-CN" altLang="en-US" sz="2133" dirty="0">
                <a:latin typeface="楷体" panose="02010609060101010101" pitchFamily="49" charset="-122"/>
                <a:ea typeface="楷体" panose="02010609060101010101" pitchFamily="49" charset="-122"/>
              </a:rPr>
              <a:t>。这两个文件用于划分训练集与测试集，分别记录哪些图像与标签用于训练，哪些用于测试。划分比例可自行修改，一般训练集在</a:t>
            </a:r>
            <a:r>
              <a:rPr lang="en-US" altLang="zh-CN" sz="2133" dirty="0">
                <a:latin typeface="楷体" panose="02010609060101010101" pitchFamily="49" charset="-122"/>
                <a:ea typeface="楷体" panose="02010609060101010101" pitchFamily="49" charset="-122"/>
              </a:rPr>
              <a:t>60%-80%</a:t>
            </a:r>
            <a:r>
              <a:rPr lang="zh-CN" altLang="en-US" sz="2133" dirty="0">
                <a:latin typeface="楷体" panose="02010609060101010101" pitchFamily="49" charset="-122"/>
                <a:ea typeface="楷体" panose="02010609060101010101" pitchFamily="49" charset="-122"/>
              </a:rPr>
              <a:t>左右。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50240" y="859179"/>
            <a:ext cx="7977081" cy="630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667" b="1" dirty="0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rPr>
              <a:t>Ⅳ. </a:t>
            </a:r>
            <a:r>
              <a:rPr lang="zh-CN" altLang="en-US" sz="2667" b="1" dirty="0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rPr>
              <a:t>实验数据集设置</a:t>
            </a:r>
            <a:endParaRPr lang="zh-CN" altLang="en-US" sz="2667" b="1" dirty="0">
              <a:latin typeface="Arial" panose="020B0604020202020204" pitchFamily="34" charset="0"/>
              <a:ea typeface="楷体" panose="02010609060101010101" pitchFamily="49" charset="-122"/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531" y="3593540"/>
            <a:ext cx="4306557" cy="237225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6008" y="3593540"/>
            <a:ext cx="4331949" cy="2372257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18040" y="160339"/>
            <a:ext cx="73051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2C3E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3600" b="1" dirty="0">
                <a:solidFill>
                  <a:srgbClr val="2C3E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二</a:t>
            </a:r>
            <a:r>
              <a:rPr lang="en-US" altLang="zh-CN" sz="3600" b="1" dirty="0">
                <a:solidFill>
                  <a:srgbClr val="2C3E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3600" b="1" dirty="0">
                <a:solidFill>
                  <a:srgbClr val="2C3E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搭建</a:t>
            </a:r>
            <a:r>
              <a:rPr lang="en-US" altLang="zh-CN" sz="3600" b="1" dirty="0">
                <a:solidFill>
                  <a:srgbClr val="2C3E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U-Net</a:t>
            </a:r>
            <a:r>
              <a:rPr lang="zh-CN" altLang="en-US" sz="3600" b="1" dirty="0">
                <a:solidFill>
                  <a:srgbClr val="2C3E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进行语义分割</a:t>
            </a:r>
          </a:p>
          <a:p>
            <a:endParaRPr lang="zh-CN" altLang="en-US" sz="3600" b="1" dirty="0">
              <a:solidFill>
                <a:srgbClr val="2C3E5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3899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50240" y="859179"/>
            <a:ext cx="7977081" cy="630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667" b="1" dirty="0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rPr>
              <a:t>Ⅴ. </a:t>
            </a:r>
            <a:r>
              <a:rPr lang="zh-CN" altLang="en-US" sz="2667" b="1" dirty="0">
                <a:latin typeface="楷体" panose="02010609060101010101" pitchFamily="49" charset="-122"/>
                <a:ea typeface="楷体" panose="02010609060101010101" pitchFamily="49" charset="-122"/>
              </a:rPr>
              <a:t>搭建语义分割网络</a:t>
            </a:r>
            <a:endParaRPr lang="en-US" altLang="zh-CN" sz="2667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2FE66DD-56F4-4D78-858C-6ACF099F9FAB}"/>
              </a:ext>
            </a:extLst>
          </p:cNvPr>
          <p:cNvSpPr txBox="1"/>
          <p:nvPr/>
        </p:nvSpPr>
        <p:spPr>
          <a:xfrm>
            <a:off x="650242" y="1619575"/>
            <a:ext cx="5215097" cy="4169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09585">
              <a:lnSpc>
                <a:spcPct val="120000"/>
              </a:lnSpc>
            </a:pPr>
            <a:r>
              <a:rPr lang="zh-CN" altLang="en-US" sz="2133" dirty="0">
                <a:latin typeface="楷体" panose="02010609060101010101" pitchFamily="49" charset="-122"/>
                <a:ea typeface="楷体" panose="02010609060101010101" pitchFamily="49" charset="-122"/>
              </a:rPr>
              <a:t>语义分割通常包括数据读取、模型定义、模型训练、模型检验等步骤。</a:t>
            </a:r>
            <a:endParaRPr lang="en-US" altLang="zh-CN" sz="2133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609585">
              <a:lnSpc>
                <a:spcPct val="120000"/>
              </a:lnSpc>
            </a:pPr>
            <a:r>
              <a:rPr lang="zh-CN" altLang="en-US" sz="2133" dirty="0">
                <a:latin typeface="楷体" panose="02010609060101010101" pitchFamily="49" charset="-122"/>
                <a:ea typeface="楷体" panose="02010609060101010101" pitchFamily="49" charset="-122"/>
              </a:rPr>
              <a:t>本次实习模型采用</a:t>
            </a:r>
            <a:r>
              <a:rPr lang="en-US" altLang="zh-CN" sz="2133" dirty="0">
                <a:latin typeface="楷体" panose="02010609060101010101" pitchFamily="49" charset="-122"/>
                <a:ea typeface="楷体" panose="02010609060101010101" pitchFamily="49" charset="-122"/>
              </a:rPr>
              <a:t>U-Net</a:t>
            </a:r>
            <a:r>
              <a:rPr lang="zh-CN" altLang="en-US" sz="2133" dirty="0">
                <a:latin typeface="楷体" panose="02010609060101010101" pitchFamily="49" charset="-122"/>
                <a:ea typeface="楷体" panose="02010609060101010101" pitchFamily="49" charset="-122"/>
              </a:rPr>
              <a:t>进行语义分割，完整代码见</a:t>
            </a:r>
            <a:r>
              <a:rPr lang="en-US" altLang="zh-CN" sz="2133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UNet.py</a:t>
            </a:r>
            <a:r>
              <a:rPr lang="zh-CN" altLang="en-US" sz="2133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>
              <a:lnSpc>
                <a:spcPct val="120000"/>
              </a:lnSpc>
              <a:spcBef>
                <a:spcPts val="1067"/>
              </a:spcBef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）自定义数据集类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609585">
              <a:lnSpc>
                <a:spcPct val="120000"/>
              </a:lnSpc>
            </a:pPr>
            <a:r>
              <a:rPr lang="zh-CN" altLang="en-US" sz="2133" dirty="0">
                <a:latin typeface="楷体" panose="02010609060101010101" pitchFamily="49" charset="-122"/>
                <a:ea typeface="楷体" panose="02010609060101010101" pitchFamily="49" charset="-122"/>
              </a:rPr>
              <a:t>继承自</a:t>
            </a:r>
            <a:r>
              <a:rPr lang="en-US" altLang="zh-CN" sz="2133" dirty="0" err="1">
                <a:latin typeface="楷体" panose="02010609060101010101" pitchFamily="49" charset="-122"/>
                <a:ea typeface="楷体" panose="02010609060101010101" pitchFamily="49" charset="-122"/>
              </a:rPr>
              <a:t>PyTorch</a:t>
            </a:r>
            <a:r>
              <a:rPr lang="zh-CN" altLang="en-US" sz="2133" dirty="0">
                <a:latin typeface="楷体" panose="02010609060101010101" pitchFamily="49" charset="-122"/>
                <a:ea typeface="楷体" panose="02010609060101010101" pitchFamily="49" charset="-122"/>
              </a:rPr>
              <a:t>中的数据集类</a:t>
            </a:r>
            <a:r>
              <a:rPr lang="en-US" altLang="zh-CN" sz="2133" dirty="0">
                <a:latin typeface="楷体" panose="02010609060101010101" pitchFamily="49" charset="-122"/>
                <a:ea typeface="楷体" panose="02010609060101010101" pitchFamily="49" charset="-122"/>
              </a:rPr>
              <a:t>Dataset</a:t>
            </a:r>
            <a:r>
              <a:rPr lang="zh-CN" altLang="en-US" sz="2133" dirty="0">
                <a:latin typeface="楷体" panose="02010609060101010101" pitchFamily="49" charset="-122"/>
                <a:ea typeface="楷体" panose="02010609060101010101" pitchFamily="49" charset="-122"/>
              </a:rPr>
              <a:t>，包含三个函数：</a:t>
            </a:r>
            <a:r>
              <a:rPr lang="en-US" altLang="zh-CN" sz="2133" b="1" dirty="0">
                <a:latin typeface="楷体" panose="02010609060101010101" pitchFamily="49" charset="-122"/>
                <a:ea typeface="楷体" panose="02010609060101010101" pitchFamily="49" charset="-122"/>
              </a:rPr>
              <a:t>__</a:t>
            </a:r>
            <a:r>
              <a:rPr lang="en-US" altLang="zh-CN" sz="2133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init</a:t>
            </a:r>
            <a:r>
              <a:rPr lang="en-US" altLang="zh-CN" sz="2133" b="1" dirty="0">
                <a:latin typeface="楷体" panose="02010609060101010101" pitchFamily="49" charset="-122"/>
                <a:ea typeface="楷体" panose="02010609060101010101" pitchFamily="49" charset="-122"/>
              </a:rPr>
              <a:t>__</a:t>
            </a:r>
            <a:r>
              <a:rPr lang="zh-CN" altLang="en-US" sz="2133" dirty="0">
                <a:latin typeface="楷体" panose="02010609060101010101" pitchFamily="49" charset="-122"/>
                <a:ea typeface="楷体" panose="02010609060101010101" pitchFamily="49" charset="-122"/>
              </a:rPr>
              <a:t>函数（初始化），</a:t>
            </a:r>
            <a:r>
              <a:rPr lang="en-US" altLang="zh-CN" sz="2133" b="1" dirty="0">
                <a:latin typeface="楷体" panose="02010609060101010101" pitchFamily="49" charset="-122"/>
                <a:ea typeface="楷体" panose="02010609060101010101" pitchFamily="49" charset="-122"/>
              </a:rPr>
              <a:t>__</a:t>
            </a:r>
            <a:r>
              <a:rPr lang="en-US" altLang="zh-CN" sz="2133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len</a:t>
            </a:r>
            <a:r>
              <a:rPr lang="en-US" altLang="zh-CN" sz="2133" b="1" dirty="0">
                <a:latin typeface="楷体" panose="02010609060101010101" pitchFamily="49" charset="-122"/>
                <a:ea typeface="楷体" panose="02010609060101010101" pitchFamily="49" charset="-122"/>
              </a:rPr>
              <a:t>__</a:t>
            </a:r>
            <a:r>
              <a:rPr lang="zh-CN" altLang="en-US" sz="2133" dirty="0">
                <a:latin typeface="楷体" panose="02010609060101010101" pitchFamily="49" charset="-122"/>
                <a:ea typeface="楷体" panose="02010609060101010101" pitchFamily="49" charset="-122"/>
              </a:rPr>
              <a:t>函数</a:t>
            </a:r>
            <a:r>
              <a:rPr lang="en-US" altLang="zh-CN" sz="2133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133" dirty="0">
                <a:latin typeface="楷体" panose="02010609060101010101" pitchFamily="49" charset="-122"/>
                <a:ea typeface="楷体" panose="02010609060101010101" pitchFamily="49" charset="-122"/>
              </a:rPr>
              <a:t>返回数据集大小</a:t>
            </a:r>
            <a:r>
              <a:rPr lang="en-US" altLang="zh-CN" sz="2133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2133" dirty="0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2133" b="1" dirty="0">
                <a:latin typeface="楷体" panose="02010609060101010101" pitchFamily="49" charset="-122"/>
                <a:ea typeface="楷体" panose="02010609060101010101" pitchFamily="49" charset="-122"/>
              </a:rPr>
              <a:t>__</a:t>
            </a:r>
            <a:r>
              <a:rPr lang="en-US" altLang="zh-CN" sz="2133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getitem</a:t>
            </a:r>
            <a:r>
              <a:rPr lang="en-US" altLang="zh-CN" sz="2133" b="1" dirty="0">
                <a:latin typeface="楷体" panose="02010609060101010101" pitchFamily="49" charset="-122"/>
                <a:ea typeface="楷体" panose="02010609060101010101" pitchFamily="49" charset="-122"/>
              </a:rPr>
              <a:t>__</a:t>
            </a:r>
            <a:r>
              <a:rPr lang="zh-CN" altLang="en-US" sz="2133" dirty="0">
                <a:latin typeface="楷体" panose="02010609060101010101" pitchFamily="49" charset="-122"/>
                <a:ea typeface="楷体" panose="02010609060101010101" pitchFamily="49" charset="-122"/>
              </a:rPr>
              <a:t>函数</a:t>
            </a:r>
            <a:r>
              <a:rPr lang="en-US" altLang="zh-CN" sz="2133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133" dirty="0">
                <a:latin typeface="楷体" panose="02010609060101010101" pitchFamily="49" charset="-122"/>
                <a:ea typeface="楷体" panose="02010609060101010101" pitchFamily="49" charset="-122"/>
              </a:rPr>
              <a:t>用于取数据，使用</a:t>
            </a:r>
            <a:r>
              <a:rPr lang="en-US" altLang="zh-CN" sz="2133" dirty="0" err="1">
                <a:latin typeface="楷体" panose="02010609060101010101" pitchFamily="49" charset="-122"/>
                <a:ea typeface="楷体" panose="02010609060101010101" pitchFamily="49" charset="-122"/>
              </a:rPr>
              <a:t>Dataloader</a:t>
            </a:r>
            <a:r>
              <a:rPr lang="zh-CN" altLang="en-US" sz="2133" dirty="0">
                <a:latin typeface="楷体" panose="02010609060101010101" pitchFamily="49" charset="-122"/>
                <a:ea typeface="楷体" panose="02010609060101010101" pitchFamily="49" charset="-122"/>
              </a:rPr>
              <a:t>时自动调用</a:t>
            </a:r>
            <a:r>
              <a:rPr lang="en-US" altLang="zh-CN" sz="2133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2133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02" y="1082439"/>
            <a:ext cx="5168193" cy="5128891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96651" y="138950"/>
            <a:ext cx="7305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2C3E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3600" b="1" dirty="0">
                <a:solidFill>
                  <a:srgbClr val="2C3E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二</a:t>
            </a:r>
            <a:r>
              <a:rPr lang="en-US" altLang="zh-CN" sz="3600" b="1" dirty="0">
                <a:solidFill>
                  <a:srgbClr val="2C3E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3600" b="1" dirty="0">
                <a:solidFill>
                  <a:srgbClr val="2C3E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搭建</a:t>
            </a:r>
            <a:r>
              <a:rPr lang="en-US" altLang="zh-CN" sz="3600" b="1" dirty="0">
                <a:solidFill>
                  <a:srgbClr val="2C3E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U-Net</a:t>
            </a:r>
            <a:r>
              <a:rPr lang="zh-CN" altLang="en-US" sz="3600" b="1" dirty="0">
                <a:solidFill>
                  <a:srgbClr val="2C3E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进行语义分割</a:t>
            </a:r>
          </a:p>
        </p:txBody>
      </p:sp>
    </p:spTree>
    <p:extLst>
      <p:ext uri="{BB962C8B-B14F-4D97-AF65-F5344CB8AC3E}">
        <p14:creationId xmlns:p14="http://schemas.microsoft.com/office/powerpoint/2010/main" val="840314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2FE66DD-56F4-4D78-858C-6ACF099F9FAB}"/>
              </a:ext>
            </a:extLst>
          </p:cNvPr>
          <p:cNvSpPr txBox="1"/>
          <p:nvPr/>
        </p:nvSpPr>
        <p:spPr>
          <a:xfrm>
            <a:off x="650244" y="1619575"/>
            <a:ext cx="4341885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）定义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U-Net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模型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609585">
              <a:lnSpc>
                <a:spcPct val="120000"/>
              </a:lnSpc>
            </a:pPr>
            <a:endParaRPr lang="zh-CN" altLang="en-US" sz="2133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50240" y="859179"/>
            <a:ext cx="7977081" cy="630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667" b="1" dirty="0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rPr>
              <a:t>Ⅵ. </a:t>
            </a:r>
            <a:r>
              <a:rPr lang="zh-CN" altLang="en-US" sz="2667" b="1" dirty="0">
                <a:latin typeface="楷体" panose="02010609060101010101" pitchFamily="49" charset="-122"/>
                <a:ea typeface="楷体" panose="02010609060101010101" pitchFamily="49" charset="-122"/>
              </a:rPr>
              <a:t>搭建语义分割网络</a:t>
            </a:r>
            <a:endParaRPr lang="en-US" altLang="zh-CN" sz="2667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171" y="1427690"/>
            <a:ext cx="5868229" cy="261887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4"/>
          <a:srcRect r="17556"/>
          <a:stretch/>
        </p:blipFill>
        <p:spPr>
          <a:xfrm>
            <a:off x="6761861" y="4197418"/>
            <a:ext cx="4820539" cy="188293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240" y="2359327"/>
            <a:ext cx="5547361" cy="3635344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10515442" y="3677236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rgbClr val="E47D3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双卷积层</a:t>
            </a:r>
          </a:p>
        </p:txBody>
      </p:sp>
      <p:sp>
        <p:nvSpPr>
          <p:cNvPr id="168" name="矩形 167"/>
          <p:cNvSpPr/>
          <p:nvPr/>
        </p:nvSpPr>
        <p:spPr>
          <a:xfrm>
            <a:off x="9797297" y="5664355"/>
            <a:ext cx="17235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编码：</a:t>
            </a:r>
            <a:r>
              <a:rPr lang="zh-CN" altLang="en-US" sz="1600" dirty="0">
                <a:solidFill>
                  <a:srgbClr val="F47D2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卷积</a:t>
            </a:r>
            <a:r>
              <a:rPr lang="en-US" altLang="zh-CN" sz="16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lang="zh-CN" altLang="en-US" sz="1600" dirty="0">
                <a:solidFill>
                  <a:srgbClr val="00B24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池化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0C8806E-1D5B-4E6B-880B-9A1524CC64CA}"/>
              </a:ext>
            </a:extLst>
          </p:cNvPr>
          <p:cNvSpPr txBox="1"/>
          <p:nvPr/>
        </p:nvSpPr>
        <p:spPr>
          <a:xfrm>
            <a:off x="496651" y="138950"/>
            <a:ext cx="7305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2C3E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3600" b="1" dirty="0">
                <a:solidFill>
                  <a:srgbClr val="2C3E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二</a:t>
            </a:r>
            <a:r>
              <a:rPr lang="en-US" altLang="zh-CN" sz="3600" b="1" dirty="0">
                <a:solidFill>
                  <a:srgbClr val="2C3E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3600" b="1" dirty="0">
                <a:solidFill>
                  <a:srgbClr val="2C3E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搭建</a:t>
            </a:r>
            <a:r>
              <a:rPr lang="en-US" altLang="zh-CN" sz="3600" b="1" dirty="0">
                <a:solidFill>
                  <a:srgbClr val="2C3E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U-Net</a:t>
            </a:r>
            <a:r>
              <a:rPr lang="zh-CN" altLang="en-US" sz="3600" b="1" dirty="0">
                <a:solidFill>
                  <a:srgbClr val="2C3E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进行语义分割</a:t>
            </a:r>
          </a:p>
        </p:txBody>
      </p:sp>
    </p:spTree>
    <p:extLst>
      <p:ext uri="{BB962C8B-B14F-4D97-AF65-F5344CB8AC3E}">
        <p14:creationId xmlns:p14="http://schemas.microsoft.com/office/powerpoint/2010/main" val="3770653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50240" y="859179"/>
            <a:ext cx="7977081" cy="630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667" b="1" dirty="0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rPr>
              <a:t>Ⅶ. </a:t>
            </a:r>
            <a:r>
              <a:rPr lang="zh-CN" altLang="en-US" sz="2667" b="1" dirty="0">
                <a:latin typeface="楷体" panose="02010609060101010101" pitchFamily="49" charset="-122"/>
                <a:ea typeface="楷体" panose="02010609060101010101" pitchFamily="49" charset="-122"/>
              </a:rPr>
              <a:t>搭建语义分割网络</a:t>
            </a:r>
            <a:endParaRPr lang="en-US" altLang="zh-CN" sz="2667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4704" y="1078261"/>
            <a:ext cx="5724168" cy="180064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C2FE66DD-56F4-4D78-858C-6ACF099F9FAB}"/>
              </a:ext>
            </a:extLst>
          </p:cNvPr>
          <p:cNvSpPr txBox="1"/>
          <p:nvPr/>
        </p:nvSpPr>
        <p:spPr>
          <a:xfrm>
            <a:off x="650244" y="1619575"/>
            <a:ext cx="4341885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）定义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U-Net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模型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609585">
              <a:lnSpc>
                <a:spcPct val="120000"/>
              </a:lnSpc>
            </a:pPr>
            <a:endParaRPr lang="zh-CN" altLang="en-US" sz="2133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240" y="2359327"/>
            <a:ext cx="5547361" cy="363534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4120" y="2917917"/>
            <a:ext cx="5394752" cy="3357531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8919786" y="2485988"/>
            <a:ext cx="28520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解码：</a:t>
            </a:r>
            <a:r>
              <a:rPr lang="zh-CN" altLang="en-US" sz="1600" dirty="0">
                <a:solidFill>
                  <a:srgbClr val="FCFD05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反卷积</a:t>
            </a:r>
            <a:r>
              <a:rPr lang="en-US" altLang="zh-CN" sz="16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lang="zh-CN" altLang="en-US" sz="1600" dirty="0">
                <a:solidFill>
                  <a:srgbClr val="DCDBDB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跳跃连接</a:t>
            </a:r>
            <a:r>
              <a:rPr lang="en-US" altLang="zh-CN" sz="16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lang="zh-CN" altLang="en-US" sz="1600" dirty="0">
                <a:solidFill>
                  <a:srgbClr val="F67E2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卷积</a:t>
            </a:r>
          </a:p>
        </p:txBody>
      </p:sp>
      <p:sp>
        <p:nvSpPr>
          <p:cNvPr id="12" name="矩形 11"/>
          <p:cNvSpPr/>
          <p:nvPr/>
        </p:nvSpPr>
        <p:spPr>
          <a:xfrm>
            <a:off x="10640616" y="5906116"/>
            <a:ext cx="11079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搭建</a:t>
            </a:r>
            <a:r>
              <a:rPr lang="en-US" altLang="zh-CN" sz="16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U-Net</a:t>
            </a:r>
            <a:endParaRPr lang="zh-CN" altLang="en-US" sz="16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9793DEE-A452-4E5F-8B2F-A4011365A9D5}"/>
              </a:ext>
            </a:extLst>
          </p:cNvPr>
          <p:cNvSpPr txBox="1"/>
          <p:nvPr/>
        </p:nvSpPr>
        <p:spPr>
          <a:xfrm>
            <a:off x="496651" y="138950"/>
            <a:ext cx="7305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2C3E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3600" b="1" dirty="0">
                <a:solidFill>
                  <a:srgbClr val="2C3E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二</a:t>
            </a:r>
            <a:r>
              <a:rPr lang="en-US" altLang="zh-CN" sz="3600" b="1" dirty="0">
                <a:solidFill>
                  <a:srgbClr val="2C3E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3600" b="1" dirty="0">
                <a:solidFill>
                  <a:srgbClr val="2C3E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搭建</a:t>
            </a:r>
            <a:r>
              <a:rPr lang="en-US" altLang="zh-CN" sz="3600" b="1" dirty="0">
                <a:solidFill>
                  <a:srgbClr val="2C3E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U-Net</a:t>
            </a:r>
            <a:r>
              <a:rPr lang="zh-CN" altLang="en-US" sz="3600" b="1" dirty="0">
                <a:solidFill>
                  <a:srgbClr val="2C3E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进行语义分割</a:t>
            </a:r>
          </a:p>
        </p:txBody>
      </p:sp>
    </p:spTree>
    <p:extLst>
      <p:ext uri="{BB962C8B-B14F-4D97-AF65-F5344CB8AC3E}">
        <p14:creationId xmlns:p14="http://schemas.microsoft.com/office/powerpoint/2010/main" val="93071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C2FE66DD-56F4-4D78-858C-6ACF099F9FAB}"/>
              </a:ext>
            </a:extLst>
          </p:cNvPr>
          <p:cNvSpPr txBox="1"/>
          <p:nvPr/>
        </p:nvSpPr>
        <p:spPr>
          <a:xfrm>
            <a:off x="650243" y="1619575"/>
            <a:ext cx="4523119" cy="4422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）网络训练与模型保存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609585">
              <a:lnSpc>
                <a:spcPct val="120000"/>
              </a:lnSpc>
            </a:pPr>
            <a:r>
              <a:rPr lang="zh-CN" altLang="en-US" sz="2133" dirty="0">
                <a:latin typeface="楷体" panose="02010609060101010101" pitchFamily="49" charset="-122"/>
                <a:ea typeface="楷体" panose="02010609060101010101" pitchFamily="49" charset="-122"/>
              </a:rPr>
              <a:t>模型训练的前期准备工作包括载入数据、实例化模型、设置损失函数和优化方法。</a:t>
            </a:r>
            <a:endParaRPr lang="en-US" altLang="zh-CN" sz="2133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609585">
              <a:lnSpc>
                <a:spcPct val="120000"/>
              </a:lnSpc>
            </a:pPr>
            <a:r>
              <a:rPr lang="zh-CN" altLang="en-US" sz="2133" dirty="0">
                <a:latin typeface="楷体" panose="02010609060101010101" pitchFamily="49" charset="-122"/>
                <a:ea typeface="楷体" panose="02010609060101010101" pitchFamily="49" charset="-122"/>
              </a:rPr>
              <a:t>训练过程中，影像经过前向传播得到网络预测值，进而计算得到与标签之间的损失值，根据损失值进行反向传播优化更新网络权重。</a:t>
            </a:r>
            <a:endParaRPr lang="en-US" altLang="zh-CN" sz="2133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609585">
              <a:lnSpc>
                <a:spcPct val="120000"/>
              </a:lnSpc>
            </a:pPr>
            <a:r>
              <a:rPr lang="zh-CN" altLang="en-US" sz="2133" dirty="0">
                <a:latin typeface="楷体" panose="02010609060101010101" pitchFamily="49" charset="-122"/>
                <a:ea typeface="楷体" panose="02010609060101010101" pitchFamily="49" charset="-122"/>
              </a:rPr>
              <a:t>深度学习模型训练时间普遍较长，过程中注意保存模型。本次实习模型训练时间约</a:t>
            </a:r>
            <a:r>
              <a:rPr lang="en-US" altLang="zh-CN" sz="2133" dirty="0">
                <a:latin typeface="楷体" panose="02010609060101010101" pitchFamily="49" charset="-122"/>
                <a:ea typeface="楷体" panose="02010609060101010101" pitchFamily="49" charset="-122"/>
              </a:rPr>
              <a:t>20min/epoch</a:t>
            </a:r>
            <a:r>
              <a:rPr lang="zh-CN" altLang="en-US" sz="2133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50240" y="859179"/>
            <a:ext cx="7977081" cy="630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667" b="1" dirty="0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rPr>
              <a:t>Ⅷ. </a:t>
            </a:r>
            <a:r>
              <a:rPr lang="zh-CN" altLang="en-US" sz="2667" b="1" dirty="0">
                <a:latin typeface="楷体" panose="02010609060101010101" pitchFamily="49" charset="-122"/>
                <a:ea typeface="楷体" panose="02010609060101010101" pitchFamily="49" charset="-122"/>
              </a:rPr>
              <a:t>搭建语义分割网络</a:t>
            </a:r>
            <a:endParaRPr lang="en-US" altLang="zh-CN" sz="2667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947" y="1014672"/>
            <a:ext cx="5947747" cy="516438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E369786-DF7E-4C88-8868-0937B53784C7}"/>
              </a:ext>
            </a:extLst>
          </p:cNvPr>
          <p:cNvSpPr txBox="1"/>
          <p:nvPr/>
        </p:nvSpPr>
        <p:spPr>
          <a:xfrm>
            <a:off x="496651" y="138950"/>
            <a:ext cx="7305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2C3E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3600" b="1" dirty="0">
                <a:solidFill>
                  <a:srgbClr val="2C3E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二</a:t>
            </a:r>
            <a:r>
              <a:rPr lang="en-US" altLang="zh-CN" sz="3600" b="1" dirty="0">
                <a:solidFill>
                  <a:srgbClr val="2C3E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3600" b="1" dirty="0">
                <a:solidFill>
                  <a:srgbClr val="2C3E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搭建</a:t>
            </a:r>
            <a:r>
              <a:rPr lang="en-US" altLang="zh-CN" sz="3600" b="1" dirty="0">
                <a:solidFill>
                  <a:srgbClr val="2C3E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U-Net</a:t>
            </a:r>
            <a:r>
              <a:rPr lang="zh-CN" altLang="en-US" sz="3600" b="1" dirty="0">
                <a:solidFill>
                  <a:srgbClr val="2C3E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进行语义分割</a:t>
            </a:r>
          </a:p>
        </p:txBody>
      </p:sp>
    </p:spTree>
    <p:extLst>
      <p:ext uri="{BB962C8B-B14F-4D97-AF65-F5344CB8AC3E}">
        <p14:creationId xmlns:p14="http://schemas.microsoft.com/office/powerpoint/2010/main" val="3447290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903</Words>
  <Application>Microsoft Office PowerPoint</Application>
  <PresentationFormat>宽屏</PresentationFormat>
  <Paragraphs>90</Paragraphs>
  <Slides>11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等线</vt:lpstr>
      <vt:lpstr>等线 Light</vt:lpstr>
      <vt:lpstr>Arial</vt:lpstr>
      <vt:lpstr>Times New Roman</vt:lpstr>
      <vt:lpstr>黑体</vt:lpstr>
      <vt:lpstr>楷体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林泽 白</dc:creator>
  <cp:lastModifiedBy>林泽 白</cp:lastModifiedBy>
  <cp:revision>2</cp:revision>
  <dcterms:created xsi:type="dcterms:W3CDTF">2024-12-04T15:55:51Z</dcterms:created>
  <dcterms:modified xsi:type="dcterms:W3CDTF">2024-12-04T15:59:51Z</dcterms:modified>
</cp:coreProperties>
</file>