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1"/>
  </p:notesMasterIdLst>
  <p:handoutMasterIdLst>
    <p:handoutMasterId r:id="rId62"/>
  </p:handoutMasterIdLst>
  <p:sldIdLst>
    <p:sldId id="385" r:id="rId3"/>
    <p:sldId id="573" r:id="rId4"/>
    <p:sldId id="576" r:id="rId5"/>
    <p:sldId id="330" r:id="rId6"/>
    <p:sldId id="574" r:id="rId7"/>
    <p:sldId id="575" r:id="rId8"/>
    <p:sldId id="331" r:id="rId9"/>
    <p:sldId id="332" r:id="rId10"/>
    <p:sldId id="579" r:id="rId11"/>
    <p:sldId id="333" r:id="rId12"/>
    <p:sldId id="391" r:id="rId13"/>
    <p:sldId id="334" r:id="rId14"/>
    <p:sldId id="577" r:id="rId15"/>
    <p:sldId id="336" r:id="rId16"/>
    <p:sldId id="565" r:id="rId17"/>
    <p:sldId id="578" r:id="rId18"/>
    <p:sldId id="566" r:id="rId19"/>
    <p:sldId id="567" r:id="rId20"/>
    <p:sldId id="337" r:id="rId21"/>
    <p:sldId id="380" r:id="rId22"/>
    <p:sldId id="381" r:id="rId23"/>
    <p:sldId id="441" r:id="rId24"/>
    <p:sldId id="390" r:id="rId25"/>
    <p:sldId id="338" r:id="rId26"/>
    <p:sldId id="339" r:id="rId27"/>
    <p:sldId id="341" r:id="rId28"/>
    <p:sldId id="572" r:id="rId29"/>
    <p:sldId id="442" r:id="rId30"/>
    <p:sldId id="343" r:id="rId31"/>
    <p:sldId id="486" r:id="rId32"/>
    <p:sldId id="344" r:id="rId33"/>
    <p:sldId id="342" r:id="rId34"/>
    <p:sldId id="349" r:id="rId35"/>
    <p:sldId id="350" r:id="rId36"/>
    <p:sldId id="519" r:id="rId37"/>
    <p:sldId id="348" r:id="rId38"/>
    <p:sldId id="351" r:id="rId39"/>
    <p:sldId id="418" r:id="rId40"/>
    <p:sldId id="568" r:id="rId41"/>
    <p:sldId id="353" r:id="rId42"/>
    <p:sldId id="569" r:id="rId43"/>
    <p:sldId id="352" r:id="rId44"/>
    <p:sldId id="357" r:id="rId45"/>
    <p:sldId id="358" r:id="rId46"/>
    <p:sldId id="359" r:id="rId47"/>
    <p:sldId id="570" r:id="rId48"/>
    <p:sldId id="360" r:id="rId49"/>
    <p:sldId id="571" r:id="rId50"/>
    <p:sldId id="361" r:id="rId51"/>
    <p:sldId id="362" r:id="rId52"/>
    <p:sldId id="363" r:id="rId53"/>
    <p:sldId id="364" r:id="rId54"/>
    <p:sldId id="562" r:id="rId55"/>
    <p:sldId id="550" r:id="rId56"/>
    <p:sldId id="563" r:id="rId57"/>
    <p:sldId id="366" r:id="rId58"/>
    <p:sldId id="387" r:id="rId59"/>
    <p:sldId id="426" r:id="rId6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20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99"/>
    <a:srgbClr val="CC6600"/>
    <a:srgbClr val="FF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00" autoAdjust="0"/>
    <p:restoredTop sz="86400" autoAdjust="0"/>
  </p:normalViewPr>
  <p:slideViewPr>
    <p:cSldViewPr>
      <p:cViewPr varScale="1">
        <p:scale>
          <a:sx n="55" d="100"/>
          <a:sy n="55" d="100"/>
        </p:scale>
        <p:origin x="1152" y="32"/>
      </p:cViewPr>
      <p:guideLst>
        <p:guide orient="horz" pos="2202"/>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ng yu" userId="0c972f0548c2abfb" providerId="LiveId" clId="{BFE972EF-A40D-4D52-ADAB-DB371C09FFAB}"/>
    <pc:docChg chg="undo custSel addSld delSld modSld sldOrd">
      <pc:chgData name="meng yu" userId="0c972f0548c2abfb" providerId="LiveId" clId="{BFE972EF-A40D-4D52-ADAB-DB371C09FFAB}" dt="2020-02-24T03:31:10.530" v="858"/>
      <pc:docMkLst>
        <pc:docMk/>
      </pc:docMkLst>
      <pc:sldChg chg="ord">
        <pc:chgData name="meng yu" userId="0c972f0548c2abfb" providerId="LiveId" clId="{BFE972EF-A40D-4D52-ADAB-DB371C09FFAB}" dt="2020-02-22T03:02:59.648" v="3"/>
        <pc:sldMkLst>
          <pc:docMk/>
          <pc:sldMk cId="0" sldId="341"/>
        </pc:sldMkLst>
      </pc:sldChg>
      <pc:sldChg chg="ord">
        <pc:chgData name="meng yu" userId="0c972f0548c2abfb" providerId="LiveId" clId="{BFE972EF-A40D-4D52-ADAB-DB371C09FFAB}" dt="2020-02-22T04:03:07.373" v="602"/>
        <pc:sldMkLst>
          <pc:docMk/>
          <pc:sldMk cId="0" sldId="344"/>
        </pc:sldMkLst>
      </pc:sldChg>
      <pc:sldChg chg="del">
        <pc:chgData name="meng yu" userId="0c972f0548c2abfb" providerId="LiveId" clId="{BFE972EF-A40D-4D52-ADAB-DB371C09FFAB}" dt="2020-02-22T03:55:03.785" v="446" actId="47"/>
        <pc:sldMkLst>
          <pc:docMk/>
          <pc:sldMk cId="0" sldId="345"/>
        </pc:sldMkLst>
      </pc:sldChg>
      <pc:sldChg chg="modSp">
        <pc:chgData name="meng yu" userId="0c972f0548c2abfb" providerId="LiveId" clId="{BFE972EF-A40D-4D52-ADAB-DB371C09FFAB}" dt="2020-02-22T04:04:24.109" v="623" actId="20577"/>
        <pc:sldMkLst>
          <pc:docMk/>
          <pc:sldMk cId="0" sldId="363"/>
        </pc:sldMkLst>
        <pc:spChg chg="mod">
          <ac:chgData name="meng yu" userId="0c972f0548c2abfb" providerId="LiveId" clId="{BFE972EF-A40D-4D52-ADAB-DB371C09FFAB}" dt="2020-02-22T04:04:24.109" v="623" actId="20577"/>
          <ac:spMkLst>
            <pc:docMk/>
            <pc:sldMk cId="0" sldId="363"/>
            <ac:spMk id="310275" creationId="{00000000-0000-0000-0000-000000000000}"/>
          </ac:spMkLst>
        </pc:spChg>
      </pc:sldChg>
      <pc:sldChg chg="modSp">
        <pc:chgData name="meng yu" userId="0c972f0548c2abfb" providerId="LiveId" clId="{BFE972EF-A40D-4D52-ADAB-DB371C09FFAB}" dt="2020-02-22T06:16:37.603" v="625" actId="207"/>
        <pc:sldMkLst>
          <pc:docMk/>
          <pc:sldMk cId="0" sldId="366"/>
        </pc:sldMkLst>
        <pc:spChg chg="mod">
          <ac:chgData name="meng yu" userId="0c972f0548c2abfb" providerId="LiveId" clId="{BFE972EF-A40D-4D52-ADAB-DB371C09FFAB}" dt="2020-02-22T06:16:37.603" v="625" actId="207"/>
          <ac:spMkLst>
            <pc:docMk/>
            <pc:sldMk cId="0" sldId="366"/>
            <ac:spMk id="313347" creationId="{00000000-0000-0000-0000-000000000000}"/>
          </ac:spMkLst>
        </pc:spChg>
      </pc:sldChg>
      <pc:sldChg chg="ord">
        <pc:chgData name="meng yu" userId="0c972f0548c2abfb" providerId="LiveId" clId="{BFE972EF-A40D-4D52-ADAB-DB371C09FFAB}" dt="2020-02-22T12:28:06.729" v="629"/>
        <pc:sldMkLst>
          <pc:docMk/>
          <pc:sldMk cId="0" sldId="390"/>
        </pc:sldMkLst>
      </pc:sldChg>
      <pc:sldChg chg="addSp delSp modSp add del modAnim">
        <pc:chgData name="meng yu" userId="0c972f0548c2abfb" providerId="LiveId" clId="{BFE972EF-A40D-4D52-ADAB-DB371C09FFAB}" dt="2020-02-22T04:02:17.239" v="594" actId="6549"/>
        <pc:sldMkLst>
          <pc:docMk/>
          <pc:sldMk cId="0" sldId="442"/>
        </pc:sldMkLst>
        <pc:spChg chg="mod">
          <ac:chgData name="meng yu" userId="0c972f0548c2abfb" providerId="LiveId" clId="{BFE972EF-A40D-4D52-ADAB-DB371C09FFAB}" dt="2020-02-22T03:56:34.712" v="454" actId="14100"/>
          <ac:spMkLst>
            <pc:docMk/>
            <pc:sldMk cId="0" sldId="442"/>
            <ac:spMk id="3" creationId="{00000000-0000-0000-0000-000000000000}"/>
          </ac:spMkLst>
        </pc:spChg>
        <pc:graphicFrameChg chg="add del">
          <ac:chgData name="meng yu" userId="0c972f0548c2abfb" providerId="LiveId" clId="{BFE972EF-A40D-4D52-ADAB-DB371C09FFAB}" dt="2020-02-22T03:56:26.730" v="452" actId="478"/>
          <ac:graphicFrameMkLst>
            <pc:docMk/>
            <pc:sldMk cId="0" sldId="442"/>
            <ac:graphicFrameMk id="4" creationId="{F4CE3986-E5B0-46A3-968B-CB8C2E06D52A}"/>
          </ac:graphicFrameMkLst>
        </pc:graphicFrameChg>
        <pc:graphicFrameChg chg="add mod modGraphic">
          <ac:chgData name="meng yu" userId="0c972f0548c2abfb" providerId="LiveId" clId="{BFE972EF-A40D-4D52-ADAB-DB371C09FFAB}" dt="2020-02-22T04:02:17.239" v="594" actId="6549"/>
          <ac:graphicFrameMkLst>
            <pc:docMk/>
            <pc:sldMk cId="0" sldId="442"/>
            <ac:graphicFrameMk id="6" creationId="{DF698B5F-D1D0-4CBE-BB54-875A1B688864}"/>
          </ac:graphicFrameMkLst>
        </pc:graphicFrameChg>
      </pc:sldChg>
      <pc:sldChg chg="del">
        <pc:chgData name="meng yu" userId="0c972f0548c2abfb" providerId="LiveId" clId="{BFE972EF-A40D-4D52-ADAB-DB371C09FFAB}" dt="2020-02-22T03:54:33.877" v="444" actId="47"/>
        <pc:sldMkLst>
          <pc:docMk/>
          <pc:sldMk cId="0" sldId="443"/>
        </pc:sldMkLst>
      </pc:sldChg>
      <pc:sldChg chg="ord">
        <pc:chgData name="meng yu" userId="0c972f0548c2abfb" providerId="LiveId" clId="{BFE972EF-A40D-4D52-ADAB-DB371C09FFAB}" dt="2020-02-22T04:02:54.178" v="596"/>
        <pc:sldMkLst>
          <pc:docMk/>
          <pc:sldMk cId="0" sldId="486"/>
        </pc:sldMkLst>
      </pc:sldChg>
      <pc:sldChg chg="addSp delSp modSp add delAnim modAnim">
        <pc:chgData name="meng yu" userId="0c972f0548c2abfb" providerId="LiveId" clId="{BFE972EF-A40D-4D52-ADAB-DB371C09FFAB}" dt="2020-02-22T03:52:38.589" v="443" actId="179"/>
        <pc:sldMkLst>
          <pc:docMk/>
          <pc:sldMk cId="2117058729" sldId="572"/>
        </pc:sldMkLst>
        <pc:spChg chg="del">
          <ac:chgData name="meng yu" userId="0c972f0548c2abfb" providerId="LiveId" clId="{BFE972EF-A40D-4D52-ADAB-DB371C09FFAB}" dt="2020-02-22T03:06:58.783" v="5"/>
          <ac:spMkLst>
            <pc:docMk/>
            <pc:sldMk cId="2117058729" sldId="572"/>
            <ac:spMk id="2" creationId="{ACFDE0EA-2B5F-496A-96E8-FDDE8FA58030}"/>
          </ac:spMkLst>
        </pc:spChg>
        <pc:spChg chg="del">
          <ac:chgData name="meng yu" userId="0c972f0548c2abfb" providerId="LiveId" clId="{BFE972EF-A40D-4D52-ADAB-DB371C09FFAB}" dt="2020-02-22T03:06:58.783" v="5"/>
          <ac:spMkLst>
            <pc:docMk/>
            <pc:sldMk cId="2117058729" sldId="572"/>
            <ac:spMk id="3" creationId="{9828263B-4095-4BAC-A30E-A4C677D05A42}"/>
          </ac:spMkLst>
        </pc:spChg>
        <pc:spChg chg="add mod">
          <ac:chgData name="meng yu" userId="0c972f0548c2abfb" providerId="LiveId" clId="{BFE972EF-A40D-4D52-ADAB-DB371C09FFAB}" dt="2020-02-22T03:52:38.589" v="443" actId="179"/>
          <ac:spMkLst>
            <pc:docMk/>
            <pc:sldMk cId="2117058729" sldId="572"/>
            <ac:spMk id="4" creationId="{5010F940-4551-486A-AA2F-4A99EFEB444F}"/>
          </ac:spMkLst>
        </pc:spChg>
        <pc:spChg chg="add del mod">
          <ac:chgData name="meng yu" userId="0c972f0548c2abfb" providerId="LiveId" clId="{BFE972EF-A40D-4D52-ADAB-DB371C09FFAB}" dt="2020-02-22T03:29:32.005" v="316" actId="478"/>
          <ac:spMkLst>
            <pc:docMk/>
            <pc:sldMk cId="2117058729" sldId="572"/>
            <ac:spMk id="20" creationId="{4A261DC3-BEB2-4B3F-9357-95630F022E68}"/>
          </ac:spMkLst>
        </pc:spChg>
        <pc:spChg chg="add mod">
          <ac:chgData name="meng yu" userId="0c972f0548c2abfb" providerId="LiveId" clId="{BFE972EF-A40D-4D52-ADAB-DB371C09FFAB}" dt="2020-02-22T03:42:29.852" v="344" actId="207"/>
          <ac:spMkLst>
            <pc:docMk/>
            <pc:sldMk cId="2117058729" sldId="572"/>
            <ac:spMk id="22" creationId="{A0894D94-DDF2-43DC-A8D5-A7C27BB02D1E}"/>
          </ac:spMkLst>
        </pc:spChg>
        <pc:picChg chg="add del mod">
          <ac:chgData name="meng yu" userId="0c972f0548c2abfb" providerId="LiveId" clId="{BFE972EF-A40D-4D52-ADAB-DB371C09FFAB}" dt="2020-02-22T03:47:38.085" v="390" actId="478"/>
          <ac:picMkLst>
            <pc:docMk/>
            <pc:sldMk cId="2117058729" sldId="572"/>
            <ac:picMk id="5" creationId="{37F8931C-8BD9-4664-9EAA-0999031B6F9B}"/>
          </ac:picMkLst>
        </pc:picChg>
        <pc:picChg chg="add mod">
          <ac:chgData name="meng yu" userId="0c972f0548c2abfb" providerId="LiveId" clId="{BFE972EF-A40D-4D52-ADAB-DB371C09FFAB}" dt="2020-02-22T03:51:28.295" v="438" actId="14100"/>
          <ac:picMkLst>
            <pc:docMk/>
            <pc:sldMk cId="2117058729" sldId="572"/>
            <ac:picMk id="6" creationId="{CFEAC776-5C23-435A-9214-74C90AAC1182}"/>
          </ac:picMkLst>
        </pc:picChg>
        <pc:picChg chg="add del mod">
          <ac:chgData name="meng yu" userId="0c972f0548c2abfb" providerId="LiveId" clId="{BFE972EF-A40D-4D52-ADAB-DB371C09FFAB}" dt="2020-02-22T03:13:53.808" v="60" actId="478"/>
          <ac:picMkLst>
            <pc:docMk/>
            <pc:sldMk cId="2117058729" sldId="572"/>
            <ac:picMk id="7" creationId="{37CAEAC1-9D9A-48C3-B1E9-15E20E859889}"/>
          </ac:picMkLst>
        </pc:picChg>
        <pc:picChg chg="add del mod">
          <ac:chgData name="meng yu" userId="0c972f0548c2abfb" providerId="LiveId" clId="{BFE972EF-A40D-4D52-ADAB-DB371C09FFAB}" dt="2020-02-22T03:13:52.995" v="59" actId="478"/>
          <ac:picMkLst>
            <pc:docMk/>
            <pc:sldMk cId="2117058729" sldId="572"/>
            <ac:picMk id="8" creationId="{7E311235-7723-406B-8133-09857C9662C7}"/>
          </ac:picMkLst>
        </pc:picChg>
        <pc:picChg chg="add mod">
          <ac:chgData name="meng yu" userId="0c972f0548c2abfb" providerId="LiveId" clId="{BFE972EF-A40D-4D52-ADAB-DB371C09FFAB}" dt="2020-02-22T03:23:15.556" v="156" actId="1037"/>
          <ac:picMkLst>
            <pc:docMk/>
            <pc:sldMk cId="2117058729" sldId="572"/>
            <ac:picMk id="9" creationId="{DCA79AFC-5DAE-480E-B7A6-47E56F92F877}"/>
          </ac:picMkLst>
        </pc:picChg>
        <pc:picChg chg="add mod">
          <ac:chgData name="meng yu" userId="0c972f0548c2abfb" providerId="LiveId" clId="{BFE972EF-A40D-4D52-ADAB-DB371C09FFAB}" dt="2020-02-22T03:50:06.311" v="427" actId="1037"/>
          <ac:picMkLst>
            <pc:docMk/>
            <pc:sldMk cId="2117058729" sldId="572"/>
            <ac:picMk id="10" creationId="{BB2F55AF-2EFD-4876-A5F5-A335729A81BF}"/>
          </ac:picMkLst>
        </pc:picChg>
        <pc:picChg chg="add mod">
          <ac:chgData name="meng yu" userId="0c972f0548c2abfb" providerId="LiveId" clId="{BFE972EF-A40D-4D52-ADAB-DB371C09FFAB}" dt="2020-02-22T03:45:26.311" v="377" actId="1036"/>
          <ac:picMkLst>
            <pc:docMk/>
            <pc:sldMk cId="2117058729" sldId="572"/>
            <ac:picMk id="11" creationId="{8092D086-6912-403D-B6CF-FA6343D60FAB}"/>
          </ac:picMkLst>
        </pc:picChg>
        <pc:picChg chg="add mod">
          <ac:chgData name="meng yu" userId="0c972f0548c2abfb" providerId="LiveId" clId="{BFE972EF-A40D-4D52-ADAB-DB371C09FFAB}" dt="2020-02-22T03:26:52.776" v="310" actId="1038"/>
          <ac:picMkLst>
            <pc:docMk/>
            <pc:sldMk cId="2117058729" sldId="572"/>
            <ac:picMk id="12" creationId="{CE4FEDF9-042E-440D-B359-5A5256230F1D}"/>
          </ac:picMkLst>
        </pc:picChg>
        <pc:picChg chg="add mod">
          <ac:chgData name="meng yu" userId="0c972f0548c2abfb" providerId="LiveId" clId="{BFE972EF-A40D-4D52-ADAB-DB371C09FFAB}" dt="2020-02-22T03:42:34.716" v="346" actId="1038"/>
          <ac:picMkLst>
            <pc:docMk/>
            <pc:sldMk cId="2117058729" sldId="572"/>
            <ac:picMk id="13" creationId="{EE25A9C9-70A8-4332-9890-5967FA7C86B5}"/>
          </ac:picMkLst>
        </pc:picChg>
        <pc:picChg chg="add del">
          <ac:chgData name="meng yu" userId="0c972f0548c2abfb" providerId="LiveId" clId="{BFE972EF-A40D-4D52-ADAB-DB371C09FFAB}" dt="2020-02-22T03:18:07.067" v="84" actId="478"/>
          <ac:picMkLst>
            <pc:docMk/>
            <pc:sldMk cId="2117058729" sldId="572"/>
            <ac:picMk id="14" creationId="{920AD68C-F356-49C2-91D8-94334B2AFD2A}"/>
          </ac:picMkLst>
        </pc:picChg>
        <pc:picChg chg="add mod">
          <ac:chgData name="meng yu" userId="0c972f0548c2abfb" providerId="LiveId" clId="{BFE972EF-A40D-4D52-ADAB-DB371C09FFAB}" dt="2020-02-22T03:26:18.703" v="301" actId="1036"/>
          <ac:picMkLst>
            <pc:docMk/>
            <pc:sldMk cId="2117058729" sldId="572"/>
            <ac:picMk id="15" creationId="{B640145C-F80F-4BCB-9CB7-63EE7A2BE17E}"/>
          </ac:picMkLst>
        </pc:picChg>
        <pc:picChg chg="add mod">
          <ac:chgData name="meng yu" userId="0c972f0548c2abfb" providerId="LiveId" clId="{BFE972EF-A40D-4D52-ADAB-DB371C09FFAB}" dt="2020-02-22T03:26:18.703" v="301" actId="1036"/>
          <ac:picMkLst>
            <pc:docMk/>
            <pc:sldMk cId="2117058729" sldId="572"/>
            <ac:picMk id="16" creationId="{F01239D3-A960-40CC-AEAA-0D349E573E84}"/>
          </ac:picMkLst>
        </pc:picChg>
        <pc:picChg chg="add mod">
          <ac:chgData name="meng yu" userId="0c972f0548c2abfb" providerId="LiveId" clId="{BFE972EF-A40D-4D52-ADAB-DB371C09FFAB}" dt="2020-02-22T03:26:18.703" v="301" actId="1036"/>
          <ac:picMkLst>
            <pc:docMk/>
            <pc:sldMk cId="2117058729" sldId="572"/>
            <ac:picMk id="17" creationId="{94674109-37B0-435F-89C7-95048C1D20FA}"/>
          </ac:picMkLst>
        </pc:picChg>
        <pc:picChg chg="add del mod">
          <ac:chgData name="meng yu" userId="0c972f0548c2abfb" providerId="LiveId" clId="{BFE972EF-A40D-4D52-ADAB-DB371C09FFAB}" dt="2020-02-22T03:20:41.807" v="103" actId="478"/>
          <ac:picMkLst>
            <pc:docMk/>
            <pc:sldMk cId="2117058729" sldId="572"/>
            <ac:picMk id="18" creationId="{2D3D3BF5-D9E8-44C7-8ACC-7F2DF7F715AD}"/>
          </ac:picMkLst>
        </pc:picChg>
        <pc:picChg chg="add mod">
          <ac:chgData name="meng yu" userId="0c972f0548c2abfb" providerId="LiveId" clId="{BFE972EF-A40D-4D52-ADAB-DB371C09FFAB}" dt="2020-02-22T03:42:53.284" v="351" actId="14100"/>
          <ac:picMkLst>
            <pc:docMk/>
            <pc:sldMk cId="2117058729" sldId="572"/>
            <ac:picMk id="19" creationId="{C92F6C62-26B7-44C0-9C5C-BAE90211CB9B}"/>
          </ac:picMkLst>
        </pc:picChg>
        <pc:picChg chg="add del mod">
          <ac:chgData name="meng yu" userId="0c972f0548c2abfb" providerId="LiveId" clId="{BFE972EF-A40D-4D52-ADAB-DB371C09FFAB}" dt="2020-02-22T03:41:12.917" v="324" actId="478"/>
          <ac:picMkLst>
            <pc:docMk/>
            <pc:sldMk cId="2117058729" sldId="572"/>
            <ac:picMk id="21" creationId="{B453437E-1A31-4EB6-A51B-D7F04F9F6011}"/>
          </ac:picMkLst>
        </pc:picChg>
        <pc:picChg chg="add mod">
          <ac:chgData name="meng yu" userId="0c972f0548c2abfb" providerId="LiveId" clId="{BFE972EF-A40D-4D52-ADAB-DB371C09FFAB}" dt="2020-02-22T03:50:29.156" v="434" actId="1037"/>
          <ac:picMkLst>
            <pc:docMk/>
            <pc:sldMk cId="2117058729" sldId="572"/>
            <ac:picMk id="23" creationId="{02F1F00C-61BC-4C0C-8958-B150CC4B82AB}"/>
          </ac:picMkLst>
        </pc:picChg>
      </pc:sldChg>
      <pc:sldChg chg="modSp add">
        <pc:chgData name="meng yu" userId="0c972f0548c2abfb" providerId="LiveId" clId="{BFE972EF-A40D-4D52-ADAB-DB371C09FFAB}" dt="2020-02-24T03:25:59.644" v="826" actId="207"/>
        <pc:sldMkLst>
          <pc:docMk/>
          <pc:sldMk cId="2257044858" sldId="573"/>
        </pc:sldMkLst>
        <pc:spChg chg="mod">
          <ac:chgData name="meng yu" userId="0c972f0548c2abfb" providerId="LiveId" clId="{BFE972EF-A40D-4D52-ADAB-DB371C09FFAB}" dt="2020-02-24T03:20:00.502" v="637"/>
          <ac:spMkLst>
            <pc:docMk/>
            <pc:sldMk cId="2257044858" sldId="573"/>
            <ac:spMk id="2" creationId="{6BFEFB32-06CD-4F33-AEE1-983FF938C095}"/>
          </ac:spMkLst>
        </pc:spChg>
        <pc:spChg chg="mod">
          <ac:chgData name="meng yu" userId="0c972f0548c2abfb" providerId="LiveId" clId="{BFE972EF-A40D-4D52-ADAB-DB371C09FFAB}" dt="2020-02-24T03:25:59.644" v="826" actId="207"/>
          <ac:spMkLst>
            <pc:docMk/>
            <pc:sldMk cId="2257044858" sldId="573"/>
            <ac:spMk id="3" creationId="{18C8A37F-54F1-4576-9627-762DC5A7EF94}"/>
          </ac:spMkLst>
        </pc:spChg>
      </pc:sldChg>
      <pc:sldChg chg="addSp modSp add modAnim">
        <pc:chgData name="meng yu" userId="0c972f0548c2abfb" providerId="LiveId" clId="{BFE972EF-A40D-4D52-ADAB-DB371C09FFAB}" dt="2020-02-24T03:31:03.682" v="855"/>
        <pc:sldMkLst>
          <pc:docMk/>
          <pc:sldMk cId="467033282" sldId="574"/>
        </pc:sldMkLst>
        <pc:spChg chg="mod">
          <ac:chgData name="meng yu" userId="0c972f0548c2abfb" providerId="LiveId" clId="{BFE972EF-A40D-4D52-ADAB-DB371C09FFAB}" dt="2020-02-24T03:27:25.996" v="835" actId="20577"/>
          <ac:spMkLst>
            <pc:docMk/>
            <pc:sldMk cId="467033282" sldId="574"/>
            <ac:spMk id="276483" creationId="{00000000-0000-0000-0000-000000000000}"/>
          </ac:spMkLst>
        </pc:spChg>
        <pc:picChg chg="add mod">
          <ac:chgData name="meng yu" userId="0c972f0548c2abfb" providerId="LiveId" clId="{BFE972EF-A40D-4D52-ADAB-DB371C09FFAB}" dt="2020-02-24T03:27:16.981" v="834" actId="1076"/>
          <ac:picMkLst>
            <pc:docMk/>
            <pc:sldMk cId="467033282" sldId="574"/>
            <ac:picMk id="2" creationId="{FB9B6A36-648A-4FD5-946E-1C8BBA2065C0}"/>
          </ac:picMkLst>
        </pc:picChg>
      </pc:sldChg>
      <pc:sldChg chg="addSp modSp add modAnim">
        <pc:chgData name="meng yu" userId="0c972f0548c2abfb" providerId="LiveId" clId="{BFE972EF-A40D-4D52-ADAB-DB371C09FFAB}" dt="2020-02-24T03:31:10.530" v="858"/>
        <pc:sldMkLst>
          <pc:docMk/>
          <pc:sldMk cId="636285624" sldId="575"/>
        </pc:sldMkLst>
        <pc:spChg chg="mod">
          <ac:chgData name="meng yu" userId="0c972f0548c2abfb" providerId="LiveId" clId="{BFE972EF-A40D-4D52-ADAB-DB371C09FFAB}" dt="2020-02-24T03:28:44.198" v="841" actId="6549"/>
          <ac:spMkLst>
            <pc:docMk/>
            <pc:sldMk cId="636285624" sldId="575"/>
            <ac:spMk id="276483" creationId="{00000000-0000-0000-0000-000000000000}"/>
          </ac:spMkLst>
        </pc:spChg>
        <pc:picChg chg="add mod">
          <ac:chgData name="meng yu" userId="0c972f0548c2abfb" providerId="LiveId" clId="{BFE972EF-A40D-4D52-ADAB-DB371C09FFAB}" dt="2020-02-24T03:29:01.681" v="843" actId="1076"/>
          <ac:picMkLst>
            <pc:docMk/>
            <pc:sldMk cId="636285624" sldId="575"/>
            <ac:picMk id="2" creationId="{9FE50DC5-2851-4CF5-9DD5-9AF93B4F0D2A}"/>
          </ac:picMkLst>
        </pc:picChg>
      </pc:sldChg>
      <pc:sldChg chg="addSp modSp add modAnim">
        <pc:chgData name="meng yu" userId="0c972f0548c2abfb" providerId="LiveId" clId="{BFE972EF-A40D-4D52-ADAB-DB371C09FFAB}" dt="2020-02-24T03:30:41.092" v="852"/>
        <pc:sldMkLst>
          <pc:docMk/>
          <pc:sldMk cId="1906319366" sldId="576"/>
        </pc:sldMkLst>
        <pc:spChg chg="mod">
          <ac:chgData name="meng yu" userId="0c972f0548c2abfb" providerId="LiveId" clId="{BFE972EF-A40D-4D52-ADAB-DB371C09FFAB}" dt="2020-02-24T03:29:17.283" v="848" actId="5793"/>
          <ac:spMkLst>
            <pc:docMk/>
            <pc:sldMk cId="1906319366" sldId="576"/>
            <ac:spMk id="276483" creationId="{00000000-0000-0000-0000-000000000000}"/>
          </ac:spMkLst>
        </pc:spChg>
        <pc:picChg chg="add mod">
          <ac:chgData name="meng yu" userId="0c972f0548c2abfb" providerId="LiveId" clId="{BFE972EF-A40D-4D52-ADAB-DB371C09FFAB}" dt="2020-02-24T03:30:18.935" v="850" actId="1076"/>
          <ac:picMkLst>
            <pc:docMk/>
            <pc:sldMk cId="1906319366" sldId="576"/>
            <ac:picMk id="2" creationId="{0865FBB8-D5F6-4EE9-9238-25C530264BA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endParaRPr lang="zh-CN" altLang="en-US"/>
          </a:p>
        </p:txBody>
      </p:sp>
      <p:sp>
        <p:nvSpPr>
          <p:cNvPr id="33792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en-US" altLang="zh-CN"/>
          </a:p>
        </p:txBody>
      </p:sp>
      <p:sp>
        <p:nvSpPr>
          <p:cNvPr id="33792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endParaRPr lang="en-US" altLang="zh-CN"/>
          </a:p>
        </p:txBody>
      </p:sp>
      <p:sp>
        <p:nvSpPr>
          <p:cNvPr id="33792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061D4398-7997-4690-827C-1EE9A460FEBA}" type="slidenum">
              <a:rPr lang="zh-CN" altLang="en-US"/>
              <a:pPr/>
              <a:t>‹#›</a:t>
            </a:fld>
            <a:endParaRPr lang="en-US" altLang="zh-CN"/>
          </a:p>
        </p:txBody>
      </p:sp>
    </p:spTree>
    <p:extLst>
      <p:ext uri="{BB962C8B-B14F-4D97-AF65-F5344CB8AC3E}">
        <p14:creationId xmlns:p14="http://schemas.microsoft.com/office/powerpoint/2010/main" val="38639514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F52BB0-4D18-4976-8FD7-C7D958A24682}" type="datetimeFigureOut">
              <a:rPr lang="zh-CN" altLang="en-US" smtClean="0"/>
              <a:pPr/>
              <a:t>2022/2/20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DDC277-9E56-4631-A855-A40CD335A8C4}" type="slidenum">
              <a:rPr lang="zh-CN" altLang="en-US" smtClean="0"/>
              <a:pPr/>
              <a:t>‹#›</a:t>
            </a:fld>
            <a:endParaRPr lang="zh-CN" altLang="en-US"/>
          </a:p>
        </p:txBody>
      </p:sp>
    </p:spTree>
    <p:extLst>
      <p:ext uri="{BB962C8B-B14F-4D97-AF65-F5344CB8AC3E}">
        <p14:creationId xmlns:p14="http://schemas.microsoft.com/office/powerpoint/2010/main" val="138785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BDDC277-9E56-4631-A855-A40CD335A8C4}" type="slidenum">
              <a:rPr lang="zh-CN" altLang="en-US" smtClean="0"/>
              <a:pPr/>
              <a:t>6</a:t>
            </a:fld>
            <a:endParaRPr lang="zh-CN" altLang="en-US"/>
          </a:p>
        </p:txBody>
      </p:sp>
    </p:spTree>
    <p:extLst>
      <p:ext uri="{BB962C8B-B14F-4D97-AF65-F5344CB8AC3E}">
        <p14:creationId xmlns:p14="http://schemas.microsoft.com/office/powerpoint/2010/main" val="2574023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FF65F540-7BEC-4FDB-A74F-20078710427B}"/>
              </a:ext>
            </a:extLst>
          </p:cNvPr>
          <p:cNvSpPr>
            <a:spLocks noGrp="1" noChangeArrowheads="1"/>
          </p:cNvSpPr>
          <p:nvPr>
            <p:ph type="sldNum" sz="quarter" idx="5"/>
          </p:nvPr>
        </p:nvSpPr>
        <p:spPr>
          <a:noFill/>
        </p:spPr>
        <p:txBody>
          <a:bodyP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fld id="{CAC181EF-0098-4EC9-9920-5698D010BC8E}" type="slidenum">
              <a:rPr lang="zh-CN" altLang="en-US" sz="1200" i="0">
                <a:latin typeface="Times New Roman" panose="02020603050405020304" pitchFamily="18" charset="0"/>
              </a:rPr>
              <a:pPr/>
              <a:t>48</a:t>
            </a:fld>
            <a:endParaRPr lang="en-US" altLang="zh-CN" sz="1200" i="0">
              <a:latin typeface="Times New Roman" panose="02020603050405020304" pitchFamily="18" charset="0"/>
            </a:endParaRPr>
          </a:p>
        </p:txBody>
      </p:sp>
      <p:sp>
        <p:nvSpPr>
          <p:cNvPr id="47107" name="Rectangle 2">
            <a:extLst>
              <a:ext uri="{FF2B5EF4-FFF2-40B4-BE49-F238E27FC236}">
                <a16:creationId xmlns:a16="http://schemas.microsoft.com/office/drawing/2014/main" id="{A2EE3634-B9B9-47AB-957E-80751974FF6C}"/>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237B2BC4-1175-454A-84A4-DB3AD52F7EDF}"/>
              </a:ext>
            </a:extLst>
          </p:cNvPr>
          <p:cNvSpPr>
            <a:spLocks noGrp="1" noChangeArrowheads="1"/>
          </p:cNvSpPr>
          <p:nvPr>
            <p:ph type="body" idx="1"/>
          </p:nvPr>
        </p:nvSpPr>
        <p:spPr>
          <a:noFill/>
        </p:spPr>
        <p:txBody>
          <a:bodyPr/>
          <a:lstStyle/>
          <a:p>
            <a:pPr algn="just"/>
            <a:endParaRPr lang="zh-CN" altLang="en-US">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DDC277-9E56-4631-A855-A40CD335A8C4}" type="slidenum">
              <a:rPr lang="zh-CN" altLang="en-US" smtClean="0"/>
              <a:pPr/>
              <a:t>54</a:t>
            </a:fld>
            <a:endParaRPr lang="zh-CN" altLang="en-US"/>
          </a:p>
        </p:txBody>
      </p:sp>
    </p:spTree>
    <p:extLst>
      <p:ext uri="{BB962C8B-B14F-4D97-AF65-F5344CB8AC3E}">
        <p14:creationId xmlns:p14="http://schemas.microsoft.com/office/powerpoint/2010/main" val="2506082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2729F675-B84A-447F-9913-79E207162590}"/>
              </a:ext>
            </a:extLst>
          </p:cNvPr>
          <p:cNvSpPr>
            <a:spLocks noGrp="1" noChangeArrowheads="1"/>
          </p:cNvSpPr>
          <p:nvPr>
            <p:ph type="sldNum" sz="quarter" idx="5"/>
          </p:nvPr>
        </p:nvSpPr>
        <p:spPr>
          <a:noFill/>
        </p:spPr>
        <p:txBody>
          <a:bodyP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fld id="{37B800B8-E822-4B2B-B6C3-E9108C1DD1DE}" type="slidenum">
              <a:rPr lang="zh-CN" altLang="en-US" sz="1200" i="0">
                <a:latin typeface="Times New Roman" panose="02020603050405020304" pitchFamily="18" charset="0"/>
              </a:rPr>
              <a:pPr/>
              <a:t>58</a:t>
            </a:fld>
            <a:endParaRPr lang="en-US" altLang="zh-CN" sz="1200" i="0">
              <a:latin typeface="Times New Roman" panose="02020603050405020304" pitchFamily="18" charset="0"/>
            </a:endParaRPr>
          </a:p>
        </p:txBody>
      </p:sp>
      <p:sp>
        <p:nvSpPr>
          <p:cNvPr id="53251" name="Rectangle 2">
            <a:extLst>
              <a:ext uri="{FF2B5EF4-FFF2-40B4-BE49-F238E27FC236}">
                <a16:creationId xmlns:a16="http://schemas.microsoft.com/office/drawing/2014/main" id="{347A8C79-E047-4307-8A2A-F19FB958EF00}"/>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ACBD1E02-17D0-4015-8CD8-C742ACEF15D7}"/>
              </a:ext>
            </a:extLst>
          </p:cNvPr>
          <p:cNvSpPr>
            <a:spLocks noGrp="1" noChangeArrowheads="1"/>
          </p:cNvSpPr>
          <p:nvPr>
            <p:ph type="body" idx="1"/>
          </p:nvPr>
        </p:nvSpPr>
        <p:spPr>
          <a:noFill/>
        </p:spPr>
        <p:txBody>
          <a:bodyPr/>
          <a:lstStyle/>
          <a:p>
            <a:pPr algn="just"/>
            <a:endParaRPr lang="zh-CN" altLang="en-US">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DDC277-9E56-4631-A855-A40CD335A8C4}" type="slidenum">
              <a:rPr lang="zh-CN" altLang="en-US" smtClean="0"/>
              <a:pPr/>
              <a:t>17</a:t>
            </a:fld>
            <a:endParaRPr lang="zh-CN" altLang="en-US"/>
          </a:p>
        </p:txBody>
      </p:sp>
    </p:spTree>
    <p:extLst>
      <p:ext uri="{BB962C8B-B14F-4D97-AF65-F5344CB8AC3E}">
        <p14:creationId xmlns:p14="http://schemas.microsoft.com/office/powerpoint/2010/main" val="153779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DDC277-9E56-4631-A855-A40CD335A8C4}" type="slidenum">
              <a:rPr lang="zh-CN" altLang="en-US" smtClean="0"/>
              <a:pPr/>
              <a:t>18</a:t>
            </a:fld>
            <a:endParaRPr lang="zh-CN" altLang="en-US"/>
          </a:p>
        </p:txBody>
      </p:sp>
    </p:spTree>
    <p:extLst>
      <p:ext uri="{BB962C8B-B14F-4D97-AF65-F5344CB8AC3E}">
        <p14:creationId xmlns:p14="http://schemas.microsoft.com/office/powerpoint/2010/main" val="2344474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155B0619-07DC-4CD1-98EC-7116C803C5C1}"/>
              </a:ext>
            </a:extLst>
          </p:cNvPr>
          <p:cNvSpPr>
            <a:spLocks noGrp="1" noChangeArrowheads="1"/>
          </p:cNvSpPr>
          <p:nvPr>
            <p:ph type="sldNum" sz="quarter" idx="5"/>
          </p:nvPr>
        </p:nvSpPr>
        <p:spPr>
          <a:noFill/>
        </p:spPr>
        <p:txBody>
          <a:bodyP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fld id="{0E311634-98D6-4145-87C0-EE4B3271178F}" type="slidenum">
              <a:rPr lang="zh-CN" altLang="en-US" sz="1200" i="0">
                <a:latin typeface="Times New Roman" panose="02020603050405020304" pitchFamily="18" charset="0"/>
              </a:rPr>
              <a:pPr/>
              <a:t>36</a:t>
            </a:fld>
            <a:endParaRPr lang="en-US" altLang="zh-CN" sz="1200" i="0">
              <a:latin typeface="Times New Roman" panose="02020603050405020304" pitchFamily="18" charset="0"/>
            </a:endParaRPr>
          </a:p>
        </p:txBody>
      </p:sp>
      <p:sp>
        <p:nvSpPr>
          <p:cNvPr id="40963" name="Rectangle 2">
            <a:extLst>
              <a:ext uri="{FF2B5EF4-FFF2-40B4-BE49-F238E27FC236}">
                <a16:creationId xmlns:a16="http://schemas.microsoft.com/office/drawing/2014/main" id="{9FAADE85-B136-4DE9-A809-49FFE9701D19}"/>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4D9D895E-8279-42E8-B419-2F14E95C6ED3}"/>
              </a:ext>
            </a:extLst>
          </p:cNvPr>
          <p:cNvSpPr>
            <a:spLocks noGrp="1" noChangeArrowheads="1"/>
          </p:cNvSpPr>
          <p:nvPr>
            <p:ph type="body" idx="1"/>
          </p:nvPr>
        </p:nvSpPr>
        <p:spPr>
          <a:noFill/>
        </p:spPr>
        <p:txBody>
          <a:bodyPr/>
          <a:lstStyle/>
          <a:p>
            <a:pPr algn="just"/>
            <a:endParaRPr lang="zh-CN" altLang="en-US">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97C0E3BA-D6F0-49F7-B93A-723146C579A1}"/>
              </a:ext>
            </a:extLst>
          </p:cNvPr>
          <p:cNvSpPr>
            <a:spLocks noGrp="1" noChangeArrowheads="1"/>
          </p:cNvSpPr>
          <p:nvPr>
            <p:ph type="sldNum" sz="quarter" idx="5"/>
          </p:nvPr>
        </p:nvSpPr>
        <p:spPr>
          <a:noFill/>
        </p:spPr>
        <p:txBody>
          <a:bodyP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fld id="{5A6B24C8-7718-4A63-866F-B1442EA68817}" type="slidenum">
              <a:rPr lang="zh-CN" altLang="en-US" sz="1200" i="0">
                <a:latin typeface="Times New Roman" panose="02020603050405020304" pitchFamily="18" charset="0"/>
              </a:rPr>
              <a:pPr/>
              <a:t>38</a:t>
            </a:fld>
            <a:endParaRPr lang="en-US" altLang="zh-CN" sz="1200" i="0">
              <a:latin typeface="Times New Roman" panose="02020603050405020304" pitchFamily="18" charset="0"/>
            </a:endParaRPr>
          </a:p>
        </p:txBody>
      </p:sp>
      <p:sp>
        <p:nvSpPr>
          <p:cNvPr id="41987" name="Rectangle 2">
            <a:extLst>
              <a:ext uri="{FF2B5EF4-FFF2-40B4-BE49-F238E27FC236}">
                <a16:creationId xmlns:a16="http://schemas.microsoft.com/office/drawing/2014/main" id="{A7C33EE6-FE4B-41F3-A08F-5CB0DA577103}"/>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42A21F0F-02B0-4E4F-BAA8-CF36928AD8F6}"/>
              </a:ext>
            </a:extLst>
          </p:cNvPr>
          <p:cNvSpPr>
            <a:spLocks noGrp="1" noChangeArrowheads="1"/>
          </p:cNvSpPr>
          <p:nvPr>
            <p:ph type="body" idx="1"/>
          </p:nvPr>
        </p:nvSpPr>
        <p:spPr>
          <a:noFill/>
        </p:spPr>
        <p:txBody>
          <a:bodyPr/>
          <a:lstStyle/>
          <a:p>
            <a:pPr algn="just"/>
            <a:r>
              <a:rPr lang="zh-CN" altLang="en-US">
                <a:ea typeface="宋体" panose="02010600030101010101" pitchFamily="2" charset="-122"/>
              </a:rPr>
              <a:t>先介绍语法，然后才介绍语法分析。</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D6D80CEC-7D43-4D7B-B94B-9847A20B397D}"/>
              </a:ext>
            </a:extLst>
          </p:cNvPr>
          <p:cNvSpPr>
            <a:spLocks noGrp="1" noChangeArrowheads="1"/>
          </p:cNvSpPr>
          <p:nvPr>
            <p:ph type="sldNum" sz="quarter" idx="5"/>
          </p:nvPr>
        </p:nvSpPr>
        <p:spPr>
          <a:noFill/>
        </p:spPr>
        <p:txBody>
          <a:bodyP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fld id="{097343BC-3D26-4446-9794-6DB092666218}" type="slidenum">
              <a:rPr lang="zh-CN" altLang="en-US" sz="1200" i="0">
                <a:latin typeface="Times New Roman" panose="02020603050405020304" pitchFamily="18" charset="0"/>
              </a:rPr>
              <a:pPr/>
              <a:t>39</a:t>
            </a:fld>
            <a:endParaRPr lang="en-US" altLang="zh-CN" sz="1200" i="0">
              <a:latin typeface="Times New Roman" panose="02020603050405020304" pitchFamily="18" charset="0"/>
            </a:endParaRPr>
          </a:p>
        </p:txBody>
      </p:sp>
      <p:sp>
        <p:nvSpPr>
          <p:cNvPr id="43011" name="Rectangle 2">
            <a:extLst>
              <a:ext uri="{FF2B5EF4-FFF2-40B4-BE49-F238E27FC236}">
                <a16:creationId xmlns:a16="http://schemas.microsoft.com/office/drawing/2014/main" id="{B7133655-008D-4651-9501-A71BDF6EC5C6}"/>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8B9923FF-52C9-4FA9-BBC1-92196B76F866}"/>
              </a:ext>
            </a:extLst>
          </p:cNvPr>
          <p:cNvSpPr>
            <a:spLocks noGrp="1" noChangeArrowheads="1"/>
          </p:cNvSpPr>
          <p:nvPr>
            <p:ph type="body" idx="1"/>
          </p:nvPr>
        </p:nvSpPr>
        <p:spPr>
          <a:noFill/>
        </p:spPr>
        <p:txBody>
          <a:bodyPr/>
          <a:lstStyle/>
          <a:p>
            <a:pPr algn="just"/>
            <a:endParaRPr lang="zh-CN" altLang="en-US">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D6D80CEC-7D43-4D7B-B94B-9847A20B397D}"/>
              </a:ext>
            </a:extLst>
          </p:cNvPr>
          <p:cNvSpPr>
            <a:spLocks noGrp="1" noChangeArrowheads="1"/>
          </p:cNvSpPr>
          <p:nvPr>
            <p:ph type="sldNum" sz="quarter" idx="5"/>
          </p:nvPr>
        </p:nvSpPr>
        <p:spPr>
          <a:noFill/>
        </p:spPr>
        <p:txBody>
          <a:bodyP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fld id="{097343BC-3D26-4446-9794-6DB092666218}" type="slidenum">
              <a:rPr lang="zh-CN" altLang="en-US" sz="1200" i="0">
                <a:latin typeface="Times New Roman" panose="02020603050405020304" pitchFamily="18" charset="0"/>
              </a:rPr>
              <a:pPr/>
              <a:t>41</a:t>
            </a:fld>
            <a:endParaRPr lang="en-US" altLang="zh-CN" sz="1200" i="0">
              <a:latin typeface="Times New Roman" panose="02020603050405020304" pitchFamily="18" charset="0"/>
            </a:endParaRPr>
          </a:p>
        </p:txBody>
      </p:sp>
      <p:sp>
        <p:nvSpPr>
          <p:cNvPr id="43011" name="Rectangle 2">
            <a:extLst>
              <a:ext uri="{FF2B5EF4-FFF2-40B4-BE49-F238E27FC236}">
                <a16:creationId xmlns:a16="http://schemas.microsoft.com/office/drawing/2014/main" id="{B7133655-008D-4651-9501-A71BDF6EC5C6}"/>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8B9923FF-52C9-4FA9-BBC1-92196B76F866}"/>
              </a:ext>
            </a:extLst>
          </p:cNvPr>
          <p:cNvSpPr>
            <a:spLocks noGrp="1" noChangeArrowheads="1"/>
          </p:cNvSpPr>
          <p:nvPr>
            <p:ph type="body" idx="1"/>
          </p:nvPr>
        </p:nvSpPr>
        <p:spPr>
          <a:noFill/>
        </p:spPr>
        <p:txBody>
          <a:bodyPr/>
          <a:lstStyle/>
          <a:p>
            <a:pPr algn="just"/>
            <a:endParaRPr lang="zh-CN" altLang="en-US">
              <a:ea typeface="宋体" panose="02010600030101010101" pitchFamily="2" charset="-122"/>
            </a:endParaRPr>
          </a:p>
        </p:txBody>
      </p:sp>
    </p:spTree>
    <p:extLst>
      <p:ext uri="{BB962C8B-B14F-4D97-AF65-F5344CB8AC3E}">
        <p14:creationId xmlns:p14="http://schemas.microsoft.com/office/powerpoint/2010/main" val="1578587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5470D1CD-70D7-445A-8CC7-59EFC1BCFAEE}"/>
              </a:ext>
            </a:extLst>
          </p:cNvPr>
          <p:cNvSpPr>
            <a:spLocks noGrp="1" noChangeArrowheads="1"/>
          </p:cNvSpPr>
          <p:nvPr>
            <p:ph type="sldNum" sz="quarter" idx="5"/>
          </p:nvPr>
        </p:nvSpPr>
        <p:spPr>
          <a:noFill/>
        </p:spPr>
        <p:txBody>
          <a:bodyP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fld id="{6E5865B7-F00B-4B66-9248-205DF0B71616}" type="slidenum">
              <a:rPr lang="zh-CN" altLang="en-US" sz="1200" i="0">
                <a:latin typeface="Times New Roman" panose="02020603050405020304" pitchFamily="18" charset="0"/>
              </a:rPr>
              <a:pPr/>
              <a:t>42</a:t>
            </a:fld>
            <a:endParaRPr lang="en-US" altLang="zh-CN" sz="1200" i="0">
              <a:latin typeface="Times New Roman" panose="02020603050405020304" pitchFamily="18" charset="0"/>
            </a:endParaRPr>
          </a:p>
        </p:txBody>
      </p:sp>
      <p:sp>
        <p:nvSpPr>
          <p:cNvPr id="45059" name="Rectangle 2">
            <a:extLst>
              <a:ext uri="{FF2B5EF4-FFF2-40B4-BE49-F238E27FC236}">
                <a16:creationId xmlns:a16="http://schemas.microsoft.com/office/drawing/2014/main" id="{065EEFFF-51FB-4970-BEA8-840E14E054D1}"/>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83B7A6D8-F369-421F-9381-F7A188871B6A}"/>
              </a:ext>
            </a:extLst>
          </p:cNvPr>
          <p:cNvSpPr>
            <a:spLocks noGrp="1" noChangeArrowheads="1"/>
          </p:cNvSpPr>
          <p:nvPr>
            <p:ph type="body" idx="1"/>
          </p:nvPr>
        </p:nvSpPr>
        <p:spPr>
          <a:noFill/>
        </p:spPr>
        <p:txBody>
          <a:bodyPr/>
          <a:lstStyle/>
          <a:p>
            <a:pPr algn="just"/>
            <a:endParaRPr lang="zh-CN" altLang="en-US">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40849DF6-8E00-4071-A828-13C3D0F32026}"/>
              </a:ext>
            </a:extLst>
          </p:cNvPr>
          <p:cNvSpPr>
            <a:spLocks noGrp="1" noChangeArrowheads="1"/>
          </p:cNvSpPr>
          <p:nvPr>
            <p:ph type="sldNum" sz="quarter" idx="5"/>
          </p:nvPr>
        </p:nvSpPr>
        <p:spPr>
          <a:noFill/>
        </p:spPr>
        <p:txBody>
          <a:bodyP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fld id="{C91A857E-0DFE-4AA4-A4AB-91378BFDEDBD}" type="slidenum">
              <a:rPr lang="zh-CN" altLang="en-US" sz="1200" i="0">
                <a:latin typeface="Times New Roman" panose="02020603050405020304" pitchFamily="18" charset="0"/>
              </a:rPr>
              <a:pPr/>
              <a:t>46</a:t>
            </a:fld>
            <a:endParaRPr lang="en-US" altLang="zh-CN" sz="1200" i="0">
              <a:latin typeface="Times New Roman" panose="02020603050405020304" pitchFamily="18" charset="0"/>
            </a:endParaRPr>
          </a:p>
        </p:txBody>
      </p:sp>
      <p:sp>
        <p:nvSpPr>
          <p:cNvPr id="46083" name="Rectangle 2">
            <a:extLst>
              <a:ext uri="{FF2B5EF4-FFF2-40B4-BE49-F238E27FC236}">
                <a16:creationId xmlns:a16="http://schemas.microsoft.com/office/drawing/2014/main" id="{8F0C83B6-7DA8-496F-8922-AF65B40E55E2}"/>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1790C850-4AAB-4E85-ABE5-745F889927E1}"/>
              </a:ext>
            </a:extLst>
          </p:cNvPr>
          <p:cNvSpPr>
            <a:spLocks noGrp="1" noChangeArrowheads="1"/>
          </p:cNvSpPr>
          <p:nvPr>
            <p:ph type="body" idx="1"/>
          </p:nvPr>
        </p:nvSpPr>
        <p:spPr>
          <a:noFill/>
        </p:spPr>
        <p:txBody>
          <a:bodyPr/>
          <a:lstStyle/>
          <a:p>
            <a:pPr algn="just"/>
            <a:endParaRPr lang="zh-CN" altLang="en-US">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81922" name="Group 2"/>
          <p:cNvGrpSpPr/>
          <p:nvPr/>
        </p:nvGrpSpPr>
        <p:grpSpPr bwMode="auto">
          <a:xfrm>
            <a:off x="134938" y="1752600"/>
            <a:ext cx="9009062" cy="1052513"/>
            <a:chOff x="0" y="1536"/>
            <a:chExt cx="5675" cy="663"/>
          </a:xfrm>
        </p:grpSpPr>
        <p:grpSp>
          <p:nvGrpSpPr>
            <p:cNvPr id="81923" name="Group 3"/>
            <p:cNvGrpSpPr/>
            <p:nvPr/>
          </p:nvGrpSpPr>
          <p:grpSpPr bwMode="auto">
            <a:xfrm>
              <a:off x="183" y="1604"/>
              <a:ext cx="448" cy="299"/>
              <a:chOff x="720" y="336"/>
              <a:chExt cx="624" cy="432"/>
            </a:xfrm>
          </p:grpSpPr>
          <p:sp>
            <p:nvSpPr>
              <p:cNvPr id="81924"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p>
                <a:endParaRPr lang="zh-CN" altLang="en-US"/>
              </a:p>
            </p:txBody>
          </p:sp>
          <p:sp>
            <p:nvSpPr>
              <p:cNvPr id="819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endParaRPr lang="zh-CN" altLang="en-US"/>
              </a:p>
            </p:txBody>
          </p:sp>
        </p:grpSp>
        <p:grpSp>
          <p:nvGrpSpPr>
            <p:cNvPr id="81926" name="Group 6"/>
            <p:cNvGrpSpPr/>
            <p:nvPr/>
          </p:nvGrpSpPr>
          <p:grpSpPr bwMode="auto">
            <a:xfrm>
              <a:off x="261" y="1870"/>
              <a:ext cx="465" cy="299"/>
              <a:chOff x="912" y="2640"/>
              <a:chExt cx="672" cy="432"/>
            </a:xfrm>
          </p:grpSpPr>
          <p:sp>
            <p:nvSpPr>
              <p:cNvPr id="81927"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p>
                <a:endParaRPr lang="zh-CN" altLang="en-US"/>
              </a:p>
            </p:txBody>
          </p:sp>
          <p:sp>
            <p:nvSpPr>
              <p:cNvPr id="819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endParaRPr lang="zh-CN" altLang="en-US"/>
              </a:p>
            </p:txBody>
          </p:sp>
        </p:grpSp>
        <p:sp>
          <p:nvSpPr>
            <p:cNvPr id="819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endParaRPr lang="zh-CN" altLang="en-US"/>
            </a:p>
          </p:txBody>
        </p:sp>
        <p:sp>
          <p:nvSpPr>
            <p:cNvPr id="81930"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p>
              <a:endParaRPr lang="zh-CN" altLang="en-US"/>
            </a:p>
          </p:txBody>
        </p:sp>
        <p:sp>
          <p:nvSpPr>
            <p:cNvPr id="819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endParaRPr lang="zh-CN" altLang="en-US"/>
            </a:p>
          </p:txBody>
        </p:sp>
      </p:grpSp>
      <p:sp>
        <p:nvSpPr>
          <p:cNvPr id="81932" name="Rectangle 12"/>
          <p:cNvSpPr>
            <a:spLocks noGrp="1" noChangeArrowheads="1"/>
          </p:cNvSpPr>
          <p:nvPr>
            <p:ph type="ctrTitle"/>
          </p:nvPr>
        </p:nvSpPr>
        <p:spPr>
          <a:xfrm>
            <a:off x="990600" y="762000"/>
            <a:ext cx="7772400" cy="1462088"/>
          </a:xfrm>
        </p:spPr>
        <p:txBody>
          <a:bodyPr/>
          <a:lstStyle>
            <a:lvl1pPr>
              <a:defRPr/>
            </a:lvl1pPr>
          </a:lstStyle>
          <a:p>
            <a:r>
              <a:rPr lang="zh-CN" altLang="en-US"/>
              <a:t>单击此处编辑母版标题样式</a:t>
            </a:r>
          </a:p>
        </p:txBody>
      </p:sp>
      <p:sp>
        <p:nvSpPr>
          <p:cNvPr id="819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8193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8193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8193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47F7C4ED-B817-47DD-B4F0-445819D73E0F}"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59E8953-D9B0-4180-8595-94F833B61433}" type="slidenum">
              <a:rPr lang="zh-CN" altLang="en-US"/>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AAC671A-2CC8-4846-9A3E-9660EF2ADCD2}" type="slidenum">
              <a:rPr lang="zh-CN" altLang="en-US"/>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47F7C4ED-B817-47DD-B4F0-445819D73E0F}" type="slidenum">
              <a:rPr lang="zh-CN" altLang="en-US" smtClean="0"/>
              <a:pPr/>
              <a:t>‹#›</a:t>
            </a:fld>
            <a:endParaRPr lang="en-US" altLang="zh-CN"/>
          </a:p>
        </p:txBody>
      </p:sp>
    </p:spTree>
    <p:extLst>
      <p:ext uri="{BB962C8B-B14F-4D97-AF65-F5344CB8AC3E}">
        <p14:creationId xmlns:p14="http://schemas.microsoft.com/office/powerpoint/2010/main" val="2627473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16543FE-228F-4130-A637-1553B8BC2CC4}" type="slidenum">
              <a:rPr lang="zh-CN" altLang="en-US" smtClean="0"/>
              <a:pPr/>
              <a:t>‹#›</a:t>
            </a:fld>
            <a:endParaRPr lang="en-US" altLang="zh-CN"/>
          </a:p>
        </p:txBody>
      </p:sp>
    </p:spTree>
    <p:extLst>
      <p:ext uri="{BB962C8B-B14F-4D97-AF65-F5344CB8AC3E}">
        <p14:creationId xmlns:p14="http://schemas.microsoft.com/office/powerpoint/2010/main" val="2351141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032E35E5-B94E-4B70-9310-C6A54038BBFA}" type="slidenum">
              <a:rPr lang="zh-CN" altLang="en-US" smtClean="0"/>
              <a:pPr/>
              <a:t>‹#›</a:t>
            </a:fld>
            <a:endParaRPr lang="en-US" altLang="zh-CN"/>
          </a:p>
        </p:txBody>
      </p:sp>
    </p:spTree>
    <p:extLst>
      <p:ext uri="{BB962C8B-B14F-4D97-AF65-F5344CB8AC3E}">
        <p14:creationId xmlns:p14="http://schemas.microsoft.com/office/powerpoint/2010/main" val="2225926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EE0FA679-7AB5-457E-9E33-206ED01B01B4}" type="slidenum">
              <a:rPr lang="zh-CN" altLang="en-US" smtClean="0"/>
              <a:pPr/>
              <a:t>‹#›</a:t>
            </a:fld>
            <a:endParaRPr lang="en-US" altLang="zh-CN"/>
          </a:p>
        </p:txBody>
      </p:sp>
    </p:spTree>
    <p:extLst>
      <p:ext uri="{BB962C8B-B14F-4D97-AF65-F5344CB8AC3E}">
        <p14:creationId xmlns:p14="http://schemas.microsoft.com/office/powerpoint/2010/main" val="857863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ED30B94E-6027-4A09-B4BE-2F6D453EB49C}" type="slidenum">
              <a:rPr lang="zh-CN" altLang="en-US" smtClean="0"/>
              <a:pPr/>
              <a:t>‹#›</a:t>
            </a:fld>
            <a:endParaRPr lang="en-US" altLang="zh-CN"/>
          </a:p>
        </p:txBody>
      </p:sp>
    </p:spTree>
    <p:extLst>
      <p:ext uri="{BB962C8B-B14F-4D97-AF65-F5344CB8AC3E}">
        <p14:creationId xmlns:p14="http://schemas.microsoft.com/office/powerpoint/2010/main" val="2007089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CE046076-A0DE-47AF-9A83-BE97AC41AFD1}" type="slidenum">
              <a:rPr lang="zh-CN" altLang="en-US" smtClean="0"/>
              <a:pPr/>
              <a:t>‹#›</a:t>
            </a:fld>
            <a:endParaRPr lang="en-US" altLang="zh-CN"/>
          </a:p>
        </p:txBody>
      </p:sp>
    </p:spTree>
    <p:extLst>
      <p:ext uri="{BB962C8B-B14F-4D97-AF65-F5344CB8AC3E}">
        <p14:creationId xmlns:p14="http://schemas.microsoft.com/office/powerpoint/2010/main" val="3045429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69DC87B1-3EAA-4F5C-B7C0-E2149B7A0732}" type="slidenum">
              <a:rPr lang="zh-CN" altLang="en-US" smtClean="0"/>
              <a:pPr/>
              <a:t>‹#›</a:t>
            </a:fld>
            <a:endParaRPr lang="en-US" altLang="zh-CN"/>
          </a:p>
        </p:txBody>
      </p:sp>
    </p:spTree>
    <p:extLst>
      <p:ext uri="{BB962C8B-B14F-4D97-AF65-F5344CB8AC3E}">
        <p14:creationId xmlns:p14="http://schemas.microsoft.com/office/powerpoint/2010/main" val="41715047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8C0FE20F-799D-4E9A-957C-51E16D7D0550}" type="slidenum">
              <a:rPr lang="zh-CN" altLang="en-US" smtClean="0"/>
              <a:pPr/>
              <a:t>‹#›</a:t>
            </a:fld>
            <a:endParaRPr lang="en-US" altLang="zh-CN"/>
          </a:p>
        </p:txBody>
      </p:sp>
    </p:spTree>
    <p:extLst>
      <p:ext uri="{BB962C8B-B14F-4D97-AF65-F5344CB8AC3E}">
        <p14:creationId xmlns:p14="http://schemas.microsoft.com/office/powerpoint/2010/main" val="951519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16543FE-228F-4130-A637-1553B8BC2CC4}" type="slidenum">
              <a:rPr lang="zh-CN" altLang="en-US"/>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292C699D-D712-4E26-B833-C738F3C53C78}" type="slidenum">
              <a:rPr lang="zh-CN" altLang="en-US" smtClean="0"/>
              <a:pPr/>
              <a:t>‹#›</a:t>
            </a:fld>
            <a:endParaRPr lang="en-US" altLang="zh-CN"/>
          </a:p>
        </p:txBody>
      </p:sp>
    </p:spTree>
    <p:extLst>
      <p:ext uri="{BB962C8B-B14F-4D97-AF65-F5344CB8AC3E}">
        <p14:creationId xmlns:p14="http://schemas.microsoft.com/office/powerpoint/2010/main" val="6781551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759E8953-D9B0-4180-8595-94F833B61433}" type="slidenum">
              <a:rPr lang="zh-CN" altLang="en-US" smtClean="0"/>
              <a:pPr/>
              <a:t>‹#›</a:t>
            </a:fld>
            <a:endParaRPr lang="en-US" altLang="zh-CN"/>
          </a:p>
        </p:txBody>
      </p:sp>
    </p:spTree>
    <p:extLst>
      <p:ext uri="{BB962C8B-B14F-4D97-AF65-F5344CB8AC3E}">
        <p14:creationId xmlns:p14="http://schemas.microsoft.com/office/powerpoint/2010/main" val="22674548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7ACEA729-B33F-434A-8B8D-AE55207312BD}" type="slidenum">
              <a:rPr lang="zh-CN" altLang="en-US" smtClean="0"/>
              <a:pPr/>
              <a:t>‹#›</a:t>
            </a:fld>
            <a:endParaRPr lang="en-US" altLang="zh-CN"/>
          </a:p>
        </p:txBody>
      </p:sp>
    </p:spTree>
    <p:extLst>
      <p:ext uri="{BB962C8B-B14F-4D97-AF65-F5344CB8AC3E}">
        <p14:creationId xmlns:p14="http://schemas.microsoft.com/office/powerpoint/2010/main" val="1212687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32E35E5-B94E-4B70-9310-C6A54038BBFA}"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E0FA679-7AB5-457E-9E33-206ED01B01B4}"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D30B94E-6027-4A09-B4BE-2F6D453EB49C}" type="slidenum">
              <a:rPr lang="zh-CN" altLang="en-US"/>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CE046076-A0DE-47AF-9A83-BE97AC41AFD1}"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69DC87B1-3EAA-4F5C-B7C0-E2149B7A0732}"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C0FE20F-799D-4E9A-957C-51E16D7D0550}" type="slidenum">
              <a:rPr lang="zh-CN" altLang="en-US"/>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92C699D-D712-4E26-B833-C738F3C53C78}"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417513" y="1098550"/>
            <a:ext cx="438150" cy="474663"/>
          </a:xfrm>
          <a:prstGeom prst="rect">
            <a:avLst/>
          </a:prstGeom>
          <a:solidFill>
            <a:schemeClr val="accent2"/>
          </a:solidFill>
          <a:ln w="9525">
            <a:noFill/>
            <a:miter lim="800000"/>
          </a:ln>
          <a:effectLst/>
        </p:spPr>
        <p:txBody>
          <a:bodyPr wrap="none" anchor="ctr"/>
          <a:lstStyle/>
          <a:p>
            <a:pPr algn="ctr"/>
            <a:endParaRPr kumimoji="1" lang="zh-CN" altLang="en-US" sz="2400"/>
          </a:p>
        </p:txBody>
      </p:sp>
      <p:sp>
        <p:nvSpPr>
          <p:cNvPr id="808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a:endParaRPr kumimoji="1" lang="zh-CN" altLang="en-US" sz="2400"/>
          </a:p>
        </p:txBody>
      </p:sp>
      <p:sp>
        <p:nvSpPr>
          <p:cNvPr id="80900" name="Rectangle 4"/>
          <p:cNvSpPr>
            <a:spLocks noChangeArrowheads="1"/>
          </p:cNvSpPr>
          <p:nvPr/>
        </p:nvSpPr>
        <p:spPr bwMode="ltGray">
          <a:xfrm>
            <a:off x="541338" y="1520825"/>
            <a:ext cx="422275" cy="474663"/>
          </a:xfrm>
          <a:prstGeom prst="rect">
            <a:avLst/>
          </a:prstGeom>
          <a:solidFill>
            <a:schemeClr val="folHlink"/>
          </a:solidFill>
          <a:ln w="9525">
            <a:noFill/>
            <a:miter lim="800000"/>
          </a:ln>
          <a:effectLst/>
        </p:spPr>
        <p:txBody>
          <a:bodyPr wrap="none" anchor="ctr"/>
          <a:lstStyle/>
          <a:p>
            <a:pPr algn="ctr"/>
            <a:endParaRPr kumimoji="1" lang="zh-CN" altLang="en-US" sz="2400"/>
          </a:p>
        </p:txBody>
      </p:sp>
      <p:sp>
        <p:nvSpPr>
          <p:cNvPr id="809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endParaRPr kumimoji="1" lang="zh-CN" altLang="en-US" sz="2400"/>
          </a:p>
        </p:txBody>
      </p:sp>
      <p:sp>
        <p:nvSpPr>
          <p:cNvPr id="809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ctr"/>
            <a:endParaRPr kumimoji="1" lang="zh-CN" altLang="en-US" sz="2400"/>
          </a:p>
        </p:txBody>
      </p:sp>
      <p:sp>
        <p:nvSpPr>
          <p:cNvPr id="80903" name="Rectangle 7"/>
          <p:cNvSpPr>
            <a:spLocks noChangeArrowheads="1"/>
          </p:cNvSpPr>
          <p:nvPr/>
        </p:nvSpPr>
        <p:spPr bwMode="gray">
          <a:xfrm>
            <a:off x="762000" y="990600"/>
            <a:ext cx="31750" cy="1052513"/>
          </a:xfrm>
          <a:prstGeom prst="rect">
            <a:avLst/>
          </a:prstGeom>
          <a:solidFill>
            <a:schemeClr val="bg2"/>
          </a:solidFill>
          <a:ln w="9525">
            <a:noFill/>
            <a:miter lim="800000"/>
          </a:ln>
          <a:effectLst/>
        </p:spPr>
        <p:txBody>
          <a:bodyPr wrap="none" anchor="ctr"/>
          <a:lstStyle/>
          <a:p>
            <a:pPr algn="ctr"/>
            <a:endParaRPr kumimoji="1" lang="zh-CN" altLang="en-US" sz="2400"/>
          </a:p>
        </p:txBody>
      </p:sp>
      <p:sp>
        <p:nvSpPr>
          <p:cNvPr id="809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a:endParaRPr kumimoji="1" lang="zh-CN" altLang="en-US" sz="2400"/>
          </a:p>
        </p:txBody>
      </p:sp>
      <p:sp>
        <p:nvSpPr>
          <p:cNvPr id="80905" name="Rectangle 9"/>
          <p:cNvSpPr>
            <a:spLocks noGrp="1" noChangeArrowheads="1"/>
          </p:cNvSpPr>
          <p:nvPr>
            <p:ph type="title"/>
          </p:nvPr>
        </p:nvSpPr>
        <p:spPr bwMode="auto">
          <a:xfrm>
            <a:off x="1150938" y="214313"/>
            <a:ext cx="7793037" cy="1462087"/>
          </a:xfrm>
          <a:prstGeom prst="rect">
            <a:avLst/>
          </a:prstGeom>
          <a:noFill/>
          <a:ln w="9525">
            <a:noFill/>
            <a:miter lim="800000"/>
          </a:ln>
          <a:effectLst/>
        </p:spPr>
        <p:txBody>
          <a:bodyPr vert="horz" wrap="square" lIns="91440" tIns="45720" rIns="91440" bIns="45720" numCol="1" anchor="b" anchorCtr="0" compatLnSpc="1"/>
          <a:lstStyle/>
          <a:p>
            <a:pPr lvl="0"/>
            <a:r>
              <a:rPr lang="zh-CN" altLang="en-US"/>
              <a:t>单击此处编辑母版标题样式</a:t>
            </a:r>
          </a:p>
        </p:txBody>
      </p:sp>
      <p:sp>
        <p:nvSpPr>
          <p:cNvPr id="80906" name="Rectangle 10"/>
          <p:cNvSpPr>
            <a:spLocks noGrp="1" noChangeArrowheads="1"/>
          </p:cNvSpPr>
          <p:nvPr>
            <p:ph type="body" idx="1"/>
          </p:nvPr>
        </p:nvSpPr>
        <p:spPr bwMode="auto">
          <a:xfrm>
            <a:off x="1182688" y="2017713"/>
            <a:ext cx="7772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0907"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sz="1400"/>
            </a:lvl1pPr>
          </a:lstStyle>
          <a:p>
            <a:endParaRPr lang="en-US" altLang="zh-CN"/>
          </a:p>
        </p:txBody>
      </p:sp>
      <p:sp>
        <p:nvSpPr>
          <p:cNvPr id="80908"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a:lvl1pPr>
          </a:lstStyle>
          <a:p>
            <a:endParaRPr lang="en-US" altLang="zh-CN"/>
          </a:p>
        </p:txBody>
      </p:sp>
      <p:sp>
        <p:nvSpPr>
          <p:cNvPr id="809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a:lvl1pPr>
          </a:lstStyle>
          <a:p>
            <a:fld id="{7ACEA729-B33F-434A-8B8D-AE55207312BD}"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ea typeface="宋体" pitchFamily="2" charset="-122"/>
        </a:defRPr>
      </a:lvl2pPr>
      <a:lvl3pPr algn="l" rtl="0" fontAlgn="base">
        <a:spcBef>
          <a:spcPct val="0"/>
        </a:spcBef>
        <a:spcAft>
          <a:spcPct val="0"/>
        </a:spcAft>
        <a:defRPr sz="4400">
          <a:solidFill>
            <a:schemeClr val="tx2"/>
          </a:solidFill>
          <a:latin typeface="Tahoma" pitchFamily="34" charset="0"/>
          <a:ea typeface="宋体" pitchFamily="2" charset="-122"/>
        </a:defRPr>
      </a:lvl3pPr>
      <a:lvl4pPr algn="l" rtl="0" fontAlgn="base">
        <a:spcBef>
          <a:spcPct val="0"/>
        </a:spcBef>
        <a:spcAft>
          <a:spcPct val="0"/>
        </a:spcAft>
        <a:defRPr sz="4400">
          <a:solidFill>
            <a:schemeClr val="tx2"/>
          </a:solidFill>
          <a:latin typeface="Tahoma" pitchFamily="34" charset="0"/>
          <a:ea typeface="宋体" pitchFamily="2" charset="-122"/>
        </a:defRPr>
      </a:lvl4pPr>
      <a:lvl5pPr algn="l" rtl="0" fontAlgn="base">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CEA729-B33F-434A-8B8D-AE55207312BD}" type="slidenum">
              <a:rPr lang="zh-CN" altLang="en-US" smtClean="0"/>
              <a:pPr/>
              <a:t>‹#›</a:t>
            </a:fld>
            <a:endParaRPr lang="en-US" altLang="zh-CN"/>
          </a:p>
        </p:txBody>
      </p:sp>
    </p:spTree>
    <p:extLst>
      <p:ext uri="{BB962C8B-B14F-4D97-AF65-F5344CB8AC3E}">
        <p14:creationId xmlns:p14="http://schemas.microsoft.com/office/powerpoint/2010/main" val="19554917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17.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slide" Target="slide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xfrm>
            <a:off x="1150938" y="116632"/>
            <a:ext cx="7793037" cy="1462087"/>
          </a:xfrm>
        </p:spPr>
        <p:txBody>
          <a:bodyPr/>
          <a:lstStyle/>
          <a:p>
            <a:pPr algn="ctr"/>
            <a:r>
              <a:rPr lang="en-US" altLang="zh-CN" b="1" dirty="0"/>
              <a:t>《</a:t>
            </a:r>
            <a:r>
              <a:rPr lang="zh-CN" altLang="en-US" b="1" dirty="0"/>
              <a:t>编译原理</a:t>
            </a:r>
            <a:r>
              <a:rPr lang="en-US" altLang="zh-CN" b="1" dirty="0"/>
              <a:t>》</a:t>
            </a:r>
            <a:br>
              <a:rPr lang="en-US" altLang="zh-CN" b="1" dirty="0"/>
            </a:br>
            <a:r>
              <a:rPr lang="en-US" altLang="zh-CN" b="1" dirty="0"/>
              <a:t>( Compiling Principle )</a:t>
            </a:r>
          </a:p>
        </p:txBody>
      </p:sp>
      <p:sp>
        <p:nvSpPr>
          <p:cNvPr id="336901" name="Text Box 5"/>
          <p:cNvSpPr txBox="1">
            <a:spLocks noChangeArrowheads="1"/>
          </p:cNvSpPr>
          <p:nvPr/>
        </p:nvSpPr>
        <p:spPr bwMode="auto">
          <a:xfrm>
            <a:off x="611560" y="2448119"/>
            <a:ext cx="6696744" cy="2853089"/>
          </a:xfrm>
          <a:prstGeom prst="rect">
            <a:avLst/>
          </a:prstGeom>
          <a:noFill/>
          <a:ln w="9525">
            <a:noFill/>
            <a:miter lim="800000"/>
          </a:ln>
          <a:effectLst/>
        </p:spPr>
        <p:txBody>
          <a:bodyPr wrap="square">
            <a:spAutoFit/>
          </a:bodyPr>
          <a:lstStyle/>
          <a:p>
            <a:pPr>
              <a:lnSpc>
                <a:spcPct val="90000"/>
              </a:lnSpc>
              <a:spcBef>
                <a:spcPct val="20000"/>
              </a:spcBef>
              <a:buClr>
                <a:schemeClr val="folHlink"/>
              </a:buClr>
              <a:buSzPct val="60000"/>
              <a:buFont typeface="Wingdings" pitchFamily="2" charset="2"/>
              <a:buChar char="n"/>
            </a:pPr>
            <a:r>
              <a:rPr lang="zh-CN" altLang="en-US" sz="2800" b="1" dirty="0">
                <a:latin typeface="华文新魏" pitchFamily="2" charset="-122"/>
                <a:ea typeface="华文新魏" pitchFamily="2" charset="-122"/>
              </a:rPr>
              <a:t>主讲：孟瑜</a:t>
            </a:r>
            <a:endParaRPr lang="en-US" altLang="zh-CN" sz="2800" b="1" dirty="0">
              <a:latin typeface="华文新魏" pitchFamily="2" charset="-122"/>
              <a:ea typeface="华文新魏" pitchFamily="2" charset="-122"/>
            </a:endParaRPr>
          </a:p>
          <a:p>
            <a:pPr>
              <a:lnSpc>
                <a:spcPct val="90000"/>
              </a:lnSpc>
              <a:spcBef>
                <a:spcPct val="20000"/>
              </a:spcBef>
              <a:buClr>
                <a:schemeClr val="folHlink"/>
              </a:buClr>
              <a:buSzPct val="60000"/>
              <a:buFont typeface="Wingdings" pitchFamily="2" charset="2"/>
              <a:buChar char="n"/>
            </a:pPr>
            <a:endParaRPr lang="zh-CN" altLang="en-US" sz="2800" b="1" dirty="0">
              <a:latin typeface="华文新魏" pitchFamily="2" charset="-122"/>
              <a:ea typeface="华文新魏" pitchFamily="2" charset="-122"/>
            </a:endParaRPr>
          </a:p>
          <a:p>
            <a:pPr>
              <a:lnSpc>
                <a:spcPct val="90000"/>
              </a:lnSpc>
              <a:spcBef>
                <a:spcPct val="20000"/>
              </a:spcBef>
              <a:buClr>
                <a:schemeClr val="folHlink"/>
              </a:buClr>
              <a:buSzPct val="60000"/>
              <a:buFont typeface="Wingdings" pitchFamily="2" charset="2"/>
              <a:buChar char="n"/>
            </a:pPr>
            <a:r>
              <a:rPr lang="zh-CN" altLang="en-US" sz="2800" b="1">
                <a:latin typeface="华文新魏" pitchFamily="2" charset="-122"/>
                <a:ea typeface="华文新魏" pitchFamily="2" charset="-122"/>
              </a:rPr>
              <a:t>学习</a:t>
            </a:r>
            <a:r>
              <a:rPr lang="en-US" altLang="zh-CN" sz="2800" b="1">
                <a:latin typeface="华文新魏" pitchFamily="2" charset="-122"/>
                <a:ea typeface="华文新魏" pitchFamily="2" charset="-122"/>
              </a:rPr>
              <a:t>Q</a:t>
            </a:r>
            <a:r>
              <a:rPr lang="zh-CN" altLang="en-US" sz="2800" b="1">
                <a:latin typeface="华文新魏" pitchFamily="2" charset="-122"/>
                <a:ea typeface="华文新魏" pitchFamily="2" charset="-122"/>
              </a:rPr>
              <a:t>群</a:t>
            </a:r>
            <a:r>
              <a:rPr lang="zh-CN" altLang="en-US" sz="2800" b="1" dirty="0">
                <a:latin typeface="华文新魏" pitchFamily="2" charset="-122"/>
                <a:ea typeface="华文新魏" pitchFamily="2" charset="-122"/>
              </a:rPr>
              <a:t>：</a:t>
            </a:r>
            <a:r>
              <a:rPr lang="en-US" altLang="zh-CN" sz="2800" b="1" dirty="0">
                <a:solidFill>
                  <a:srgbClr val="0000FF"/>
                </a:solidFill>
                <a:latin typeface="华文新魏" pitchFamily="2" charset="-122"/>
                <a:ea typeface="华文新魏" pitchFamily="2" charset="-122"/>
                <a:sym typeface="+mn-ea"/>
              </a:rPr>
              <a:t>881361033</a:t>
            </a:r>
          </a:p>
          <a:p>
            <a:pPr>
              <a:lnSpc>
                <a:spcPct val="90000"/>
              </a:lnSpc>
              <a:spcBef>
                <a:spcPct val="20000"/>
              </a:spcBef>
              <a:buClr>
                <a:schemeClr val="folHlink"/>
              </a:buClr>
              <a:buSzPct val="60000"/>
            </a:pPr>
            <a:r>
              <a:rPr lang="en-US" altLang="zh-CN" sz="2800" b="1">
                <a:solidFill>
                  <a:srgbClr val="0000FF"/>
                </a:solidFill>
                <a:latin typeface="华文新魏" pitchFamily="2" charset="-122"/>
                <a:ea typeface="华文新魏" pitchFamily="2" charset="-122"/>
                <a:sym typeface="+mn-ea"/>
              </a:rPr>
              <a:t>                </a:t>
            </a:r>
            <a:endParaRPr lang="en-US" altLang="zh-CN" sz="2800" b="1" dirty="0">
              <a:latin typeface="华文新魏" pitchFamily="2" charset="-122"/>
              <a:ea typeface="华文新魏" pitchFamily="2" charset="-122"/>
            </a:endParaRPr>
          </a:p>
          <a:p>
            <a:pPr>
              <a:lnSpc>
                <a:spcPct val="90000"/>
              </a:lnSpc>
              <a:spcBef>
                <a:spcPct val="20000"/>
              </a:spcBef>
              <a:buClr>
                <a:schemeClr val="folHlink"/>
              </a:buClr>
              <a:buSzPct val="60000"/>
              <a:buFont typeface="Wingdings" pitchFamily="2" charset="2"/>
              <a:buChar char="n"/>
            </a:pPr>
            <a:r>
              <a:rPr lang="zh-CN" altLang="en-US" sz="2800" b="1" dirty="0">
                <a:latin typeface="华文新魏" pitchFamily="2" charset="-122"/>
                <a:ea typeface="华文新魏" pitchFamily="2" charset="-122"/>
              </a:rPr>
              <a:t>答疑地点：</a:t>
            </a:r>
            <a:r>
              <a:rPr lang="en-US" altLang="zh-CN" sz="2800" b="1" dirty="0">
                <a:latin typeface="华文新魏" pitchFamily="2" charset="-122"/>
                <a:ea typeface="华文新魏" pitchFamily="2" charset="-122"/>
              </a:rPr>
              <a:t> 5505</a:t>
            </a:r>
          </a:p>
          <a:p>
            <a:pPr>
              <a:lnSpc>
                <a:spcPct val="90000"/>
              </a:lnSpc>
              <a:spcBef>
                <a:spcPct val="20000"/>
              </a:spcBef>
              <a:buClr>
                <a:schemeClr val="folHlink"/>
              </a:buClr>
              <a:buSzPct val="60000"/>
              <a:buFont typeface="Wingdings" pitchFamily="2" charset="2"/>
              <a:buChar char="n"/>
            </a:pPr>
            <a:r>
              <a:rPr lang="zh-CN" altLang="en-US" sz="2800" b="1">
                <a:latin typeface="华文新魏" pitchFamily="2" charset="-122"/>
                <a:ea typeface="华文新魏" pitchFamily="2" charset="-122"/>
              </a:rPr>
              <a:t>答疑时间：待定</a:t>
            </a:r>
            <a:r>
              <a:rPr lang="zh-CN" altLang="en-US" sz="2800" b="1" dirty="0">
                <a:latin typeface="华文新魏" pitchFamily="2" charset="-122"/>
                <a:ea typeface="华文新魏" pitchFamily="2" charset="-122"/>
              </a:rPr>
              <a:t>	</a:t>
            </a:r>
          </a:p>
        </p:txBody>
      </p:sp>
      <p:pic>
        <p:nvPicPr>
          <p:cNvPr id="4" name="图片 3">
            <a:extLst>
              <a:ext uri="{FF2B5EF4-FFF2-40B4-BE49-F238E27FC236}">
                <a16:creationId xmlns:a16="http://schemas.microsoft.com/office/drawing/2014/main" id="{D70CD463-95D9-4FE3-8B10-C3516C6F1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968" y="1602092"/>
            <a:ext cx="5084589" cy="53409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827088" y="838200"/>
            <a:ext cx="7489825" cy="838200"/>
          </a:xfrm>
        </p:spPr>
        <p:txBody>
          <a:bodyPr/>
          <a:lstStyle/>
          <a:p>
            <a:pPr algn="ctr"/>
            <a:r>
              <a:rPr lang="zh-CN" altLang="en-US" sz="4800" b="1">
                <a:latin typeface="华文新魏" pitchFamily="2" charset="-122"/>
                <a:ea typeface="华文新魏" pitchFamily="2" charset="-122"/>
              </a:rPr>
              <a:t>教学目的</a:t>
            </a:r>
            <a:r>
              <a:rPr lang="en-US" altLang="zh-CN" sz="2800" b="1">
                <a:latin typeface="Arial"/>
                <a:ea typeface="华文新魏" pitchFamily="2" charset="-122"/>
              </a:rPr>
              <a:t>——</a:t>
            </a:r>
            <a:r>
              <a:rPr lang="zh-CN" altLang="en-US" sz="2800" b="1">
                <a:latin typeface="华文新魏" pitchFamily="2" charset="-122"/>
                <a:ea typeface="华文新魏" pitchFamily="2" charset="-122"/>
              </a:rPr>
              <a:t>计算学科的定义</a:t>
            </a:r>
            <a:r>
              <a:rPr lang="zh-CN" altLang="en-US" b="1">
                <a:latin typeface="华文新魏" pitchFamily="2" charset="-122"/>
                <a:ea typeface="华文新魏" pitchFamily="2" charset="-122"/>
              </a:rPr>
              <a:t> </a:t>
            </a:r>
          </a:p>
        </p:txBody>
      </p:sp>
      <p:sp>
        <p:nvSpPr>
          <p:cNvPr id="279555" name="Rectangle 3"/>
          <p:cNvSpPr>
            <a:spLocks noGrp="1" noChangeArrowheads="1"/>
          </p:cNvSpPr>
          <p:nvPr>
            <p:ph type="body" idx="1"/>
          </p:nvPr>
        </p:nvSpPr>
        <p:spPr>
          <a:xfrm>
            <a:off x="762000" y="2017713"/>
            <a:ext cx="7772400" cy="4038600"/>
          </a:xfrm>
        </p:spPr>
        <p:txBody>
          <a:bodyPr/>
          <a:lstStyle/>
          <a:p>
            <a:pPr marL="0" indent="0">
              <a:buFont typeface="Wingdings" pitchFamily="2" charset="2"/>
              <a:buNone/>
            </a:pPr>
            <a:r>
              <a:rPr lang="zh-CN" altLang="en-US" b="1" dirty="0">
                <a:latin typeface="华文新魏" pitchFamily="2" charset="-122"/>
                <a:ea typeface="华文新魏" pitchFamily="2" charset="-122"/>
              </a:rPr>
              <a:t>        对</a:t>
            </a:r>
            <a:r>
              <a:rPr lang="zh-CN" altLang="en-US" b="1" dirty="0">
                <a:solidFill>
                  <a:schemeClr val="folHlink"/>
                </a:solidFill>
                <a:latin typeface="华文新魏" pitchFamily="2" charset="-122"/>
                <a:ea typeface="华文新魏" pitchFamily="2" charset="-122"/>
              </a:rPr>
              <a:t>信息描述和变换算法</a:t>
            </a:r>
            <a:r>
              <a:rPr lang="zh-CN" altLang="en-US" b="1" dirty="0">
                <a:latin typeface="华文新魏" pitchFamily="2" charset="-122"/>
                <a:ea typeface="华文新魏" pitchFamily="2" charset="-122"/>
              </a:rPr>
              <a:t>的系统研究，主要包括它们的理论、分析、效率、实现和应用。</a:t>
            </a:r>
            <a:endParaRPr lang="en-US" altLang="zh-CN" b="1" dirty="0">
              <a:latin typeface="华文新魏" pitchFamily="2" charset="-122"/>
              <a:ea typeface="华文新魏" pitchFamily="2" charset="-122"/>
            </a:endParaRPr>
          </a:p>
          <a:p>
            <a:pPr marL="0" indent="0">
              <a:buFont typeface="Wingdings" pitchFamily="2" charset="2"/>
              <a:buNone/>
            </a:pPr>
            <a:r>
              <a:rPr lang="en-US" altLang="zh-CN" b="1" dirty="0">
                <a:latin typeface="华文新魏" pitchFamily="2" charset="-122"/>
                <a:ea typeface="华文新魏" pitchFamily="2" charset="-122"/>
              </a:rPr>
              <a:t>       </a:t>
            </a:r>
            <a:r>
              <a:rPr lang="zh-CN" altLang="en-US" b="1" dirty="0">
                <a:latin typeface="华文新魏" pitchFamily="2" charset="-122"/>
                <a:ea typeface="华文新魏" pitchFamily="2" charset="-122"/>
              </a:rPr>
              <a:t>计算学科的根本问题是</a:t>
            </a:r>
            <a:r>
              <a:rPr lang="zh-CN" altLang="en-US" b="1" dirty="0">
                <a:solidFill>
                  <a:schemeClr val="folHlink"/>
                </a:solidFill>
                <a:latin typeface="华文新魏" pitchFamily="2" charset="-122"/>
                <a:ea typeface="华文新魏" pitchFamily="2" charset="-122"/>
              </a:rPr>
              <a:t>什么能被（有效地）且如何自动化</a:t>
            </a:r>
            <a:r>
              <a:rPr lang="zh-CN" altLang="en-US" b="1" dirty="0">
                <a:latin typeface="华文新魏" pitchFamily="2" charset="-122"/>
                <a:ea typeface="华文新魏" pitchFamily="2" charset="-122"/>
              </a:rPr>
              <a:t>，讨论问题求解的</a:t>
            </a:r>
            <a:r>
              <a:rPr lang="zh-CN" altLang="en-US" b="1" dirty="0">
                <a:latin typeface="Arial"/>
                <a:ea typeface="华文新魏" pitchFamily="2" charset="-122"/>
              </a:rPr>
              <a:t>“</a:t>
            </a:r>
            <a:r>
              <a:rPr lang="zh-CN" altLang="en-US" b="1" dirty="0">
                <a:latin typeface="华文新魏" pitchFamily="2" charset="-122"/>
                <a:ea typeface="华文新魏" pitchFamily="2" charset="-122"/>
              </a:rPr>
              <a:t>能行性</a:t>
            </a:r>
            <a:r>
              <a:rPr lang="zh-CN" altLang="en-US" b="1" dirty="0">
                <a:latin typeface="Arial"/>
                <a:ea typeface="华文新魏" pitchFamily="2" charset="-122"/>
              </a:rPr>
              <a:t>”</a:t>
            </a:r>
            <a:r>
              <a:rPr lang="zh-CN" altLang="en-US" b="1" dirty="0">
                <a:latin typeface="华文新魏" pitchFamily="2" charset="-122"/>
                <a:ea typeface="华文新魏" pitchFamily="2" charset="-122"/>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900113" y="609600"/>
            <a:ext cx="7939087" cy="1066800"/>
          </a:xfrm>
        </p:spPr>
        <p:txBody>
          <a:bodyPr/>
          <a:lstStyle/>
          <a:p>
            <a:r>
              <a:rPr lang="zh-CN" altLang="en-US" b="1">
                <a:latin typeface="华文新魏" pitchFamily="2" charset="-122"/>
                <a:ea typeface="华文新魏" pitchFamily="2" charset="-122"/>
              </a:rPr>
              <a:t>教学目的</a:t>
            </a:r>
            <a:r>
              <a:rPr lang="en-US" altLang="zh-CN" sz="2800" b="1">
                <a:latin typeface="Arial"/>
                <a:ea typeface="华文新魏" pitchFamily="2" charset="-122"/>
              </a:rPr>
              <a:t>——</a:t>
            </a:r>
            <a:r>
              <a:rPr lang="zh-CN" altLang="en-US" sz="2800" b="1">
                <a:latin typeface="华文新魏" pitchFamily="2" charset="-122"/>
                <a:ea typeface="华文新魏" pitchFamily="2" charset="-122"/>
              </a:rPr>
              <a:t>学科基本特征</a:t>
            </a:r>
          </a:p>
        </p:txBody>
      </p:sp>
      <p:sp>
        <p:nvSpPr>
          <p:cNvPr id="345091" name="Rectangle 3"/>
          <p:cNvSpPr>
            <a:spLocks noChangeArrowheads="1"/>
          </p:cNvSpPr>
          <p:nvPr/>
        </p:nvSpPr>
        <p:spPr bwMode="auto">
          <a:xfrm>
            <a:off x="349250" y="2286000"/>
            <a:ext cx="4756150" cy="641350"/>
          </a:xfrm>
          <a:prstGeom prst="rect">
            <a:avLst/>
          </a:prstGeom>
          <a:noFill/>
          <a:ln w="9525">
            <a:noFill/>
            <a:miter lim="800000"/>
          </a:ln>
          <a:effectLst/>
        </p:spPr>
        <p:txBody>
          <a:bodyPr wrap="none">
            <a:spAutoFit/>
          </a:bodyPr>
          <a:lstStyle/>
          <a:p>
            <a:pPr>
              <a:lnSpc>
                <a:spcPct val="90000"/>
              </a:lnSpc>
              <a:spcBef>
                <a:spcPct val="50000"/>
              </a:spcBef>
            </a:pPr>
            <a:r>
              <a:rPr kumimoji="1" lang="zh-CN" altLang="en-US" sz="4000" b="1">
                <a:solidFill>
                  <a:srgbClr val="FF0066"/>
                </a:solidFill>
                <a:latin typeface="Times New Roman" pitchFamily="18" charset="0"/>
                <a:ea typeface="华文新魏" pitchFamily="2" charset="-122"/>
              </a:rPr>
              <a:t>形式化、抽象、逻辑</a:t>
            </a:r>
          </a:p>
        </p:txBody>
      </p:sp>
      <p:grpSp>
        <p:nvGrpSpPr>
          <p:cNvPr id="345092" name="Group 4"/>
          <p:cNvGrpSpPr/>
          <p:nvPr/>
        </p:nvGrpSpPr>
        <p:grpSpPr bwMode="auto">
          <a:xfrm>
            <a:off x="2660650" y="2940050"/>
            <a:ext cx="2216150" cy="1479550"/>
            <a:chOff x="1584" y="2064"/>
            <a:chExt cx="1396" cy="932"/>
          </a:xfrm>
        </p:grpSpPr>
        <p:sp>
          <p:nvSpPr>
            <p:cNvPr id="345093" name="AutoShape 5"/>
            <p:cNvSpPr/>
            <p:nvPr/>
          </p:nvSpPr>
          <p:spPr bwMode="auto">
            <a:xfrm rot="-5400000">
              <a:off x="2196" y="1596"/>
              <a:ext cx="120" cy="1056"/>
            </a:xfrm>
            <a:prstGeom prst="leftBrace">
              <a:avLst>
                <a:gd name="adj1" fmla="val 73333"/>
                <a:gd name="adj2" fmla="val 49051"/>
              </a:avLst>
            </a:prstGeom>
            <a:noFill/>
            <a:ln w="9525">
              <a:solidFill>
                <a:schemeClr val="tx1"/>
              </a:solidFill>
              <a:miter lim="800000"/>
            </a:ln>
            <a:effectLst/>
          </p:spPr>
          <p:txBody>
            <a:bodyPr wrap="none" anchor="ctr"/>
            <a:lstStyle/>
            <a:p>
              <a:endParaRPr lang="zh-CN" altLang="en-US"/>
            </a:p>
          </p:txBody>
        </p:sp>
        <p:sp>
          <p:nvSpPr>
            <p:cNvPr id="345094" name="AutoShape 6"/>
            <p:cNvSpPr>
              <a:spLocks noChangeArrowheads="1"/>
            </p:cNvSpPr>
            <p:nvPr/>
          </p:nvSpPr>
          <p:spPr bwMode="auto">
            <a:xfrm>
              <a:off x="2160" y="2160"/>
              <a:ext cx="144" cy="432"/>
            </a:xfrm>
            <a:prstGeom prst="upDownArrow">
              <a:avLst>
                <a:gd name="adj1" fmla="val 50000"/>
                <a:gd name="adj2" fmla="val 60000"/>
              </a:avLst>
            </a:prstGeom>
            <a:solidFill>
              <a:schemeClr val="accent1"/>
            </a:solidFill>
            <a:ln w="9525">
              <a:solidFill>
                <a:schemeClr val="tx1"/>
              </a:solidFill>
              <a:miter lim="800000"/>
            </a:ln>
            <a:effectLst/>
          </p:spPr>
          <p:txBody>
            <a:bodyPr wrap="none" anchor="ctr"/>
            <a:lstStyle/>
            <a:p>
              <a:endParaRPr lang="zh-CN" altLang="en-US"/>
            </a:p>
          </p:txBody>
        </p:sp>
        <p:sp>
          <p:nvSpPr>
            <p:cNvPr id="345095" name="Rectangle 7"/>
            <p:cNvSpPr>
              <a:spLocks noChangeArrowheads="1"/>
            </p:cNvSpPr>
            <p:nvPr/>
          </p:nvSpPr>
          <p:spPr bwMode="auto">
            <a:xfrm>
              <a:off x="1584" y="2592"/>
              <a:ext cx="1396" cy="404"/>
            </a:xfrm>
            <a:prstGeom prst="rect">
              <a:avLst/>
            </a:prstGeom>
            <a:noFill/>
            <a:ln w="9525">
              <a:noFill/>
              <a:miter lim="800000"/>
            </a:ln>
            <a:effectLst/>
          </p:spPr>
          <p:txBody>
            <a:bodyPr wrap="none">
              <a:spAutoFit/>
            </a:bodyPr>
            <a:lstStyle/>
            <a:p>
              <a:pPr>
                <a:lnSpc>
                  <a:spcPct val="90000"/>
                </a:lnSpc>
                <a:spcBef>
                  <a:spcPct val="50000"/>
                </a:spcBef>
              </a:pPr>
              <a:r>
                <a:rPr kumimoji="1" lang="zh-CN" altLang="en-US" sz="4000" b="1">
                  <a:solidFill>
                    <a:srgbClr val="FF0066"/>
                  </a:solidFill>
                  <a:latin typeface="Times New Roman" pitchFamily="18" charset="0"/>
                  <a:ea typeface="华文新魏" pitchFamily="2" charset="-122"/>
                </a:rPr>
                <a:t>思维方式</a:t>
              </a:r>
            </a:p>
          </p:txBody>
        </p:sp>
      </p:grpSp>
      <p:grpSp>
        <p:nvGrpSpPr>
          <p:cNvPr id="345096" name="Group 8"/>
          <p:cNvGrpSpPr/>
          <p:nvPr/>
        </p:nvGrpSpPr>
        <p:grpSpPr bwMode="auto">
          <a:xfrm>
            <a:off x="304800" y="2819400"/>
            <a:ext cx="2362200" cy="1631950"/>
            <a:chOff x="0" y="1968"/>
            <a:chExt cx="1488" cy="1028"/>
          </a:xfrm>
        </p:grpSpPr>
        <p:sp>
          <p:nvSpPr>
            <p:cNvPr id="345097" name="AutoShape 9"/>
            <p:cNvSpPr>
              <a:spLocks noChangeArrowheads="1"/>
            </p:cNvSpPr>
            <p:nvPr/>
          </p:nvSpPr>
          <p:spPr bwMode="auto">
            <a:xfrm>
              <a:off x="672" y="1968"/>
              <a:ext cx="125" cy="624"/>
            </a:xfrm>
            <a:prstGeom prst="upDownArrow">
              <a:avLst>
                <a:gd name="adj1" fmla="val 50000"/>
                <a:gd name="adj2" fmla="val 99840"/>
              </a:avLst>
            </a:prstGeom>
            <a:solidFill>
              <a:schemeClr val="accent1"/>
            </a:solidFill>
            <a:ln w="9525">
              <a:solidFill>
                <a:schemeClr val="tx1"/>
              </a:solidFill>
              <a:miter lim="800000"/>
            </a:ln>
            <a:effectLst/>
          </p:spPr>
          <p:txBody>
            <a:bodyPr wrap="none" anchor="ctr"/>
            <a:lstStyle/>
            <a:p>
              <a:endParaRPr lang="zh-CN" altLang="en-US"/>
            </a:p>
          </p:txBody>
        </p:sp>
        <p:sp>
          <p:nvSpPr>
            <p:cNvPr id="345098" name="Rectangle 10"/>
            <p:cNvSpPr>
              <a:spLocks noChangeArrowheads="1"/>
            </p:cNvSpPr>
            <p:nvPr/>
          </p:nvSpPr>
          <p:spPr bwMode="auto">
            <a:xfrm>
              <a:off x="0" y="2592"/>
              <a:ext cx="1488" cy="404"/>
            </a:xfrm>
            <a:prstGeom prst="rect">
              <a:avLst/>
            </a:prstGeom>
            <a:noFill/>
            <a:ln w="9525">
              <a:noFill/>
              <a:miter lim="800000"/>
            </a:ln>
            <a:effectLst/>
          </p:spPr>
          <p:txBody>
            <a:bodyPr>
              <a:spAutoFit/>
            </a:bodyPr>
            <a:lstStyle/>
            <a:p>
              <a:pPr>
                <a:lnSpc>
                  <a:spcPct val="90000"/>
                </a:lnSpc>
                <a:spcBef>
                  <a:spcPct val="50000"/>
                </a:spcBef>
              </a:pPr>
              <a:r>
                <a:rPr kumimoji="1" lang="zh-CN" altLang="en-US" sz="4000" b="1">
                  <a:solidFill>
                    <a:srgbClr val="FF0066"/>
                  </a:solidFill>
                  <a:latin typeface="Times New Roman" pitchFamily="18" charset="0"/>
                  <a:ea typeface="华文新魏" pitchFamily="2" charset="-122"/>
                </a:rPr>
                <a:t>描述手段</a:t>
              </a:r>
            </a:p>
          </p:txBody>
        </p:sp>
      </p:grpSp>
      <p:sp>
        <p:nvSpPr>
          <p:cNvPr id="345099" name="Rectangle 11"/>
          <p:cNvSpPr>
            <a:spLocks noChangeArrowheads="1"/>
          </p:cNvSpPr>
          <p:nvPr/>
        </p:nvSpPr>
        <p:spPr bwMode="auto">
          <a:xfrm>
            <a:off x="5105400" y="2286000"/>
            <a:ext cx="3740150" cy="641350"/>
          </a:xfrm>
          <a:prstGeom prst="rect">
            <a:avLst/>
          </a:prstGeom>
          <a:noFill/>
          <a:ln w="9525">
            <a:noFill/>
            <a:miter lim="800000"/>
          </a:ln>
          <a:effectLst/>
        </p:spPr>
        <p:txBody>
          <a:bodyPr wrap="none">
            <a:spAutoFit/>
          </a:bodyPr>
          <a:lstStyle/>
          <a:p>
            <a:pPr>
              <a:lnSpc>
                <a:spcPct val="90000"/>
              </a:lnSpc>
              <a:spcBef>
                <a:spcPct val="50000"/>
              </a:spcBef>
            </a:pPr>
            <a:r>
              <a:rPr kumimoji="1" lang="zh-CN" altLang="en-US" sz="4000" b="1">
                <a:solidFill>
                  <a:srgbClr val="008000"/>
                </a:solidFill>
                <a:latin typeface="Times New Roman" pitchFamily="18" charset="0"/>
                <a:ea typeface="华文新魏" pitchFamily="2" charset="-122"/>
              </a:rPr>
              <a:t>符号、符号变换</a:t>
            </a:r>
          </a:p>
        </p:txBody>
      </p:sp>
      <p:grpSp>
        <p:nvGrpSpPr>
          <p:cNvPr id="345100" name="Group 12"/>
          <p:cNvGrpSpPr/>
          <p:nvPr/>
        </p:nvGrpSpPr>
        <p:grpSpPr bwMode="auto">
          <a:xfrm>
            <a:off x="4845050" y="2895600"/>
            <a:ext cx="2012950" cy="1541463"/>
            <a:chOff x="2928" y="2016"/>
            <a:chExt cx="1268" cy="971"/>
          </a:xfrm>
        </p:grpSpPr>
        <p:sp>
          <p:nvSpPr>
            <p:cNvPr id="345101" name="Rectangle 13"/>
            <p:cNvSpPr>
              <a:spLocks noChangeArrowheads="1"/>
            </p:cNvSpPr>
            <p:nvPr/>
          </p:nvSpPr>
          <p:spPr bwMode="auto">
            <a:xfrm>
              <a:off x="2928" y="2618"/>
              <a:ext cx="1268" cy="369"/>
            </a:xfrm>
            <a:prstGeom prst="rect">
              <a:avLst/>
            </a:prstGeom>
            <a:noFill/>
            <a:ln w="9525">
              <a:noFill/>
              <a:miter lim="800000"/>
            </a:ln>
            <a:effectLst/>
          </p:spPr>
          <p:txBody>
            <a:bodyPr wrap="none">
              <a:spAutoFit/>
            </a:bodyPr>
            <a:lstStyle/>
            <a:p>
              <a:pPr>
                <a:lnSpc>
                  <a:spcPct val="90000"/>
                </a:lnSpc>
                <a:spcBef>
                  <a:spcPct val="50000"/>
                </a:spcBef>
              </a:pPr>
              <a:r>
                <a:rPr kumimoji="1" lang="zh-CN" altLang="en-US" sz="3600" b="1">
                  <a:solidFill>
                    <a:srgbClr val="008000"/>
                  </a:solidFill>
                  <a:latin typeface="Times New Roman" pitchFamily="18" charset="0"/>
                  <a:ea typeface="华文新魏" pitchFamily="2" charset="-122"/>
                </a:rPr>
                <a:t>表达形式</a:t>
              </a:r>
            </a:p>
          </p:txBody>
        </p:sp>
        <p:sp>
          <p:nvSpPr>
            <p:cNvPr id="345102" name="AutoShape 14"/>
            <p:cNvSpPr>
              <a:spLocks noChangeArrowheads="1"/>
            </p:cNvSpPr>
            <p:nvPr/>
          </p:nvSpPr>
          <p:spPr bwMode="auto">
            <a:xfrm>
              <a:off x="3504" y="2016"/>
              <a:ext cx="144" cy="672"/>
            </a:xfrm>
            <a:prstGeom prst="upDownArrow">
              <a:avLst>
                <a:gd name="adj1" fmla="val 50000"/>
                <a:gd name="adj2" fmla="val 93333"/>
              </a:avLst>
            </a:prstGeom>
            <a:solidFill>
              <a:schemeClr val="accent1"/>
            </a:solidFill>
            <a:ln w="9525">
              <a:solidFill>
                <a:schemeClr val="tx1"/>
              </a:solidFill>
              <a:miter lim="800000"/>
            </a:ln>
            <a:effectLst/>
          </p:spPr>
          <p:txBody>
            <a:bodyPr wrap="none" anchor="ctr"/>
            <a:lstStyle/>
            <a:p>
              <a:endParaRPr lang="zh-CN" altLang="en-US"/>
            </a:p>
          </p:txBody>
        </p:sp>
      </p:grpSp>
      <p:grpSp>
        <p:nvGrpSpPr>
          <p:cNvPr id="345103" name="Group 15"/>
          <p:cNvGrpSpPr/>
          <p:nvPr/>
        </p:nvGrpSpPr>
        <p:grpSpPr bwMode="auto">
          <a:xfrm>
            <a:off x="6826250" y="2819400"/>
            <a:ext cx="2012950" cy="1617663"/>
            <a:chOff x="4224" y="1968"/>
            <a:chExt cx="1268" cy="1019"/>
          </a:xfrm>
        </p:grpSpPr>
        <p:sp>
          <p:nvSpPr>
            <p:cNvPr id="345104" name="Rectangle 16"/>
            <p:cNvSpPr>
              <a:spLocks noChangeArrowheads="1"/>
            </p:cNvSpPr>
            <p:nvPr/>
          </p:nvSpPr>
          <p:spPr bwMode="auto">
            <a:xfrm>
              <a:off x="4224" y="2618"/>
              <a:ext cx="1268" cy="369"/>
            </a:xfrm>
            <a:prstGeom prst="rect">
              <a:avLst/>
            </a:prstGeom>
            <a:noFill/>
            <a:ln w="9525">
              <a:noFill/>
              <a:miter lim="800000"/>
            </a:ln>
            <a:effectLst/>
          </p:spPr>
          <p:txBody>
            <a:bodyPr wrap="none">
              <a:spAutoFit/>
            </a:bodyPr>
            <a:lstStyle/>
            <a:p>
              <a:pPr>
                <a:lnSpc>
                  <a:spcPct val="90000"/>
                </a:lnSpc>
                <a:spcBef>
                  <a:spcPct val="50000"/>
                </a:spcBef>
              </a:pPr>
              <a:r>
                <a:rPr kumimoji="1" lang="zh-CN" altLang="en-US" sz="3600" b="1">
                  <a:solidFill>
                    <a:srgbClr val="008000"/>
                  </a:solidFill>
                  <a:latin typeface="Times New Roman" pitchFamily="18" charset="0"/>
                  <a:ea typeface="华文新魏" pitchFamily="2" charset="-122"/>
                </a:rPr>
                <a:t>求解途径</a:t>
              </a:r>
            </a:p>
          </p:txBody>
        </p:sp>
        <p:sp>
          <p:nvSpPr>
            <p:cNvPr id="345105" name="AutoShape 17"/>
            <p:cNvSpPr>
              <a:spLocks noChangeArrowheads="1"/>
            </p:cNvSpPr>
            <p:nvPr/>
          </p:nvSpPr>
          <p:spPr bwMode="auto">
            <a:xfrm>
              <a:off x="4752" y="1968"/>
              <a:ext cx="144" cy="672"/>
            </a:xfrm>
            <a:prstGeom prst="upDownArrow">
              <a:avLst>
                <a:gd name="adj1" fmla="val 50000"/>
                <a:gd name="adj2" fmla="val 93333"/>
              </a:avLst>
            </a:prstGeom>
            <a:solidFill>
              <a:schemeClr val="accent1"/>
            </a:solidFill>
            <a:ln w="9525">
              <a:solidFill>
                <a:schemeClr val="tx1"/>
              </a:solidFill>
              <a:miter lim="800000"/>
            </a:ln>
            <a:effectLst/>
          </p:spPr>
          <p:txBody>
            <a:bodyPr wrap="none" anchor="ctr"/>
            <a:lstStyle/>
            <a:p>
              <a:endParaRPr lang="zh-CN" altLang="en-US"/>
            </a:p>
          </p:txBody>
        </p:sp>
      </p:grpSp>
      <p:grpSp>
        <p:nvGrpSpPr>
          <p:cNvPr id="345106" name="Group 18"/>
          <p:cNvGrpSpPr/>
          <p:nvPr/>
        </p:nvGrpSpPr>
        <p:grpSpPr bwMode="auto">
          <a:xfrm>
            <a:off x="1143000" y="5257800"/>
            <a:ext cx="6934200" cy="884238"/>
            <a:chOff x="624" y="3600"/>
            <a:chExt cx="4368" cy="557"/>
          </a:xfrm>
        </p:grpSpPr>
        <p:sp>
          <p:nvSpPr>
            <p:cNvPr id="345107" name="Rectangle 19"/>
            <p:cNvSpPr>
              <a:spLocks noChangeArrowheads="1"/>
            </p:cNvSpPr>
            <p:nvPr/>
          </p:nvSpPr>
          <p:spPr bwMode="auto">
            <a:xfrm>
              <a:off x="624" y="3792"/>
              <a:ext cx="4368" cy="365"/>
            </a:xfrm>
            <a:prstGeom prst="rect">
              <a:avLst/>
            </a:prstGeom>
            <a:noFill/>
            <a:ln w="9525">
              <a:noFill/>
              <a:miter lim="800000"/>
            </a:ln>
            <a:effectLst/>
          </p:spPr>
          <p:txBody>
            <a:bodyPr>
              <a:spAutoFit/>
            </a:bodyPr>
            <a:lstStyle/>
            <a:p>
              <a:r>
                <a:rPr lang="zh-CN" altLang="en-US" sz="3200" b="1">
                  <a:solidFill>
                    <a:srgbClr val="000000"/>
                  </a:solidFill>
                  <a:latin typeface="Arial" charset="0"/>
                  <a:ea typeface="华文新魏" pitchFamily="2" charset="-122"/>
                </a:rPr>
                <a:t>本学科的</a:t>
              </a:r>
              <a:r>
                <a:rPr lang="zh-CN" altLang="en-US" sz="3200" b="1">
                  <a:latin typeface="Arial" charset="0"/>
                  <a:ea typeface="华文新魏" pitchFamily="2" charset="-122"/>
                </a:rPr>
                <a:t>基本教育原理</a:t>
              </a:r>
              <a:r>
                <a:rPr lang="en-US" altLang="zh-CN" sz="3200" b="1">
                  <a:solidFill>
                    <a:srgbClr val="000000"/>
                  </a:solidFill>
                  <a:latin typeface="Arial" charset="0"/>
                  <a:ea typeface="华文新魏" pitchFamily="2" charset="-122"/>
                </a:rPr>
                <a:t>——</a:t>
              </a:r>
              <a:r>
                <a:rPr lang="zh-CN" altLang="en-US" sz="3200" b="1">
                  <a:solidFill>
                    <a:srgbClr val="FF3300"/>
                  </a:solidFill>
                  <a:latin typeface="Arial" charset="0"/>
                  <a:ea typeface="华文新魏" pitchFamily="2" charset="-122"/>
                </a:rPr>
                <a:t>抽象第一</a:t>
              </a:r>
            </a:p>
          </p:txBody>
        </p:sp>
        <p:sp>
          <p:nvSpPr>
            <p:cNvPr id="345108" name="AutoShape 20"/>
            <p:cNvSpPr>
              <a:spLocks noChangeArrowheads="1"/>
            </p:cNvSpPr>
            <p:nvPr/>
          </p:nvSpPr>
          <p:spPr bwMode="auto">
            <a:xfrm>
              <a:off x="2640" y="3600"/>
              <a:ext cx="240" cy="288"/>
            </a:xfrm>
            <a:prstGeom prst="downArrow">
              <a:avLst>
                <a:gd name="adj1" fmla="val 50000"/>
                <a:gd name="adj2" fmla="val 30000"/>
              </a:avLst>
            </a:prstGeom>
            <a:solidFill>
              <a:schemeClr val="accent1"/>
            </a:solidFill>
            <a:ln w="12700">
              <a:solidFill>
                <a:schemeClr val="tx1"/>
              </a:solidFill>
              <a:miter lim="800000"/>
              <a:headEnd type="none" w="sm" len="sm"/>
              <a:tailEnd type="none" w="sm" len="sm"/>
            </a:ln>
            <a:effectLst/>
          </p:spPr>
          <p:txBody>
            <a:bodyPr vert="eaVert" wrap="none" anchor="ctr"/>
            <a:lstStyle/>
            <a:p>
              <a:endParaRPr lang="zh-CN" altLang="en-US"/>
            </a:p>
          </p:txBody>
        </p:sp>
      </p:grpSp>
      <p:grpSp>
        <p:nvGrpSpPr>
          <p:cNvPr id="345109" name="Group 21"/>
          <p:cNvGrpSpPr/>
          <p:nvPr/>
        </p:nvGrpSpPr>
        <p:grpSpPr bwMode="auto">
          <a:xfrm>
            <a:off x="1219200" y="4267200"/>
            <a:ext cx="6934200" cy="1112838"/>
            <a:chOff x="672" y="2928"/>
            <a:chExt cx="4368" cy="701"/>
          </a:xfrm>
        </p:grpSpPr>
        <p:sp>
          <p:nvSpPr>
            <p:cNvPr id="345110" name="Rectangle 22"/>
            <p:cNvSpPr>
              <a:spLocks noChangeArrowheads="1"/>
            </p:cNvSpPr>
            <p:nvPr/>
          </p:nvSpPr>
          <p:spPr bwMode="auto">
            <a:xfrm>
              <a:off x="672" y="3264"/>
              <a:ext cx="4368" cy="365"/>
            </a:xfrm>
            <a:prstGeom prst="rect">
              <a:avLst/>
            </a:prstGeom>
            <a:noFill/>
            <a:ln w="9525">
              <a:noFill/>
              <a:miter lim="800000"/>
            </a:ln>
            <a:effectLst/>
          </p:spPr>
          <p:txBody>
            <a:bodyPr>
              <a:spAutoFit/>
            </a:bodyPr>
            <a:lstStyle/>
            <a:p>
              <a:pPr algn="ctr"/>
              <a:r>
                <a:rPr lang="zh-CN" altLang="en-US" sz="3200" b="1" dirty="0">
                  <a:solidFill>
                    <a:srgbClr val="000000"/>
                  </a:solidFill>
                  <a:latin typeface="Arial" charset="0"/>
                  <a:ea typeface="华文新魏" pitchFamily="2" charset="-122"/>
                </a:rPr>
                <a:t>程序的非物理特性</a:t>
              </a:r>
            </a:p>
          </p:txBody>
        </p:sp>
        <p:sp>
          <p:nvSpPr>
            <p:cNvPr id="345111" name="AutoShape 23"/>
            <p:cNvSpPr/>
            <p:nvPr/>
          </p:nvSpPr>
          <p:spPr bwMode="auto">
            <a:xfrm rot="-5400000">
              <a:off x="2640" y="1008"/>
              <a:ext cx="240" cy="4080"/>
            </a:xfrm>
            <a:prstGeom prst="leftBrace">
              <a:avLst>
                <a:gd name="adj1" fmla="val 141667"/>
                <a:gd name="adj2" fmla="val 50000"/>
              </a:avLst>
            </a:prstGeom>
            <a:noFill/>
            <a:ln w="12700">
              <a:solidFill>
                <a:schemeClr val="tx1"/>
              </a:solidFill>
              <a:round/>
              <a:headEnd type="none" w="sm" len="sm"/>
              <a:tailEnd type="none" w="sm" len="sm"/>
            </a:ln>
            <a:effectLst/>
          </p:spPr>
          <p:txBody>
            <a:bodyPr wrap="none" anchor="ctr"/>
            <a:lstStyle/>
            <a:p>
              <a:endParaRPr lang="zh-CN" altLang="en-US"/>
            </a:p>
          </p:txBody>
        </p:sp>
        <p:sp>
          <p:nvSpPr>
            <p:cNvPr id="345112" name="AutoShape 24"/>
            <p:cNvSpPr>
              <a:spLocks noChangeArrowheads="1"/>
            </p:cNvSpPr>
            <p:nvPr/>
          </p:nvSpPr>
          <p:spPr bwMode="auto">
            <a:xfrm>
              <a:off x="2640" y="3072"/>
              <a:ext cx="240" cy="288"/>
            </a:xfrm>
            <a:prstGeom prst="downArrow">
              <a:avLst>
                <a:gd name="adj1" fmla="val 50000"/>
                <a:gd name="adj2" fmla="val 30000"/>
              </a:avLst>
            </a:prstGeom>
            <a:solidFill>
              <a:schemeClr val="accent1"/>
            </a:solidFill>
            <a:ln w="12700">
              <a:solidFill>
                <a:schemeClr val="tx1"/>
              </a:solidFill>
              <a:miter lim="800000"/>
              <a:headEnd type="none" w="sm" len="sm"/>
              <a:tailEnd type="none" w="sm" len="sm"/>
            </a:ln>
            <a:effectLst/>
          </p:spPr>
          <p:txBody>
            <a:bodyPr vert="eaVert" wrap="none" anchor="ctr"/>
            <a:lstStyle/>
            <a:p>
              <a:endParaRPr lang="zh-CN" altLang="en-US"/>
            </a:p>
          </p:txBody>
        </p:sp>
      </p:grpSp>
      <p:sp>
        <p:nvSpPr>
          <p:cNvPr id="345113" name="WordArt 25"/>
          <p:cNvSpPr>
            <a:spLocks noChangeArrowheads="1" noChangeShapeType="1" noTextEdit="1"/>
          </p:cNvSpPr>
          <p:nvPr/>
        </p:nvSpPr>
        <p:spPr bwMode="auto">
          <a:xfrm>
            <a:off x="1905000" y="1828800"/>
            <a:ext cx="1371600" cy="457200"/>
          </a:xfrm>
          <a:prstGeom prst="rect">
            <a:avLst/>
          </a:prstGeom>
        </p:spPr>
        <p:txBody>
          <a:bodyPr wrap="none" fromWordArt="1">
            <a:prstTxWarp prst="textPlain">
              <a:avLst>
                <a:gd name="adj" fmla="val 50000"/>
              </a:avLst>
            </a:prstTxWarp>
          </a:bodyPr>
          <a:lstStyle/>
          <a:p>
            <a:pPr algn="ctr"/>
            <a:r>
              <a:rPr lang="zh-CN" altLang="en-US" sz="3600" kern="10" dirty="0">
                <a:ln w="9525">
                  <a:solidFill>
                    <a:srgbClr val="000000"/>
                  </a:solidFill>
                  <a:round/>
                  <a:headEnd type="none" w="sm" len="sm"/>
                  <a:tailEnd type="none" w="sm" len="sm"/>
                </a:ln>
                <a:solidFill>
                  <a:srgbClr val="000099"/>
                </a:solidFill>
                <a:latin typeface="宋体"/>
                <a:ea typeface="宋体"/>
              </a:rPr>
              <a:t>特点</a:t>
            </a:r>
          </a:p>
        </p:txBody>
      </p:sp>
      <p:sp>
        <p:nvSpPr>
          <p:cNvPr id="345114" name="WordArt 26"/>
          <p:cNvSpPr>
            <a:spLocks noChangeArrowheads="1" noChangeShapeType="1" noTextEdit="1"/>
          </p:cNvSpPr>
          <p:nvPr/>
        </p:nvSpPr>
        <p:spPr bwMode="auto">
          <a:xfrm>
            <a:off x="5486400" y="1828800"/>
            <a:ext cx="2514600" cy="533400"/>
          </a:xfrm>
          <a:prstGeom prst="rect">
            <a:avLst/>
          </a:prstGeom>
        </p:spPr>
        <p:txBody>
          <a:bodyPr wrap="none" fromWordArt="1">
            <a:prstTxWarp prst="textPlain">
              <a:avLst>
                <a:gd name="adj" fmla="val 50000"/>
              </a:avLst>
            </a:prstTxWarp>
          </a:bodyPr>
          <a:lstStyle/>
          <a:p>
            <a:pPr algn="ctr"/>
            <a:r>
              <a:rPr lang="zh-CN" altLang="en-US" sz="3600" kern="10" dirty="0">
                <a:ln w="9525">
                  <a:solidFill>
                    <a:srgbClr val="000000"/>
                  </a:solidFill>
                  <a:round/>
                  <a:headEnd type="none" w="sm" len="sm"/>
                  <a:tailEnd type="none" w="sm" len="sm"/>
                </a:ln>
                <a:solidFill>
                  <a:srgbClr val="000099"/>
                </a:solidFill>
                <a:latin typeface="宋体"/>
                <a:ea typeface="宋体"/>
              </a:rPr>
              <a:t>表现形式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5114"/>
                                        </p:tgtEl>
                                        <p:attrNameLst>
                                          <p:attrName>style.visibility</p:attrName>
                                        </p:attrNameLst>
                                      </p:cBhvr>
                                      <p:to>
                                        <p:strVal val="visible"/>
                                      </p:to>
                                    </p:set>
                                    <p:animEffect transition="in" filter="blinds(horizontal)">
                                      <p:cBhvr>
                                        <p:cTn id="7" dur="500"/>
                                        <p:tgtEl>
                                          <p:spTgt spid="3451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5099"/>
                                        </p:tgtEl>
                                        <p:attrNameLst>
                                          <p:attrName>style.visibility</p:attrName>
                                        </p:attrNameLst>
                                      </p:cBhvr>
                                      <p:to>
                                        <p:strVal val="visible"/>
                                      </p:to>
                                    </p:set>
                                    <p:animEffect transition="in" filter="blinds(horizontal)">
                                      <p:cBhvr>
                                        <p:cTn id="12" dur="500"/>
                                        <p:tgtEl>
                                          <p:spTgt spid="345099"/>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345100"/>
                                        </p:tgtEl>
                                        <p:attrNameLst>
                                          <p:attrName>style.visibility</p:attrName>
                                        </p:attrNameLst>
                                      </p:cBhvr>
                                      <p:to>
                                        <p:strVal val="visible"/>
                                      </p:to>
                                    </p:set>
                                    <p:anim calcmode="lin" valueType="num">
                                      <p:cBhvr>
                                        <p:cTn id="17" dur="500" fill="hold"/>
                                        <p:tgtEl>
                                          <p:spTgt spid="345100"/>
                                        </p:tgtEl>
                                        <p:attrNameLst>
                                          <p:attrName>ppt_x</p:attrName>
                                        </p:attrNameLst>
                                      </p:cBhvr>
                                      <p:tavLst>
                                        <p:tav tm="0">
                                          <p:val>
                                            <p:strVal val="#ppt_x"/>
                                          </p:val>
                                        </p:tav>
                                        <p:tav tm="100000">
                                          <p:val>
                                            <p:strVal val="#ppt_x"/>
                                          </p:val>
                                        </p:tav>
                                      </p:tavLst>
                                    </p:anim>
                                    <p:anim calcmode="lin" valueType="num">
                                      <p:cBhvr>
                                        <p:cTn id="18" dur="500" fill="hold"/>
                                        <p:tgtEl>
                                          <p:spTgt spid="345100"/>
                                        </p:tgtEl>
                                        <p:attrNameLst>
                                          <p:attrName>ppt_y</p:attrName>
                                        </p:attrNameLst>
                                      </p:cBhvr>
                                      <p:tavLst>
                                        <p:tav tm="0">
                                          <p:val>
                                            <p:strVal val="#ppt_y-#ppt_h/2"/>
                                          </p:val>
                                        </p:tav>
                                        <p:tav tm="100000">
                                          <p:val>
                                            <p:strVal val="#ppt_y"/>
                                          </p:val>
                                        </p:tav>
                                      </p:tavLst>
                                    </p:anim>
                                    <p:anim calcmode="lin" valueType="num">
                                      <p:cBhvr>
                                        <p:cTn id="19" dur="500" fill="hold"/>
                                        <p:tgtEl>
                                          <p:spTgt spid="345100"/>
                                        </p:tgtEl>
                                        <p:attrNameLst>
                                          <p:attrName>ppt_w</p:attrName>
                                        </p:attrNameLst>
                                      </p:cBhvr>
                                      <p:tavLst>
                                        <p:tav tm="0">
                                          <p:val>
                                            <p:strVal val="#ppt_w"/>
                                          </p:val>
                                        </p:tav>
                                        <p:tav tm="100000">
                                          <p:val>
                                            <p:strVal val="#ppt_w"/>
                                          </p:val>
                                        </p:tav>
                                      </p:tavLst>
                                    </p:anim>
                                    <p:anim calcmode="lin" valueType="num">
                                      <p:cBhvr>
                                        <p:cTn id="20" dur="500" fill="hold"/>
                                        <p:tgtEl>
                                          <p:spTgt spid="345100"/>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 fill="hold" nodeType="clickEffect">
                                  <p:stCondLst>
                                    <p:cond delay="0"/>
                                  </p:stCondLst>
                                  <p:childTnLst>
                                    <p:set>
                                      <p:cBhvr>
                                        <p:cTn id="24" dur="1" fill="hold">
                                          <p:stCondLst>
                                            <p:cond delay="0"/>
                                          </p:stCondLst>
                                        </p:cTn>
                                        <p:tgtEl>
                                          <p:spTgt spid="345103"/>
                                        </p:tgtEl>
                                        <p:attrNameLst>
                                          <p:attrName>style.visibility</p:attrName>
                                        </p:attrNameLst>
                                      </p:cBhvr>
                                      <p:to>
                                        <p:strVal val="visible"/>
                                      </p:to>
                                    </p:set>
                                    <p:anim calcmode="lin" valueType="num">
                                      <p:cBhvr>
                                        <p:cTn id="25" dur="500" fill="hold"/>
                                        <p:tgtEl>
                                          <p:spTgt spid="345103"/>
                                        </p:tgtEl>
                                        <p:attrNameLst>
                                          <p:attrName>ppt_x</p:attrName>
                                        </p:attrNameLst>
                                      </p:cBhvr>
                                      <p:tavLst>
                                        <p:tav tm="0">
                                          <p:val>
                                            <p:strVal val="#ppt_x"/>
                                          </p:val>
                                        </p:tav>
                                        <p:tav tm="100000">
                                          <p:val>
                                            <p:strVal val="#ppt_x"/>
                                          </p:val>
                                        </p:tav>
                                      </p:tavLst>
                                    </p:anim>
                                    <p:anim calcmode="lin" valueType="num">
                                      <p:cBhvr>
                                        <p:cTn id="26" dur="500" fill="hold"/>
                                        <p:tgtEl>
                                          <p:spTgt spid="345103"/>
                                        </p:tgtEl>
                                        <p:attrNameLst>
                                          <p:attrName>ppt_y</p:attrName>
                                        </p:attrNameLst>
                                      </p:cBhvr>
                                      <p:tavLst>
                                        <p:tav tm="0">
                                          <p:val>
                                            <p:strVal val="#ppt_y-#ppt_h/2"/>
                                          </p:val>
                                        </p:tav>
                                        <p:tav tm="100000">
                                          <p:val>
                                            <p:strVal val="#ppt_y"/>
                                          </p:val>
                                        </p:tav>
                                      </p:tavLst>
                                    </p:anim>
                                    <p:anim calcmode="lin" valueType="num">
                                      <p:cBhvr>
                                        <p:cTn id="27" dur="500" fill="hold"/>
                                        <p:tgtEl>
                                          <p:spTgt spid="345103"/>
                                        </p:tgtEl>
                                        <p:attrNameLst>
                                          <p:attrName>ppt_w</p:attrName>
                                        </p:attrNameLst>
                                      </p:cBhvr>
                                      <p:tavLst>
                                        <p:tav tm="0">
                                          <p:val>
                                            <p:strVal val="#ppt_w"/>
                                          </p:val>
                                        </p:tav>
                                        <p:tav tm="100000">
                                          <p:val>
                                            <p:strVal val="#ppt_w"/>
                                          </p:val>
                                        </p:tav>
                                      </p:tavLst>
                                    </p:anim>
                                    <p:anim calcmode="lin" valueType="num">
                                      <p:cBhvr>
                                        <p:cTn id="28" dur="500" fill="hold"/>
                                        <p:tgtEl>
                                          <p:spTgt spid="345103"/>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45113"/>
                                        </p:tgtEl>
                                        <p:attrNameLst>
                                          <p:attrName>style.visibility</p:attrName>
                                        </p:attrNameLst>
                                      </p:cBhvr>
                                      <p:to>
                                        <p:strVal val="visible"/>
                                      </p:to>
                                    </p:set>
                                    <p:animEffect transition="in" filter="blinds(horizontal)">
                                      <p:cBhvr>
                                        <p:cTn id="33" dur="500"/>
                                        <p:tgtEl>
                                          <p:spTgt spid="345113"/>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42" fill="hold" grpId="0" nodeType="clickEffect">
                                  <p:stCondLst>
                                    <p:cond delay="0"/>
                                  </p:stCondLst>
                                  <p:childTnLst>
                                    <p:set>
                                      <p:cBhvr>
                                        <p:cTn id="37" dur="1" fill="hold">
                                          <p:stCondLst>
                                            <p:cond delay="0"/>
                                          </p:stCondLst>
                                        </p:cTn>
                                        <p:tgtEl>
                                          <p:spTgt spid="345091"/>
                                        </p:tgtEl>
                                        <p:attrNameLst>
                                          <p:attrName>style.visibility</p:attrName>
                                        </p:attrNameLst>
                                      </p:cBhvr>
                                      <p:to>
                                        <p:strVal val="visible"/>
                                      </p:to>
                                    </p:set>
                                    <p:animEffect transition="in" filter="barn(outHorizontal)">
                                      <p:cBhvr>
                                        <p:cTn id="38" dur="500"/>
                                        <p:tgtEl>
                                          <p:spTgt spid="345091"/>
                                        </p:tgtEl>
                                      </p:cBhvr>
                                    </p:animEffect>
                                  </p:childTnLst>
                                </p:cTn>
                              </p:par>
                            </p:childTnLst>
                          </p:cTn>
                        </p:par>
                      </p:childTnLst>
                    </p:cTn>
                  </p:par>
                  <p:par>
                    <p:cTn id="39" fill="hold">
                      <p:stCondLst>
                        <p:cond delay="indefinite"/>
                      </p:stCondLst>
                      <p:childTnLst>
                        <p:par>
                          <p:cTn id="40" fill="hold">
                            <p:stCondLst>
                              <p:cond delay="0"/>
                            </p:stCondLst>
                            <p:childTnLst>
                              <p:par>
                                <p:cTn id="41" presetID="17" presetClass="entr" presetSubtype="1" fill="hold" nodeType="clickEffect">
                                  <p:stCondLst>
                                    <p:cond delay="0"/>
                                  </p:stCondLst>
                                  <p:childTnLst>
                                    <p:set>
                                      <p:cBhvr>
                                        <p:cTn id="42" dur="1" fill="hold">
                                          <p:stCondLst>
                                            <p:cond delay="0"/>
                                          </p:stCondLst>
                                        </p:cTn>
                                        <p:tgtEl>
                                          <p:spTgt spid="345096"/>
                                        </p:tgtEl>
                                        <p:attrNameLst>
                                          <p:attrName>style.visibility</p:attrName>
                                        </p:attrNameLst>
                                      </p:cBhvr>
                                      <p:to>
                                        <p:strVal val="visible"/>
                                      </p:to>
                                    </p:set>
                                    <p:anim calcmode="lin" valueType="num">
                                      <p:cBhvr>
                                        <p:cTn id="43" dur="500" fill="hold"/>
                                        <p:tgtEl>
                                          <p:spTgt spid="345096"/>
                                        </p:tgtEl>
                                        <p:attrNameLst>
                                          <p:attrName>ppt_x</p:attrName>
                                        </p:attrNameLst>
                                      </p:cBhvr>
                                      <p:tavLst>
                                        <p:tav tm="0">
                                          <p:val>
                                            <p:strVal val="#ppt_x"/>
                                          </p:val>
                                        </p:tav>
                                        <p:tav tm="100000">
                                          <p:val>
                                            <p:strVal val="#ppt_x"/>
                                          </p:val>
                                        </p:tav>
                                      </p:tavLst>
                                    </p:anim>
                                    <p:anim calcmode="lin" valueType="num">
                                      <p:cBhvr>
                                        <p:cTn id="44" dur="500" fill="hold"/>
                                        <p:tgtEl>
                                          <p:spTgt spid="345096"/>
                                        </p:tgtEl>
                                        <p:attrNameLst>
                                          <p:attrName>ppt_y</p:attrName>
                                        </p:attrNameLst>
                                      </p:cBhvr>
                                      <p:tavLst>
                                        <p:tav tm="0">
                                          <p:val>
                                            <p:strVal val="#ppt_y-#ppt_h/2"/>
                                          </p:val>
                                        </p:tav>
                                        <p:tav tm="100000">
                                          <p:val>
                                            <p:strVal val="#ppt_y"/>
                                          </p:val>
                                        </p:tav>
                                      </p:tavLst>
                                    </p:anim>
                                    <p:anim calcmode="lin" valueType="num">
                                      <p:cBhvr>
                                        <p:cTn id="45" dur="500" fill="hold"/>
                                        <p:tgtEl>
                                          <p:spTgt spid="345096"/>
                                        </p:tgtEl>
                                        <p:attrNameLst>
                                          <p:attrName>ppt_w</p:attrName>
                                        </p:attrNameLst>
                                      </p:cBhvr>
                                      <p:tavLst>
                                        <p:tav tm="0">
                                          <p:val>
                                            <p:strVal val="#ppt_w"/>
                                          </p:val>
                                        </p:tav>
                                        <p:tav tm="100000">
                                          <p:val>
                                            <p:strVal val="#ppt_w"/>
                                          </p:val>
                                        </p:tav>
                                      </p:tavLst>
                                    </p:anim>
                                    <p:anim calcmode="lin" valueType="num">
                                      <p:cBhvr>
                                        <p:cTn id="46" dur="500" fill="hold"/>
                                        <p:tgtEl>
                                          <p:spTgt spid="345096"/>
                                        </p:tgtEl>
                                        <p:attrNameLst>
                                          <p:attrName>ppt_h</p:attrName>
                                        </p:attrNameLst>
                                      </p:cBhvr>
                                      <p:tavLst>
                                        <p:tav tm="0">
                                          <p:val>
                                            <p:fltVal val="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7" presetClass="entr" presetSubtype="1" fill="hold" nodeType="clickEffect">
                                  <p:stCondLst>
                                    <p:cond delay="0"/>
                                  </p:stCondLst>
                                  <p:childTnLst>
                                    <p:set>
                                      <p:cBhvr>
                                        <p:cTn id="50" dur="1" fill="hold">
                                          <p:stCondLst>
                                            <p:cond delay="0"/>
                                          </p:stCondLst>
                                        </p:cTn>
                                        <p:tgtEl>
                                          <p:spTgt spid="345092"/>
                                        </p:tgtEl>
                                        <p:attrNameLst>
                                          <p:attrName>style.visibility</p:attrName>
                                        </p:attrNameLst>
                                      </p:cBhvr>
                                      <p:to>
                                        <p:strVal val="visible"/>
                                      </p:to>
                                    </p:set>
                                    <p:anim calcmode="lin" valueType="num">
                                      <p:cBhvr>
                                        <p:cTn id="51" dur="500" fill="hold"/>
                                        <p:tgtEl>
                                          <p:spTgt spid="345092"/>
                                        </p:tgtEl>
                                        <p:attrNameLst>
                                          <p:attrName>ppt_x</p:attrName>
                                        </p:attrNameLst>
                                      </p:cBhvr>
                                      <p:tavLst>
                                        <p:tav tm="0">
                                          <p:val>
                                            <p:strVal val="#ppt_x"/>
                                          </p:val>
                                        </p:tav>
                                        <p:tav tm="100000">
                                          <p:val>
                                            <p:strVal val="#ppt_x"/>
                                          </p:val>
                                        </p:tav>
                                      </p:tavLst>
                                    </p:anim>
                                    <p:anim calcmode="lin" valueType="num">
                                      <p:cBhvr>
                                        <p:cTn id="52" dur="500" fill="hold"/>
                                        <p:tgtEl>
                                          <p:spTgt spid="345092"/>
                                        </p:tgtEl>
                                        <p:attrNameLst>
                                          <p:attrName>ppt_y</p:attrName>
                                        </p:attrNameLst>
                                      </p:cBhvr>
                                      <p:tavLst>
                                        <p:tav tm="0">
                                          <p:val>
                                            <p:strVal val="#ppt_y-#ppt_h/2"/>
                                          </p:val>
                                        </p:tav>
                                        <p:tav tm="100000">
                                          <p:val>
                                            <p:strVal val="#ppt_y"/>
                                          </p:val>
                                        </p:tav>
                                      </p:tavLst>
                                    </p:anim>
                                    <p:anim calcmode="lin" valueType="num">
                                      <p:cBhvr>
                                        <p:cTn id="53" dur="500" fill="hold"/>
                                        <p:tgtEl>
                                          <p:spTgt spid="345092"/>
                                        </p:tgtEl>
                                        <p:attrNameLst>
                                          <p:attrName>ppt_w</p:attrName>
                                        </p:attrNameLst>
                                      </p:cBhvr>
                                      <p:tavLst>
                                        <p:tav tm="0">
                                          <p:val>
                                            <p:strVal val="#ppt_w"/>
                                          </p:val>
                                        </p:tav>
                                        <p:tav tm="100000">
                                          <p:val>
                                            <p:strVal val="#ppt_w"/>
                                          </p:val>
                                        </p:tav>
                                      </p:tavLst>
                                    </p:anim>
                                    <p:anim calcmode="lin" valueType="num">
                                      <p:cBhvr>
                                        <p:cTn id="54" dur="500" fill="hold"/>
                                        <p:tgtEl>
                                          <p:spTgt spid="345092"/>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1" fill="hold" nodeType="clickEffect">
                                  <p:stCondLst>
                                    <p:cond delay="0"/>
                                  </p:stCondLst>
                                  <p:childTnLst>
                                    <p:set>
                                      <p:cBhvr>
                                        <p:cTn id="58" dur="1" fill="hold">
                                          <p:stCondLst>
                                            <p:cond delay="0"/>
                                          </p:stCondLst>
                                        </p:cTn>
                                        <p:tgtEl>
                                          <p:spTgt spid="345109"/>
                                        </p:tgtEl>
                                        <p:attrNameLst>
                                          <p:attrName>style.visibility</p:attrName>
                                        </p:attrNameLst>
                                      </p:cBhvr>
                                      <p:to>
                                        <p:strVal val="visible"/>
                                      </p:to>
                                    </p:set>
                                    <p:anim calcmode="lin" valueType="num">
                                      <p:cBhvr>
                                        <p:cTn id="59" dur="500" fill="hold"/>
                                        <p:tgtEl>
                                          <p:spTgt spid="345109"/>
                                        </p:tgtEl>
                                        <p:attrNameLst>
                                          <p:attrName>ppt_x</p:attrName>
                                        </p:attrNameLst>
                                      </p:cBhvr>
                                      <p:tavLst>
                                        <p:tav tm="0">
                                          <p:val>
                                            <p:strVal val="#ppt_x"/>
                                          </p:val>
                                        </p:tav>
                                        <p:tav tm="100000">
                                          <p:val>
                                            <p:strVal val="#ppt_x"/>
                                          </p:val>
                                        </p:tav>
                                      </p:tavLst>
                                    </p:anim>
                                    <p:anim calcmode="lin" valueType="num">
                                      <p:cBhvr>
                                        <p:cTn id="60" dur="500" fill="hold"/>
                                        <p:tgtEl>
                                          <p:spTgt spid="345109"/>
                                        </p:tgtEl>
                                        <p:attrNameLst>
                                          <p:attrName>ppt_y</p:attrName>
                                        </p:attrNameLst>
                                      </p:cBhvr>
                                      <p:tavLst>
                                        <p:tav tm="0">
                                          <p:val>
                                            <p:strVal val="#ppt_y-#ppt_h/2"/>
                                          </p:val>
                                        </p:tav>
                                        <p:tav tm="100000">
                                          <p:val>
                                            <p:strVal val="#ppt_y"/>
                                          </p:val>
                                        </p:tav>
                                      </p:tavLst>
                                    </p:anim>
                                    <p:anim calcmode="lin" valueType="num">
                                      <p:cBhvr>
                                        <p:cTn id="61" dur="500" fill="hold"/>
                                        <p:tgtEl>
                                          <p:spTgt spid="345109"/>
                                        </p:tgtEl>
                                        <p:attrNameLst>
                                          <p:attrName>ppt_w</p:attrName>
                                        </p:attrNameLst>
                                      </p:cBhvr>
                                      <p:tavLst>
                                        <p:tav tm="0">
                                          <p:val>
                                            <p:strVal val="#ppt_w"/>
                                          </p:val>
                                        </p:tav>
                                        <p:tav tm="100000">
                                          <p:val>
                                            <p:strVal val="#ppt_w"/>
                                          </p:val>
                                        </p:tav>
                                      </p:tavLst>
                                    </p:anim>
                                    <p:anim calcmode="lin" valueType="num">
                                      <p:cBhvr>
                                        <p:cTn id="62" dur="500" fill="hold"/>
                                        <p:tgtEl>
                                          <p:spTgt spid="345109"/>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7" presetClass="entr" presetSubtype="1" fill="hold" nodeType="clickEffect">
                                  <p:stCondLst>
                                    <p:cond delay="0"/>
                                  </p:stCondLst>
                                  <p:childTnLst>
                                    <p:set>
                                      <p:cBhvr>
                                        <p:cTn id="66" dur="1" fill="hold">
                                          <p:stCondLst>
                                            <p:cond delay="0"/>
                                          </p:stCondLst>
                                        </p:cTn>
                                        <p:tgtEl>
                                          <p:spTgt spid="345106"/>
                                        </p:tgtEl>
                                        <p:attrNameLst>
                                          <p:attrName>style.visibility</p:attrName>
                                        </p:attrNameLst>
                                      </p:cBhvr>
                                      <p:to>
                                        <p:strVal val="visible"/>
                                      </p:to>
                                    </p:set>
                                    <p:anim calcmode="lin" valueType="num">
                                      <p:cBhvr>
                                        <p:cTn id="67" dur="500" fill="hold"/>
                                        <p:tgtEl>
                                          <p:spTgt spid="345106"/>
                                        </p:tgtEl>
                                        <p:attrNameLst>
                                          <p:attrName>ppt_x</p:attrName>
                                        </p:attrNameLst>
                                      </p:cBhvr>
                                      <p:tavLst>
                                        <p:tav tm="0">
                                          <p:val>
                                            <p:strVal val="#ppt_x"/>
                                          </p:val>
                                        </p:tav>
                                        <p:tav tm="100000">
                                          <p:val>
                                            <p:strVal val="#ppt_x"/>
                                          </p:val>
                                        </p:tav>
                                      </p:tavLst>
                                    </p:anim>
                                    <p:anim calcmode="lin" valueType="num">
                                      <p:cBhvr>
                                        <p:cTn id="68" dur="500" fill="hold"/>
                                        <p:tgtEl>
                                          <p:spTgt spid="345106"/>
                                        </p:tgtEl>
                                        <p:attrNameLst>
                                          <p:attrName>ppt_y</p:attrName>
                                        </p:attrNameLst>
                                      </p:cBhvr>
                                      <p:tavLst>
                                        <p:tav tm="0">
                                          <p:val>
                                            <p:strVal val="#ppt_y-#ppt_h/2"/>
                                          </p:val>
                                        </p:tav>
                                        <p:tav tm="100000">
                                          <p:val>
                                            <p:strVal val="#ppt_y"/>
                                          </p:val>
                                        </p:tav>
                                      </p:tavLst>
                                    </p:anim>
                                    <p:anim calcmode="lin" valueType="num">
                                      <p:cBhvr>
                                        <p:cTn id="69" dur="500" fill="hold"/>
                                        <p:tgtEl>
                                          <p:spTgt spid="345106"/>
                                        </p:tgtEl>
                                        <p:attrNameLst>
                                          <p:attrName>ppt_w</p:attrName>
                                        </p:attrNameLst>
                                      </p:cBhvr>
                                      <p:tavLst>
                                        <p:tav tm="0">
                                          <p:val>
                                            <p:strVal val="#ppt_w"/>
                                          </p:val>
                                        </p:tav>
                                        <p:tav tm="100000">
                                          <p:val>
                                            <p:strVal val="#ppt_w"/>
                                          </p:val>
                                        </p:tav>
                                      </p:tavLst>
                                    </p:anim>
                                    <p:anim calcmode="lin" valueType="num">
                                      <p:cBhvr>
                                        <p:cTn id="70" dur="500" fill="hold"/>
                                        <p:tgtEl>
                                          <p:spTgt spid="34510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autoUpdateAnimBg="0"/>
      <p:bldP spid="345099" grpId="0" autoUpdateAnimBg="0"/>
      <p:bldP spid="345113" grpId="0"/>
      <p:bldP spid="3451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755650" y="825500"/>
            <a:ext cx="7993063" cy="850900"/>
          </a:xfrm>
        </p:spPr>
        <p:txBody>
          <a:bodyPr/>
          <a:lstStyle/>
          <a:p>
            <a:pPr algn="ctr"/>
            <a:r>
              <a:rPr lang="zh-CN" altLang="en-US" b="1">
                <a:latin typeface="华文新魏" pitchFamily="2" charset="-122"/>
                <a:ea typeface="华文新魏" pitchFamily="2" charset="-122"/>
              </a:rPr>
              <a:t>教学目的</a:t>
            </a:r>
            <a:r>
              <a:rPr lang="en-US" altLang="zh-CN" sz="2800" b="1">
                <a:latin typeface="Arial"/>
                <a:ea typeface="华文新魏" pitchFamily="2" charset="-122"/>
              </a:rPr>
              <a:t>——</a:t>
            </a:r>
            <a:r>
              <a:rPr lang="zh-CN" altLang="en-US" sz="2800" b="1">
                <a:latin typeface="华文新魏" pitchFamily="2" charset="-122"/>
                <a:ea typeface="华文新魏" pitchFamily="2" charset="-122"/>
              </a:rPr>
              <a:t>计算学科本科生专业能力构成</a:t>
            </a:r>
          </a:p>
        </p:txBody>
      </p:sp>
      <p:sp>
        <p:nvSpPr>
          <p:cNvPr id="280579" name="Rectangle 3"/>
          <p:cNvSpPr>
            <a:spLocks noGrp="1" noChangeArrowheads="1"/>
          </p:cNvSpPr>
          <p:nvPr>
            <p:ph type="body" idx="1"/>
          </p:nvPr>
        </p:nvSpPr>
        <p:spPr>
          <a:xfrm>
            <a:off x="533400" y="2017713"/>
            <a:ext cx="7772400" cy="4579937"/>
          </a:xfrm>
        </p:spPr>
        <p:txBody>
          <a:bodyPr/>
          <a:lstStyle/>
          <a:p>
            <a:pPr>
              <a:lnSpc>
                <a:spcPct val="90000"/>
              </a:lnSpc>
            </a:pPr>
            <a:r>
              <a:rPr lang="zh-CN" altLang="en-US" sz="3600" b="1" dirty="0">
                <a:latin typeface="Arial"/>
                <a:ea typeface="华文新魏" pitchFamily="2" charset="-122"/>
              </a:rPr>
              <a:t>“</a:t>
            </a:r>
            <a:r>
              <a:rPr lang="zh-CN" altLang="en-US" sz="3600" b="1" dirty="0">
                <a:ea typeface="华文新魏" pitchFamily="2" charset="-122"/>
              </a:rPr>
              <a:t>计算思维能力</a:t>
            </a:r>
            <a:r>
              <a:rPr lang="zh-CN" altLang="en-US" sz="3600" b="1" dirty="0">
                <a:latin typeface="Arial"/>
                <a:ea typeface="华文新魏" pitchFamily="2" charset="-122"/>
              </a:rPr>
              <a:t>”</a:t>
            </a:r>
            <a:r>
              <a:rPr lang="en-US" altLang="zh-CN" sz="3600" b="1" dirty="0">
                <a:latin typeface="Arial"/>
                <a:ea typeface="华文新魏" pitchFamily="2" charset="-122"/>
              </a:rPr>
              <a:t>——</a:t>
            </a:r>
            <a:r>
              <a:rPr lang="zh-CN" altLang="en-US" sz="3600" b="1" dirty="0">
                <a:ea typeface="华文新魏" pitchFamily="2" charset="-122"/>
              </a:rPr>
              <a:t>模型化、抽象思维能力、逻辑思维能力</a:t>
            </a:r>
          </a:p>
          <a:p>
            <a:pPr>
              <a:lnSpc>
                <a:spcPct val="90000"/>
              </a:lnSpc>
            </a:pPr>
            <a:r>
              <a:rPr lang="zh-CN" altLang="en-US" sz="3600" b="1" dirty="0">
                <a:ea typeface="华文新魏" pitchFamily="2" charset="-122"/>
              </a:rPr>
              <a:t>算法设计与分析能力</a:t>
            </a:r>
          </a:p>
          <a:p>
            <a:pPr>
              <a:lnSpc>
                <a:spcPct val="90000"/>
              </a:lnSpc>
            </a:pPr>
            <a:r>
              <a:rPr lang="zh-CN" altLang="en-US" sz="3600" b="1" dirty="0">
                <a:ea typeface="华文新魏" pitchFamily="2" charset="-122"/>
              </a:rPr>
              <a:t>程序设计与实现能力</a:t>
            </a:r>
          </a:p>
          <a:p>
            <a:pPr>
              <a:lnSpc>
                <a:spcPct val="90000"/>
              </a:lnSpc>
            </a:pPr>
            <a:r>
              <a:rPr lang="zh-CN" altLang="en-US" sz="3600" b="1" dirty="0">
                <a:ea typeface="华文新魏" pitchFamily="2" charset="-122"/>
              </a:rPr>
              <a:t>计算机系统的认知、分析、设计和应用能力</a:t>
            </a:r>
          </a:p>
          <a:p>
            <a:pPr>
              <a:lnSpc>
                <a:spcPct val="90000"/>
              </a:lnSpc>
              <a:buClrTx/>
            </a:pPr>
            <a:r>
              <a:rPr lang="zh-CN" altLang="en-US" sz="3600" b="1" dirty="0">
                <a:solidFill>
                  <a:schemeClr val="folHlink"/>
                </a:solidFill>
                <a:ea typeface="华文新魏" pitchFamily="2" charset="-122"/>
              </a:rPr>
              <a:t>编译原理的授课涉及上述</a:t>
            </a:r>
            <a:r>
              <a:rPr lang="zh-CN" altLang="en-US" sz="3600" b="1" dirty="0">
                <a:solidFill>
                  <a:srgbClr val="C00000"/>
                </a:solidFill>
                <a:ea typeface="华文新魏" pitchFamily="2" charset="-122"/>
              </a:rPr>
              <a:t>四种能力</a:t>
            </a:r>
            <a:r>
              <a:rPr lang="zh-CN" altLang="en-US" sz="3600" b="1" dirty="0">
                <a:solidFill>
                  <a:schemeClr val="folHlink"/>
                </a:solidFill>
                <a:ea typeface="华文新魏" pitchFamily="2" charset="-122"/>
              </a:rPr>
              <a:t>的培养</a:t>
            </a:r>
            <a:endParaRPr lang="zh-CN" altLang="en-US" b="1" dirty="0">
              <a:solidFill>
                <a:schemeClr val="folHlink"/>
              </a:solidFill>
              <a:latin typeface="Wingdings" pitchFamily="2" charset="2"/>
              <a:ea typeface="华文新魏"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755650" y="825500"/>
            <a:ext cx="7993063" cy="850900"/>
          </a:xfrm>
        </p:spPr>
        <p:txBody>
          <a:bodyPr/>
          <a:lstStyle/>
          <a:p>
            <a:pPr algn="ctr"/>
            <a:r>
              <a:rPr lang="zh-CN" altLang="en-US" b="1">
                <a:latin typeface="华文新魏" pitchFamily="2" charset="-122"/>
                <a:ea typeface="华文新魏" pitchFamily="2" charset="-122"/>
              </a:rPr>
              <a:t>教学目的</a:t>
            </a:r>
            <a:r>
              <a:rPr lang="en-US" altLang="zh-CN" sz="2800" b="1">
                <a:latin typeface="Arial"/>
                <a:ea typeface="华文新魏" pitchFamily="2" charset="-122"/>
              </a:rPr>
              <a:t>——</a:t>
            </a:r>
            <a:r>
              <a:rPr lang="zh-CN" altLang="en-US" sz="2800" b="1">
                <a:solidFill>
                  <a:srgbClr val="FF0000"/>
                </a:solidFill>
                <a:latin typeface="华文新魏" pitchFamily="2" charset="-122"/>
                <a:ea typeface="华文新魏" pitchFamily="2" charset="-122"/>
              </a:rPr>
              <a:t>本科工程教育的定位</a:t>
            </a:r>
          </a:p>
        </p:txBody>
      </p:sp>
      <p:pic>
        <p:nvPicPr>
          <p:cNvPr id="5" name="图片 4">
            <a:extLst>
              <a:ext uri="{FF2B5EF4-FFF2-40B4-BE49-F238E27FC236}">
                <a16:creationId xmlns:a16="http://schemas.microsoft.com/office/drawing/2014/main" id="{1644F232-6FBE-4975-ACD1-7A0C08B0B9FC}"/>
              </a:ext>
            </a:extLst>
          </p:cNvPr>
          <p:cNvPicPr>
            <a:picLocks noChangeAspect="1"/>
          </p:cNvPicPr>
          <p:nvPr/>
        </p:nvPicPr>
        <p:blipFill>
          <a:blip r:embed="rId2"/>
          <a:stretch>
            <a:fillRect/>
          </a:stretch>
        </p:blipFill>
        <p:spPr>
          <a:xfrm>
            <a:off x="323528" y="2060848"/>
            <a:ext cx="7024265" cy="1774551"/>
          </a:xfrm>
          <a:prstGeom prst="rect">
            <a:avLst/>
          </a:prstGeom>
        </p:spPr>
      </p:pic>
      <p:pic>
        <p:nvPicPr>
          <p:cNvPr id="7" name="图片 6">
            <a:extLst>
              <a:ext uri="{FF2B5EF4-FFF2-40B4-BE49-F238E27FC236}">
                <a16:creationId xmlns:a16="http://schemas.microsoft.com/office/drawing/2014/main" id="{ECCDD7C9-C052-4B34-B48F-9FEF10A6FFB5}"/>
              </a:ext>
            </a:extLst>
          </p:cNvPr>
          <p:cNvPicPr>
            <a:picLocks noChangeAspect="1"/>
          </p:cNvPicPr>
          <p:nvPr/>
        </p:nvPicPr>
        <p:blipFill>
          <a:blip r:embed="rId3"/>
          <a:stretch>
            <a:fillRect/>
          </a:stretch>
        </p:blipFill>
        <p:spPr>
          <a:xfrm>
            <a:off x="323528" y="3922848"/>
            <a:ext cx="6552728" cy="514264"/>
          </a:xfrm>
          <a:prstGeom prst="rect">
            <a:avLst/>
          </a:prstGeom>
        </p:spPr>
      </p:pic>
      <p:pic>
        <p:nvPicPr>
          <p:cNvPr id="9" name="图片 8">
            <a:extLst>
              <a:ext uri="{FF2B5EF4-FFF2-40B4-BE49-F238E27FC236}">
                <a16:creationId xmlns:a16="http://schemas.microsoft.com/office/drawing/2014/main" id="{0225E373-4A90-4751-B944-9F07B5C3E5F7}"/>
              </a:ext>
            </a:extLst>
          </p:cNvPr>
          <p:cNvPicPr>
            <a:picLocks noChangeAspect="1"/>
          </p:cNvPicPr>
          <p:nvPr/>
        </p:nvPicPr>
        <p:blipFill>
          <a:blip r:embed="rId4"/>
          <a:stretch>
            <a:fillRect/>
          </a:stretch>
        </p:blipFill>
        <p:spPr>
          <a:xfrm>
            <a:off x="323528" y="4527234"/>
            <a:ext cx="6552728" cy="488054"/>
          </a:xfrm>
          <a:prstGeom prst="rect">
            <a:avLst/>
          </a:prstGeom>
        </p:spPr>
      </p:pic>
      <p:pic>
        <p:nvPicPr>
          <p:cNvPr id="11" name="图片 10">
            <a:extLst>
              <a:ext uri="{FF2B5EF4-FFF2-40B4-BE49-F238E27FC236}">
                <a16:creationId xmlns:a16="http://schemas.microsoft.com/office/drawing/2014/main" id="{8C8773A4-01C8-43D1-AB0E-C75D66373F2A}"/>
              </a:ext>
            </a:extLst>
          </p:cNvPr>
          <p:cNvPicPr>
            <a:picLocks noChangeAspect="1"/>
          </p:cNvPicPr>
          <p:nvPr/>
        </p:nvPicPr>
        <p:blipFill>
          <a:blip r:embed="rId5"/>
          <a:stretch>
            <a:fillRect/>
          </a:stretch>
        </p:blipFill>
        <p:spPr>
          <a:xfrm>
            <a:off x="5004048" y="5229200"/>
            <a:ext cx="3667125" cy="666750"/>
          </a:xfrm>
          <a:prstGeom prst="rect">
            <a:avLst/>
          </a:prstGeom>
        </p:spPr>
      </p:pic>
    </p:spTree>
    <p:extLst>
      <p:ext uri="{BB962C8B-B14F-4D97-AF65-F5344CB8AC3E}">
        <p14:creationId xmlns:p14="http://schemas.microsoft.com/office/powerpoint/2010/main" val="3965713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900113" y="836613"/>
            <a:ext cx="7772400" cy="838200"/>
          </a:xfrm>
        </p:spPr>
        <p:txBody>
          <a:bodyPr/>
          <a:lstStyle/>
          <a:p>
            <a:pPr algn="ctr"/>
            <a:r>
              <a:rPr lang="zh-CN" altLang="en-US" b="1">
                <a:solidFill>
                  <a:srgbClr val="000099"/>
                </a:solidFill>
                <a:latin typeface="华文新魏" pitchFamily="2" charset="-122"/>
                <a:ea typeface="华文新魏" pitchFamily="2" charset="-122"/>
              </a:rPr>
              <a:t>教学目的</a:t>
            </a:r>
            <a:r>
              <a:rPr lang="en-US" altLang="zh-CN" sz="2400" b="1">
                <a:solidFill>
                  <a:srgbClr val="000099"/>
                </a:solidFill>
                <a:latin typeface="Arial"/>
                <a:ea typeface="华文新魏" pitchFamily="2" charset="-122"/>
              </a:rPr>
              <a:t>——</a:t>
            </a:r>
            <a:r>
              <a:rPr lang="en-US" altLang="zh-CN" sz="2400" b="1">
                <a:solidFill>
                  <a:srgbClr val="000099"/>
                </a:solidFill>
                <a:latin typeface="华文新魏" pitchFamily="2" charset="-122"/>
                <a:ea typeface="华文新魏" pitchFamily="2" charset="-122"/>
              </a:rPr>
              <a:t>《</a:t>
            </a:r>
            <a:r>
              <a:rPr lang="zh-CN" altLang="en-US" sz="2400" b="1">
                <a:solidFill>
                  <a:srgbClr val="000099"/>
                </a:solidFill>
                <a:latin typeface="华文新魏" pitchFamily="2" charset="-122"/>
                <a:ea typeface="华文新魏" pitchFamily="2" charset="-122"/>
              </a:rPr>
              <a:t>编译原理</a:t>
            </a:r>
            <a:r>
              <a:rPr lang="en-US" altLang="zh-CN" sz="2400" b="1">
                <a:solidFill>
                  <a:srgbClr val="000099"/>
                </a:solidFill>
                <a:latin typeface="华文新魏" pitchFamily="2" charset="-122"/>
                <a:ea typeface="华文新魏" pitchFamily="2" charset="-122"/>
              </a:rPr>
              <a:t>》</a:t>
            </a:r>
            <a:r>
              <a:rPr lang="zh-CN" altLang="en-US" sz="2400" b="1">
                <a:solidFill>
                  <a:srgbClr val="000099"/>
                </a:solidFill>
                <a:latin typeface="华文新魏" pitchFamily="2" charset="-122"/>
                <a:ea typeface="华文新魏" pitchFamily="2" charset="-122"/>
              </a:rPr>
              <a:t>是一门非常好的课程</a:t>
            </a:r>
          </a:p>
        </p:txBody>
      </p:sp>
      <p:sp>
        <p:nvSpPr>
          <p:cNvPr id="282627" name="Rectangle 3"/>
          <p:cNvSpPr>
            <a:spLocks noGrp="1" noChangeArrowheads="1"/>
          </p:cNvSpPr>
          <p:nvPr>
            <p:ph type="body" idx="1"/>
          </p:nvPr>
        </p:nvSpPr>
        <p:spPr>
          <a:xfrm>
            <a:off x="609600" y="1752600"/>
            <a:ext cx="8305800" cy="4876800"/>
          </a:xfrm>
        </p:spPr>
        <p:txBody>
          <a:bodyPr/>
          <a:lstStyle/>
          <a:p>
            <a:r>
              <a:rPr lang="en-US" altLang="zh-CN" sz="2800" b="1" dirty="0">
                <a:solidFill>
                  <a:srgbClr val="C00000"/>
                </a:solidFill>
                <a:latin typeface="Times New Roman" pitchFamily="18" charset="0"/>
                <a:ea typeface="华文新魏" pitchFamily="2" charset="-122"/>
              </a:rPr>
              <a:t>Alfred V. </a:t>
            </a:r>
            <a:r>
              <a:rPr lang="en-US" altLang="zh-CN" sz="2800" b="1" dirty="0" err="1">
                <a:solidFill>
                  <a:srgbClr val="C00000"/>
                </a:solidFill>
                <a:latin typeface="Times New Roman" pitchFamily="18" charset="0"/>
                <a:ea typeface="华文新魏" pitchFamily="2" charset="-122"/>
              </a:rPr>
              <a:t>Aho</a:t>
            </a:r>
            <a:r>
              <a:rPr lang="zh-CN" altLang="en-US" sz="2800" b="1" dirty="0">
                <a:latin typeface="华文新魏" pitchFamily="2" charset="-122"/>
                <a:ea typeface="华文新魏" pitchFamily="2" charset="-122"/>
              </a:rPr>
              <a:t>：编写编译器的原理和技术具有十分普遍的意义，以至于在每个计算机科学家的研究生涯中，本书中的原理和技术都会反复用到</a:t>
            </a:r>
          </a:p>
          <a:p>
            <a:r>
              <a:rPr lang="zh-CN" altLang="en-US" sz="2800" b="1" dirty="0">
                <a:latin typeface="华文新魏" pitchFamily="2" charset="-122"/>
                <a:ea typeface="华文新魏" pitchFamily="2" charset="-122"/>
              </a:rPr>
              <a:t>涉及的是一个比较适当的抽象层面上的数据变换（既抽象，又实际）</a:t>
            </a:r>
          </a:p>
          <a:p>
            <a:r>
              <a:rPr lang="zh-CN" altLang="en-US" sz="2800" b="1" dirty="0">
                <a:latin typeface="华文新魏" pitchFamily="2" charset="-122"/>
                <a:ea typeface="华文新魏" pitchFamily="2" charset="-122"/>
              </a:rPr>
              <a:t>一些具体的表示和变换算法</a:t>
            </a:r>
          </a:p>
          <a:p>
            <a:r>
              <a:rPr lang="zh-CN" altLang="en-US" sz="2800" b="1" dirty="0">
                <a:latin typeface="Arial"/>
                <a:ea typeface="华文新魏" pitchFamily="2" charset="-122"/>
              </a:rPr>
              <a:t>“</a:t>
            </a:r>
            <a:r>
              <a:rPr lang="zh-CN" altLang="en-US" sz="2800" b="1" dirty="0">
                <a:latin typeface="华文新魏" pitchFamily="2" charset="-122"/>
                <a:ea typeface="华文新魏" pitchFamily="2" charset="-122"/>
              </a:rPr>
              <a:t>自顶向下</a:t>
            </a:r>
            <a:r>
              <a:rPr lang="zh-CN" altLang="en-US" sz="2800" b="1" dirty="0">
                <a:latin typeface="Arial"/>
                <a:ea typeface="华文新魏" pitchFamily="2" charset="-122"/>
              </a:rPr>
              <a:t>”</a:t>
            </a:r>
            <a:r>
              <a:rPr lang="zh-CN" altLang="en-US" sz="2800" b="1" dirty="0">
                <a:latin typeface="华文新魏" pitchFamily="2" charset="-122"/>
                <a:ea typeface="华文新魏" pitchFamily="2" charset="-122"/>
              </a:rPr>
              <a:t>和</a:t>
            </a:r>
            <a:r>
              <a:rPr lang="zh-CN" altLang="en-US" sz="2800" b="1" dirty="0">
                <a:latin typeface="Arial"/>
                <a:ea typeface="华文新魏" pitchFamily="2" charset="-122"/>
              </a:rPr>
              <a:t>“</a:t>
            </a:r>
            <a:r>
              <a:rPr lang="zh-CN" altLang="en-US" sz="2800" b="1" dirty="0">
                <a:latin typeface="华文新魏" pitchFamily="2" charset="-122"/>
                <a:ea typeface="华文新魏" pitchFamily="2" charset="-122"/>
              </a:rPr>
              <a:t>自底向上</a:t>
            </a:r>
            <a:r>
              <a:rPr lang="zh-CN" altLang="en-US" sz="2800" b="1" dirty="0">
                <a:latin typeface="Arial"/>
                <a:ea typeface="华文新魏" pitchFamily="2" charset="-122"/>
              </a:rPr>
              <a:t>”</a:t>
            </a:r>
            <a:r>
              <a:rPr lang="zh-CN" altLang="en-US" sz="2800" b="1" dirty="0">
                <a:latin typeface="华文新魏" pitchFamily="2" charset="-122"/>
                <a:ea typeface="华文新魏" pitchFamily="2" charset="-122"/>
              </a:rPr>
              <a:t>的系统设计方法（思想、方法、实现全方位讨论）</a:t>
            </a:r>
          </a:p>
          <a:p>
            <a:r>
              <a:rPr lang="zh-CN" altLang="en-US" sz="2800" b="1" dirty="0">
                <a:latin typeface="华文新魏" pitchFamily="2" charset="-122"/>
                <a:ea typeface="华文新魏" pitchFamily="2" charset="-122"/>
              </a:rPr>
              <a:t>一个相当规模的系统的设计（含总体结构）</a:t>
            </a:r>
          </a:p>
          <a:p>
            <a:r>
              <a:rPr lang="zh-CN" altLang="en-US" sz="2800" b="1" dirty="0">
                <a:solidFill>
                  <a:srgbClr val="000099"/>
                </a:solidFill>
                <a:latin typeface="华文新魏" pitchFamily="2" charset="-122"/>
                <a:ea typeface="华文新魏" pitchFamily="2" charset="-122"/>
              </a:rPr>
              <a:t>结论：计算机专业最恰当、有效的知识载体之一 </a:t>
            </a:r>
          </a:p>
        </p:txBody>
      </p:sp>
      <p:pic>
        <p:nvPicPr>
          <p:cNvPr id="3" name="图片 2">
            <a:extLst>
              <a:ext uri="{FF2B5EF4-FFF2-40B4-BE49-F238E27FC236}">
                <a16:creationId xmlns:a16="http://schemas.microsoft.com/office/drawing/2014/main" id="{E8D493DD-1F1F-489F-BB66-57BF6BFDC343}"/>
              </a:ext>
            </a:extLst>
          </p:cNvPr>
          <p:cNvPicPr>
            <a:picLocks noChangeAspect="1"/>
          </p:cNvPicPr>
          <p:nvPr/>
        </p:nvPicPr>
        <p:blipFill>
          <a:blip r:embed="rId2"/>
          <a:stretch>
            <a:fillRect/>
          </a:stretch>
        </p:blipFill>
        <p:spPr>
          <a:xfrm>
            <a:off x="72008" y="-1"/>
            <a:ext cx="4067944" cy="27536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82627">
                                            <p:txEl>
                                              <p:pRg st="1" end="1"/>
                                            </p:txEl>
                                          </p:spTgt>
                                        </p:tgtEl>
                                        <p:attrNameLst>
                                          <p:attrName>style.visibility</p:attrName>
                                        </p:attrNameLst>
                                      </p:cBhvr>
                                      <p:to>
                                        <p:strVal val="visible"/>
                                      </p:to>
                                    </p:set>
                                    <p:anim calcmode="lin" valueType="num">
                                      <p:cBhvr additive="base">
                                        <p:cTn id="12" dur="500" fill="hold"/>
                                        <p:tgtEl>
                                          <p:spTgt spid="28262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826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82627">
                                            <p:txEl>
                                              <p:pRg st="2" end="2"/>
                                            </p:txEl>
                                          </p:spTgt>
                                        </p:tgtEl>
                                        <p:attrNameLst>
                                          <p:attrName>style.visibility</p:attrName>
                                        </p:attrNameLst>
                                      </p:cBhvr>
                                      <p:to>
                                        <p:strVal val="visible"/>
                                      </p:to>
                                    </p:set>
                                    <p:anim calcmode="lin" valueType="num">
                                      <p:cBhvr additive="base">
                                        <p:cTn id="18" dur="500" fill="hold"/>
                                        <p:tgtEl>
                                          <p:spTgt spid="282627">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82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82627">
                                            <p:txEl>
                                              <p:pRg st="3" end="3"/>
                                            </p:txEl>
                                          </p:spTgt>
                                        </p:tgtEl>
                                        <p:attrNameLst>
                                          <p:attrName>style.visibility</p:attrName>
                                        </p:attrNameLst>
                                      </p:cBhvr>
                                      <p:to>
                                        <p:strVal val="visible"/>
                                      </p:to>
                                    </p:set>
                                    <p:anim calcmode="lin" valueType="num">
                                      <p:cBhvr additive="base">
                                        <p:cTn id="24" dur="500" fill="hold"/>
                                        <p:tgtEl>
                                          <p:spTgt spid="282627">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82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82627">
                                            <p:txEl>
                                              <p:pRg st="4" end="4"/>
                                            </p:txEl>
                                          </p:spTgt>
                                        </p:tgtEl>
                                        <p:attrNameLst>
                                          <p:attrName>style.visibility</p:attrName>
                                        </p:attrNameLst>
                                      </p:cBhvr>
                                      <p:to>
                                        <p:strVal val="visible"/>
                                      </p:to>
                                    </p:set>
                                    <p:anim calcmode="lin" valueType="num">
                                      <p:cBhvr additive="base">
                                        <p:cTn id="30" dur="500" fill="hold"/>
                                        <p:tgtEl>
                                          <p:spTgt spid="282627">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826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82627">
                                            <p:txEl>
                                              <p:pRg st="5" end="5"/>
                                            </p:txEl>
                                          </p:spTgt>
                                        </p:tgtEl>
                                        <p:attrNameLst>
                                          <p:attrName>style.visibility</p:attrName>
                                        </p:attrNameLst>
                                      </p:cBhvr>
                                      <p:to>
                                        <p:strVal val="visible"/>
                                      </p:to>
                                    </p:set>
                                    <p:anim calcmode="lin" valueType="num">
                                      <p:cBhvr additive="base">
                                        <p:cTn id="36" dur="500" fill="hold"/>
                                        <p:tgtEl>
                                          <p:spTgt spid="282627">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8262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900113" y="836613"/>
            <a:ext cx="7772400" cy="838200"/>
          </a:xfrm>
        </p:spPr>
        <p:txBody>
          <a:bodyPr/>
          <a:lstStyle/>
          <a:p>
            <a:pPr algn="ctr"/>
            <a:r>
              <a:rPr lang="zh-CN" altLang="en-US" b="1">
                <a:solidFill>
                  <a:srgbClr val="000099"/>
                </a:solidFill>
                <a:latin typeface="华文新魏" pitchFamily="2" charset="-122"/>
                <a:ea typeface="华文新魏" pitchFamily="2" charset="-122"/>
              </a:rPr>
              <a:t>教学目的</a:t>
            </a:r>
            <a:r>
              <a:rPr lang="en-US" altLang="zh-CN" sz="2400" b="1">
                <a:solidFill>
                  <a:srgbClr val="000099"/>
                </a:solidFill>
                <a:latin typeface="Arial"/>
                <a:ea typeface="华文新魏" pitchFamily="2" charset="-122"/>
              </a:rPr>
              <a:t>——</a:t>
            </a:r>
            <a:r>
              <a:rPr lang="en-US" altLang="zh-CN" sz="2400" b="1">
                <a:solidFill>
                  <a:srgbClr val="000099"/>
                </a:solidFill>
                <a:latin typeface="华文新魏" pitchFamily="2" charset="-122"/>
                <a:ea typeface="华文新魏" pitchFamily="2" charset="-122"/>
              </a:rPr>
              <a:t>《</a:t>
            </a:r>
            <a:r>
              <a:rPr lang="zh-CN" altLang="en-US" sz="2400" b="1">
                <a:solidFill>
                  <a:srgbClr val="000099"/>
                </a:solidFill>
                <a:latin typeface="华文新魏" pitchFamily="2" charset="-122"/>
                <a:ea typeface="华文新魏" pitchFamily="2" charset="-122"/>
              </a:rPr>
              <a:t>编译原理</a:t>
            </a:r>
            <a:r>
              <a:rPr lang="en-US" altLang="zh-CN" sz="2400" b="1">
                <a:solidFill>
                  <a:srgbClr val="000099"/>
                </a:solidFill>
                <a:latin typeface="华文新魏" pitchFamily="2" charset="-122"/>
                <a:ea typeface="华文新魏" pitchFamily="2" charset="-122"/>
              </a:rPr>
              <a:t>》</a:t>
            </a:r>
            <a:r>
              <a:rPr lang="zh-CN" altLang="en-US" sz="2400" b="1">
                <a:solidFill>
                  <a:srgbClr val="000099"/>
                </a:solidFill>
                <a:latin typeface="华文新魏" pitchFamily="2" charset="-122"/>
                <a:ea typeface="华文新魏" pitchFamily="2" charset="-122"/>
              </a:rPr>
              <a:t>是一门非常好的课程</a:t>
            </a:r>
          </a:p>
        </p:txBody>
      </p:sp>
      <p:sp>
        <p:nvSpPr>
          <p:cNvPr id="282627" name="Rectangle 3"/>
          <p:cNvSpPr>
            <a:spLocks noGrp="1" noChangeArrowheads="1"/>
          </p:cNvSpPr>
          <p:nvPr>
            <p:ph type="body" idx="1"/>
          </p:nvPr>
        </p:nvSpPr>
        <p:spPr>
          <a:xfrm>
            <a:off x="467544" y="1936576"/>
            <a:ext cx="8534400" cy="4660776"/>
          </a:xfrm>
        </p:spPr>
        <p:txBody>
          <a:bodyPr/>
          <a:lstStyle/>
          <a:p>
            <a:r>
              <a:rPr lang="zh-CN" altLang="en-US" sz="2600" b="1" dirty="0">
                <a:latin typeface="华文新魏" pitchFamily="2" charset="-122"/>
                <a:ea typeface="华文新魏" pitchFamily="2" charset="-122"/>
              </a:rPr>
              <a:t>对编程语言的设计和实现有深刻的理解，对和编程语言有关的理论有所了解，对</a:t>
            </a:r>
            <a:r>
              <a:rPr lang="zh-CN" altLang="en-US" sz="2600" b="1" dirty="0">
                <a:solidFill>
                  <a:srgbClr val="0000FF"/>
                </a:solidFill>
                <a:latin typeface="华文新魏" pitchFamily="2" charset="-122"/>
                <a:ea typeface="华文新魏" pitchFamily="2" charset="-122"/>
              </a:rPr>
              <a:t>宏观上</a:t>
            </a:r>
            <a:r>
              <a:rPr lang="zh-CN" altLang="en-US" sz="2600" b="1" dirty="0">
                <a:latin typeface="华文新魏" pitchFamily="2" charset="-122"/>
                <a:ea typeface="华文新魏" pitchFamily="2" charset="-122"/>
              </a:rPr>
              <a:t>把握编程语言来说，起一个奠基的作用。</a:t>
            </a:r>
          </a:p>
          <a:p>
            <a:r>
              <a:rPr lang="zh-CN" altLang="en-US" sz="2600" b="1" dirty="0">
                <a:latin typeface="华文新魏" pitchFamily="2" charset="-122"/>
                <a:ea typeface="华文新魏" pitchFamily="2" charset="-122"/>
              </a:rPr>
              <a:t>从</a:t>
            </a:r>
            <a:r>
              <a:rPr lang="zh-CN" altLang="en-US" sz="2600" b="1" dirty="0">
                <a:solidFill>
                  <a:srgbClr val="0000FF"/>
                </a:solidFill>
                <a:latin typeface="华文新魏" pitchFamily="2" charset="-122"/>
                <a:ea typeface="华文新魏" pitchFamily="2" charset="-122"/>
              </a:rPr>
              <a:t>软件工程</a:t>
            </a:r>
            <a:r>
              <a:rPr lang="zh-CN" altLang="en-US" sz="2600" b="1" dirty="0">
                <a:latin typeface="华文新魏" pitchFamily="2" charset="-122"/>
                <a:ea typeface="华文新魏" pitchFamily="2" charset="-122"/>
              </a:rPr>
              <a:t>看，编译器是一个很好的实例，所介绍的概念和技术能应用到一般的软件设计之中。</a:t>
            </a:r>
            <a:endParaRPr lang="en-US" altLang="zh-CN" sz="2600" b="1" dirty="0">
              <a:latin typeface="华文新魏" pitchFamily="2" charset="-122"/>
              <a:ea typeface="华文新魏" pitchFamily="2" charset="-122"/>
            </a:endParaRPr>
          </a:p>
          <a:p>
            <a:r>
              <a:rPr lang="zh-CN" altLang="en-US" sz="2600" b="1" dirty="0">
                <a:latin typeface="华文新魏" pitchFamily="2" charset="-122"/>
                <a:ea typeface="华文新魏" pitchFamily="2" charset="-122"/>
              </a:rPr>
              <a:t>编译技术在当前已经广泛应用于编译器构造之外的其他领域</a:t>
            </a:r>
            <a:endParaRPr lang="en-US" altLang="zh-CN" sz="2600" b="1" dirty="0">
              <a:latin typeface="华文新魏" pitchFamily="2" charset="-122"/>
              <a:ea typeface="华文新魏" pitchFamily="2" charset="-122"/>
            </a:endParaRPr>
          </a:p>
          <a:p>
            <a:pPr lvl="1"/>
            <a:r>
              <a:rPr lang="zh-CN" altLang="en-US" sz="2400" b="1" dirty="0">
                <a:solidFill>
                  <a:srgbClr val="0000FF"/>
                </a:solidFill>
                <a:latin typeface="华文新魏" pitchFamily="2" charset="-122"/>
                <a:ea typeface="华文新魏" pitchFamily="2" charset="-122"/>
              </a:rPr>
              <a:t>程序分析</a:t>
            </a:r>
            <a:r>
              <a:rPr lang="en-US" altLang="zh-CN" sz="2400" b="1" dirty="0">
                <a:solidFill>
                  <a:srgbClr val="0000FF"/>
                </a:solidFill>
                <a:latin typeface="华文新魏" pitchFamily="2" charset="-122"/>
                <a:ea typeface="华文新魏" pitchFamily="2" charset="-122"/>
              </a:rPr>
              <a:t>/</a:t>
            </a:r>
            <a:r>
              <a:rPr lang="zh-CN" altLang="en-US" sz="2400" b="1" dirty="0">
                <a:solidFill>
                  <a:srgbClr val="0000FF"/>
                </a:solidFill>
                <a:latin typeface="华文新魏" pitchFamily="2" charset="-122"/>
                <a:ea typeface="华文新魏" pitchFamily="2" charset="-122"/>
              </a:rPr>
              <a:t>验证、模型转换、语言处理、高可信软件</a:t>
            </a:r>
            <a:r>
              <a:rPr lang="en-US" altLang="zh-CN" sz="2400" b="1" dirty="0">
                <a:solidFill>
                  <a:srgbClr val="0000FF"/>
                </a:solidFill>
                <a:latin typeface="华文新魏" pitchFamily="2" charset="-122"/>
                <a:ea typeface="华文新魏" pitchFamily="2" charset="-122"/>
              </a:rPr>
              <a:t>……</a:t>
            </a:r>
          </a:p>
          <a:p>
            <a:r>
              <a:rPr lang="zh-CN" altLang="en-US" sz="2600" b="1" dirty="0">
                <a:latin typeface="华文新魏" pitchFamily="2" charset="-122"/>
                <a:ea typeface="华文新魏" pitchFamily="2" charset="-122"/>
              </a:rPr>
              <a:t>虽然大部分学习者不会参与设计商用编译器，但拥有编译的相关知识仍然会对他们的研究开发生涯产生有益的影响。</a:t>
            </a:r>
          </a:p>
        </p:txBody>
      </p:sp>
    </p:spTree>
    <p:extLst>
      <p:ext uri="{BB962C8B-B14F-4D97-AF65-F5344CB8AC3E}">
        <p14:creationId xmlns:p14="http://schemas.microsoft.com/office/powerpoint/2010/main" val="222294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anim calcmode="lin" valueType="num">
                                      <p:cBhvr additive="base">
                                        <p:cTn id="7" dur="500" fill="hold"/>
                                        <p:tgtEl>
                                          <p:spTgt spid="282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2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2627">
                                            <p:txEl>
                                              <p:pRg st="1" end="1"/>
                                            </p:txEl>
                                          </p:spTgt>
                                        </p:tgtEl>
                                        <p:attrNameLst>
                                          <p:attrName>style.visibility</p:attrName>
                                        </p:attrNameLst>
                                      </p:cBhvr>
                                      <p:to>
                                        <p:strVal val="visible"/>
                                      </p:to>
                                    </p:set>
                                    <p:anim calcmode="lin" valueType="num">
                                      <p:cBhvr additive="base">
                                        <p:cTn id="13" dur="500" fill="hold"/>
                                        <p:tgtEl>
                                          <p:spTgt spid="2826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26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2627">
                                            <p:txEl>
                                              <p:pRg st="2" end="2"/>
                                            </p:txEl>
                                          </p:spTgt>
                                        </p:tgtEl>
                                        <p:attrNameLst>
                                          <p:attrName>style.visibility</p:attrName>
                                        </p:attrNameLst>
                                      </p:cBhvr>
                                      <p:to>
                                        <p:strVal val="visible"/>
                                      </p:to>
                                    </p:set>
                                    <p:anim calcmode="lin" valueType="num">
                                      <p:cBhvr additive="base">
                                        <p:cTn id="19" dur="500" fill="hold"/>
                                        <p:tgtEl>
                                          <p:spTgt spid="2826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2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2627">
                                            <p:txEl>
                                              <p:pRg st="3" end="3"/>
                                            </p:txEl>
                                          </p:spTgt>
                                        </p:tgtEl>
                                        <p:attrNameLst>
                                          <p:attrName>style.visibility</p:attrName>
                                        </p:attrNameLst>
                                      </p:cBhvr>
                                      <p:to>
                                        <p:strVal val="visible"/>
                                      </p:to>
                                    </p:set>
                                    <p:anim calcmode="lin" valueType="num">
                                      <p:cBhvr additive="base">
                                        <p:cTn id="25" dur="500" fill="hold"/>
                                        <p:tgtEl>
                                          <p:spTgt spid="2826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2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2627">
                                            <p:txEl>
                                              <p:pRg st="4" end="4"/>
                                            </p:txEl>
                                          </p:spTgt>
                                        </p:tgtEl>
                                        <p:attrNameLst>
                                          <p:attrName>style.visibility</p:attrName>
                                        </p:attrNameLst>
                                      </p:cBhvr>
                                      <p:to>
                                        <p:strVal val="visible"/>
                                      </p:to>
                                    </p:set>
                                    <p:anim calcmode="lin" valueType="num">
                                      <p:cBhvr additive="base">
                                        <p:cTn id="31" dur="500" fill="hold"/>
                                        <p:tgtEl>
                                          <p:spTgt spid="2826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26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900113" y="836613"/>
            <a:ext cx="7772400" cy="838200"/>
          </a:xfrm>
        </p:spPr>
        <p:txBody>
          <a:bodyPr/>
          <a:lstStyle/>
          <a:p>
            <a:pPr algn="ctr"/>
            <a:r>
              <a:rPr lang="zh-CN" altLang="en-US" b="1">
                <a:solidFill>
                  <a:srgbClr val="000099"/>
                </a:solidFill>
                <a:latin typeface="华文新魏" pitchFamily="2" charset="-122"/>
                <a:ea typeface="华文新魏" pitchFamily="2" charset="-122"/>
              </a:rPr>
              <a:t>教学目的</a:t>
            </a:r>
            <a:r>
              <a:rPr lang="en-US" altLang="zh-CN" sz="2400" b="1">
                <a:solidFill>
                  <a:srgbClr val="000099"/>
                </a:solidFill>
                <a:latin typeface="Arial"/>
                <a:ea typeface="华文新魏" pitchFamily="2" charset="-122"/>
              </a:rPr>
              <a:t>——</a:t>
            </a:r>
            <a:r>
              <a:rPr lang="en-US" altLang="zh-CN" sz="2400" b="1">
                <a:solidFill>
                  <a:srgbClr val="000099"/>
                </a:solidFill>
                <a:latin typeface="华文新魏" pitchFamily="2" charset="-122"/>
                <a:ea typeface="华文新魏" pitchFamily="2" charset="-122"/>
              </a:rPr>
              <a:t>《</a:t>
            </a:r>
            <a:r>
              <a:rPr lang="zh-CN" altLang="en-US" sz="2400" b="1">
                <a:solidFill>
                  <a:srgbClr val="000099"/>
                </a:solidFill>
                <a:latin typeface="华文新魏" pitchFamily="2" charset="-122"/>
                <a:ea typeface="华文新魏" pitchFamily="2" charset="-122"/>
              </a:rPr>
              <a:t>编译原理</a:t>
            </a:r>
            <a:r>
              <a:rPr lang="en-US" altLang="zh-CN" sz="2400" b="1">
                <a:solidFill>
                  <a:srgbClr val="000099"/>
                </a:solidFill>
                <a:latin typeface="华文新魏" pitchFamily="2" charset="-122"/>
                <a:ea typeface="华文新魏" pitchFamily="2" charset="-122"/>
              </a:rPr>
              <a:t>》</a:t>
            </a:r>
            <a:r>
              <a:rPr lang="zh-CN" altLang="en-US" sz="2400" b="1">
                <a:solidFill>
                  <a:srgbClr val="000099"/>
                </a:solidFill>
                <a:latin typeface="华文新魏" pitchFamily="2" charset="-122"/>
                <a:ea typeface="华文新魏" pitchFamily="2" charset="-122"/>
              </a:rPr>
              <a:t>是一门非常好的课程</a:t>
            </a:r>
          </a:p>
        </p:txBody>
      </p:sp>
      <p:pic>
        <p:nvPicPr>
          <p:cNvPr id="5" name="图片 4">
            <a:extLst>
              <a:ext uri="{FF2B5EF4-FFF2-40B4-BE49-F238E27FC236}">
                <a16:creationId xmlns:a16="http://schemas.microsoft.com/office/drawing/2014/main" id="{74DAA009-D1D2-4420-8117-29A1DD487167}"/>
              </a:ext>
            </a:extLst>
          </p:cNvPr>
          <p:cNvPicPr>
            <a:picLocks noChangeAspect="1"/>
          </p:cNvPicPr>
          <p:nvPr/>
        </p:nvPicPr>
        <p:blipFill>
          <a:blip r:embed="rId2"/>
          <a:stretch>
            <a:fillRect/>
          </a:stretch>
        </p:blipFill>
        <p:spPr>
          <a:xfrm>
            <a:off x="323528" y="1844824"/>
            <a:ext cx="7200800" cy="1653773"/>
          </a:xfrm>
          <a:prstGeom prst="rect">
            <a:avLst/>
          </a:prstGeom>
        </p:spPr>
      </p:pic>
      <p:pic>
        <p:nvPicPr>
          <p:cNvPr id="7" name="图片 6">
            <a:extLst>
              <a:ext uri="{FF2B5EF4-FFF2-40B4-BE49-F238E27FC236}">
                <a16:creationId xmlns:a16="http://schemas.microsoft.com/office/drawing/2014/main" id="{0DEBF9D9-FF30-4E5B-95C3-817D322B816C}"/>
              </a:ext>
            </a:extLst>
          </p:cNvPr>
          <p:cNvPicPr>
            <a:picLocks noChangeAspect="1"/>
          </p:cNvPicPr>
          <p:nvPr/>
        </p:nvPicPr>
        <p:blipFill>
          <a:blip r:embed="rId3"/>
          <a:stretch>
            <a:fillRect/>
          </a:stretch>
        </p:blipFill>
        <p:spPr>
          <a:xfrm>
            <a:off x="5004048" y="3140968"/>
            <a:ext cx="3634745" cy="3620546"/>
          </a:xfrm>
          <a:prstGeom prst="rect">
            <a:avLst/>
          </a:prstGeom>
        </p:spPr>
      </p:pic>
    </p:spTree>
    <p:extLst>
      <p:ext uri="{BB962C8B-B14F-4D97-AF65-F5344CB8AC3E}">
        <p14:creationId xmlns:p14="http://schemas.microsoft.com/office/powerpoint/2010/main" val="307344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900113" y="836613"/>
            <a:ext cx="7772400" cy="838200"/>
          </a:xfrm>
        </p:spPr>
        <p:txBody>
          <a:bodyPr/>
          <a:lstStyle/>
          <a:p>
            <a:pPr algn="ctr"/>
            <a:r>
              <a:rPr lang="zh-CN" altLang="en-US" b="1" dirty="0">
                <a:solidFill>
                  <a:srgbClr val="000099"/>
                </a:solidFill>
                <a:latin typeface="华文新魏" pitchFamily="2" charset="-122"/>
                <a:ea typeface="华文新魏" pitchFamily="2" charset="-122"/>
              </a:rPr>
              <a:t>课程目的</a:t>
            </a:r>
            <a:r>
              <a:rPr lang="zh-CN" altLang="en-US" sz="2400" b="1" dirty="0">
                <a:solidFill>
                  <a:srgbClr val="000099"/>
                </a:solidFill>
                <a:latin typeface="Arial"/>
                <a:ea typeface="华文新魏" pitchFamily="2" charset="-122"/>
              </a:rPr>
              <a:t>（课程教学大纲</a:t>
            </a:r>
            <a:r>
              <a:rPr lang="en-US" altLang="zh-CN" sz="2400" b="1" dirty="0">
                <a:solidFill>
                  <a:srgbClr val="000099"/>
                </a:solidFill>
                <a:latin typeface="Arial"/>
                <a:ea typeface="华文新魏" pitchFamily="2" charset="-122"/>
              </a:rPr>
              <a:t>——</a:t>
            </a:r>
            <a:r>
              <a:rPr lang="zh-CN" altLang="en-US" sz="2400" b="1" dirty="0">
                <a:solidFill>
                  <a:srgbClr val="000099"/>
                </a:solidFill>
                <a:latin typeface="Arial"/>
                <a:ea typeface="华文新魏" pitchFamily="2" charset="-122"/>
              </a:rPr>
              <a:t>基于</a:t>
            </a:r>
            <a:r>
              <a:rPr lang="en-US" altLang="zh-CN" sz="2400" b="1" dirty="0">
                <a:solidFill>
                  <a:srgbClr val="000099"/>
                </a:solidFill>
                <a:latin typeface="Arial"/>
                <a:ea typeface="华文新魏" pitchFamily="2" charset="-122"/>
              </a:rPr>
              <a:t>OBE</a:t>
            </a:r>
            <a:r>
              <a:rPr lang="zh-CN" altLang="en-US" sz="2400" b="1" dirty="0">
                <a:solidFill>
                  <a:srgbClr val="000099"/>
                </a:solidFill>
                <a:latin typeface="Arial"/>
                <a:ea typeface="华文新魏" pitchFamily="2" charset="-122"/>
              </a:rPr>
              <a:t>）</a:t>
            </a:r>
            <a:endParaRPr lang="zh-CN" altLang="en-US" sz="2400" b="1" dirty="0">
              <a:solidFill>
                <a:srgbClr val="000099"/>
              </a:solidFill>
              <a:latin typeface="华文新魏" pitchFamily="2" charset="-122"/>
              <a:ea typeface="华文新魏" pitchFamily="2" charset="-122"/>
            </a:endParaRPr>
          </a:p>
        </p:txBody>
      </p:sp>
      <p:sp>
        <p:nvSpPr>
          <p:cNvPr id="282627" name="Rectangle 3"/>
          <p:cNvSpPr>
            <a:spLocks noGrp="1" noChangeArrowheads="1"/>
          </p:cNvSpPr>
          <p:nvPr>
            <p:ph type="body" idx="1"/>
          </p:nvPr>
        </p:nvSpPr>
        <p:spPr>
          <a:xfrm>
            <a:off x="609600" y="2008584"/>
            <a:ext cx="8305800" cy="4660776"/>
          </a:xfrm>
        </p:spPr>
        <p:txBody>
          <a:bodyPr/>
          <a:lstStyle/>
          <a:p>
            <a:r>
              <a:rPr lang="zh-CN" altLang="en-US" sz="2800" b="1" dirty="0">
                <a:solidFill>
                  <a:srgbClr val="0000FF"/>
                </a:solidFill>
                <a:latin typeface="华文新魏" pitchFamily="2" charset="-122"/>
                <a:ea typeface="华文新魏" pitchFamily="2" charset="-122"/>
              </a:rPr>
              <a:t>课程目标 </a:t>
            </a:r>
            <a:r>
              <a:rPr lang="en-US" altLang="zh-CN" sz="2800" b="1" dirty="0">
                <a:solidFill>
                  <a:srgbClr val="0000FF"/>
                </a:solidFill>
                <a:latin typeface="华文新魏" pitchFamily="2" charset="-122"/>
                <a:ea typeface="华文新魏" pitchFamily="2" charset="-122"/>
              </a:rPr>
              <a:t>1</a:t>
            </a:r>
            <a:r>
              <a:rPr lang="zh-CN" altLang="en-US" sz="2800" b="1" dirty="0">
                <a:solidFill>
                  <a:srgbClr val="0000FF"/>
                </a:solidFill>
                <a:latin typeface="华文新魏" pitchFamily="2" charset="-122"/>
                <a:ea typeface="华文新魏" pitchFamily="2" charset="-122"/>
              </a:rPr>
              <a:t>：</a:t>
            </a:r>
            <a:endParaRPr lang="en-US" altLang="zh-CN" sz="2800" b="1" dirty="0">
              <a:solidFill>
                <a:srgbClr val="0000FF"/>
              </a:solidFill>
              <a:latin typeface="华文新魏" pitchFamily="2" charset="-122"/>
              <a:ea typeface="华文新魏" pitchFamily="2" charset="-122"/>
            </a:endParaRPr>
          </a:p>
          <a:p>
            <a:pPr lvl="1"/>
            <a:r>
              <a:rPr lang="zh-CN" altLang="en-US" sz="2600" b="1" dirty="0">
                <a:latin typeface="华文新魏" pitchFamily="2" charset="-122"/>
                <a:ea typeface="华文新魏" pitchFamily="2" charset="-122"/>
              </a:rPr>
              <a:t>掌握</a:t>
            </a:r>
            <a:r>
              <a:rPr lang="en-US" altLang="zh-CN" sz="2600" b="1" dirty="0">
                <a:latin typeface="华文新魏" pitchFamily="2" charset="-122"/>
                <a:ea typeface="华文新魏" pitchFamily="2" charset="-122"/>
              </a:rPr>
              <a:t>…………</a:t>
            </a:r>
            <a:r>
              <a:rPr lang="zh-CN" altLang="en-US" sz="2600" b="1" dirty="0">
                <a:latin typeface="华文新魏" pitchFamily="2" charset="-122"/>
                <a:ea typeface="华文新魏" pitchFamily="2" charset="-122"/>
              </a:rPr>
              <a:t>；能理解并运用相关语言和问题的专业表述方法、基本原理和分析技术，对编译系统中的词法分析模块、语法分析模块和语义分析模块进行表示和分析。</a:t>
            </a:r>
            <a:endParaRPr lang="en-US" altLang="zh-CN" sz="2600" b="1" dirty="0">
              <a:latin typeface="华文新魏" pitchFamily="2" charset="-122"/>
              <a:ea typeface="华文新魏" pitchFamily="2" charset="-122"/>
            </a:endParaRPr>
          </a:p>
          <a:p>
            <a:pPr lvl="1"/>
            <a:endParaRPr lang="en-US" altLang="zh-CN" sz="2600" b="1" dirty="0">
              <a:latin typeface="华文新魏" pitchFamily="2" charset="-122"/>
              <a:ea typeface="华文新魏" pitchFamily="2" charset="-122"/>
            </a:endParaRPr>
          </a:p>
          <a:p>
            <a:pPr lvl="1"/>
            <a:r>
              <a:rPr lang="zh-CN" altLang="en-US" sz="2600" b="1" dirty="0">
                <a:latin typeface="华文新魏" pitchFamily="2" charset="-122"/>
                <a:ea typeface="华文新魏" pitchFamily="2" charset="-122"/>
              </a:rPr>
              <a:t>支撑毕业要求</a:t>
            </a:r>
            <a:r>
              <a:rPr lang="zh-CN" altLang="en-US" sz="2600" b="1" dirty="0">
                <a:solidFill>
                  <a:srgbClr val="0000FF"/>
                </a:solidFill>
                <a:latin typeface="华文新魏" pitchFamily="2" charset="-122"/>
                <a:ea typeface="华文新魏" pitchFamily="2" charset="-122"/>
              </a:rPr>
              <a:t>指标点 </a:t>
            </a:r>
            <a:r>
              <a:rPr lang="en-US" altLang="zh-CN" sz="2600" b="1" dirty="0">
                <a:solidFill>
                  <a:srgbClr val="0000FF"/>
                </a:solidFill>
                <a:latin typeface="华文新魏" pitchFamily="2" charset="-122"/>
                <a:ea typeface="华文新魏" pitchFamily="2" charset="-122"/>
              </a:rPr>
              <a:t>1.1</a:t>
            </a:r>
            <a:r>
              <a:rPr lang="en-US" altLang="zh-CN" sz="2600" b="1" dirty="0">
                <a:latin typeface="华文新魏" pitchFamily="2" charset="-122"/>
                <a:ea typeface="华文新魏" pitchFamily="2" charset="-122"/>
              </a:rPr>
              <a:t>——</a:t>
            </a:r>
            <a:r>
              <a:rPr lang="zh-CN" altLang="en-US" sz="2600" b="1" dirty="0">
                <a:latin typeface="华文新魏" pitchFamily="2" charset="-122"/>
                <a:ea typeface="华文新魏" pitchFamily="2" charset="-122"/>
              </a:rPr>
              <a:t>掌握专业相关的数学、自然科学、工程基础和专业知识，能理解计算机工作原理，理解应用型复杂系统问题的专业表述。 </a:t>
            </a:r>
            <a:endParaRPr lang="en-US" altLang="zh-CN" sz="2600" b="1" dirty="0">
              <a:latin typeface="华文新魏" pitchFamily="2" charset="-122"/>
              <a:ea typeface="华文新魏" pitchFamily="2" charset="-122"/>
            </a:endParaRPr>
          </a:p>
          <a:p>
            <a:endParaRPr lang="en-US" altLang="zh-CN" sz="2800" b="1" dirty="0">
              <a:latin typeface="华文新魏" pitchFamily="2" charset="-122"/>
              <a:ea typeface="华文新魏" pitchFamily="2" charset="-122"/>
            </a:endParaRPr>
          </a:p>
        </p:txBody>
      </p:sp>
    </p:spTree>
    <p:extLst>
      <p:ext uri="{BB962C8B-B14F-4D97-AF65-F5344CB8AC3E}">
        <p14:creationId xmlns:p14="http://schemas.microsoft.com/office/powerpoint/2010/main" val="343178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anim calcmode="lin" valueType="num">
                                      <p:cBhvr additive="base">
                                        <p:cTn id="7" dur="500" fill="hold"/>
                                        <p:tgtEl>
                                          <p:spTgt spid="282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2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2627">
                                            <p:txEl>
                                              <p:pRg st="1" end="1"/>
                                            </p:txEl>
                                          </p:spTgt>
                                        </p:tgtEl>
                                        <p:attrNameLst>
                                          <p:attrName>style.visibility</p:attrName>
                                        </p:attrNameLst>
                                      </p:cBhvr>
                                      <p:to>
                                        <p:strVal val="visible"/>
                                      </p:to>
                                    </p:set>
                                    <p:anim calcmode="lin" valueType="num">
                                      <p:cBhvr additive="base">
                                        <p:cTn id="13" dur="500" fill="hold"/>
                                        <p:tgtEl>
                                          <p:spTgt spid="2826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26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2627">
                                            <p:txEl>
                                              <p:pRg st="3" end="3"/>
                                            </p:txEl>
                                          </p:spTgt>
                                        </p:tgtEl>
                                        <p:attrNameLst>
                                          <p:attrName>style.visibility</p:attrName>
                                        </p:attrNameLst>
                                      </p:cBhvr>
                                      <p:to>
                                        <p:strVal val="visible"/>
                                      </p:to>
                                    </p:set>
                                    <p:anim calcmode="lin" valueType="num">
                                      <p:cBhvr additive="base">
                                        <p:cTn id="19" dur="500" fill="hold"/>
                                        <p:tgtEl>
                                          <p:spTgt spid="28262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262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900113" y="836613"/>
            <a:ext cx="7772400" cy="838200"/>
          </a:xfrm>
        </p:spPr>
        <p:txBody>
          <a:bodyPr/>
          <a:lstStyle/>
          <a:p>
            <a:pPr algn="ctr"/>
            <a:r>
              <a:rPr lang="zh-CN" altLang="en-US" b="1" dirty="0">
                <a:solidFill>
                  <a:srgbClr val="000099"/>
                </a:solidFill>
                <a:latin typeface="华文新魏" pitchFamily="2" charset="-122"/>
                <a:ea typeface="华文新魏" pitchFamily="2" charset="-122"/>
              </a:rPr>
              <a:t>课程目的</a:t>
            </a:r>
            <a:r>
              <a:rPr lang="zh-CN" altLang="en-US" sz="2400" b="1" dirty="0">
                <a:solidFill>
                  <a:srgbClr val="000099"/>
                </a:solidFill>
                <a:latin typeface="Arial"/>
                <a:ea typeface="华文新魏" pitchFamily="2" charset="-122"/>
              </a:rPr>
              <a:t>（课程教学大纲</a:t>
            </a:r>
            <a:r>
              <a:rPr lang="en-US" altLang="zh-CN" sz="2400" b="1" dirty="0">
                <a:solidFill>
                  <a:srgbClr val="000099"/>
                </a:solidFill>
                <a:latin typeface="Arial"/>
                <a:ea typeface="华文新魏" pitchFamily="2" charset="-122"/>
              </a:rPr>
              <a:t>——</a:t>
            </a:r>
            <a:r>
              <a:rPr lang="zh-CN" altLang="en-US" sz="2400" b="1" dirty="0">
                <a:solidFill>
                  <a:srgbClr val="000099"/>
                </a:solidFill>
                <a:latin typeface="Arial"/>
                <a:ea typeface="华文新魏" pitchFamily="2" charset="-122"/>
              </a:rPr>
              <a:t>基于</a:t>
            </a:r>
            <a:r>
              <a:rPr lang="en-US" altLang="zh-CN" sz="2400" b="1" dirty="0">
                <a:solidFill>
                  <a:srgbClr val="000099"/>
                </a:solidFill>
                <a:latin typeface="Arial"/>
                <a:ea typeface="华文新魏" pitchFamily="2" charset="-122"/>
              </a:rPr>
              <a:t>OBE </a:t>
            </a:r>
            <a:r>
              <a:rPr lang="zh-CN" altLang="en-US" sz="2400" b="1" dirty="0">
                <a:solidFill>
                  <a:srgbClr val="000099"/>
                </a:solidFill>
                <a:latin typeface="Arial"/>
                <a:ea typeface="华文新魏" pitchFamily="2" charset="-122"/>
              </a:rPr>
              <a:t>）</a:t>
            </a:r>
            <a:endParaRPr lang="zh-CN" altLang="en-US" sz="2400" b="1" dirty="0">
              <a:solidFill>
                <a:srgbClr val="000099"/>
              </a:solidFill>
              <a:latin typeface="华文新魏" pitchFamily="2" charset="-122"/>
              <a:ea typeface="华文新魏" pitchFamily="2" charset="-122"/>
            </a:endParaRPr>
          </a:p>
        </p:txBody>
      </p:sp>
      <p:sp>
        <p:nvSpPr>
          <p:cNvPr id="282627" name="Rectangle 3"/>
          <p:cNvSpPr>
            <a:spLocks noGrp="1" noChangeArrowheads="1"/>
          </p:cNvSpPr>
          <p:nvPr>
            <p:ph type="body" idx="1"/>
          </p:nvPr>
        </p:nvSpPr>
        <p:spPr>
          <a:xfrm>
            <a:off x="609600" y="2008584"/>
            <a:ext cx="8305800" cy="4660776"/>
          </a:xfrm>
        </p:spPr>
        <p:txBody>
          <a:bodyPr/>
          <a:lstStyle/>
          <a:p>
            <a:r>
              <a:rPr lang="zh-CN" altLang="en-US" sz="2800" b="1" dirty="0">
                <a:solidFill>
                  <a:srgbClr val="0000FF"/>
                </a:solidFill>
                <a:latin typeface="华文新魏" pitchFamily="2" charset="-122"/>
                <a:ea typeface="华文新魏" pitchFamily="2" charset="-122"/>
              </a:rPr>
              <a:t>课程目标 </a:t>
            </a:r>
            <a:r>
              <a:rPr lang="en-US" altLang="zh-CN" sz="2800" b="1" dirty="0">
                <a:solidFill>
                  <a:srgbClr val="0000FF"/>
                </a:solidFill>
                <a:latin typeface="华文新魏" pitchFamily="2" charset="-122"/>
                <a:ea typeface="华文新魏" pitchFamily="2" charset="-122"/>
              </a:rPr>
              <a:t>2</a:t>
            </a:r>
            <a:r>
              <a:rPr lang="zh-CN" altLang="en-US" sz="2800" b="1" dirty="0">
                <a:solidFill>
                  <a:srgbClr val="0000FF"/>
                </a:solidFill>
                <a:latin typeface="华文新魏" pitchFamily="2" charset="-122"/>
                <a:ea typeface="华文新魏" pitchFamily="2" charset="-122"/>
              </a:rPr>
              <a:t>：</a:t>
            </a:r>
            <a:endParaRPr lang="en-US" altLang="zh-CN" sz="2800" b="1" dirty="0">
              <a:solidFill>
                <a:srgbClr val="0000FF"/>
              </a:solidFill>
              <a:latin typeface="华文新魏" pitchFamily="2" charset="-122"/>
              <a:ea typeface="华文新魏" pitchFamily="2" charset="-122"/>
            </a:endParaRPr>
          </a:p>
          <a:p>
            <a:pPr lvl="1"/>
            <a:r>
              <a:rPr lang="zh-CN" altLang="en-US" sz="2600" b="1" dirty="0">
                <a:latin typeface="华文新魏" pitchFamily="2" charset="-122"/>
                <a:ea typeface="华文新魏" pitchFamily="2" charset="-122"/>
              </a:rPr>
              <a:t>掌握</a:t>
            </a:r>
            <a:r>
              <a:rPr lang="en-US" altLang="zh-CN" sz="2600" b="1" dirty="0">
                <a:latin typeface="华文新魏" pitchFamily="2" charset="-122"/>
                <a:ea typeface="华文新魏" pitchFamily="2" charset="-122"/>
              </a:rPr>
              <a:t>…………</a:t>
            </a:r>
            <a:r>
              <a:rPr lang="zh-CN" altLang="en-US" sz="2600" b="1" dirty="0">
                <a:latin typeface="华文新魏" pitchFamily="2" charset="-122"/>
                <a:ea typeface="华文新魏" pitchFamily="2" charset="-122"/>
              </a:rPr>
              <a:t>；能综合运用掌握的基本原理和分析技术，对编译系统中的词法分析模块、语法分析模块和语义分析模块，选用或建立适当的模型进行 表示和分析，并初步具备实现词法、语法、语义分析模块的能力。</a:t>
            </a:r>
            <a:endParaRPr lang="en-US" altLang="zh-CN" sz="2600" b="1" dirty="0">
              <a:latin typeface="华文新魏" pitchFamily="2" charset="-122"/>
              <a:ea typeface="华文新魏" pitchFamily="2" charset="-122"/>
            </a:endParaRPr>
          </a:p>
          <a:p>
            <a:pPr lvl="1"/>
            <a:endParaRPr lang="en-US" altLang="zh-CN" sz="2600" b="1" dirty="0">
              <a:latin typeface="华文新魏" pitchFamily="2" charset="-122"/>
              <a:ea typeface="华文新魏" pitchFamily="2" charset="-122"/>
            </a:endParaRPr>
          </a:p>
          <a:p>
            <a:pPr lvl="1"/>
            <a:r>
              <a:rPr lang="zh-CN" altLang="en-US" sz="2600" b="1" dirty="0">
                <a:latin typeface="华文新魏" pitchFamily="2" charset="-122"/>
                <a:ea typeface="华文新魏" pitchFamily="2" charset="-122"/>
              </a:rPr>
              <a:t>支撑毕业要求</a:t>
            </a:r>
            <a:r>
              <a:rPr lang="zh-CN" altLang="en-US" sz="2600" b="1" dirty="0">
                <a:solidFill>
                  <a:srgbClr val="0000FF"/>
                </a:solidFill>
                <a:latin typeface="华文新魏" pitchFamily="2" charset="-122"/>
                <a:ea typeface="华文新魏" pitchFamily="2" charset="-122"/>
              </a:rPr>
              <a:t>指标点 </a:t>
            </a:r>
            <a:r>
              <a:rPr lang="en-US" altLang="zh-CN" sz="2600" b="1" dirty="0">
                <a:solidFill>
                  <a:srgbClr val="0000FF"/>
                </a:solidFill>
                <a:latin typeface="华文新魏" pitchFamily="2" charset="-122"/>
                <a:ea typeface="华文新魏" pitchFamily="2" charset="-122"/>
              </a:rPr>
              <a:t>2.2</a:t>
            </a:r>
            <a:r>
              <a:rPr lang="en-US" altLang="zh-CN" sz="2600" b="1" dirty="0">
                <a:latin typeface="华文新魏" pitchFamily="2" charset="-122"/>
                <a:ea typeface="华文新魏" pitchFamily="2" charset="-122"/>
              </a:rPr>
              <a:t>——</a:t>
            </a:r>
            <a:r>
              <a:rPr lang="zh-CN" altLang="en-US" sz="2600" b="1" dirty="0">
                <a:latin typeface="华文新魏" pitchFamily="2" charset="-122"/>
                <a:ea typeface="华文新魏" pitchFamily="2" charset="-122"/>
              </a:rPr>
              <a:t> 能分析应用型复杂软件系统的影响因素，选用或建立适当的模型，通过模型评价获得有效结论。</a:t>
            </a:r>
            <a:endParaRPr lang="en-US" altLang="zh-CN" sz="2600" b="1" dirty="0">
              <a:latin typeface="华文新魏" pitchFamily="2" charset="-122"/>
              <a:ea typeface="华文新魏" pitchFamily="2" charset="-122"/>
            </a:endParaRPr>
          </a:p>
          <a:p>
            <a:endParaRPr lang="en-US" altLang="zh-CN" sz="2800" b="1" dirty="0">
              <a:latin typeface="华文新魏" pitchFamily="2" charset="-122"/>
              <a:ea typeface="华文新魏" pitchFamily="2" charset="-122"/>
            </a:endParaRPr>
          </a:p>
        </p:txBody>
      </p:sp>
    </p:spTree>
    <p:extLst>
      <p:ext uri="{BB962C8B-B14F-4D97-AF65-F5344CB8AC3E}">
        <p14:creationId xmlns:p14="http://schemas.microsoft.com/office/powerpoint/2010/main" val="211923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anim calcmode="lin" valueType="num">
                                      <p:cBhvr additive="base">
                                        <p:cTn id="7" dur="500" fill="hold"/>
                                        <p:tgtEl>
                                          <p:spTgt spid="282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2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2627">
                                            <p:txEl>
                                              <p:pRg st="1" end="1"/>
                                            </p:txEl>
                                          </p:spTgt>
                                        </p:tgtEl>
                                        <p:attrNameLst>
                                          <p:attrName>style.visibility</p:attrName>
                                        </p:attrNameLst>
                                      </p:cBhvr>
                                      <p:to>
                                        <p:strVal val="visible"/>
                                      </p:to>
                                    </p:set>
                                    <p:anim calcmode="lin" valueType="num">
                                      <p:cBhvr additive="base">
                                        <p:cTn id="13" dur="500" fill="hold"/>
                                        <p:tgtEl>
                                          <p:spTgt spid="2826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26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2627">
                                            <p:txEl>
                                              <p:pRg st="3" end="3"/>
                                            </p:txEl>
                                          </p:spTgt>
                                        </p:tgtEl>
                                        <p:attrNameLst>
                                          <p:attrName>style.visibility</p:attrName>
                                        </p:attrNameLst>
                                      </p:cBhvr>
                                      <p:to>
                                        <p:strVal val="visible"/>
                                      </p:to>
                                    </p:set>
                                    <p:anim calcmode="lin" valueType="num">
                                      <p:cBhvr additive="base">
                                        <p:cTn id="19" dur="500" fill="hold"/>
                                        <p:tgtEl>
                                          <p:spTgt spid="28262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262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1150938" y="838200"/>
            <a:ext cx="5249862" cy="838200"/>
          </a:xfrm>
        </p:spPr>
        <p:txBody>
          <a:bodyPr/>
          <a:lstStyle/>
          <a:p>
            <a:pPr algn="ctr"/>
            <a:r>
              <a:rPr lang="zh-CN" altLang="en-US" b="1">
                <a:solidFill>
                  <a:srgbClr val="000099"/>
                </a:solidFill>
                <a:latin typeface="华文新魏" pitchFamily="2" charset="-122"/>
                <a:ea typeface="华文新魏" pitchFamily="2" charset="-122"/>
              </a:rPr>
              <a:t>教学要求</a:t>
            </a:r>
          </a:p>
        </p:txBody>
      </p:sp>
      <p:sp>
        <p:nvSpPr>
          <p:cNvPr id="283651" name="Rectangle 3"/>
          <p:cNvSpPr>
            <a:spLocks noGrp="1" noChangeArrowheads="1"/>
          </p:cNvSpPr>
          <p:nvPr>
            <p:ph type="body" idx="1"/>
          </p:nvPr>
        </p:nvSpPr>
        <p:spPr>
          <a:xfrm>
            <a:off x="685800" y="2057400"/>
            <a:ext cx="8229600" cy="4343400"/>
          </a:xfrm>
        </p:spPr>
        <p:txBody>
          <a:bodyPr/>
          <a:lstStyle/>
          <a:p>
            <a:pPr>
              <a:lnSpc>
                <a:spcPct val="90000"/>
              </a:lnSpc>
            </a:pPr>
            <a:r>
              <a:rPr lang="zh-CN" altLang="en-US" sz="2800" b="1" dirty="0">
                <a:latin typeface="华文新魏" pitchFamily="2" charset="-122"/>
                <a:ea typeface="华文新魏" pitchFamily="2" charset="-122"/>
              </a:rPr>
              <a:t>掌握编译程序</a:t>
            </a:r>
            <a:r>
              <a:rPr lang="zh-CN" altLang="en-US" sz="2800" b="1" dirty="0">
                <a:solidFill>
                  <a:schemeClr val="folHlink"/>
                </a:solidFill>
                <a:latin typeface="华文新魏" pitchFamily="2" charset="-122"/>
                <a:ea typeface="华文新魏" pitchFamily="2" charset="-122"/>
              </a:rPr>
              <a:t>总体结构</a:t>
            </a:r>
          </a:p>
          <a:p>
            <a:pPr>
              <a:lnSpc>
                <a:spcPct val="90000"/>
              </a:lnSpc>
            </a:pPr>
            <a:r>
              <a:rPr lang="zh-CN" altLang="en-US" sz="2800" b="1" dirty="0">
                <a:latin typeface="华文新魏" pitchFamily="2" charset="-122"/>
                <a:ea typeface="华文新魏" pitchFamily="2" charset="-122"/>
              </a:rPr>
              <a:t>在</a:t>
            </a:r>
            <a:r>
              <a:rPr lang="zh-CN" altLang="en-US" sz="2800" b="1" dirty="0">
                <a:solidFill>
                  <a:schemeClr val="folHlink"/>
                </a:solidFill>
                <a:latin typeface="华文新魏" pitchFamily="2" charset="-122"/>
                <a:ea typeface="华文新魏" pitchFamily="2" charset="-122"/>
              </a:rPr>
              <a:t>系统级</a:t>
            </a:r>
            <a:r>
              <a:rPr lang="zh-CN" altLang="en-US" sz="2800" b="1" dirty="0">
                <a:latin typeface="华文新魏" pitchFamily="2" charset="-122"/>
                <a:ea typeface="华文新魏" pitchFamily="2" charset="-122"/>
              </a:rPr>
              <a:t>上认识算法、系统的设计</a:t>
            </a:r>
          </a:p>
          <a:p>
            <a:pPr lvl="1">
              <a:lnSpc>
                <a:spcPct val="90000"/>
              </a:lnSpc>
            </a:pPr>
            <a:r>
              <a:rPr lang="zh-CN" altLang="en-US" sz="2400" b="1" dirty="0">
                <a:latin typeface="华文新魏" pitchFamily="2" charset="-122"/>
                <a:ea typeface="华文新魏" pitchFamily="2" charset="-122"/>
              </a:rPr>
              <a:t>具有把握系统的能力</a:t>
            </a:r>
          </a:p>
          <a:p>
            <a:pPr>
              <a:lnSpc>
                <a:spcPct val="90000"/>
              </a:lnSpc>
            </a:pPr>
            <a:r>
              <a:rPr lang="zh-CN" altLang="en-US" sz="2800" b="1" dirty="0">
                <a:latin typeface="华文新魏" pitchFamily="2" charset="-122"/>
                <a:ea typeface="华文新魏" pitchFamily="2" charset="-122"/>
              </a:rPr>
              <a:t>学习有关的原理、实现方法和技术，了解计算学科的基本方法、思想</a:t>
            </a:r>
          </a:p>
          <a:p>
            <a:pPr lvl="1">
              <a:lnSpc>
                <a:spcPct val="90000"/>
              </a:lnSpc>
            </a:pPr>
            <a:r>
              <a:rPr lang="zh-CN" altLang="en-US" sz="2400" b="1" dirty="0">
                <a:latin typeface="华文新魏" pitchFamily="2" charset="-122"/>
                <a:ea typeface="华文新魏" pitchFamily="2" charset="-122"/>
              </a:rPr>
              <a:t>掌握典型方法。 </a:t>
            </a:r>
            <a:r>
              <a:rPr lang="zh-CN" altLang="en-US" sz="2400" b="1" dirty="0">
                <a:latin typeface="Arial"/>
                <a:ea typeface="华文新魏" pitchFamily="2" charset="-122"/>
              </a:rPr>
              <a:t>“</a:t>
            </a:r>
            <a:r>
              <a:rPr lang="zh-CN" altLang="en-US" sz="2400" b="1" dirty="0">
                <a:latin typeface="华文新魏" pitchFamily="2" charset="-122"/>
                <a:ea typeface="华文新魏" pitchFamily="2" charset="-122"/>
              </a:rPr>
              <a:t>在每一个计算机科技工作者的职业生涯中，这些原理和技术都被反复用到。</a:t>
            </a:r>
            <a:r>
              <a:rPr lang="zh-CN" altLang="en-US" sz="2400" b="1" dirty="0">
                <a:latin typeface="Arial"/>
                <a:ea typeface="华文新魏" pitchFamily="2" charset="-122"/>
              </a:rPr>
              <a:t>”</a:t>
            </a:r>
            <a:endParaRPr lang="zh-CN" altLang="en-US" sz="2400" b="1" dirty="0">
              <a:latin typeface="华文新魏" pitchFamily="2" charset="-122"/>
              <a:ea typeface="华文新魏" pitchFamily="2" charset="-122"/>
            </a:endParaRPr>
          </a:p>
          <a:p>
            <a:pPr>
              <a:lnSpc>
                <a:spcPct val="90000"/>
              </a:lnSpc>
            </a:pPr>
            <a:r>
              <a:rPr lang="zh-CN" altLang="en-US" sz="2800" b="1" dirty="0">
                <a:latin typeface="华文新魏" pitchFamily="2" charset="-122"/>
                <a:ea typeface="华文新魏" pitchFamily="2" charset="-122"/>
              </a:rPr>
              <a:t>兼顾语言的描述方法、设计、应用</a:t>
            </a:r>
            <a:r>
              <a:rPr lang="en-US" altLang="zh-CN" sz="2800" b="1" dirty="0">
                <a:latin typeface="Arial"/>
                <a:ea typeface="华文新魏" pitchFamily="2" charset="-122"/>
              </a:rPr>
              <a:t>——</a:t>
            </a:r>
            <a:r>
              <a:rPr lang="zh-CN" altLang="en-US" sz="2800" b="1" dirty="0">
                <a:solidFill>
                  <a:schemeClr val="folHlink"/>
                </a:solidFill>
                <a:latin typeface="华文新魏" pitchFamily="2" charset="-122"/>
                <a:ea typeface="华文新魏" pitchFamily="2" charset="-122"/>
              </a:rPr>
              <a:t>形式化</a:t>
            </a:r>
          </a:p>
          <a:p>
            <a:pPr>
              <a:lnSpc>
                <a:spcPct val="90000"/>
              </a:lnSpc>
            </a:pPr>
            <a:r>
              <a:rPr lang="zh-CN" altLang="en-US" sz="2800" b="1" dirty="0">
                <a:latin typeface="华文新魏" pitchFamily="2" charset="-122"/>
                <a:ea typeface="华文新魏" pitchFamily="2" charset="-122"/>
              </a:rPr>
              <a:t>进一步培养</a:t>
            </a:r>
            <a:r>
              <a:rPr lang="zh-CN" altLang="en-US" sz="2800" b="1" dirty="0">
                <a:latin typeface="Arial"/>
                <a:ea typeface="华文新魏" pitchFamily="2" charset="-122"/>
              </a:rPr>
              <a:t>“</a:t>
            </a:r>
            <a:r>
              <a:rPr lang="zh-CN" altLang="en-US" sz="2800" b="1" dirty="0">
                <a:solidFill>
                  <a:schemeClr val="folHlink"/>
                </a:solidFill>
                <a:latin typeface="华文新魏" pitchFamily="2" charset="-122"/>
                <a:ea typeface="华文新魏" pitchFamily="2" charset="-122"/>
              </a:rPr>
              <a:t>计算机思维能力</a:t>
            </a:r>
            <a:r>
              <a:rPr lang="zh-CN" altLang="en-US" sz="2800" b="1" dirty="0">
                <a:latin typeface="Arial"/>
                <a:ea typeface="华文新魏" pitchFamily="2" charset="-122"/>
              </a:rPr>
              <a:t>”</a:t>
            </a:r>
            <a:endParaRPr lang="zh-CN" altLang="en-US" sz="2800" b="1" dirty="0">
              <a:latin typeface="华文新魏" pitchFamily="2" charset="-122"/>
              <a:ea typeface="华文新魏" pitchFamily="2" charset="-122"/>
            </a:endParaRPr>
          </a:p>
          <a:p>
            <a:pPr lvl="1">
              <a:lnSpc>
                <a:spcPct val="90000"/>
              </a:lnSpc>
            </a:pPr>
            <a:r>
              <a:rPr lang="zh-CN" altLang="en-US" sz="2400" b="1" dirty="0">
                <a:latin typeface="华文新魏" pitchFamily="2" charset="-122"/>
                <a:ea typeface="华文新魏" pitchFamily="2" charset="-122"/>
              </a:rPr>
              <a:t>程序的非物理性质</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FEFB32-06CD-4F33-AEE1-983FF938C095}"/>
              </a:ext>
            </a:extLst>
          </p:cNvPr>
          <p:cNvSpPr>
            <a:spLocks noGrp="1"/>
          </p:cNvSpPr>
          <p:nvPr>
            <p:ph type="title"/>
          </p:nvPr>
        </p:nvSpPr>
        <p:spPr/>
        <p:txBody>
          <a:bodyPr/>
          <a:lstStyle/>
          <a:p>
            <a:pPr algn="ctr"/>
            <a:r>
              <a:rPr lang="zh-CN" altLang="en-US" b="1" dirty="0">
                <a:solidFill>
                  <a:schemeClr val="folHlink"/>
                </a:solidFill>
                <a:latin typeface="华文新魏" pitchFamily="2" charset="-122"/>
                <a:ea typeface="华文新魏" pitchFamily="2" charset="-122"/>
              </a:rPr>
              <a:t>课程简介</a:t>
            </a:r>
            <a:endParaRPr lang="zh-CN" altLang="en-US" dirty="0"/>
          </a:p>
        </p:txBody>
      </p:sp>
      <p:sp>
        <p:nvSpPr>
          <p:cNvPr id="3" name="内容占位符 2">
            <a:extLst>
              <a:ext uri="{FF2B5EF4-FFF2-40B4-BE49-F238E27FC236}">
                <a16:creationId xmlns:a16="http://schemas.microsoft.com/office/drawing/2014/main" id="{18C8A37F-54F1-4576-9627-762DC5A7EF94}"/>
              </a:ext>
            </a:extLst>
          </p:cNvPr>
          <p:cNvSpPr>
            <a:spLocks noGrp="1"/>
          </p:cNvSpPr>
          <p:nvPr>
            <p:ph idx="1"/>
          </p:nvPr>
        </p:nvSpPr>
        <p:spPr>
          <a:xfrm>
            <a:off x="827584" y="2122512"/>
            <a:ext cx="7920880" cy="4114800"/>
          </a:xfrm>
        </p:spPr>
        <p:txBody>
          <a:bodyPr/>
          <a:lstStyle/>
          <a:p>
            <a:pPr algn="just">
              <a:buClr>
                <a:srgbClr val="C00000"/>
              </a:buClr>
            </a:pPr>
            <a:r>
              <a:rPr lang="zh-CN" altLang="en-US" sz="2800" b="1" dirty="0">
                <a:latin typeface="华文新魏" panose="02010800040101010101" pitchFamily="2" charset="-122"/>
                <a:ea typeface="华文新魏" panose="02010800040101010101" pitchFamily="2" charset="-122"/>
              </a:rPr>
              <a:t>介绍编译器构造的</a:t>
            </a:r>
            <a:r>
              <a:rPr lang="zh-CN" altLang="en-US" sz="2800" b="1" dirty="0">
                <a:solidFill>
                  <a:srgbClr val="C00000"/>
                </a:solidFill>
                <a:latin typeface="华文新魏" panose="02010800040101010101" pitchFamily="2" charset="-122"/>
                <a:ea typeface="华文新魏" panose="02010800040101010101" pitchFamily="2" charset="-122"/>
              </a:rPr>
              <a:t>一般原理</a:t>
            </a:r>
            <a:r>
              <a:rPr lang="zh-CN" altLang="en-US" sz="2800" b="1" dirty="0">
                <a:latin typeface="华文新魏" panose="02010800040101010101" pitchFamily="2" charset="-122"/>
                <a:ea typeface="华文新魏" panose="02010800040101010101" pitchFamily="2" charset="-122"/>
              </a:rPr>
              <a:t>和</a:t>
            </a:r>
            <a:r>
              <a:rPr lang="zh-CN" altLang="en-US" sz="2800" b="1" dirty="0">
                <a:solidFill>
                  <a:srgbClr val="C00000"/>
                </a:solidFill>
                <a:latin typeface="华文新魏" panose="02010800040101010101" pitchFamily="2" charset="-122"/>
                <a:ea typeface="华文新魏" panose="02010800040101010101" pitchFamily="2" charset="-122"/>
              </a:rPr>
              <a:t>基本实现方法</a:t>
            </a:r>
            <a:r>
              <a:rPr lang="zh-CN" altLang="en-US" sz="2800" b="1" dirty="0">
                <a:latin typeface="华文新魏" panose="02010800040101010101" pitchFamily="2" charset="-122"/>
                <a:ea typeface="华文新魏" panose="02010800040101010101" pitchFamily="2" charset="-122"/>
              </a:rPr>
              <a:t>。</a:t>
            </a:r>
            <a:endParaRPr lang="en-US" altLang="zh-CN" sz="2800" b="1" dirty="0">
              <a:latin typeface="华文新魏" panose="02010800040101010101" pitchFamily="2" charset="-122"/>
              <a:ea typeface="华文新魏" panose="02010800040101010101" pitchFamily="2" charset="-122"/>
            </a:endParaRPr>
          </a:p>
          <a:p>
            <a:pPr algn="just">
              <a:buClr>
                <a:srgbClr val="C00000"/>
              </a:buClr>
            </a:pPr>
            <a:r>
              <a:rPr lang="zh-CN" altLang="en-US" sz="2800" b="1" dirty="0">
                <a:latin typeface="华文新魏" panose="02010800040101010101" pitchFamily="2" charset="-122"/>
                <a:ea typeface="华文新魏" panose="02010800040101010101" pitchFamily="2" charset="-122"/>
              </a:rPr>
              <a:t>包括的</a:t>
            </a:r>
            <a:r>
              <a:rPr lang="zh-CN" altLang="en-US" sz="2800" b="1" dirty="0">
                <a:solidFill>
                  <a:srgbClr val="0000FF"/>
                </a:solidFill>
                <a:latin typeface="华文新魏" panose="02010800040101010101" pitchFamily="2" charset="-122"/>
                <a:ea typeface="华文新魏" panose="02010800040101010101" pitchFamily="2" charset="-122"/>
              </a:rPr>
              <a:t>理论知识</a:t>
            </a:r>
            <a:r>
              <a:rPr lang="zh-CN" altLang="en-US" sz="2800" b="1" dirty="0">
                <a:latin typeface="华文新魏" panose="02010800040101010101" pitchFamily="2" charset="-122"/>
                <a:ea typeface="华文新魏" panose="02010800040101010101" pitchFamily="2" charset="-122"/>
              </a:rPr>
              <a:t>：形式语言和自动机理论、语法制导的定义和属性文法等。</a:t>
            </a:r>
            <a:endParaRPr lang="en-US" altLang="zh-CN" sz="2800" b="1" dirty="0">
              <a:latin typeface="华文新魏" panose="02010800040101010101" pitchFamily="2" charset="-122"/>
              <a:ea typeface="华文新魏" panose="02010800040101010101" pitchFamily="2" charset="-122"/>
            </a:endParaRPr>
          </a:p>
          <a:p>
            <a:pPr algn="just">
              <a:buClr>
                <a:srgbClr val="C00000"/>
              </a:buClr>
            </a:pPr>
            <a:r>
              <a:rPr lang="zh-CN" altLang="en-US" sz="2800" b="1" dirty="0">
                <a:latin typeface="华文新魏" panose="02010800040101010101" pitchFamily="2" charset="-122"/>
                <a:ea typeface="华文新魏" panose="02010800040101010101" pitchFamily="2" charset="-122"/>
              </a:rPr>
              <a:t>强调</a:t>
            </a:r>
            <a:r>
              <a:rPr lang="zh-CN" altLang="en-US" sz="2800" b="1" dirty="0">
                <a:solidFill>
                  <a:srgbClr val="0000FF"/>
                </a:solidFill>
                <a:latin typeface="华文新魏" panose="02010800040101010101" pitchFamily="2" charset="-122"/>
                <a:ea typeface="华文新魏" panose="02010800040101010101" pitchFamily="2" charset="-122"/>
              </a:rPr>
              <a:t>形式描述技术</a:t>
            </a:r>
            <a:r>
              <a:rPr lang="zh-CN" altLang="en-US" sz="2800" b="1" dirty="0">
                <a:latin typeface="华文新魏" panose="02010800040101010101" pitchFamily="2" charset="-122"/>
                <a:ea typeface="华文新魏" panose="02010800040101010101" pitchFamily="2" charset="-122"/>
              </a:rPr>
              <a:t>和</a:t>
            </a:r>
            <a:r>
              <a:rPr lang="zh-CN" altLang="en-US" sz="2800" b="1" dirty="0">
                <a:solidFill>
                  <a:srgbClr val="0000FF"/>
                </a:solidFill>
                <a:latin typeface="华文新魏" panose="02010800040101010101" pitchFamily="2" charset="-122"/>
                <a:ea typeface="华文新魏" panose="02010800040101010101" pitchFamily="2" charset="-122"/>
              </a:rPr>
              <a:t>自动生成技术</a:t>
            </a:r>
            <a:r>
              <a:rPr lang="zh-CN" altLang="en-US" sz="2800" b="1" dirty="0">
                <a:latin typeface="华文新魏" panose="02010800040101010101" pitchFamily="2" charset="-122"/>
                <a:ea typeface="华文新魏" panose="02010800040101010101" pitchFamily="2" charset="-122"/>
              </a:rPr>
              <a:t>。</a:t>
            </a:r>
            <a:endParaRPr lang="en-US" altLang="zh-CN" sz="2800" b="1" dirty="0">
              <a:latin typeface="华文新魏" panose="02010800040101010101" pitchFamily="2" charset="-122"/>
              <a:ea typeface="华文新魏" panose="02010800040101010101" pitchFamily="2" charset="-122"/>
            </a:endParaRPr>
          </a:p>
          <a:p>
            <a:pPr algn="just">
              <a:buClr>
                <a:srgbClr val="C00000"/>
              </a:buClr>
            </a:pPr>
            <a:r>
              <a:rPr lang="zh-CN" altLang="en-US" sz="2800" b="1" dirty="0">
                <a:latin typeface="华文新魏" panose="02010800040101010101" pitchFamily="2" charset="-122"/>
                <a:ea typeface="华文新魏" panose="02010800040101010101" pitchFamily="2" charset="-122"/>
              </a:rPr>
              <a:t>强调对编译原理和技术的</a:t>
            </a:r>
            <a:r>
              <a:rPr lang="zh-CN" altLang="en-US" sz="2800" b="1" dirty="0">
                <a:solidFill>
                  <a:srgbClr val="0000FF"/>
                </a:solidFill>
                <a:latin typeface="华文新魏" panose="02010800040101010101" pitchFamily="2" charset="-122"/>
                <a:ea typeface="华文新魏" panose="02010800040101010101" pitchFamily="2" charset="-122"/>
              </a:rPr>
              <a:t>宏观</a:t>
            </a:r>
            <a:r>
              <a:rPr lang="zh-CN" altLang="en-US" sz="2800" b="1" dirty="0">
                <a:latin typeface="华文新魏" panose="02010800040101010101" pitchFamily="2" charset="-122"/>
                <a:ea typeface="华文新魏" panose="02010800040101010101" pitchFamily="2" charset="-122"/>
              </a:rPr>
              <a:t>理解，不把注意力分散到枝节算法，不偏向于任何源语言或目标机器。</a:t>
            </a:r>
          </a:p>
        </p:txBody>
      </p:sp>
    </p:spTree>
    <p:extLst>
      <p:ext uri="{BB962C8B-B14F-4D97-AF65-F5344CB8AC3E}">
        <p14:creationId xmlns:p14="http://schemas.microsoft.com/office/powerpoint/2010/main" val="2257044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1150938" y="838200"/>
            <a:ext cx="5249862" cy="838200"/>
          </a:xfrm>
        </p:spPr>
        <p:txBody>
          <a:bodyPr/>
          <a:lstStyle/>
          <a:p>
            <a:pPr algn="ctr"/>
            <a:r>
              <a:rPr lang="zh-CN" altLang="en-US" b="1">
                <a:solidFill>
                  <a:srgbClr val="000099"/>
                </a:solidFill>
                <a:latin typeface="华文新魏" pitchFamily="2" charset="-122"/>
                <a:ea typeface="华文新魏" pitchFamily="2" charset="-122"/>
              </a:rPr>
              <a:t>学习方法</a:t>
            </a:r>
          </a:p>
        </p:txBody>
      </p:sp>
      <p:sp>
        <p:nvSpPr>
          <p:cNvPr id="329731" name="Rectangle 3"/>
          <p:cNvSpPr>
            <a:spLocks noGrp="1" noChangeArrowheads="1"/>
          </p:cNvSpPr>
          <p:nvPr>
            <p:ph type="body" idx="1"/>
          </p:nvPr>
        </p:nvSpPr>
        <p:spPr>
          <a:xfrm>
            <a:off x="685800" y="2057400"/>
            <a:ext cx="8229600" cy="4343400"/>
          </a:xfrm>
        </p:spPr>
        <p:txBody>
          <a:bodyPr/>
          <a:lstStyle/>
          <a:p>
            <a:pPr>
              <a:lnSpc>
                <a:spcPct val="90000"/>
              </a:lnSpc>
            </a:pPr>
            <a:r>
              <a:rPr lang="zh-CN" altLang="en-US" b="1">
                <a:latin typeface="楷体_GB2312" pitchFamily="49" charset="-122"/>
                <a:ea typeface="华文新魏" pitchFamily="2" charset="-122"/>
              </a:rPr>
              <a:t>勤于思考</a:t>
            </a:r>
          </a:p>
          <a:p>
            <a:pPr lvl="1">
              <a:lnSpc>
                <a:spcPct val="90000"/>
              </a:lnSpc>
            </a:pPr>
            <a:r>
              <a:rPr lang="zh-CN" altLang="en-US" sz="2400" b="1">
                <a:latin typeface="宋体" pitchFamily="2" charset="-122"/>
                <a:ea typeface="华文新魏" pitchFamily="2" charset="-122"/>
              </a:rPr>
              <a:t>博览、多思（学而不思则罔、思而不学则怠；书由厚到薄、由薄到厚）、常实践</a:t>
            </a:r>
            <a:endParaRPr lang="zh-CN" altLang="en-US" sz="2400" b="1">
              <a:latin typeface="楷体_GB2312" pitchFamily="49" charset="-122"/>
              <a:ea typeface="华文新魏" pitchFamily="2" charset="-122"/>
            </a:endParaRPr>
          </a:p>
          <a:p>
            <a:pPr lvl="1">
              <a:lnSpc>
                <a:spcPct val="90000"/>
              </a:lnSpc>
            </a:pPr>
            <a:r>
              <a:rPr lang="zh-CN" altLang="en-US" sz="2400" b="1">
                <a:latin typeface="楷体_GB2312" pitchFamily="49" charset="-122"/>
                <a:ea typeface="华文新魏" pitchFamily="2" charset="-122"/>
              </a:rPr>
              <a:t>思考由怀疑和答案组成。</a:t>
            </a:r>
            <a:r>
              <a:rPr lang="zh-CN" altLang="en-US" sz="2400" b="1">
                <a:solidFill>
                  <a:schemeClr val="hlink"/>
                </a:solidFill>
                <a:latin typeface="楷体_GB2312" pitchFamily="49" charset="-122"/>
                <a:ea typeface="华文新魏" pitchFamily="2" charset="-122"/>
              </a:rPr>
              <a:t>怀疑是智慧的大门</a:t>
            </a:r>
            <a:r>
              <a:rPr lang="zh-CN" altLang="en-US" sz="2400" b="1">
                <a:latin typeface="楷体_GB2312" pitchFamily="49" charset="-122"/>
                <a:ea typeface="华文新魏" pitchFamily="2" charset="-122"/>
              </a:rPr>
              <a:t>，知道得越多，就越会发问，而问题就越多。</a:t>
            </a:r>
            <a:r>
              <a:rPr lang="zh-CN" altLang="en-US" sz="2400" b="1">
                <a:solidFill>
                  <a:schemeClr val="hlink"/>
                </a:solidFill>
                <a:latin typeface="楷体_GB2312" pitchFamily="49" charset="-122"/>
                <a:ea typeface="华文新魏" pitchFamily="2" charset="-122"/>
              </a:rPr>
              <a:t>发问使人进步</a:t>
            </a:r>
            <a:r>
              <a:rPr lang="en-US" altLang="zh-CN" sz="2400" b="1">
                <a:solidFill>
                  <a:schemeClr val="hlink"/>
                </a:solidFill>
                <a:latin typeface="Arial"/>
                <a:ea typeface="华文新魏" pitchFamily="2" charset="-122"/>
              </a:rPr>
              <a:t>——</a:t>
            </a:r>
            <a:r>
              <a:rPr lang="zh-CN" altLang="en-US" sz="2400" b="1">
                <a:solidFill>
                  <a:schemeClr val="hlink"/>
                </a:solidFill>
                <a:latin typeface="楷体_GB2312" pitchFamily="49" charset="-122"/>
                <a:ea typeface="华文新魏" pitchFamily="2" charset="-122"/>
              </a:rPr>
              <a:t>学问</a:t>
            </a:r>
            <a:endParaRPr lang="zh-CN" altLang="en-US" sz="2400" b="1">
              <a:latin typeface="楷体_GB2312" pitchFamily="49" charset="-122"/>
              <a:ea typeface="华文新魏" pitchFamily="2" charset="-122"/>
            </a:endParaRPr>
          </a:p>
          <a:p>
            <a:pPr>
              <a:lnSpc>
                <a:spcPct val="90000"/>
              </a:lnSpc>
            </a:pPr>
            <a:r>
              <a:rPr lang="zh-CN" altLang="en-US" b="1">
                <a:latin typeface="楷体_GB2312" pitchFamily="49" charset="-122"/>
                <a:ea typeface="华文新魏" pitchFamily="2" charset="-122"/>
              </a:rPr>
              <a:t>强化基础</a:t>
            </a:r>
          </a:p>
          <a:p>
            <a:pPr lvl="1">
              <a:lnSpc>
                <a:spcPct val="90000"/>
              </a:lnSpc>
            </a:pPr>
            <a:r>
              <a:rPr lang="zh-CN" altLang="en-US" sz="2400" b="1">
                <a:latin typeface="楷体_GB2312" pitchFamily="49" charset="-122"/>
                <a:ea typeface="华文新魏" pitchFamily="2" charset="-122"/>
              </a:rPr>
              <a:t>在独立思考之前，必须先有基础知识。所谓</a:t>
            </a:r>
            <a:r>
              <a:rPr lang="zh-CN" altLang="en-US" sz="2400" b="1">
                <a:latin typeface="Arial"/>
                <a:ea typeface="华文新魏" pitchFamily="2" charset="-122"/>
              </a:rPr>
              <a:t>“</a:t>
            </a:r>
            <a:r>
              <a:rPr lang="zh-CN" altLang="en-US" sz="2400" b="1">
                <a:latin typeface="楷体_GB2312" pitchFamily="49" charset="-122"/>
                <a:ea typeface="华文新魏" pitchFamily="2" charset="-122"/>
              </a:rPr>
              <a:t>获得基础知识</a:t>
            </a:r>
            <a:r>
              <a:rPr lang="zh-CN" altLang="en-US" sz="2400" b="1">
                <a:latin typeface="Arial"/>
                <a:ea typeface="华文新魏" pitchFamily="2" charset="-122"/>
              </a:rPr>
              <a:t>”</a:t>
            </a:r>
            <a:r>
              <a:rPr lang="zh-CN" altLang="en-US" sz="2400" b="1">
                <a:latin typeface="楷体_GB2312" pitchFamily="49" charset="-122"/>
                <a:ea typeface="华文新魏" pitchFamily="2" charset="-122"/>
              </a:rPr>
              <a:t>并不是形式上读过某门课程，而是将学过的东西完全弄懂</a:t>
            </a:r>
            <a:r>
              <a:rPr lang="en-US" altLang="zh-CN" sz="2400" b="1">
                <a:latin typeface="Arial"/>
                <a:ea typeface="华文新魏" pitchFamily="2" charset="-122"/>
              </a:rPr>
              <a:t>——</a:t>
            </a:r>
            <a:r>
              <a:rPr lang="zh-CN" altLang="en-US" sz="2400" b="1">
                <a:solidFill>
                  <a:schemeClr val="hlink"/>
                </a:solidFill>
                <a:latin typeface="楷体_GB2312" pitchFamily="49" charset="-122"/>
                <a:ea typeface="华文新魏" pitchFamily="2" charset="-122"/>
              </a:rPr>
              <a:t>一定要上课</a:t>
            </a:r>
          </a:p>
          <a:p>
            <a:pPr lvl="1">
              <a:lnSpc>
                <a:spcPct val="90000"/>
              </a:lnSpc>
            </a:pPr>
            <a:r>
              <a:rPr lang="zh-CN" altLang="en-US" sz="2400" b="1">
                <a:latin typeface="楷体_GB2312" pitchFamily="49" charset="-122"/>
                <a:ea typeface="华文新魏" pitchFamily="2" charset="-122"/>
              </a:rPr>
              <a:t>理论与实践的结合能力</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1150938" y="838200"/>
            <a:ext cx="5249862" cy="838200"/>
          </a:xfrm>
        </p:spPr>
        <p:txBody>
          <a:bodyPr/>
          <a:lstStyle/>
          <a:p>
            <a:pPr algn="ctr"/>
            <a:r>
              <a:rPr lang="zh-CN" altLang="en-US" b="1">
                <a:solidFill>
                  <a:srgbClr val="000099"/>
                </a:solidFill>
                <a:latin typeface="华文新魏" pitchFamily="2" charset="-122"/>
                <a:ea typeface="华文新魏" pitchFamily="2" charset="-122"/>
              </a:rPr>
              <a:t>学习方法</a:t>
            </a:r>
          </a:p>
        </p:txBody>
      </p:sp>
      <p:sp>
        <p:nvSpPr>
          <p:cNvPr id="330755" name="Rectangle 3"/>
          <p:cNvSpPr>
            <a:spLocks noGrp="1" noChangeArrowheads="1"/>
          </p:cNvSpPr>
          <p:nvPr>
            <p:ph type="body" idx="1"/>
          </p:nvPr>
        </p:nvSpPr>
        <p:spPr>
          <a:xfrm>
            <a:off x="685800" y="2057400"/>
            <a:ext cx="8229600" cy="4572000"/>
          </a:xfrm>
        </p:spPr>
        <p:txBody>
          <a:bodyPr/>
          <a:lstStyle/>
          <a:p>
            <a:pPr>
              <a:lnSpc>
                <a:spcPct val="90000"/>
              </a:lnSpc>
            </a:pPr>
            <a:r>
              <a:rPr lang="zh-CN" altLang="en-US" sz="3600" b="1">
                <a:latin typeface="华文新魏" pitchFamily="2" charset="-122"/>
                <a:ea typeface="华文新魏" pitchFamily="2" charset="-122"/>
              </a:rPr>
              <a:t>应对困难</a:t>
            </a:r>
          </a:p>
          <a:p>
            <a:pPr lvl="1">
              <a:lnSpc>
                <a:spcPct val="90000"/>
              </a:lnSpc>
            </a:pPr>
            <a:r>
              <a:rPr lang="zh-CN" altLang="en-US" sz="2400" b="1">
                <a:latin typeface="华文新魏" pitchFamily="2" charset="-122"/>
                <a:ea typeface="华文新魏" pitchFamily="2" charset="-122"/>
              </a:rPr>
              <a:t>不畏惧困难</a:t>
            </a:r>
          </a:p>
          <a:p>
            <a:pPr lvl="1">
              <a:lnSpc>
                <a:spcPct val="90000"/>
              </a:lnSpc>
            </a:pPr>
            <a:r>
              <a:rPr lang="zh-CN" altLang="en-US" sz="2400" b="1">
                <a:latin typeface="华文新魏" pitchFamily="2" charset="-122"/>
                <a:ea typeface="华文新魏" pitchFamily="2" charset="-122"/>
              </a:rPr>
              <a:t>从教训到经验</a:t>
            </a:r>
            <a:r>
              <a:rPr lang="en-US" altLang="zh-CN" sz="2400" b="1">
                <a:latin typeface="Arial"/>
                <a:ea typeface="华文新魏" pitchFamily="2" charset="-122"/>
              </a:rPr>
              <a:t>——</a:t>
            </a:r>
            <a:r>
              <a:rPr lang="zh-CN" altLang="en-US" sz="2400" b="1">
                <a:latin typeface="华文新魏" pitchFamily="2" charset="-122"/>
                <a:ea typeface="华文新魏" pitchFamily="2" charset="-122"/>
              </a:rPr>
              <a:t>亲身体验</a:t>
            </a:r>
          </a:p>
          <a:p>
            <a:pPr lvl="1">
              <a:lnSpc>
                <a:spcPct val="90000"/>
              </a:lnSpc>
            </a:pPr>
            <a:r>
              <a:rPr lang="zh-CN" altLang="en-US" sz="2400" b="1">
                <a:latin typeface="华文新魏" pitchFamily="2" charset="-122"/>
                <a:ea typeface="华文新魏" pitchFamily="2" charset="-122"/>
              </a:rPr>
              <a:t>要实践（作业、实验），加深理解</a:t>
            </a:r>
          </a:p>
          <a:p>
            <a:pPr>
              <a:lnSpc>
                <a:spcPct val="90000"/>
              </a:lnSpc>
            </a:pPr>
            <a:r>
              <a:rPr lang="zh-CN" altLang="en-US" sz="3600" b="1">
                <a:latin typeface="华文新魏" pitchFamily="2" charset="-122"/>
                <a:ea typeface="华文新魏" pitchFamily="2" charset="-122"/>
              </a:rPr>
              <a:t>学习是一个过程</a:t>
            </a:r>
          </a:p>
          <a:p>
            <a:pPr lvl="1">
              <a:lnSpc>
                <a:spcPct val="90000"/>
              </a:lnSpc>
              <a:buClrTx/>
            </a:pPr>
            <a:r>
              <a:rPr lang="zh-CN" altLang="en-US" sz="2400" b="1">
                <a:solidFill>
                  <a:schemeClr val="hlink"/>
                </a:solidFill>
                <a:latin typeface="华文新魏" pitchFamily="2" charset="-122"/>
                <a:ea typeface="华文新魏" pitchFamily="2" charset="-122"/>
              </a:rPr>
              <a:t>上课、读书、复习、做作业、讨论、做实验、自己编程序、上机调试排错</a:t>
            </a:r>
            <a:r>
              <a:rPr lang="en-US" altLang="zh-CN" sz="2400" b="1">
                <a:latin typeface="Arial"/>
                <a:ea typeface="华文新魏" pitchFamily="2" charset="-122"/>
              </a:rPr>
              <a:t>………</a:t>
            </a:r>
            <a:r>
              <a:rPr lang="zh-CN" altLang="en-US" sz="2400" b="1">
                <a:latin typeface="华文新魏" pitchFamily="2" charset="-122"/>
                <a:ea typeface="华文新魏" pitchFamily="2" charset="-122"/>
              </a:rPr>
              <a:t>是绝对必要的</a:t>
            </a:r>
          </a:p>
          <a:p>
            <a:pPr>
              <a:lnSpc>
                <a:spcPct val="90000"/>
              </a:lnSpc>
            </a:pPr>
            <a:r>
              <a:rPr lang="zh-CN" altLang="en-US" b="1">
                <a:latin typeface="华文新魏" pitchFamily="2" charset="-122"/>
                <a:ea typeface="华文新魏" pitchFamily="2" charset="-122"/>
              </a:rPr>
              <a:t>辅导答疑</a:t>
            </a:r>
          </a:p>
          <a:p>
            <a:pPr lvl="1">
              <a:lnSpc>
                <a:spcPct val="90000"/>
              </a:lnSpc>
            </a:pPr>
            <a:r>
              <a:rPr lang="zh-CN" altLang="en-US" sz="2400" b="1">
                <a:latin typeface="华文新魏" pitchFamily="2" charset="-122"/>
                <a:ea typeface="华文新魏" pitchFamily="2" charset="-122"/>
              </a:rPr>
              <a:t>教师是最宝贵的资源</a:t>
            </a:r>
            <a:r>
              <a:rPr lang="en-US" altLang="zh-CN" sz="2400" b="1">
                <a:latin typeface="Arial"/>
                <a:ea typeface="华文新魏" pitchFamily="2" charset="-122"/>
              </a:rPr>
              <a:t>…</a:t>
            </a:r>
            <a:endParaRPr lang="en-US" altLang="zh-CN" sz="2400" b="1">
              <a:latin typeface="华文新魏" pitchFamily="2" charset="-122"/>
              <a:ea typeface="华文新魏" pitchFamily="2" charset="-122"/>
            </a:endParaRPr>
          </a:p>
          <a:p>
            <a:pPr lvl="1">
              <a:lnSpc>
                <a:spcPct val="90000"/>
              </a:lnSpc>
            </a:pPr>
            <a:r>
              <a:rPr lang="zh-CN" altLang="en-US" sz="2400" b="1">
                <a:latin typeface="华文新魏" pitchFamily="2" charset="-122"/>
                <a:ea typeface="华文新魏" pitchFamily="2" charset="-122"/>
              </a:rPr>
              <a:t>自己要思考，以获得最大收获：习题、问题</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a:solidFill>
                  <a:srgbClr val="000099"/>
                </a:solidFill>
                <a:latin typeface="华文新魏" pitchFamily="2" charset="-122"/>
                <a:ea typeface="华文新魏" pitchFamily="2" charset="-122"/>
              </a:rPr>
              <a:t>希望...</a:t>
            </a:r>
          </a:p>
        </p:txBody>
      </p:sp>
      <p:sp>
        <p:nvSpPr>
          <p:cNvPr id="3" name="内容占位符 2"/>
          <p:cNvSpPr>
            <a:spLocks noGrp="1"/>
          </p:cNvSpPr>
          <p:nvPr>
            <p:ph idx="1"/>
          </p:nvPr>
        </p:nvSpPr>
        <p:spPr/>
        <p:txBody>
          <a:bodyPr/>
          <a:lstStyle/>
          <a:p>
            <a:pPr algn="l">
              <a:lnSpc>
                <a:spcPct val="90000"/>
              </a:lnSpc>
            </a:pPr>
            <a:r>
              <a:rPr lang="zh-CN" altLang="en-US" sz="3600" b="1">
                <a:latin typeface="华文新魏" pitchFamily="2" charset="-122"/>
                <a:ea typeface="华文新魏" pitchFamily="2" charset="-122"/>
              </a:rPr>
              <a:t>1.掌握</a:t>
            </a:r>
            <a:r>
              <a:rPr lang="en-US" altLang="zh-CN" sz="3600" b="1">
                <a:latin typeface="华文新魏" pitchFamily="2" charset="-122"/>
                <a:ea typeface="华文新魏" pitchFamily="2" charset="-122"/>
              </a:rPr>
              <a:t>“</a:t>
            </a:r>
            <a:r>
              <a:rPr lang="zh-CN" altLang="en-US" sz="3600" b="1">
                <a:latin typeface="华文新魏" pitchFamily="2" charset="-122"/>
                <a:ea typeface="华文新魏" pitchFamily="2" charset="-122"/>
              </a:rPr>
              <a:t>编译原理</a:t>
            </a:r>
            <a:r>
              <a:rPr lang="en-US" altLang="zh-CN" sz="3600" b="1">
                <a:latin typeface="华文新魏" pitchFamily="2" charset="-122"/>
                <a:ea typeface="华文新魏" pitchFamily="2" charset="-122"/>
              </a:rPr>
              <a:t>”</a:t>
            </a:r>
            <a:r>
              <a:rPr lang="zh-CN" altLang="en-US" sz="3600" b="1">
                <a:latin typeface="华文新魏" pitchFamily="2" charset="-122"/>
                <a:ea typeface="华文新魏" pitchFamily="2" charset="-122"/>
              </a:rPr>
              <a:t>中的基本概念、基本理论、基本方法</a:t>
            </a:r>
          </a:p>
          <a:p>
            <a:pPr algn="l">
              <a:lnSpc>
                <a:spcPct val="90000"/>
              </a:lnSpc>
            </a:pPr>
            <a:r>
              <a:rPr lang="zh-CN" altLang="en-US" sz="3600" b="1">
                <a:latin typeface="华文新魏" pitchFamily="2" charset="-122"/>
                <a:ea typeface="华文新魏" pitchFamily="2" charset="-122"/>
              </a:rPr>
              <a:t>2.在系统层面上再认识程序和算法</a:t>
            </a:r>
          </a:p>
          <a:p>
            <a:pPr algn="l">
              <a:lnSpc>
                <a:spcPct val="90000"/>
              </a:lnSpc>
            </a:pPr>
            <a:r>
              <a:rPr lang="zh-CN" altLang="en-US" sz="3600" b="1">
                <a:latin typeface="华文新魏" pitchFamily="2" charset="-122"/>
                <a:ea typeface="华文新魏" pitchFamily="2" charset="-122"/>
              </a:rPr>
              <a:t>3.提升计算机问题的求解水平</a:t>
            </a:r>
          </a:p>
          <a:p>
            <a:pPr algn="l">
              <a:lnSpc>
                <a:spcPct val="90000"/>
              </a:lnSpc>
            </a:pPr>
            <a:r>
              <a:rPr lang="zh-CN" altLang="en-US" sz="3600" b="1">
                <a:latin typeface="华文新魏" pitchFamily="2" charset="-122"/>
                <a:ea typeface="华文新魏" pitchFamily="2" charset="-122"/>
              </a:rPr>
              <a:t>4.增强系统能力</a:t>
            </a:r>
          </a:p>
          <a:p>
            <a:pPr algn="l">
              <a:lnSpc>
                <a:spcPct val="90000"/>
              </a:lnSpc>
            </a:pPr>
            <a:r>
              <a:rPr lang="zh-CN" altLang="en-US" sz="3600" b="1">
                <a:latin typeface="华文新魏" pitchFamily="2" charset="-122"/>
                <a:ea typeface="华文新魏" pitchFamily="2" charset="-122"/>
              </a:rPr>
              <a:t>5.体验实现自动计算的乐趣</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zh-CN" altLang="en-US" b="1">
                <a:ea typeface="华文新魏" pitchFamily="2" charset="-122"/>
              </a:rPr>
              <a:t>成绩评定</a:t>
            </a:r>
          </a:p>
        </p:txBody>
      </p:sp>
      <p:sp>
        <p:nvSpPr>
          <p:cNvPr id="344067" name="Rectangle 3"/>
          <p:cNvSpPr>
            <a:spLocks noGrp="1" noChangeArrowheads="1"/>
          </p:cNvSpPr>
          <p:nvPr>
            <p:ph type="body" idx="1"/>
          </p:nvPr>
        </p:nvSpPr>
        <p:spPr>
          <a:xfrm>
            <a:off x="683568" y="2017713"/>
            <a:ext cx="8271520" cy="4114800"/>
          </a:xfrm>
        </p:spPr>
        <p:txBody>
          <a:bodyPr/>
          <a:lstStyle/>
          <a:p>
            <a:r>
              <a:rPr lang="zh-CN" altLang="en-US" b="1" dirty="0">
                <a:ea typeface="华文新魏" pitchFamily="2" charset="-122"/>
              </a:rPr>
              <a:t>考试必备条件</a:t>
            </a:r>
          </a:p>
          <a:p>
            <a:pPr lvl="1"/>
            <a:r>
              <a:rPr lang="zh-CN" altLang="en-US" b="1" dirty="0">
                <a:ea typeface="华文新魏" pitchFamily="2" charset="-122"/>
              </a:rPr>
              <a:t>按照要求完成指定的习题</a:t>
            </a:r>
            <a:endParaRPr lang="en-US" altLang="zh-CN" b="1" dirty="0">
              <a:ea typeface="华文新魏" pitchFamily="2" charset="-122"/>
            </a:endParaRPr>
          </a:p>
          <a:p>
            <a:pPr lvl="1"/>
            <a:r>
              <a:rPr lang="zh-CN" altLang="en-US" b="1" dirty="0">
                <a:ea typeface="华文新魏" pitchFamily="2" charset="-122"/>
              </a:rPr>
              <a:t>严格按照考勤要求的比例</a:t>
            </a:r>
          </a:p>
          <a:p>
            <a:r>
              <a:rPr lang="zh-CN" altLang="en-US" b="1" dirty="0">
                <a:latin typeface="华文新魏" pitchFamily="2" charset="-122"/>
                <a:ea typeface="华文新魏" pitchFamily="2" charset="-122"/>
              </a:rPr>
              <a:t>考核方式：</a:t>
            </a:r>
            <a:r>
              <a:rPr lang="zh-CN" altLang="en-US" b="1" dirty="0">
                <a:solidFill>
                  <a:srgbClr val="C00000"/>
                </a:solidFill>
                <a:latin typeface="华文新魏" pitchFamily="2" charset="-122"/>
                <a:ea typeface="华文新魏" pitchFamily="2" charset="-122"/>
              </a:rPr>
              <a:t>闭卷</a:t>
            </a:r>
            <a:r>
              <a:rPr lang="zh-CN" altLang="en-US" b="1" dirty="0">
                <a:latin typeface="华文新魏" pitchFamily="2" charset="-122"/>
                <a:ea typeface="华文新魏" pitchFamily="2" charset="-122"/>
              </a:rPr>
              <a:t>笔试</a:t>
            </a:r>
            <a:endParaRPr lang="en-US" altLang="zh-CN" b="1" dirty="0">
              <a:latin typeface="华文新魏" pitchFamily="2" charset="-122"/>
              <a:ea typeface="华文新魏" pitchFamily="2" charset="-122"/>
            </a:endParaRPr>
          </a:p>
          <a:p>
            <a:r>
              <a:rPr lang="zh-CN" altLang="en-US" b="1" dirty="0">
                <a:latin typeface="华文新魏" pitchFamily="2" charset="-122"/>
                <a:ea typeface="华文新魏" pitchFamily="2" charset="-122"/>
              </a:rPr>
              <a:t>成绩构成：</a:t>
            </a:r>
          </a:p>
          <a:p>
            <a:pPr lvl="1"/>
            <a:r>
              <a:rPr lang="zh-CN" altLang="en-US" b="1">
                <a:latin typeface="华文新魏" pitchFamily="2" charset="-122"/>
                <a:ea typeface="华文新魏" pitchFamily="2" charset="-122"/>
              </a:rPr>
              <a:t>平时成绩：</a:t>
            </a:r>
            <a:r>
              <a:rPr lang="en-US" altLang="zh-CN" b="1">
                <a:solidFill>
                  <a:srgbClr val="FF0000"/>
                </a:solidFill>
                <a:latin typeface="华文新魏" pitchFamily="2" charset="-122"/>
                <a:ea typeface="华文新魏" pitchFamily="2" charset="-122"/>
              </a:rPr>
              <a:t>40%</a:t>
            </a:r>
          </a:p>
          <a:p>
            <a:pPr marL="457200" lvl="1" indent="0">
              <a:buNone/>
            </a:pPr>
            <a:r>
              <a:rPr lang="zh-CN" altLang="en-US" b="1">
                <a:latin typeface="华文新魏" pitchFamily="2" charset="-122"/>
                <a:ea typeface="华文新魏" pitchFamily="2" charset="-122"/>
              </a:rPr>
              <a:t>   （课后作业、</a:t>
            </a:r>
            <a:r>
              <a:rPr lang="en-US" altLang="zh-CN" b="1">
                <a:latin typeface="华文新魏" pitchFamily="2" charset="-122"/>
                <a:ea typeface="华文新魏" pitchFamily="2" charset="-122"/>
              </a:rPr>
              <a:t>Educoder </a:t>
            </a:r>
            <a:r>
              <a:rPr lang="zh-CN" altLang="en-US" b="1">
                <a:latin typeface="华文新魏" pitchFamily="2" charset="-122"/>
                <a:ea typeface="华文新魏" pitchFamily="2" charset="-122"/>
              </a:rPr>
              <a:t>平台作业、单元测试</a:t>
            </a:r>
            <a:r>
              <a:rPr lang="zh-CN" altLang="en-US" b="1" dirty="0">
                <a:latin typeface="华文新魏" pitchFamily="2" charset="-122"/>
                <a:ea typeface="华文新魏" pitchFamily="2" charset="-122"/>
              </a:rPr>
              <a:t>）</a:t>
            </a:r>
            <a:endParaRPr lang="en-US" altLang="zh-CN" b="1" dirty="0">
              <a:latin typeface="华文新魏" pitchFamily="2" charset="-122"/>
              <a:ea typeface="华文新魏" pitchFamily="2" charset="-122"/>
            </a:endParaRPr>
          </a:p>
          <a:p>
            <a:pPr lvl="1"/>
            <a:r>
              <a:rPr lang="zh-CN" altLang="en-US" b="1">
                <a:latin typeface="华文新魏" pitchFamily="2" charset="-122"/>
                <a:ea typeface="华文新魏" pitchFamily="2" charset="-122"/>
              </a:rPr>
              <a:t>期末考试：</a:t>
            </a:r>
            <a:r>
              <a:rPr lang="en-US" altLang="zh-CN" b="1">
                <a:solidFill>
                  <a:srgbClr val="FF0000"/>
                </a:solidFill>
                <a:latin typeface="华文新魏" pitchFamily="2" charset="-122"/>
                <a:ea typeface="华文新魏" pitchFamily="2" charset="-122"/>
              </a:rPr>
              <a:t>60</a:t>
            </a:r>
            <a:r>
              <a:rPr lang="en-US" altLang="zh-CN" b="1" dirty="0">
                <a:solidFill>
                  <a:srgbClr val="FF0000"/>
                </a:solidFill>
                <a:latin typeface="华文新魏" pitchFamily="2" charset="-122"/>
                <a:ea typeface="华文新魏" pitchFamily="2" charset="-122"/>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1150938" y="838200"/>
            <a:ext cx="4487862" cy="838200"/>
          </a:xfrm>
        </p:spPr>
        <p:txBody>
          <a:bodyPr/>
          <a:lstStyle/>
          <a:p>
            <a:r>
              <a:rPr lang="zh-CN" altLang="en-US" b="1" dirty="0">
                <a:solidFill>
                  <a:schemeClr val="folHlink"/>
                </a:solidFill>
                <a:latin typeface="华文新魏" pitchFamily="2" charset="-122"/>
                <a:ea typeface="华文新魏" pitchFamily="2" charset="-122"/>
              </a:rPr>
              <a:t>第</a:t>
            </a:r>
            <a:r>
              <a:rPr lang="en-US" altLang="zh-CN" b="1" dirty="0">
                <a:solidFill>
                  <a:schemeClr val="folHlink"/>
                </a:solidFill>
                <a:latin typeface="华文新魏" pitchFamily="2" charset="-122"/>
                <a:ea typeface="华文新魏" pitchFamily="2" charset="-122"/>
              </a:rPr>
              <a:t>1</a:t>
            </a:r>
            <a:r>
              <a:rPr lang="zh-CN" altLang="en-US" b="1" dirty="0">
                <a:solidFill>
                  <a:schemeClr val="folHlink"/>
                </a:solidFill>
                <a:latin typeface="华文新魏" pitchFamily="2" charset="-122"/>
                <a:ea typeface="华文新魏" pitchFamily="2" charset="-122"/>
              </a:rPr>
              <a:t>章 引论</a:t>
            </a:r>
          </a:p>
        </p:txBody>
      </p:sp>
      <p:sp>
        <p:nvSpPr>
          <p:cNvPr id="284675" name="Rectangle 3"/>
          <p:cNvSpPr>
            <a:spLocks noGrp="1" noChangeArrowheads="1"/>
          </p:cNvSpPr>
          <p:nvPr>
            <p:ph type="body" idx="1"/>
          </p:nvPr>
        </p:nvSpPr>
        <p:spPr>
          <a:xfrm>
            <a:off x="1150938" y="2276872"/>
            <a:ext cx="7772400" cy="4114800"/>
          </a:xfrm>
        </p:spPr>
        <p:txBody>
          <a:bodyPr/>
          <a:lstStyle/>
          <a:p>
            <a:pPr algn="l">
              <a:lnSpc>
                <a:spcPct val="90000"/>
              </a:lnSpc>
            </a:pPr>
            <a:r>
              <a:rPr lang="zh-CN" altLang="en-US" sz="3600" b="1" dirty="0">
                <a:latin typeface="华文新魏" pitchFamily="2" charset="-122"/>
                <a:ea typeface="华文新魏" pitchFamily="2" charset="-122"/>
              </a:rPr>
              <a:t>1.1  编译器概述</a:t>
            </a:r>
            <a:endParaRPr lang="en-US" altLang="zh-CN" sz="3600" b="1" dirty="0">
              <a:latin typeface="华文新魏" pitchFamily="2" charset="-122"/>
              <a:ea typeface="华文新魏" pitchFamily="2" charset="-122"/>
            </a:endParaRPr>
          </a:p>
          <a:p>
            <a:pPr algn="l">
              <a:lnSpc>
                <a:spcPct val="90000"/>
              </a:lnSpc>
            </a:pPr>
            <a:endParaRPr lang="zh-CN" altLang="en-US" sz="3600" b="1" dirty="0">
              <a:latin typeface="华文新魏" pitchFamily="2" charset="-122"/>
              <a:ea typeface="华文新魏" pitchFamily="2" charset="-122"/>
            </a:endParaRPr>
          </a:p>
          <a:p>
            <a:pPr algn="l">
              <a:lnSpc>
                <a:spcPct val="90000"/>
              </a:lnSpc>
            </a:pPr>
            <a:r>
              <a:rPr lang="zh-CN" altLang="en-US" sz="3600" b="1" dirty="0">
                <a:latin typeface="华文新魏" pitchFamily="2" charset="-122"/>
                <a:ea typeface="华文新魏" pitchFamily="2" charset="-122"/>
              </a:rPr>
              <a:t>1.</a:t>
            </a:r>
            <a:r>
              <a:rPr lang="en-US" altLang="zh-CN" sz="3600" b="1" dirty="0">
                <a:latin typeface="华文新魏" pitchFamily="2" charset="-122"/>
                <a:ea typeface="华文新魏" pitchFamily="2" charset="-122"/>
              </a:rPr>
              <a:t>2</a:t>
            </a:r>
            <a:r>
              <a:rPr lang="zh-CN" altLang="en-US" sz="3600" b="1" dirty="0">
                <a:latin typeface="华文新魏" pitchFamily="2" charset="-122"/>
                <a:ea typeface="华文新魏" pitchFamily="2" charset="-122"/>
              </a:rPr>
              <a:t> 编译器技术的应用</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1151890" y="762000"/>
            <a:ext cx="6763385" cy="914400"/>
          </a:xfrm>
        </p:spPr>
        <p:txBody>
          <a:bodyPr/>
          <a:lstStyle/>
          <a:p>
            <a:r>
              <a:rPr lang="en-US" altLang="zh-CN" dirty="0">
                <a:solidFill>
                  <a:srgbClr val="000099"/>
                </a:solidFill>
                <a:latin typeface="华文新魏" pitchFamily="2" charset="-122"/>
                <a:ea typeface="华文新魏" pitchFamily="2" charset="-122"/>
              </a:rPr>
              <a:t>1.1  </a:t>
            </a:r>
            <a:r>
              <a:rPr lang="zh-CN" altLang="en-US" b="1" dirty="0">
                <a:latin typeface="华文新魏" pitchFamily="2" charset="-122"/>
                <a:ea typeface="华文新魏" pitchFamily="2" charset="-122"/>
                <a:sym typeface="+mn-ea"/>
              </a:rPr>
              <a:t>编译器概述</a:t>
            </a:r>
            <a:endParaRPr lang="zh-CN" altLang="en-US" b="1" dirty="0">
              <a:solidFill>
                <a:srgbClr val="000099"/>
              </a:solidFill>
              <a:latin typeface="华文新魏" pitchFamily="2" charset="-122"/>
              <a:ea typeface="华文新魏" pitchFamily="2" charset="-122"/>
            </a:endParaRPr>
          </a:p>
        </p:txBody>
      </p:sp>
      <p:sp>
        <p:nvSpPr>
          <p:cNvPr id="285699" name="Rectangle 3"/>
          <p:cNvSpPr>
            <a:spLocks noGrp="1" noChangeArrowheads="1"/>
          </p:cNvSpPr>
          <p:nvPr>
            <p:ph type="body" idx="1"/>
          </p:nvPr>
        </p:nvSpPr>
        <p:spPr>
          <a:xfrm>
            <a:off x="685800" y="1981200"/>
            <a:ext cx="8229600" cy="4572000"/>
          </a:xfrm>
        </p:spPr>
        <p:txBody>
          <a:bodyPr/>
          <a:lstStyle/>
          <a:p>
            <a:pPr>
              <a:lnSpc>
                <a:spcPct val="90000"/>
              </a:lnSpc>
            </a:pPr>
            <a:r>
              <a:rPr lang="zh-CN" altLang="en-US" sz="2800" b="1" dirty="0">
                <a:latin typeface="华文新魏" pitchFamily="2" charset="-122"/>
                <a:ea typeface="华文新魏" pitchFamily="2" charset="-122"/>
                <a:sym typeface="+mn-ea"/>
              </a:rPr>
              <a:t>程序设计语言</a:t>
            </a:r>
            <a:endParaRPr lang="zh-CN" altLang="en-US" sz="2800" b="1" dirty="0">
              <a:latin typeface="华文新魏" pitchFamily="2" charset="-122"/>
              <a:ea typeface="华文新魏" pitchFamily="2" charset="-122"/>
            </a:endParaRPr>
          </a:p>
          <a:p>
            <a:pPr>
              <a:lnSpc>
                <a:spcPct val="90000"/>
              </a:lnSpc>
            </a:pPr>
            <a:r>
              <a:rPr lang="zh-CN" altLang="en-US" sz="2800" b="1" dirty="0">
                <a:latin typeface="华文新魏" pitchFamily="2" charset="-122"/>
                <a:ea typeface="华文新魏" pitchFamily="2" charset="-122"/>
              </a:rPr>
              <a:t>机器语言</a:t>
            </a:r>
            <a:r>
              <a:rPr lang="en-US" altLang="zh-CN" sz="2000" b="1" dirty="0">
                <a:latin typeface="华文新魏" pitchFamily="2" charset="-122"/>
                <a:ea typeface="华文新魏" pitchFamily="2" charset="-122"/>
              </a:rPr>
              <a:t>(Machine Language)</a:t>
            </a:r>
          </a:p>
          <a:p>
            <a:pPr lvl="1">
              <a:lnSpc>
                <a:spcPct val="90000"/>
              </a:lnSpc>
            </a:pPr>
            <a:r>
              <a:rPr lang="en-US" altLang="zh-CN" sz="2400" b="1" dirty="0">
                <a:solidFill>
                  <a:schemeClr val="folHlink"/>
                </a:solidFill>
                <a:latin typeface="华文新魏" pitchFamily="2" charset="-122"/>
                <a:ea typeface="华文新魏" pitchFamily="2" charset="-122"/>
              </a:rPr>
              <a:t>0</a:t>
            </a:r>
            <a:r>
              <a:rPr lang="zh-CN" altLang="en-US" sz="2400" b="1" dirty="0">
                <a:solidFill>
                  <a:schemeClr val="folHlink"/>
                </a:solidFill>
                <a:latin typeface="华文新魏" pitchFamily="2" charset="-122"/>
                <a:ea typeface="华文新魏" pitchFamily="2" charset="-122"/>
              </a:rPr>
              <a:t>、</a:t>
            </a:r>
            <a:r>
              <a:rPr lang="en-US" altLang="zh-CN" sz="2400" b="1" dirty="0">
                <a:solidFill>
                  <a:schemeClr val="folHlink"/>
                </a:solidFill>
                <a:latin typeface="华文新魏" pitchFamily="2" charset="-122"/>
                <a:ea typeface="华文新魏" pitchFamily="2" charset="-122"/>
              </a:rPr>
              <a:t>1</a:t>
            </a:r>
            <a:r>
              <a:rPr lang="zh-CN" altLang="en-US" sz="2400" b="1" dirty="0">
                <a:solidFill>
                  <a:schemeClr val="folHlink"/>
                </a:solidFill>
                <a:latin typeface="华文新魏" pitchFamily="2" charset="-122"/>
                <a:ea typeface="华文新魏" pitchFamily="2" charset="-122"/>
              </a:rPr>
              <a:t>代码（</a:t>
            </a:r>
            <a:r>
              <a:rPr lang="en-US" altLang="zh-CN" sz="2400" b="1" dirty="0">
                <a:solidFill>
                  <a:schemeClr val="folHlink"/>
                </a:solidFill>
                <a:latin typeface="华文新魏" pitchFamily="2" charset="-122"/>
                <a:ea typeface="华文新魏" pitchFamily="2" charset="-122"/>
              </a:rPr>
              <a:t>1000 1110 1101 1000</a:t>
            </a:r>
            <a:r>
              <a:rPr lang="zh-CN" altLang="en-US" sz="2400" b="1" dirty="0">
                <a:solidFill>
                  <a:schemeClr val="folHlink"/>
                </a:solidFill>
                <a:latin typeface="华文新魏" pitchFamily="2" charset="-122"/>
                <a:ea typeface="华文新魏" pitchFamily="2" charset="-122"/>
              </a:rPr>
              <a:t>）</a:t>
            </a:r>
            <a:endParaRPr lang="zh-CN" altLang="en-US" sz="2400" b="1" dirty="0">
              <a:latin typeface="华文新魏" pitchFamily="2" charset="-122"/>
              <a:ea typeface="华文新魏" pitchFamily="2" charset="-122"/>
            </a:endParaRPr>
          </a:p>
          <a:p>
            <a:pPr>
              <a:lnSpc>
                <a:spcPct val="90000"/>
              </a:lnSpc>
            </a:pPr>
            <a:r>
              <a:rPr lang="zh-CN" altLang="en-US" sz="2800" b="1" dirty="0">
                <a:latin typeface="华文新魏" pitchFamily="2" charset="-122"/>
                <a:ea typeface="华文新魏" pitchFamily="2" charset="-122"/>
              </a:rPr>
              <a:t>汇编语言</a:t>
            </a:r>
            <a:r>
              <a:rPr lang="en-US" altLang="zh-CN" sz="2000" b="1" dirty="0">
                <a:latin typeface="华文新魏" pitchFamily="2" charset="-122"/>
                <a:ea typeface="华文新魏" pitchFamily="2" charset="-122"/>
              </a:rPr>
              <a:t>(Assemble Language)</a:t>
            </a:r>
          </a:p>
          <a:p>
            <a:pPr lvl="1">
              <a:lnSpc>
                <a:spcPct val="90000"/>
              </a:lnSpc>
            </a:pPr>
            <a:r>
              <a:rPr lang="en-US" altLang="zh-CN" sz="2400" b="1" dirty="0">
                <a:solidFill>
                  <a:schemeClr val="folHlink"/>
                </a:solidFill>
                <a:latin typeface="华文新魏" pitchFamily="2" charset="-122"/>
                <a:ea typeface="华文新魏" pitchFamily="2" charset="-122"/>
              </a:rPr>
              <a:t>0</a:t>
            </a:r>
            <a:r>
              <a:rPr lang="zh-CN" altLang="en-US" sz="2400" b="1" dirty="0">
                <a:solidFill>
                  <a:schemeClr val="folHlink"/>
                </a:solidFill>
                <a:latin typeface="华文新魏" pitchFamily="2" charset="-122"/>
                <a:ea typeface="华文新魏" pitchFamily="2" charset="-122"/>
              </a:rPr>
              <a:t>、</a:t>
            </a:r>
            <a:r>
              <a:rPr lang="en-US" altLang="zh-CN" sz="2400" b="1" dirty="0">
                <a:solidFill>
                  <a:schemeClr val="folHlink"/>
                </a:solidFill>
                <a:latin typeface="华文新魏" pitchFamily="2" charset="-122"/>
                <a:ea typeface="华文新魏" pitchFamily="2" charset="-122"/>
              </a:rPr>
              <a:t>1</a:t>
            </a:r>
            <a:r>
              <a:rPr lang="zh-CN" altLang="en-US" sz="2400" b="1" dirty="0">
                <a:solidFill>
                  <a:schemeClr val="folHlink"/>
                </a:solidFill>
                <a:latin typeface="华文新魏" pitchFamily="2" charset="-122"/>
                <a:ea typeface="华文新魏" pitchFamily="2" charset="-122"/>
              </a:rPr>
              <a:t>代码与指令助记符：更接近于计算机硬件指令系统的工作（</a:t>
            </a:r>
            <a:r>
              <a:rPr lang="en-US" altLang="zh-CN" sz="2400" b="1" dirty="0">
                <a:solidFill>
                  <a:schemeClr val="folHlink"/>
                </a:solidFill>
                <a:latin typeface="华文新魏" pitchFamily="2" charset="-122"/>
                <a:ea typeface="华文新魏" pitchFamily="2" charset="-122"/>
              </a:rPr>
              <a:t>MOV  DS , AX</a:t>
            </a:r>
            <a:r>
              <a:rPr lang="zh-CN" altLang="en-US" sz="2400" b="1" dirty="0">
                <a:solidFill>
                  <a:schemeClr val="folHlink"/>
                </a:solidFill>
                <a:latin typeface="华文新魏" pitchFamily="2" charset="-122"/>
                <a:ea typeface="华文新魏" pitchFamily="2" charset="-122"/>
              </a:rPr>
              <a:t>）</a:t>
            </a:r>
          </a:p>
          <a:p>
            <a:pPr>
              <a:lnSpc>
                <a:spcPct val="90000"/>
              </a:lnSpc>
            </a:pPr>
            <a:r>
              <a:rPr lang="zh-CN" altLang="en-US" sz="2800" b="1" dirty="0">
                <a:latin typeface="华文新魏" pitchFamily="2" charset="-122"/>
                <a:ea typeface="华文新魏" pitchFamily="2" charset="-122"/>
              </a:rPr>
              <a:t>高级语言</a:t>
            </a:r>
            <a:r>
              <a:rPr lang="en-US" altLang="zh-CN" sz="2000" b="1" dirty="0">
                <a:latin typeface="华文新魏" pitchFamily="2" charset="-122"/>
                <a:ea typeface="华文新魏" pitchFamily="2" charset="-122"/>
              </a:rPr>
              <a:t>(High Level Language)</a:t>
            </a:r>
          </a:p>
          <a:p>
            <a:pPr lvl="1">
              <a:lnSpc>
                <a:spcPct val="90000"/>
              </a:lnSpc>
            </a:pPr>
            <a:r>
              <a:rPr lang="zh-CN" altLang="en-US" sz="2400" b="1" dirty="0">
                <a:solidFill>
                  <a:schemeClr val="folHlink"/>
                </a:solidFill>
                <a:latin typeface="华文新魏" pitchFamily="2" charset="-122"/>
                <a:ea typeface="华文新魏" pitchFamily="2" charset="-122"/>
              </a:rPr>
              <a:t>定义数据、描述算法（程序）</a:t>
            </a:r>
          </a:p>
          <a:p>
            <a:pPr lvl="1">
              <a:lnSpc>
                <a:spcPct val="90000"/>
              </a:lnSpc>
            </a:pPr>
            <a:r>
              <a:rPr lang="zh-CN" altLang="en-US" sz="2400" b="1" dirty="0">
                <a:solidFill>
                  <a:schemeClr val="folHlink"/>
                </a:solidFill>
                <a:latin typeface="华文新魏" pitchFamily="2" charset="-122"/>
                <a:ea typeface="华文新魏" pitchFamily="2" charset="-122"/>
              </a:rPr>
              <a:t>如：</a:t>
            </a:r>
            <a:r>
              <a:rPr lang="en-US" altLang="zh-CN" sz="2400" b="1" dirty="0">
                <a:solidFill>
                  <a:schemeClr val="folHlink"/>
                </a:solidFill>
                <a:latin typeface="华文新魏" pitchFamily="2" charset="-122"/>
                <a:ea typeface="华文新魏" pitchFamily="2" charset="-122"/>
              </a:rPr>
              <a:t>C</a:t>
            </a:r>
            <a:r>
              <a:rPr lang="zh-CN" altLang="en-US" sz="2400" b="1" dirty="0">
                <a:solidFill>
                  <a:schemeClr val="folHlink"/>
                </a:solidFill>
                <a:latin typeface="华文新魏" pitchFamily="2" charset="-122"/>
                <a:ea typeface="华文新魏" pitchFamily="2" charset="-122"/>
              </a:rPr>
              <a:t>、</a:t>
            </a:r>
            <a:r>
              <a:rPr lang="en-US" altLang="zh-CN" sz="2400" b="1" dirty="0">
                <a:solidFill>
                  <a:schemeClr val="folHlink"/>
                </a:solidFill>
                <a:latin typeface="华文新魏" pitchFamily="2" charset="-122"/>
                <a:ea typeface="华文新魏" pitchFamily="2" charset="-122"/>
              </a:rPr>
              <a:t>FORTRAN</a:t>
            </a:r>
            <a:r>
              <a:rPr lang="zh-CN" altLang="en-US" sz="2400" b="1" dirty="0">
                <a:solidFill>
                  <a:schemeClr val="folHlink"/>
                </a:solidFill>
                <a:latin typeface="华文新魏" pitchFamily="2" charset="-122"/>
                <a:ea typeface="华文新魏" pitchFamily="2" charset="-122"/>
              </a:rPr>
              <a:t>、</a:t>
            </a:r>
            <a:r>
              <a:rPr lang="en-US" altLang="zh-CN" sz="2400" b="1" dirty="0">
                <a:solidFill>
                  <a:schemeClr val="folHlink"/>
                </a:solidFill>
                <a:latin typeface="华文新魏" pitchFamily="2" charset="-122"/>
                <a:ea typeface="华文新魏" pitchFamily="2" charset="-122"/>
              </a:rPr>
              <a:t>PASCAL</a:t>
            </a:r>
            <a:r>
              <a:rPr lang="zh-CN" altLang="en-US" sz="2400" b="1" dirty="0">
                <a:solidFill>
                  <a:schemeClr val="folHlink"/>
                </a:solidFill>
                <a:latin typeface="华文新魏" pitchFamily="2" charset="-122"/>
                <a:ea typeface="华文新魏" pitchFamily="2" charset="-122"/>
              </a:rPr>
              <a:t>、</a:t>
            </a:r>
            <a:r>
              <a:rPr lang="en-US" altLang="zh-CN" sz="2400" b="1" dirty="0">
                <a:solidFill>
                  <a:schemeClr val="folHlink"/>
                </a:solidFill>
                <a:latin typeface="华文新魏" pitchFamily="2" charset="-122"/>
                <a:ea typeface="华文新魏" pitchFamily="2" charset="-122"/>
              </a:rPr>
              <a:t>C++</a:t>
            </a:r>
            <a:r>
              <a:rPr lang="zh-CN" altLang="en-US" sz="2400" b="1" dirty="0">
                <a:solidFill>
                  <a:schemeClr val="folHlink"/>
                </a:solidFill>
                <a:latin typeface="华文新魏" pitchFamily="2" charset="-122"/>
                <a:ea typeface="华文新魏" pitchFamily="2" charset="-122"/>
              </a:rPr>
              <a:t>、</a:t>
            </a:r>
            <a:r>
              <a:rPr lang="en-US" altLang="zh-CN" sz="2400" b="1" dirty="0">
                <a:solidFill>
                  <a:schemeClr val="folHlink"/>
                </a:solidFill>
                <a:latin typeface="华文新魏" pitchFamily="2" charset="-122"/>
                <a:ea typeface="华文新魏" pitchFamily="2" charset="-122"/>
              </a:rPr>
              <a:t>JAVA</a:t>
            </a:r>
            <a:r>
              <a:rPr lang="zh-CN" altLang="en-US" sz="2400" b="1" dirty="0">
                <a:solidFill>
                  <a:schemeClr val="folHlink"/>
                </a:solidFill>
                <a:latin typeface="华文新魏" pitchFamily="2" charset="-122"/>
                <a:ea typeface="华文新魏" pitchFamily="2" charset="-122"/>
              </a:rPr>
              <a:t>、</a:t>
            </a:r>
            <a:r>
              <a:rPr lang="en-US" altLang="zh-CN" sz="2400" b="1" dirty="0">
                <a:solidFill>
                  <a:schemeClr val="folHlink"/>
                </a:solidFill>
                <a:latin typeface="华文新魏" pitchFamily="2" charset="-122"/>
                <a:ea typeface="华文新魏" pitchFamily="2" charset="-122"/>
              </a:rPr>
              <a:t>SQL(</a:t>
            </a:r>
            <a:r>
              <a:rPr lang="zh-CN" altLang="en-US" sz="2400" b="1" dirty="0">
                <a:solidFill>
                  <a:schemeClr val="folHlink"/>
                </a:solidFill>
                <a:latin typeface="华文新魏" pitchFamily="2" charset="-122"/>
                <a:ea typeface="华文新魏" pitchFamily="2" charset="-122"/>
              </a:rPr>
              <a:t>数据定义、数据操作</a:t>
            </a:r>
            <a:r>
              <a:rPr lang="en-US" altLang="zh-CN" sz="2400" b="1" dirty="0">
                <a:solidFill>
                  <a:schemeClr val="folHlink"/>
                </a:solidFill>
                <a:latin typeface="华文新魏" pitchFamily="2" charset="-122"/>
                <a:ea typeface="华文新魏" pitchFamily="2" charset="-122"/>
              </a:rPr>
              <a:t>)</a:t>
            </a:r>
          </a:p>
          <a:p>
            <a:pPr>
              <a:lnSpc>
                <a:spcPct val="90000"/>
              </a:lnSpc>
            </a:pPr>
            <a:endParaRPr lang="zh-CN" altLang="en-US" sz="2400" b="1" dirty="0">
              <a:solidFill>
                <a:schemeClr val="folHlink"/>
              </a:solidFill>
              <a:latin typeface="华文新魏" pitchFamily="2" charset="-122"/>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animEffect transition="in" filter="box(out)">
                                      <p:cBhvr>
                                        <p:cTn id="7" dur="500"/>
                                        <p:tgtEl>
                                          <p:spTgt spid="285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5699">
                                            <p:txEl>
                                              <p:pRg st="1" end="1"/>
                                            </p:txEl>
                                          </p:spTgt>
                                        </p:tgtEl>
                                        <p:attrNameLst>
                                          <p:attrName>style.visibility</p:attrName>
                                        </p:attrNameLst>
                                      </p:cBhvr>
                                      <p:to>
                                        <p:strVal val="visible"/>
                                      </p:to>
                                    </p:set>
                                    <p:animEffect transition="in" filter="fade">
                                      <p:cBhvr>
                                        <p:cTn id="12" dur="500"/>
                                        <p:tgtEl>
                                          <p:spTgt spid="28569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85699">
                                            <p:txEl>
                                              <p:pRg st="2" end="2"/>
                                            </p:txEl>
                                          </p:spTgt>
                                        </p:tgtEl>
                                        <p:attrNameLst>
                                          <p:attrName>style.visibility</p:attrName>
                                        </p:attrNameLst>
                                      </p:cBhvr>
                                      <p:to>
                                        <p:strVal val="visible"/>
                                      </p:to>
                                    </p:set>
                                    <p:animEffect transition="in" filter="fade">
                                      <p:cBhvr>
                                        <p:cTn id="15" dur="500"/>
                                        <p:tgtEl>
                                          <p:spTgt spid="28569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85699">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85699">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85699">
                                            <p:txEl>
                                              <p:pRg st="5" end="5"/>
                                            </p:txEl>
                                          </p:spTgt>
                                        </p:tgtEl>
                                        <p:attrNameLst>
                                          <p:attrName>style.visibility</p:attrName>
                                        </p:attrNameLst>
                                      </p:cBhvr>
                                      <p:to>
                                        <p:strVal val="visible"/>
                                      </p:to>
                                    </p:set>
                                    <p:animEffect transition="in" filter="fade">
                                      <p:cBhvr>
                                        <p:cTn id="26" dur="1000"/>
                                        <p:tgtEl>
                                          <p:spTgt spid="285699">
                                            <p:txEl>
                                              <p:pRg st="5" end="5"/>
                                            </p:txEl>
                                          </p:spTgt>
                                        </p:tgtEl>
                                      </p:cBhvr>
                                    </p:animEffect>
                                    <p:anim calcmode="lin" valueType="num">
                                      <p:cBhvr>
                                        <p:cTn id="27" dur="1000" fill="hold"/>
                                        <p:tgtEl>
                                          <p:spTgt spid="285699">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285699">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85699">
                                            <p:txEl>
                                              <p:pRg st="6" end="6"/>
                                            </p:txEl>
                                          </p:spTgt>
                                        </p:tgtEl>
                                        <p:attrNameLst>
                                          <p:attrName>style.visibility</p:attrName>
                                        </p:attrNameLst>
                                      </p:cBhvr>
                                      <p:to>
                                        <p:strVal val="visible"/>
                                      </p:to>
                                    </p:set>
                                    <p:animEffect transition="in" filter="fade">
                                      <p:cBhvr>
                                        <p:cTn id="31" dur="1000"/>
                                        <p:tgtEl>
                                          <p:spTgt spid="285699">
                                            <p:txEl>
                                              <p:pRg st="6" end="6"/>
                                            </p:txEl>
                                          </p:spTgt>
                                        </p:tgtEl>
                                      </p:cBhvr>
                                    </p:animEffect>
                                    <p:anim calcmode="lin" valueType="num">
                                      <p:cBhvr>
                                        <p:cTn id="32" dur="1000" fill="hold"/>
                                        <p:tgtEl>
                                          <p:spTgt spid="285699">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285699">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85699">
                                            <p:txEl>
                                              <p:pRg st="7" end="7"/>
                                            </p:txEl>
                                          </p:spTgt>
                                        </p:tgtEl>
                                        <p:attrNameLst>
                                          <p:attrName>style.visibility</p:attrName>
                                        </p:attrNameLst>
                                      </p:cBhvr>
                                      <p:to>
                                        <p:strVal val="visible"/>
                                      </p:to>
                                    </p:set>
                                    <p:animEffect transition="in" filter="fade">
                                      <p:cBhvr>
                                        <p:cTn id="36" dur="1000"/>
                                        <p:tgtEl>
                                          <p:spTgt spid="285699">
                                            <p:txEl>
                                              <p:pRg st="7" end="7"/>
                                            </p:txEl>
                                          </p:spTgt>
                                        </p:tgtEl>
                                      </p:cBhvr>
                                    </p:animEffect>
                                    <p:anim calcmode="lin" valueType="num">
                                      <p:cBhvr>
                                        <p:cTn id="37" dur="1000" fill="hold"/>
                                        <p:tgtEl>
                                          <p:spTgt spid="285699">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28569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uiExpand="1"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1619885" y="980440"/>
            <a:ext cx="4800600" cy="762000"/>
          </a:xfrm>
          <a:noFill/>
        </p:spPr>
        <p:txBody>
          <a:bodyPr lIns="92075" tIns="46037" rIns="92075" bIns="46037" anchor="ctr"/>
          <a:lstStyle/>
          <a:p>
            <a:pPr algn="ctr"/>
            <a:r>
              <a:rPr lang="en-US" altLang="zh-CN" b="1" dirty="0">
                <a:solidFill>
                  <a:schemeClr val="folHlink"/>
                </a:solidFill>
                <a:latin typeface="华文新魏" pitchFamily="2" charset="-122"/>
                <a:ea typeface="华文新魏" pitchFamily="2" charset="-122"/>
              </a:rPr>
              <a:t>1.1 </a:t>
            </a:r>
            <a:r>
              <a:rPr lang="zh-CN" altLang="en-US" b="1" dirty="0">
                <a:solidFill>
                  <a:schemeClr val="folHlink"/>
                </a:solidFill>
                <a:latin typeface="华文新魏" pitchFamily="2" charset="-122"/>
                <a:ea typeface="华文新魏" pitchFamily="2" charset="-122"/>
              </a:rPr>
              <a:t>编译器概述</a:t>
            </a:r>
          </a:p>
        </p:txBody>
      </p:sp>
      <p:sp>
        <p:nvSpPr>
          <p:cNvPr id="287747" name="Rectangle 3"/>
          <p:cNvSpPr>
            <a:spLocks noGrp="1" noChangeArrowheads="1"/>
          </p:cNvSpPr>
          <p:nvPr>
            <p:ph type="body" idx="1"/>
          </p:nvPr>
        </p:nvSpPr>
        <p:spPr>
          <a:xfrm>
            <a:off x="533400" y="2562200"/>
            <a:ext cx="8458200" cy="2667000"/>
          </a:xfrm>
          <a:noFill/>
        </p:spPr>
        <p:txBody>
          <a:bodyPr lIns="92075" tIns="46037" rIns="92075" bIns="46037"/>
          <a:lstStyle/>
          <a:p>
            <a:pPr marL="0" indent="0">
              <a:lnSpc>
                <a:spcPct val="120000"/>
              </a:lnSpc>
            </a:pPr>
            <a:r>
              <a:rPr lang="zh-CN" altLang="en-US" sz="3400" b="1" dirty="0">
                <a:solidFill>
                  <a:srgbClr val="C00000"/>
                </a:solidFill>
                <a:latin typeface="华文新魏" pitchFamily="2" charset="-122"/>
                <a:ea typeface="华文新魏" pitchFamily="2" charset="-122"/>
              </a:rPr>
              <a:t>翻译器</a:t>
            </a:r>
            <a:r>
              <a:rPr lang="en-US" altLang="zh-CN" b="1" dirty="0">
                <a:latin typeface="Times New Roman" pitchFamily="18" charset="0"/>
                <a:ea typeface="华文新魏" pitchFamily="2" charset="-122"/>
              </a:rPr>
              <a:t>(Translator)</a:t>
            </a:r>
          </a:p>
          <a:p>
            <a:pPr marL="0" indent="0">
              <a:lnSpc>
                <a:spcPct val="120000"/>
              </a:lnSpc>
              <a:buFont typeface="Wingdings" pitchFamily="2" charset="2"/>
              <a:buNone/>
            </a:pPr>
            <a:r>
              <a:rPr lang="zh-CN" altLang="en-US" sz="3300" b="1" dirty="0">
                <a:latin typeface="华文新魏" pitchFamily="2" charset="-122"/>
                <a:ea typeface="华文新魏" pitchFamily="2" charset="-122"/>
              </a:rPr>
              <a:t>将某一种语言描述的程序</a:t>
            </a:r>
            <a:r>
              <a:rPr lang="en-US" altLang="zh-CN" sz="3300" b="1" dirty="0">
                <a:latin typeface="华文新魏" pitchFamily="2" charset="-122"/>
                <a:ea typeface="华文新魏" pitchFamily="2" charset="-122"/>
              </a:rPr>
              <a:t>(</a:t>
            </a:r>
            <a:r>
              <a:rPr lang="zh-CN" altLang="en-US" sz="3300" b="1" dirty="0">
                <a:solidFill>
                  <a:srgbClr val="FF0000"/>
                </a:solidFill>
                <a:latin typeface="华文新魏" pitchFamily="2" charset="-122"/>
                <a:ea typeface="华文新魏" pitchFamily="2" charset="-122"/>
              </a:rPr>
              <a:t>源程序</a:t>
            </a:r>
            <a:r>
              <a:rPr lang="en-US" altLang="zh-CN" sz="3300" b="1" dirty="0">
                <a:latin typeface="Arial"/>
                <a:ea typeface="华文新魏" pitchFamily="2" charset="-122"/>
              </a:rPr>
              <a:t>——</a:t>
            </a:r>
            <a:r>
              <a:rPr lang="en-US" altLang="zh-CN" b="1" dirty="0">
                <a:latin typeface="Times New Roman" pitchFamily="18" charset="0"/>
                <a:ea typeface="华文新魏" pitchFamily="2" charset="-122"/>
              </a:rPr>
              <a:t>Source Program</a:t>
            </a:r>
            <a:r>
              <a:rPr lang="en-US" altLang="zh-CN" sz="3300" b="1" dirty="0">
                <a:latin typeface="华文新魏" pitchFamily="2" charset="-122"/>
                <a:ea typeface="华文新魏" pitchFamily="2" charset="-122"/>
              </a:rPr>
              <a:t>)</a:t>
            </a:r>
            <a:r>
              <a:rPr lang="zh-CN" altLang="en-US" sz="3300" b="1" dirty="0">
                <a:latin typeface="华文新魏" pitchFamily="2" charset="-122"/>
                <a:ea typeface="华文新魏" pitchFamily="2" charset="-122"/>
              </a:rPr>
              <a:t>翻译成</a:t>
            </a:r>
            <a:r>
              <a:rPr lang="zh-CN" altLang="en-US" sz="3300" b="1" dirty="0">
                <a:solidFill>
                  <a:schemeClr val="hlink"/>
                </a:solidFill>
                <a:latin typeface="华文新魏" pitchFamily="2" charset="-122"/>
                <a:ea typeface="华文新魏" pitchFamily="2" charset="-122"/>
              </a:rPr>
              <a:t>等价</a:t>
            </a:r>
            <a:r>
              <a:rPr lang="zh-CN" altLang="en-US" sz="3300" b="1" dirty="0">
                <a:latin typeface="华文新魏" pitchFamily="2" charset="-122"/>
                <a:ea typeface="华文新魏" pitchFamily="2" charset="-122"/>
              </a:rPr>
              <a:t>的另一种语言描述的程序</a:t>
            </a:r>
            <a:r>
              <a:rPr lang="en-US" altLang="zh-CN" sz="3300" b="1" dirty="0">
                <a:latin typeface="华文新魏" pitchFamily="2" charset="-122"/>
                <a:ea typeface="华文新魏" pitchFamily="2" charset="-122"/>
              </a:rPr>
              <a:t>(</a:t>
            </a:r>
            <a:r>
              <a:rPr lang="zh-CN" altLang="en-US" sz="3300" b="1" dirty="0">
                <a:solidFill>
                  <a:srgbClr val="FF0000"/>
                </a:solidFill>
                <a:latin typeface="华文新魏" pitchFamily="2" charset="-122"/>
                <a:ea typeface="华文新魏" pitchFamily="2" charset="-122"/>
              </a:rPr>
              <a:t>目标程序</a:t>
            </a:r>
            <a:r>
              <a:rPr lang="en-US" altLang="zh-CN" sz="3300" b="1" dirty="0">
                <a:latin typeface="Arial"/>
                <a:ea typeface="华文新魏" pitchFamily="2" charset="-122"/>
              </a:rPr>
              <a:t>——</a:t>
            </a:r>
            <a:r>
              <a:rPr lang="en-US" altLang="zh-CN" b="1" dirty="0">
                <a:latin typeface="Times New Roman" pitchFamily="18" charset="0"/>
                <a:ea typeface="华文新魏" pitchFamily="2" charset="-122"/>
              </a:rPr>
              <a:t>Object Program</a:t>
            </a:r>
            <a:r>
              <a:rPr lang="en-US" altLang="zh-CN" sz="3300" b="1" dirty="0">
                <a:latin typeface="华文新魏" pitchFamily="2" charset="-122"/>
                <a:ea typeface="华文新魏" pitchFamily="2" charset="-122"/>
              </a:rPr>
              <a:t>)</a:t>
            </a:r>
            <a:r>
              <a:rPr lang="zh-CN" altLang="en-US" sz="3300" b="1" dirty="0">
                <a:latin typeface="华文新魏" pitchFamily="2" charset="-122"/>
                <a:ea typeface="华文新魏" pitchFamily="2" charset="-122"/>
              </a:rPr>
              <a:t>的程序（软件）。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animEffect transition="in" filter="box(out)">
                                      <p:cBhvr>
                                        <p:cTn id="7" dur="500"/>
                                        <p:tgtEl>
                                          <p:spTgt spid="287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87747">
                                            <p:txEl>
                                              <p:pRg st="1" end="1"/>
                                            </p:txEl>
                                          </p:spTgt>
                                        </p:tgtEl>
                                        <p:attrNameLst>
                                          <p:attrName>style.visibility</p:attrName>
                                        </p:attrNameLst>
                                      </p:cBhvr>
                                      <p:to>
                                        <p:strVal val="visible"/>
                                      </p:to>
                                    </p:set>
                                    <p:animEffect transition="in" filter="box(out)">
                                      <p:cBhvr>
                                        <p:cTn id="12" dur="500"/>
                                        <p:tgtEl>
                                          <p:spTgt spid="2877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010F940-4551-486A-AA2F-4A99EFEB444F}"/>
              </a:ext>
            </a:extLst>
          </p:cNvPr>
          <p:cNvSpPr>
            <a:spLocks noGrp="1"/>
          </p:cNvSpPr>
          <p:nvPr>
            <p:ph type="title"/>
          </p:nvPr>
        </p:nvSpPr>
        <p:spPr>
          <a:xfrm>
            <a:off x="179512" y="44624"/>
            <a:ext cx="4392488" cy="781969"/>
          </a:xfrm>
        </p:spPr>
        <p:txBody>
          <a:bodyPr>
            <a:normAutofit fontScale="90000"/>
          </a:bodyPr>
          <a:lstStyle/>
          <a:p>
            <a:pPr marL="266700" indent="-266700" fontAlgn="base">
              <a:spcAft>
                <a:spcPct val="0"/>
              </a:spcAft>
              <a:buClr>
                <a:srgbClr val="0000FF"/>
              </a:buClr>
              <a:buSzPct val="60000"/>
              <a:buFont typeface="Wingdings" panose="05000000000000000000" pitchFamily="2" charset="2"/>
              <a:buChar char="n"/>
            </a:pPr>
            <a:r>
              <a:rPr lang="zh-CN" altLang="en-US" sz="3600" b="1" dirty="0">
                <a:solidFill>
                  <a:srgbClr val="C00000"/>
                </a:solidFill>
                <a:latin typeface="华文新魏" pitchFamily="2" charset="-122"/>
                <a:ea typeface="华文新魏" pitchFamily="2" charset="-122"/>
              </a:rPr>
              <a:t>人工英汉翻译的例子</a:t>
            </a:r>
          </a:p>
        </p:txBody>
      </p:sp>
      <p:pic>
        <p:nvPicPr>
          <p:cNvPr id="6" name="图片 5">
            <a:extLst>
              <a:ext uri="{FF2B5EF4-FFF2-40B4-BE49-F238E27FC236}">
                <a16:creationId xmlns:a16="http://schemas.microsoft.com/office/drawing/2014/main" id="{CFEAC776-5C23-435A-9214-74C90AAC1182}"/>
              </a:ext>
            </a:extLst>
          </p:cNvPr>
          <p:cNvPicPr>
            <a:picLocks noChangeAspect="1"/>
          </p:cNvPicPr>
          <p:nvPr/>
        </p:nvPicPr>
        <p:blipFill>
          <a:blip r:embed="rId2"/>
          <a:stretch>
            <a:fillRect/>
          </a:stretch>
        </p:blipFill>
        <p:spPr>
          <a:xfrm>
            <a:off x="-1575" y="1484784"/>
            <a:ext cx="7165864" cy="1132662"/>
          </a:xfrm>
          <a:prstGeom prst="rect">
            <a:avLst/>
          </a:prstGeom>
        </p:spPr>
      </p:pic>
      <p:pic>
        <p:nvPicPr>
          <p:cNvPr id="9" name="图片 8">
            <a:extLst>
              <a:ext uri="{FF2B5EF4-FFF2-40B4-BE49-F238E27FC236}">
                <a16:creationId xmlns:a16="http://schemas.microsoft.com/office/drawing/2014/main" id="{DCA79AFC-5DAE-480E-B7A6-47E56F92F877}"/>
              </a:ext>
            </a:extLst>
          </p:cNvPr>
          <p:cNvPicPr>
            <a:picLocks noChangeAspect="1"/>
          </p:cNvPicPr>
          <p:nvPr/>
        </p:nvPicPr>
        <p:blipFill>
          <a:blip r:embed="rId3"/>
          <a:stretch>
            <a:fillRect/>
          </a:stretch>
        </p:blipFill>
        <p:spPr>
          <a:xfrm>
            <a:off x="2987824" y="5056981"/>
            <a:ext cx="6138489" cy="676275"/>
          </a:xfrm>
          <a:prstGeom prst="rect">
            <a:avLst/>
          </a:prstGeom>
        </p:spPr>
      </p:pic>
      <p:pic>
        <p:nvPicPr>
          <p:cNvPr id="10" name="图片 9">
            <a:extLst>
              <a:ext uri="{FF2B5EF4-FFF2-40B4-BE49-F238E27FC236}">
                <a16:creationId xmlns:a16="http://schemas.microsoft.com/office/drawing/2014/main" id="{BB2F55AF-2EFD-4876-A5F5-A335729A81BF}"/>
              </a:ext>
            </a:extLst>
          </p:cNvPr>
          <p:cNvPicPr>
            <a:picLocks noChangeAspect="1"/>
          </p:cNvPicPr>
          <p:nvPr/>
        </p:nvPicPr>
        <p:blipFill>
          <a:blip r:embed="rId4"/>
          <a:stretch>
            <a:fillRect/>
          </a:stretch>
        </p:blipFill>
        <p:spPr>
          <a:xfrm>
            <a:off x="2987824" y="2641477"/>
            <a:ext cx="5936312" cy="2289443"/>
          </a:xfrm>
          <a:prstGeom prst="rect">
            <a:avLst/>
          </a:prstGeom>
        </p:spPr>
      </p:pic>
      <p:pic>
        <p:nvPicPr>
          <p:cNvPr id="11" name="图片 10">
            <a:extLst>
              <a:ext uri="{FF2B5EF4-FFF2-40B4-BE49-F238E27FC236}">
                <a16:creationId xmlns:a16="http://schemas.microsoft.com/office/drawing/2014/main" id="{8092D086-6912-403D-B6CF-FA6343D60FAB}"/>
              </a:ext>
            </a:extLst>
          </p:cNvPr>
          <p:cNvPicPr>
            <a:picLocks noChangeAspect="1"/>
          </p:cNvPicPr>
          <p:nvPr/>
        </p:nvPicPr>
        <p:blipFill>
          <a:blip r:embed="rId5"/>
          <a:stretch>
            <a:fillRect/>
          </a:stretch>
        </p:blipFill>
        <p:spPr>
          <a:xfrm>
            <a:off x="4164666" y="5794901"/>
            <a:ext cx="4537281" cy="1018475"/>
          </a:xfrm>
          <a:prstGeom prst="rect">
            <a:avLst/>
          </a:prstGeom>
        </p:spPr>
      </p:pic>
      <p:pic>
        <p:nvPicPr>
          <p:cNvPr id="12" name="图片 11">
            <a:extLst>
              <a:ext uri="{FF2B5EF4-FFF2-40B4-BE49-F238E27FC236}">
                <a16:creationId xmlns:a16="http://schemas.microsoft.com/office/drawing/2014/main" id="{CE4FEDF9-042E-440D-B359-5A5256230F1D}"/>
              </a:ext>
            </a:extLst>
          </p:cNvPr>
          <p:cNvPicPr>
            <a:picLocks noChangeAspect="1"/>
          </p:cNvPicPr>
          <p:nvPr/>
        </p:nvPicPr>
        <p:blipFill>
          <a:blip r:embed="rId6"/>
          <a:stretch>
            <a:fillRect/>
          </a:stretch>
        </p:blipFill>
        <p:spPr>
          <a:xfrm>
            <a:off x="205413" y="4941168"/>
            <a:ext cx="2566387" cy="1505896"/>
          </a:xfrm>
          <a:prstGeom prst="rect">
            <a:avLst/>
          </a:prstGeom>
        </p:spPr>
      </p:pic>
      <p:pic>
        <p:nvPicPr>
          <p:cNvPr id="13" name="图片 12">
            <a:extLst>
              <a:ext uri="{FF2B5EF4-FFF2-40B4-BE49-F238E27FC236}">
                <a16:creationId xmlns:a16="http://schemas.microsoft.com/office/drawing/2014/main" id="{EE25A9C9-70A8-4332-9890-5967FA7C86B5}"/>
              </a:ext>
            </a:extLst>
          </p:cNvPr>
          <p:cNvPicPr>
            <a:picLocks noChangeAspect="1"/>
          </p:cNvPicPr>
          <p:nvPr/>
        </p:nvPicPr>
        <p:blipFill>
          <a:blip r:embed="rId7"/>
          <a:stretch>
            <a:fillRect/>
          </a:stretch>
        </p:blipFill>
        <p:spPr>
          <a:xfrm>
            <a:off x="5470276" y="312837"/>
            <a:ext cx="3638228" cy="523875"/>
          </a:xfrm>
          <a:prstGeom prst="rect">
            <a:avLst/>
          </a:prstGeom>
        </p:spPr>
      </p:pic>
      <p:pic>
        <p:nvPicPr>
          <p:cNvPr id="15" name="图片 14">
            <a:extLst>
              <a:ext uri="{FF2B5EF4-FFF2-40B4-BE49-F238E27FC236}">
                <a16:creationId xmlns:a16="http://schemas.microsoft.com/office/drawing/2014/main" id="{B640145C-F80F-4BCB-9CB7-63EE7A2BE17E}"/>
              </a:ext>
            </a:extLst>
          </p:cNvPr>
          <p:cNvPicPr>
            <a:picLocks noChangeAspect="1"/>
          </p:cNvPicPr>
          <p:nvPr/>
        </p:nvPicPr>
        <p:blipFill>
          <a:blip r:embed="rId8"/>
          <a:stretch>
            <a:fillRect/>
          </a:stretch>
        </p:blipFill>
        <p:spPr>
          <a:xfrm>
            <a:off x="359816" y="4372151"/>
            <a:ext cx="2556000" cy="497009"/>
          </a:xfrm>
          <a:prstGeom prst="rect">
            <a:avLst/>
          </a:prstGeom>
        </p:spPr>
      </p:pic>
      <p:pic>
        <p:nvPicPr>
          <p:cNvPr id="16" name="图片 15">
            <a:extLst>
              <a:ext uri="{FF2B5EF4-FFF2-40B4-BE49-F238E27FC236}">
                <a16:creationId xmlns:a16="http://schemas.microsoft.com/office/drawing/2014/main" id="{F01239D3-A960-40CC-AEAA-0D349E573E84}"/>
              </a:ext>
            </a:extLst>
          </p:cNvPr>
          <p:cNvPicPr>
            <a:picLocks noChangeAspect="1"/>
          </p:cNvPicPr>
          <p:nvPr/>
        </p:nvPicPr>
        <p:blipFill>
          <a:blip r:embed="rId9"/>
          <a:stretch>
            <a:fillRect/>
          </a:stretch>
        </p:blipFill>
        <p:spPr>
          <a:xfrm>
            <a:off x="359816" y="3661419"/>
            <a:ext cx="2556000" cy="727706"/>
          </a:xfrm>
          <a:prstGeom prst="rect">
            <a:avLst/>
          </a:prstGeom>
        </p:spPr>
      </p:pic>
      <p:pic>
        <p:nvPicPr>
          <p:cNvPr id="17" name="图片 16">
            <a:extLst>
              <a:ext uri="{FF2B5EF4-FFF2-40B4-BE49-F238E27FC236}">
                <a16:creationId xmlns:a16="http://schemas.microsoft.com/office/drawing/2014/main" id="{94674109-37B0-435F-89C7-95048C1D20FA}"/>
              </a:ext>
            </a:extLst>
          </p:cNvPr>
          <p:cNvPicPr>
            <a:picLocks noChangeAspect="1"/>
          </p:cNvPicPr>
          <p:nvPr/>
        </p:nvPicPr>
        <p:blipFill>
          <a:blip r:embed="rId10"/>
          <a:stretch>
            <a:fillRect/>
          </a:stretch>
        </p:blipFill>
        <p:spPr>
          <a:xfrm>
            <a:off x="359816" y="2529913"/>
            <a:ext cx="2556000" cy="1132662"/>
          </a:xfrm>
          <a:prstGeom prst="rect">
            <a:avLst/>
          </a:prstGeom>
        </p:spPr>
      </p:pic>
      <p:pic>
        <p:nvPicPr>
          <p:cNvPr id="19" name="图片 18">
            <a:extLst>
              <a:ext uri="{FF2B5EF4-FFF2-40B4-BE49-F238E27FC236}">
                <a16:creationId xmlns:a16="http://schemas.microsoft.com/office/drawing/2014/main" id="{C92F6C62-26B7-44C0-9C5C-BAE90211CB9B}"/>
              </a:ext>
            </a:extLst>
          </p:cNvPr>
          <p:cNvPicPr>
            <a:picLocks noChangeAspect="1"/>
          </p:cNvPicPr>
          <p:nvPr/>
        </p:nvPicPr>
        <p:blipFill>
          <a:blip r:embed="rId11"/>
          <a:stretch>
            <a:fillRect/>
          </a:stretch>
        </p:blipFill>
        <p:spPr>
          <a:xfrm>
            <a:off x="0" y="6147753"/>
            <a:ext cx="1557340" cy="665623"/>
          </a:xfrm>
          <a:prstGeom prst="rect">
            <a:avLst/>
          </a:prstGeom>
        </p:spPr>
      </p:pic>
      <p:sp>
        <p:nvSpPr>
          <p:cNvPr id="22" name="箭头: 直角上 21">
            <a:extLst>
              <a:ext uri="{FF2B5EF4-FFF2-40B4-BE49-F238E27FC236}">
                <a16:creationId xmlns:a16="http://schemas.microsoft.com/office/drawing/2014/main" id="{A0894D94-DDF2-43DC-A8D5-A7C27BB02D1E}"/>
              </a:ext>
            </a:extLst>
          </p:cNvPr>
          <p:cNvSpPr/>
          <p:nvPr/>
        </p:nvSpPr>
        <p:spPr>
          <a:xfrm>
            <a:off x="7164289" y="1011757"/>
            <a:ext cx="1872208" cy="1059314"/>
          </a:xfrm>
          <a:prstGeom prst="bentUpArrow">
            <a:avLst>
              <a:gd name="adj1" fmla="val 9836"/>
              <a:gd name="adj2" fmla="val 15668"/>
              <a:gd name="adj3"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a:extLst>
              <a:ext uri="{FF2B5EF4-FFF2-40B4-BE49-F238E27FC236}">
                <a16:creationId xmlns:a16="http://schemas.microsoft.com/office/drawing/2014/main" id="{02F1F00C-61BC-4C0C-8958-B150CC4B82AB}"/>
              </a:ext>
            </a:extLst>
          </p:cNvPr>
          <p:cNvPicPr>
            <a:picLocks noChangeAspect="1"/>
          </p:cNvPicPr>
          <p:nvPr/>
        </p:nvPicPr>
        <p:blipFill>
          <a:blip r:embed="rId12"/>
          <a:stretch>
            <a:fillRect/>
          </a:stretch>
        </p:blipFill>
        <p:spPr>
          <a:xfrm>
            <a:off x="90102" y="943217"/>
            <a:ext cx="8668585" cy="415505"/>
          </a:xfrm>
          <a:prstGeom prst="rect">
            <a:avLst/>
          </a:prstGeom>
        </p:spPr>
      </p:pic>
    </p:spTree>
    <p:extLst>
      <p:ext uri="{BB962C8B-B14F-4D97-AF65-F5344CB8AC3E}">
        <p14:creationId xmlns:p14="http://schemas.microsoft.com/office/powerpoint/2010/main" val="211705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arn(inVertical)">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arn(inVertical)">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arn(inVertical)">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barn(inVertical)">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barn(inVertical)">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barn(inVertical)">
                                      <p:cBhvr>
                                        <p:cTn id="6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folHlink"/>
                </a:solidFill>
                <a:latin typeface="华文新魏" pitchFamily="2" charset="-122"/>
                <a:ea typeface="华文新魏" pitchFamily="2" charset="-122"/>
                <a:sym typeface="+mn-ea"/>
              </a:rPr>
              <a:t>1.1 </a:t>
            </a:r>
            <a:r>
              <a:rPr lang="zh-CN" altLang="en-US" b="1" dirty="0">
                <a:solidFill>
                  <a:schemeClr val="folHlink"/>
                </a:solidFill>
                <a:latin typeface="华文新魏" pitchFamily="2" charset="-122"/>
                <a:ea typeface="华文新魏" pitchFamily="2" charset="-122"/>
                <a:sym typeface="+mn-ea"/>
              </a:rPr>
              <a:t>编译器概述</a:t>
            </a:r>
            <a:endParaRPr lang="zh-CN" altLang="en-US" dirty="0"/>
          </a:p>
        </p:txBody>
      </p:sp>
      <p:sp>
        <p:nvSpPr>
          <p:cNvPr id="3" name="内容占位符 2"/>
          <p:cNvSpPr>
            <a:spLocks noGrp="1"/>
          </p:cNvSpPr>
          <p:nvPr>
            <p:ph idx="1"/>
          </p:nvPr>
        </p:nvSpPr>
        <p:spPr>
          <a:xfrm>
            <a:off x="395536" y="2060848"/>
            <a:ext cx="5688632" cy="4114800"/>
          </a:xfrm>
        </p:spPr>
        <p:txBody>
          <a:bodyPr/>
          <a:lstStyle/>
          <a:p>
            <a:pPr>
              <a:lnSpc>
                <a:spcPct val="90000"/>
              </a:lnSpc>
            </a:pPr>
            <a:r>
              <a:rPr lang="zh-CN" altLang="en-US" sz="2800" b="1" dirty="0">
                <a:latin typeface="华文新魏" pitchFamily="2" charset="-122"/>
                <a:ea typeface="华文新魏" pitchFamily="2" charset="-122"/>
                <a:sym typeface="+mn-ea"/>
              </a:rPr>
              <a:t>请同学们</a:t>
            </a:r>
            <a:r>
              <a:rPr lang="en-US" altLang="zh-CN" sz="2800" b="1" dirty="0">
                <a:latin typeface="华文新魏" pitchFamily="2" charset="-122"/>
                <a:ea typeface="华文新魏" pitchFamily="2" charset="-122"/>
                <a:sym typeface="+mn-ea"/>
              </a:rPr>
              <a:t>“</a:t>
            </a:r>
            <a:r>
              <a:rPr lang="zh-CN" altLang="en-US" sz="2800" b="1" dirty="0">
                <a:latin typeface="华文新魏" pitchFamily="2" charset="-122"/>
                <a:ea typeface="华文新魏" pitchFamily="2" charset="-122"/>
                <a:sym typeface="+mn-ea"/>
              </a:rPr>
              <a:t>翻译</a:t>
            </a:r>
            <a:r>
              <a:rPr lang="en-US" altLang="zh-CN" sz="2800" b="1" dirty="0">
                <a:latin typeface="华文新魏" pitchFamily="2" charset="-122"/>
                <a:ea typeface="华文新魏" pitchFamily="2" charset="-122"/>
                <a:sym typeface="+mn-ea"/>
              </a:rPr>
              <a:t>”</a:t>
            </a:r>
            <a:r>
              <a:rPr lang="zh-CN" altLang="en-US" sz="2800" b="1" dirty="0">
                <a:latin typeface="华文新魏" pitchFamily="2" charset="-122"/>
                <a:ea typeface="华文新魏" pitchFamily="2" charset="-122"/>
                <a:sym typeface="+mn-ea"/>
              </a:rPr>
              <a:t>以下</a:t>
            </a:r>
            <a:r>
              <a:rPr lang="en-US" altLang="zh-CN" sz="2800" b="1" dirty="0">
                <a:latin typeface="华文新魏" pitchFamily="2" charset="-122"/>
                <a:ea typeface="华文新魏" pitchFamily="2" charset="-122"/>
                <a:sym typeface="+mn-ea"/>
              </a:rPr>
              <a:t>“</a:t>
            </a:r>
            <a:r>
              <a:rPr lang="zh-CN" altLang="en-US" sz="2800" b="1" dirty="0">
                <a:latin typeface="华文新魏" pitchFamily="2" charset="-122"/>
                <a:ea typeface="华文新魏" pitchFamily="2" charset="-122"/>
                <a:sym typeface="+mn-ea"/>
              </a:rPr>
              <a:t>英文</a:t>
            </a:r>
            <a:r>
              <a:rPr lang="en-US" altLang="zh-CN" sz="2800" b="1" dirty="0">
                <a:latin typeface="华文新魏" pitchFamily="2" charset="-122"/>
                <a:ea typeface="华文新魏" pitchFamily="2" charset="-122"/>
                <a:sym typeface="+mn-ea"/>
              </a:rPr>
              <a:t>”</a:t>
            </a:r>
            <a:r>
              <a:rPr lang="zh-CN" altLang="en-US" sz="2800" b="1" dirty="0">
                <a:latin typeface="华文新魏" pitchFamily="2" charset="-122"/>
                <a:ea typeface="华文新魏" pitchFamily="2" charset="-122"/>
                <a:sym typeface="+mn-ea"/>
              </a:rPr>
              <a:t>：</a:t>
            </a:r>
            <a:endParaRPr lang="zh-CN" altLang="en-US" sz="2800" b="1" dirty="0">
              <a:latin typeface="华文新魏" pitchFamily="2" charset="-122"/>
              <a:ea typeface="华文新魏" pitchFamily="2" charset="-122"/>
            </a:endParaRPr>
          </a:p>
          <a:p>
            <a:pPr marL="0" indent="0" algn="l">
              <a:lnSpc>
                <a:spcPct val="90000"/>
              </a:lnSpc>
              <a:buNone/>
            </a:pPr>
            <a:r>
              <a:rPr lang="zh-CN" altLang="en-US" sz="2400" b="1" dirty="0">
                <a:latin typeface="华文新魏" pitchFamily="2" charset="-122"/>
                <a:ea typeface="华文新魏" pitchFamily="2" charset="-122"/>
              </a:rPr>
              <a:t>main()</a:t>
            </a:r>
          </a:p>
          <a:p>
            <a:pPr marL="0" indent="0" algn="l">
              <a:lnSpc>
                <a:spcPct val="90000"/>
              </a:lnSpc>
              <a:buNone/>
            </a:pPr>
            <a:r>
              <a:rPr lang="zh-CN" altLang="en-US" sz="2400" b="1" dirty="0">
                <a:latin typeface="华文新魏" pitchFamily="2" charset="-122"/>
                <a:ea typeface="华文新魏" pitchFamily="2" charset="-122"/>
              </a:rPr>
              <a:t>{  int s,a,b;</a:t>
            </a:r>
          </a:p>
          <a:p>
            <a:pPr marL="0" indent="0" algn="l">
              <a:lnSpc>
                <a:spcPct val="90000"/>
              </a:lnSpc>
              <a:buNone/>
            </a:pPr>
            <a:r>
              <a:rPr lang="zh-CN" altLang="en-US" sz="2400" b="1" dirty="0">
                <a:latin typeface="华文新魏" pitchFamily="2" charset="-122"/>
                <a:ea typeface="华文新魏" pitchFamily="2" charset="-122"/>
              </a:rPr>
              <a:t>    scanf(“%d”,&amp;s);</a:t>
            </a:r>
          </a:p>
          <a:p>
            <a:pPr marL="0" indent="0" algn="l">
              <a:lnSpc>
                <a:spcPct val="90000"/>
              </a:lnSpc>
              <a:buNone/>
            </a:pPr>
            <a:r>
              <a:rPr lang="zh-CN" altLang="en-US" sz="2400" b="1" dirty="0">
                <a:latin typeface="华文新魏" pitchFamily="2" charset="-122"/>
                <a:ea typeface="华文新魏" pitchFamily="2" charset="-122"/>
              </a:rPr>
              <a:t>    while( s&gt;0 )</a:t>
            </a:r>
          </a:p>
          <a:p>
            <a:pPr marL="0" indent="0" algn="l">
              <a:lnSpc>
                <a:spcPct val="90000"/>
              </a:lnSpc>
              <a:buNone/>
            </a:pPr>
            <a:r>
              <a:rPr lang="zh-CN" altLang="en-US" sz="2400" b="1" dirty="0">
                <a:latin typeface="华文新魏" pitchFamily="2" charset="-122"/>
                <a:ea typeface="华文新魏" pitchFamily="2" charset="-122"/>
              </a:rPr>
              <a:t>    { a=s%10;</a:t>
            </a:r>
          </a:p>
          <a:p>
            <a:pPr marL="0" indent="0" algn="l">
              <a:lnSpc>
                <a:spcPct val="90000"/>
              </a:lnSpc>
              <a:buNone/>
            </a:pPr>
            <a:r>
              <a:rPr lang="zh-CN" altLang="en-US" sz="2400" b="1" dirty="0">
                <a:latin typeface="华文新魏" pitchFamily="2" charset="-122"/>
                <a:ea typeface="华文新魏" pitchFamily="2" charset="-122"/>
              </a:rPr>
              <a:t>      printf(“%d,”, a);</a:t>
            </a:r>
          </a:p>
          <a:p>
            <a:pPr marL="0" indent="0" algn="l">
              <a:lnSpc>
                <a:spcPct val="90000"/>
              </a:lnSpc>
              <a:buNone/>
            </a:pPr>
            <a:r>
              <a:rPr lang="zh-CN" altLang="en-US" sz="2400" b="1" dirty="0">
                <a:latin typeface="华文新魏" pitchFamily="2" charset="-122"/>
                <a:ea typeface="华文新魏" pitchFamily="2" charset="-122"/>
              </a:rPr>
              <a:t>      s=s/10;</a:t>
            </a:r>
          </a:p>
          <a:p>
            <a:pPr marL="0" indent="0" algn="l">
              <a:lnSpc>
                <a:spcPct val="90000"/>
              </a:lnSpc>
              <a:buNone/>
            </a:pPr>
            <a:r>
              <a:rPr lang="zh-CN" altLang="en-US" sz="2400" b="1" dirty="0">
                <a:latin typeface="华文新魏" pitchFamily="2" charset="-122"/>
                <a:ea typeface="华文新魏" pitchFamily="2" charset="-122"/>
              </a:rPr>
              <a:t>     }</a:t>
            </a:r>
          </a:p>
          <a:p>
            <a:pPr marL="0" indent="0" algn="l">
              <a:lnSpc>
                <a:spcPct val="90000"/>
              </a:lnSpc>
              <a:buNone/>
            </a:pPr>
            <a:r>
              <a:rPr lang="zh-CN" altLang="en-US" sz="2400" b="1" dirty="0">
                <a:latin typeface="华文新魏" pitchFamily="2" charset="-122"/>
                <a:ea typeface="华文新魏" pitchFamily="2" charset="-122"/>
              </a:rPr>
              <a:t>     printf(“%f\n”, m/30);</a:t>
            </a:r>
          </a:p>
          <a:p>
            <a:pPr marL="0" indent="0" algn="l">
              <a:lnSpc>
                <a:spcPct val="90000"/>
              </a:lnSpc>
              <a:buNone/>
            </a:pPr>
            <a:r>
              <a:rPr lang="zh-CN" altLang="en-US" sz="2400" b="1" dirty="0">
                <a:latin typeface="华文新魏" pitchFamily="2" charset="-122"/>
                <a:ea typeface="华文新魏" pitchFamily="2" charset="-122"/>
              </a:rPr>
              <a:t>}</a:t>
            </a:r>
          </a:p>
        </p:txBody>
      </p:sp>
      <p:graphicFrame>
        <p:nvGraphicFramePr>
          <p:cNvPr id="6" name="表格 6">
            <a:extLst>
              <a:ext uri="{FF2B5EF4-FFF2-40B4-BE49-F238E27FC236}">
                <a16:creationId xmlns:a16="http://schemas.microsoft.com/office/drawing/2014/main" id="{DF698B5F-D1D0-4CBE-BB54-875A1B688864}"/>
              </a:ext>
            </a:extLst>
          </p:cNvPr>
          <p:cNvGraphicFramePr>
            <a:graphicFrameLocks noGrp="1"/>
          </p:cNvGraphicFramePr>
          <p:nvPr>
            <p:extLst>
              <p:ext uri="{D42A27DB-BD31-4B8C-83A1-F6EECF244321}">
                <p14:modId xmlns:p14="http://schemas.microsoft.com/office/powerpoint/2010/main" val="3392187318"/>
              </p:ext>
            </p:extLst>
          </p:nvPr>
        </p:nvGraphicFramePr>
        <p:xfrm>
          <a:off x="4355976" y="2708920"/>
          <a:ext cx="4660007" cy="3168353"/>
        </p:xfrm>
        <a:graphic>
          <a:graphicData uri="http://schemas.openxmlformats.org/drawingml/2006/table">
            <a:tbl>
              <a:tblPr firstRow="1" bandRow="1">
                <a:tableStyleId>{EB344D84-9AFB-497E-A393-DC336BA19D2E}</a:tableStyleId>
              </a:tblPr>
              <a:tblGrid>
                <a:gridCol w="847274">
                  <a:extLst>
                    <a:ext uri="{9D8B030D-6E8A-4147-A177-3AD203B41FA5}">
                      <a16:colId xmlns:a16="http://schemas.microsoft.com/office/drawing/2014/main" val="3174078639"/>
                    </a:ext>
                  </a:extLst>
                </a:gridCol>
                <a:gridCol w="1765154">
                  <a:extLst>
                    <a:ext uri="{9D8B030D-6E8A-4147-A177-3AD203B41FA5}">
                      <a16:colId xmlns:a16="http://schemas.microsoft.com/office/drawing/2014/main" val="3711593895"/>
                    </a:ext>
                  </a:extLst>
                </a:gridCol>
                <a:gridCol w="2047579">
                  <a:extLst>
                    <a:ext uri="{9D8B030D-6E8A-4147-A177-3AD203B41FA5}">
                      <a16:colId xmlns:a16="http://schemas.microsoft.com/office/drawing/2014/main" val="3494638855"/>
                    </a:ext>
                  </a:extLst>
                </a:gridCol>
              </a:tblGrid>
              <a:tr h="882621">
                <a:tc>
                  <a:txBody>
                    <a:bodyPr/>
                    <a:lstStyle/>
                    <a:p>
                      <a:pPr algn="ctr">
                        <a:lnSpc>
                          <a:spcPct val="120000"/>
                        </a:lnSpc>
                      </a:pPr>
                      <a:endParaRPr lang="zh-CN" altLang="en-US" b="1" dirty="0">
                        <a:solidFill>
                          <a:schemeClr val="tx1"/>
                        </a:solidFill>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lnSpc>
                          <a:spcPct val="120000"/>
                        </a:lnSpc>
                      </a:pPr>
                      <a:r>
                        <a:rPr lang="zh-CN" altLang="en-US" b="1" dirty="0">
                          <a:solidFill>
                            <a:schemeClr val="tx1"/>
                          </a:solidFill>
                        </a:rPr>
                        <a:t>翻译外文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lnSpc>
                          <a:spcPct val="120000"/>
                        </a:lnSpc>
                      </a:pPr>
                      <a:r>
                        <a:rPr lang="zh-CN" altLang="en-US" b="1" dirty="0">
                          <a:solidFill>
                            <a:srgbClr val="000099"/>
                          </a:solidFill>
                        </a:rPr>
                        <a:t>翻译源程序</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6192157"/>
                  </a:ext>
                </a:extLst>
              </a:tr>
              <a:tr h="1403111">
                <a:tc>
                  <a:txBody>
                    <a:bodyPr/>
                    <a:lstStyle/>
                    <a:p>
                      <a:pPr algn="ctr">
                        <a:lnSpc>
                          <a:spcPct val="120000"/>
                        </a:lnSpc>
                      </a:pPr>
                      <a:r>
                        <a:rPr lang="zh-CN" altLang="en-US" b="1" dirty="0">
                          <a:solidFill>
                            <a:srgbClr val="C00000"/>
                          </a:solidFill>
                        </a:rPr>
                        <a:t>分析</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20000"/>
                        </a:lnSpc>
                      </a:pPr>
                      <a:r>
                        <a:rPr lang="zh-CN" altLang="en-US" b="1" dirty="0">
                          <a:solidFill>
                            <a:schemeClr val="tx1"/>
                          </a:solidFill>
                        </a:rPr>
                        <a:t>阅读原文</a:t>
                      </a:r>
                      <a:endParaRPr lang="en-US" altLang="zh-CN" b="1" dirty="0">
                        <a:solidFill>
                          <a:schemeClr val="tx1"/>
                        </a:solidFill>
                      </a:endParaRPr>
                    </a:p>
                    <a:p>
                      <a:pPr algn="l">
                        <a:lnSpc>
                          <a:spcPct val="120000"/>
                        </a:lnSpc>
                      </a:pPr>
                      <a:r>
                        <a:rPr lang="zh-CN" altLang="en-US" b="1" dirty="0">
                          <a:solidFill>
                            <a:schemeClr val="tx1"/>
                          </a:solidFill>
                        </a:rPr>
                        <a:t>识别单词</a:t>
                      </a:r>
                      <a:endParaRPr lang="en-US" altLang="zh-CN" b="1" dirty="0">
                        <a:solidFill>
                          <a:schemeClr val="tx1"/>
                        </a:solidFill>
                      </a:endParaRPr>
                    </a:p>
                    <a:p>
                      <a:pPr algn="l">
                        <a:lnSpc>
                          <a:spcPct val="120000"/>
                        </a:lnSpc>
                      </a:pPr>
                      <a:r>
                        <a:rPr lang="zh-CN" altLang="en-US" b="1" dirty="0">
                          <a:solidFill>
                            <a:schemeClr val="tx1"/>
                          </a:solidFill>
                        </a:rPr>
                        <a:t>分析句子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20000"/>
                        </a:lnSpc>
                      </a:pPr>
                      <a:r>
                        <a:rPr lang="zh-CN" altLang="en-US" b="1" dirty="0">
                          <a:solidFill>
                            <a:srgbClr val="000099"/>
                          </a:solidFill>
                        </a:rPr>
                        <a:t>输入并扫视源程序</a:t>
                      </a:r>
                      <a:endParaRPr lang="en-US" altLang="zh-CN" b="1" dirty="0">
                        <a:solidFill>
                          <a:srgbClr val="000099"/>
                        </a:solidFill>
                      </a:endParaRPr>
                    </a:p>
                    <a:p>
                      <a:pPr algn="l">
                        <a:lnSpc>
                          <a:spcPct val="120000"/>
                        </a:lnSpc>
                      </a:pPr>
                      <a:r>
                        <a:rPr lang="zh-CN" altLang="en-US" b="1" dirty="0">
                          <a:solidFill>
                            <a:srgbClr val="000099"/>
                          </a:solidFill>
                        </a:rPr>
                        <a:t>词法分析</a:t>
                      </a:r>
                      <a:endParaRPr lang="en-US" altLang="zh-CN" b="1" dirty="0">
                        <a:solidFill>
                          <a:srgbClr val="000099"/>
                        </a:solidFill>
                      </a:endParaRPr>
                    </a:p>
                    <a:p>
                      <a:pPr algn="l">
                        <a:lnSpc>
                          <a:spcPct val="120000"/>
                        </a:lnSpc>
                      </a:pPr>
                      <a:r>
                        <a:rPr lang="zh-CN" altLang="en-US" b="1" dirty="0">
                          <a:solidFill>
                            <a:srgbClr val="000099"/>
                          </a:solidFill>
                        </a:rPr>
                        <a:t>语法、语义分析</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7936779"/>
                  </a:ext>
                </a:extLst>
              </a:tr>
              <a:tr h="882621">
                <a:tc>
                  <a:txBody>
                    <a:bodyPr/>
                    <a:lstStyle/>
                    <a:p>
                      <a:pPr algn="ctr">
                        <a:lnSpc>
                          <a:spcPct val="120000"/>
                        </a:lnSpc>
                      </a:pPr>
                      <a:r>
                        <a:rPr lang="zh-CN" altLang="en-US" b="1" dirty="0">
                          <a:solidFill>
                            <a:srgbClr val="C00000"/>
                          </a:solidFill>
                        </a:rPr>
                        <a:t>综合</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a:lnSpc>
                          <a:spcPct val="120000"/>
                        </a:lnSpc>
                      </a:pPr>
                      <a:r>
                        <a:rPr lang="zh-CN" altLang="en-US" b="1" dirty="0">
                          <a:solidFill>
                            <a:schemeClr val="tx1"/>
                          </a:solidFill>
                        </a:rPr>
                        <a:t>修辞加工</a:t>
                      </a:r>
                      <a:endParaRPr lang="en-US" altLang="zh-CN" b="1" dirty="0">
                        <a:solidFill>
                          <a:schemeClr val="tx1"/>
                        </a:solidFill>
                      </a:endParaRPr>
                    </a:p>
                    <a:p>
                      <a:pPr algn="l">
                        <a:lnSpc>
                          <a:spcPct val="120000"/>
                        </a:lnSpc>
                      </a:pPr>
                      <a:r>
                        <a:rPr lang="zh-CN" altLang="en-US" b="1" dirty="0">
                          <a:solidFill>
                            <a:schemeClr val="tx1"/>
                          </a:solidFill>
                        </a:rPr>
                        <a:t>写出译文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a:lnSpc>
                          <a:spcPct val="120000"/>
                        </a:lnSpc>
                      </a:pPr>
                      <a:r>
                        <a:rPr lang="zh-CN" altLang="en-US" b="1" dirty="0">
                          <a:solidFill>
                            <a:srgbClr val="000099"/>
                          </a:solidFill>
                        </a:rPr>
                        <a:t>代码优化</a:t>
                      </a:r>
                      <a:endParaRPr lang="en-US" altLang="zh-CN" b="1" dirty="0">
                        <a:solidFill>
                          <a:srgbClr val="000099"/>
                        </a:solidFill>
                      </a:endParaRPr>
                    </a:p>
                    <a:p>
                      <a:pPr algn="l">
                        <a:lnSpc>
                          <a:spcPct val="120000"/>
                        </a:lnSpc>
                      </a:pPr>
                      <a:r>
                        <a:rPr lang="zh-CN" altLang="en-US" b="1" dirty="0">
                          <a:solidFill>
                            <a:srgbClr val="000099"/>
                          </a:solidFill>
                        </a:rPr>
                        <a:t>目标代码生成</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8660545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1295400" y="917575"/>
            <a:ext cx="5272088" cy="682625"/>
          </a:xfrm>
        </p:spPr>
        <p:txBody>
          <a:bodyPr/>
          <a:lstStyle/>
          <a:p>
            <a:pPr algn="ctr"/>
            <a:r>
              <a:rPr lang="en-US" altLang="zh-CN" b="1" dirty="0">
                <a:solidFill>
                  <a:srgbClr val="000099"/>
                </a:solidFill>
                <a:latin typeface="华文新魏" pitchFamily="2" charset="-122"/>
                <a:ea typeface="华文新魏" pitchFamily="2" charset="-122"/>
              </a:rPr>
              <a:t>1.1 </a:t>
            </a:r>
            <a:r>
              <a:rPr lang="zh-CN" altLang="en-US" b="1" dirty="0">
                <a:solidFill>
                  <a:srgbClr val="000099"/>
                </a:solidFill>
                <a:latin typeface="华文新魏" pitchFamily="2" charset="-122"/>
                <a:ea typeface="华文新魏" pitchFamily="2" charset="-122"/>
              </a:rPr>
              <a:t>编译器概述</a:t>
            </a:r>
          </a:p>
        </p:txBody>
      </p:sp>
      <p:sp>
        <p:nvSpPr>
          <p:cNvPr id="289795" name="Rectangle 3"/>
          <p:cNvSpPr>
            <a:spLocks noGrp="1" noChangeArrowheads="1"/>
          </p:cNvSpPr>
          <p:nvPr>
            <p:ph type="body" idx="1"/>
          </p:nvPr>
        </p:nvSpPr>
        <p:spPr>
          <a:xfrm>
            <a:off x="457199" y="2209800"/>
            <a:ext cx="8248377" cy="1295400"/>
          </a:xfrm>
        </p:spPr>
        <p:txBody>
          <a:bodyPr/>
          <a:lstStyle/>
          <a:p>
            <a:r>
              <a:rPr lang="zh-CN" altLang="en-US" sz="3600" b="1" dirty="0">
                <a:solidFill>
                  <a:srgbClr val="C00000"/>
                </a:solidFill>
                <a:latin typeface="楷体_GB2312" pitchFamily="49" charset="-122"/>
                <a:ea typeface="楷体_GB2312" pitchFamily="49" charset="-122"/>
              </a:rPr>
              <a:t>编译器</a:t>
            </a:r>
            <a:r>
              <a:rPr lang="en-US" altLang="zh-CN" sz="3600" b="1" dirty="0">
                <a:latin typeface="楷体_GB2312" pitchFamily="49" charset="-122"/>
                <a:ea typeface="楷体_GB2312" pitchFamily="49" charset="-122"/>
              </a:rPr>
              <a:t>(</a:t>
            </a:r>
            <a:r>
              <a:rPr lang="en-US" altLang="zh-CN" b="1" dirty="0">
                <a:latin typeface="Times New Roman" pitchFamily="18" charset="0"/>
                <a:ea typeface="华文新魏" pitchFamily="2" charset="-122"/>
              </a:rPr>
              <a:t>Compiler</a:t>
            </a:r>
            <a:r>
              <a:rPr lang="en-US" altLang="zh-CN" sz="3600" b="1" dirty="0">
                <a:latin typeface="楷体_GB2312" pitchFamily="49" charset="-122"/>
                <a:ea typeface="楷体_GB2312" pitchFamily="49" charset="-122"/>
              </a:rPr>
              <a:t>)</a:t>
            </a:r>
          </a:p>
          <a:p>
            <a:pPr lvl="1"/>
            <a:r>
              <a:rPr lang="zh-CN" altLang="en-US" sz="3200" b="1" dirty="0">
                <a:latin typeface="楷体_GB2312" pitchFamily="49" charset="-122"/>
                <a:ea typeface="楷体_GB2312" pitchFamily="49" charset="-122"/>
              </a:rPr>
              <a:t>是一种翻译器，它的特点是</a:t>
            </a:r>
            <a:r>
              <a:rPr lang="zh-CN" altLang="en-US" sz="3200" b="1" dirty="0">
                <a:solidFill>
                  <a:srgbClr val="0000FF"/>
                </a:solidFill>
                <a:latin typeface="楷体_GB2312" pitchFamily="49" charset="-122"/>
                <a:ea typeface="楷体_GB2312" pitchFamily="49" charset="-122"/>
              </a:rPr>
              <a:t>目标</a:t>
            </a:r>
            <a:r>
              <a:rPr lang="zh-CN" altLang="en-US" sz="3200" b="1" dirty="0">
                <a:latin typeface="楷体_GB2312" pitchFamily="49" charset="-122"/>
                <a:ea typeface="楷体_GB2312" pitchFamily="49" charset="-122"/>
              </a:rPr>
              <a:t>语言比</a:t>
            </a:r>
            <a:r>
              <a:rPr lang="zh-CN" altLang="en-US" sz="3200" b="1" dirty="0">
                <a:solidFill>
                  <a:srgbClr val="0000FF"/>
                </a:solidFill>
                <a:latin typeface="楷体_GB2312" pitchFamily="49" charset="-122"/>
                <a:ea typeface="楷体_GB2312" pitchFamily="49" charset="-122"/>
              </a:rPr>
              <a:t>源</a:t>
            </a:r>
            <a:r>
              <a:rPr lang="zh-CN" altLang="en-US" sz="3200" b="1" dirty="0">
                <a:latin typeface="楷体_GB2312" pitchFamily="49" charset="-122"/>
                <a:ea typeface="楷体_GB2312" pitchFamily="49" charset="-122"/>
              </a:rPr>
              <a:t>语言</a:t>
            </a:r>
            <a:r>
              <a:rPr lang="zh-CN" altLang="en-US" sz="3200" b="1" dirty="0">
                <a:solidFill>
                  <a:srgbClr val="0000FF"/>
                </a:solidFill>
                <a:latin typeface="楷体_GB2312" pitchFamily="49" charset="-122"/>
                <a:ea typeface="楷体_GB2312" pitchFamily="49" charset="-122"/>
              </a:rPr>
              <a:t>低级</a:t>
            </a:r>
            <a:r>
              <a:rPr lang="zh-CN" altLang="en-US" sz="3200" b="1" dirty="0">
                <a:latin typeface="楷体_GB2312" pitchFamily="49" charset="-122"/>
                <a:ea typeface="楷体_GB2312" pitchFamily="49" charset="-122"/>
              </a:rPr>
              <a:t>。</a:t>
            </a:r>
          </a:p>
        </p:txBody>
      </p:sp>
      <p:sp>
        <p:nvSpPr>
          <p:cNvPr id="289797" name="Text Box 5"/>
          <p:cNvSpPr txBox="1">
            <a:spLocks noChangeArrowheads="1"/>
          </p:cNvSpPr>
          <p:nvPr/>
        </p:nvSpPr>
        <p:spPr bwMode="auto">
          <a:xfrm>
            <a:off x="739775" y="4699000"/>
            <a:ext cx="1103313" cy="457200"/>
          </a:xfrm>
          <a:prstGeom prst="rect">
            <a:avLst/>
          </a:prstGeom>
          <a:noFill/>
          <a:ln w="12700">
            <a:noFill/>
            <a:miter lim="800000"/>
            <a:headEnd type="none" w="sm" len="sm"/>
            <a:tailEnd type="none" w="sm" len="sm"/>
          </a:ln>
          <a:effectLst/>
        </p:spPr>
        <p:txBody>
          <a:bodyPr wrap="none">
            <a:spAutoFit/>
          </a:bodyPr>
          <a:lstStyle/>
          <a:p>
            <a:pPr eaLnBrk="0" hangingPunct="0"/>
            <a:r>
              <a:rPr kumimoji="1" lang="zh-CN" altLang="en-US" sz="2400" b="1" i="1">
                <a:latin typeface="Times New Roman" pitchFamily="18" charset="0"/>
                <a:ea typeface="楷体_GB2312" pitchFamily="49" charset="-122"/>
              </a:rPr>
              <a:t>源程序</a:t>
            </a:r>
            <a:endParaRPr kumimoji="1" lang="zh-CN" altLang="en-US" sz="2400">
              <a:latin typeface="Times New Roman" pitchFamily="18" charset="0"/>
              <a:ea typeface="楷体_GB2312" pitchFamily="49" charset="-122"/>
            </a:endParaRPr>
          </a:p>
        </p:txBody>
      </p:sp>
      <p:cxnSp>
        <p:nvCxnSpPr>
          <p:cNvPr id="289798" name="AutoShape 6"/>
          <p:cNvCxnSpPr>
            <a:cxnSpLocks noChangeShapeType="1"/>
            <a:stCxn id="289797" idx="3"/>
          </p:cNvCxnSpPr>
          <p:nvPr/>
        </p:nvCxnSpPr>
        <p:spPr bwMode="auto">
          <a:xfrm>
            <a:off x="1843088" y="4927600"/>
            <a:ext cx="1233487" cy="0"/>
          </a:xfrm>
          <a:prstGeom prst="straightConnector1">
            <a:avLst/>
          </a:prstGeom>
          <a:noFill/>
          <a:ln w="38100">
            <a:solidFill>
              <a:schemeClr val="tx1"/>
            </a:solidFill>
            <a:round/>
            <a:headEnd type="none" w="sm" len="sm"/>
            <a:tailEnd type="triangle" w="lg" len="lg"/>
          </a:ln>
          <a:effectLst/>
        </p:spPr>
      </p:cxnSp>
      <p:sp>
        <p:nvSpPr>
          <p:cNvPr id="289799" name="Text Box 7"/>
          <p:cNvSpPr txBox="1">
            <a:spLocks noChangeArrowheads="1"/>
          </p:cNvSpPr>
          <p:nvPr/>
        </p:nvSpPr>
        <p:spPr bwMode="auto">
          <a:xfrm>
            <a:off x="6743700" y="4699000"/>
            <a:ext cx="1409700" cy="457200"/>
          </a:xfrm>
          <a:prstGeom prst="rect">
            <a:avLst/>
          </a:prstGeom>
          <a:noFill/>
          <a:ln w="12700">
            <a:noFill/>
            <a:miter lim="800000"/>
            <a:headEnd type="none" w="sm" len="sm"/>
            <a:tailEnd type="none" w="sm" len="sm"/>
          </a:ln>
          <a:effectLst/>
        </p:spPr>
        <p:txBody>
          <a:bodyPr wrap="none">
            <a:spAutoFit/>
          </a:bodyPr>
          <a:lstStyle/>
          <a:p>
            <a:pPr eaLnBrk="0" hangingPunct="0"/>
            <a:r>
              <a:rPr kumimoji="1" lang="zh-CN" altLang="en-US" sz="2400" b="1" i="1">
                <a:latin typeface="Times New Roman" pitchFamily="18" charset="0"/>
                <a:ea typeface="楷体_GB2312" pitchFamily="49" charset="-122"/>
              </a:rPr>
              <a:t>目标程序</a:t>
            </a:r>
          </a:p>
        </p:txBody>
      </p:sp>
      <p:cxnSp>
        <p:nvCxnSpPr>
          <p:cNvPr id="289800" name="AutoShape 8"/>
          <p:cNvCxnSpPr>
            <a:cxnSpLocks noChangeShapeType="1"/>
            <a:endCxn id="289799" idx="1"/>
          </p:cNvCxnSpPr>
          <p:nvPr/>
        </p:nvCxnSpPr>
        <p:spPr bwMode="auto">
          <a:xfrm>
            <a:off x="5676900" y="4927600"/>
            <a:ext cx="1066800" cy="0"/>
          </a:xfrm>
          <a:prstGeom prst="straightConnector1">
            <a:avLst/>
          </a:prstGeom>
          <a:noFill/>
          <a:ln w="38100">
            <a:solidFill>
              <a:schemeClr val="tx1"/>
            </a:solidFill>
            <a:round/>
            <a:headEnd type="none" w="sm" len="sm"/>
            <a:tailEnd type="triangle" w="lg" len="lg"/>
          </a:ln>
          <a:effectLst/>
        </p:spPr>
      </p:cxnSp>
      <p:sp>
        <p:nvSpPr>
          <p:cNvPr id="289801" name="Text Box 9"/>
          <p:cNvSpPr txBox="1">
            <a:spLocks noChangeArrowheads="1"/>
          </p:cNvSpPr>
          <p:nvPr/>
        </p:nvSpPr>
        <p:spPr bwMode="auto">
          <a:xfrm>
            <a:off x="3254375" y="4572000"/>
            <a:ext cx="2362200" cy="596894"/>
          </a:xfrm>
          <a:prstGeom prst="rect">
            <a:avLst/>
          </a:prstGeom>
          <a:noFill/>
          <a:ln w="9525">
            <a:solidFill>
              <a:schemeClr val="tx1"/>
            </a:solidFill>
            <a:miter lim="800000"/>
          </a:ln>
          <a:effectLst/>
        </p:spPr>
        <p:txBody>
          <a:bodyPr lIns="92075" tIns="46037" rIns="92075" bIns="46037">
            <a:spAutoFit/>
          </a:bodyPr>
          <a:lstStyle/>
          <a:p>
            <a:pPr algn="ctr" eaLnBrk="0" hangingPunct="0">
              <a:lnSpc>
                <a:spcPct val="110000"/>
              </a:lnSpc>
              <a:spcBef>
                <a:spcPct val="50000"/>
              </a:spcBef>
            </a:pPr>
            <a:r>
              <a:rPr kumimoji="1" lang="zh-CN" altLang="en-US" sz="3200" b="1" dirty="0">
                <a:solidFill>
                  <a:schemeClr val="folHlink"/>
                </a:solidFill>
                <a:effectLst>
                  <a:outerShdw blurRad="38100" dist="38100" dir="2700000" algn="tl">
                    <a:srgbClr val="C0C0C0"/>
                  </a:outerShdw>
                </a:effectLst>
                <a:latin typeface="楷体_GB2312" pitchFamily="49" charset="-122"/>
                <a:ea typeface="楷体_GB2312" pitchFamily="49" charset="-122"/>
              </a:rPr>
              <a:t>编译器</a:t>
            </a:r>
          </a:p>
        </p:txBody>
      </p:sp>
      <p:sp>
        <p:nvSpPr>
          <p:cNvPr id="9" name="Rectangle 9"/>
          <p:cNvSpPr>
            <a:spLocks noChangeArrowheads="1"/>
          </p:cNvSpPr>
          <p:nvPr/>
        </p:nvSpPr>
        <p:spPr bwMode="auto">
          <a:xfrm>
            <a:off x="552450" y="5384800"/>
            <a:ext cx="2581275" cy="457200"/>
          </a:xfrm>
          <a:prstGeom prst="rect">
            <a:avLst/>
          </a:prstGeom>
          <a:noFill/>
          <a:ln w="9525">
            <a:noFill/>
            <a:miter lim="800000"/>
          </a:ln>
          <a:effectLst/>
        </p:spPr>
        <p:txBody>
          <a:bodyPr wrap="none" lIns="92075" tIns="46037" rIns="92075" bIns="46037">
            <a:spAutoFit/>
          </a:bodyPr>
          <a:lstStyle/>
          <a:p>
            <a:pPr eaLnBrk="0" hangingPunct="0"/>
            <a:r>
              <a:rPr kumimoji="1" lang="en-US" altLang="zh-CN" sz="2400" b="1" dirty="0">
                <a:latin typeface="Times New Roman" pitchFamily="18" charset="0"/>
              </a:rPr>
              <a:t>(*.C / *.PAS/*.AS)</a:t>
            </a:r>
          </a:p>
        </p:txBody>
      </p:sp>
      <p:sp>
        <p:nvSpPr>
          <p:cNvPr id="10" name="Rectangle 10"/>
          <p:cNvSpPr>
            <a:spLocks noChangeArrowheads="1"/>
          </p:cNvSpPr>
          <p:nvPr/>
        </p:nvSpPr>
        <p:spPr bwMode="auto">
          <a:xfrm>
            <a:off x="5940152" y="5384800"/>
            <a:ext cx="2765425" cy="457200"/>
          </a:xfrm>
          <a:prstGeom prst="rect">
            <a:avLst/>
          </a:prstGeom>
          <a:noFill/>
          <a:ln w="9525">
            <a:noFill/>
            <a:miter lim="800000"/>
          </a:ln>
          <a:effectLst/>
        </p:spPr>
        <p:txBody>
          <a:bodyPr wrap="none" lIns="92075" tIns="46037" rIns="92075" bIns="46037">
            <a:spAutoFit/>
          </a:bodyPr>
          <a:lstStyle/>
          <a:p>
            <a:pPr eaLnBrk="0" hangingPunct="0"/>
            <a:r>
              <a:rPr kumimoji="1" lang="en-US" altLang="zh-CN" sz="2400" b="1" dirty="0">
                <a:latin typeface="Times New Roman" pitchFamily="18" charset="0"/>
              </a:rPr>
              <a:t>(*.OBJ / *.EXE/*.*)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 calcmode="lin" valueType="num">
                                      <p:cBhvr additive="base">
                                        <p:cTn id="7" dur="500" fill="hold"/>
                                        <p:tgtEl>
                                          <p:spTgt spid="289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97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9795">
                                            <p:txEl>
                                              <p:pRg st="1" end="1"/>
                                            </p:txEl>
                                          </p:spTgt>
                                        </p:tgtEl>
                                        <p:attrNameLst>
                                          <p:attrName>style.visibility</p:attrName>
                                        </p:attrNameLst>
                                      </p:cBhvr>
                                      <p:to>
                                        <p:strVal val="visible"/>
                                      </p:to>
                                    </p:set>
                                    <p:anim calcmode="lin" valueType="num">
                                      <p:cBhvr additive="base">
                                        <p:cTn id="11" dur="500" fill="hold"/>
                                        <p:tgtEl>
                                          <p:spTgt spid="2897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97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289797"/>
                                        </p:tgtEl>
                                        <p:attrNameLst>
                                          <p:attrName>style.visibility</p:attrName>
                                        </p:attrNameLst>
                                      </p:cBhvr>
                                      <p:to>
                                        <p:strVal val="visible"/>
                                      </p:to>
                                    </p:set>
                                    <p:anim calcmode="lin" valueType="num">
                                      <p:cBhvr>
                                        <p:cTn id="17" dur="500" fill="hold"/>
                                        <p:tgtEl>
                                          <p:spTgt spid="289797"/>
                                        </p:tgtEl>
                                        <p:attrNameLst>
                                          <p:attrName>ppt_x</p:attrName>
                                        </p:attrNameLst>
                                      </p:cBhvr>
                                      <p:tavLst>
                                        <p:tav tm="0">
                                          <p:val>
                                            <p:strVal val="#ppt_x-#ppt_w/2"/>
                                          </p:val>
                                        </p:tav>
                                        <p:tav tm="100000">
                                          <p:val>
                                            <p:strVal val="#ppt_x"/>
                                          </p:val>
                                        </p:tav>
                                      </p:tavLst>
                                    </p:anim>
                                    <p:anim calcmode="lin" valueType="num">
                                      <p:cBhvr>
                                        <p:cTn id="18" dur="500" fill="hold"/>
                                        <p:tgtEl>
                                          <p:spTgt spid="289797"/>
                                        </p:tgtEl>
                                        <p:attrNameLst>
                                          <p:attrName>ppt_y</p:attrName>
                                        </p:attrNameLst>
                                      </p:cBhvr>
                                      <p:tavLst>
                                        <p:tav tm="0">
                                          <p:val>
                                            <p:strVal val="#ppt_y"/>
                                          </p:val>
                                        </p:tav>
                                        <p:tav tm="100000">
                                          <p:val>
                                            <p:strVal val="#ppt_y"/>
                                          </p:val>
                                        </p:tav>
                                      </p:tavLst>
                                    </p:anim>
                                    <p:anim calcmode="lin" valueType="num">
                                      <p:cBhvr>
                                        <p:cTn id="19" dur="500" fill="hold"/>
                                        <p:tgtEl>
                                          <p:spTgt spid="289797"/>
                                        </p:tgtEl>
                                        <p:attrNameLst>
                                          <p:attrName>ppt_w</p:attrName>
                                        </p:attrNameLst>
                                      </p:cBhvr>
                                      <p:tavLst>
                                        <p:tav tm="0">
                                          <p:val>
                                            <p:fltVal val="0"/>
                                          </p:val>
                                        </p:tav>
                                        <p:tav tm="100000">
                                          <p:val>
                                            <p:strVal val="#ppt_w"/>
                                          </p:val>
                                        </p:tav>
                                      </p:tavLst>
                                    </p:anim>
                                    <p:anim calcmode="lin" valueType="num">
                                      <p:cBhvr>
                                        <p:cTn id="20" dur="500" fill="hold"/>
                                        <p:tgtEl>
                                          <p:spTgt spid="289797"/>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42" fill="hold" grpId="0" nodeType="clickEffect">
                                  <p:stCondLst>
                                    <p:cond delay="0"/>
                                  </p:stCondLst>
                                  <p:childTnLst>
                                    <p:set>
                                      <p:cBhvr>
                                        <p:cTn id="24" dur="1" fill="hold">
                                          <p:stCondLst>
                                            <p:cond delay="0"/>
                                          </p:stCondLst>
                                        </p:cTn>
                                        <p:tgtEl>
                                          <p:spTgt spid="289801"/>
                                        </p:tgtEl>
                                        <p:attrNameLst>
                                          <p:attrName>style.visibility</p:attrName>
                                        </p:attrNameLst>
                                      </p:cBhvr>
                                      <p:to>
                                        <p:strVal val="visible"/>
                                      </p:to>
                                    </p:set>
                                    <p:animEffect transition="in" filter="barn(outHorizontal)">
                                      <p:cBhvr>
                                        <p:cTn id="25" dur="500"/>
                                        <p:tgtEl>
                                          <p:spTgt spid="289801"/>
                                        </p:tgtEl>
                                      </p:cBhvr>
                                    </p:animEffect>
                                  </p:childTnLst>
                                </p:cTn>
                              </p:par>
                            </p:childTnLst>
                          </p:cTn>
                        </p:par>
                        <p:par>
                          <p:cTn id="26" fill="hold">
                            <p:stCondLst>
                              <p:cond delay="500"/>
                            </p:stCondLst>
                            <p:childTnLst>
                              <p:par>
                                <p:cTn id="27" presetID="17" presetClass="entr" presetSubtype="8" fill="hold" nodeType="afterEffect">
                                  <p:stCondLst>
                                    <p:cond delay="0"/>
                                  </p:stCondLst>
                                  <p:childTnLst>
                                    <p:set>
                                      <p:cBhvr>
                                        <p:cTn id="28" dur="1" fill="hold">
                                          <p:stCondLst>
                                            <p:cond delay="0"/>
                                          </p:stCondLst>
                                        </p:cTn>
                                        <p:tgtEl>
                                          <p:spTgt spid="289798"/>
                                        </p:tgtEl>
                                        <p:attrNameLst>
                                          <p:attrName>style.visibility</p:attrName>
                                        </p:attrNameLst>
                                      </p:cBhvr>
                                      <p:to>
                                        <p:strVal val="visible"/>
                                      </p:to>
                                    </p:set>
                                    <p:anim calcmode="lin" valueType="num">
                                      <p:cBhvr>
                                        <p:cTn id="29" dur="500" fill="hold"/>
                                        <p:tgtEl>
                                          <p:spTgt spid="289798"/>
                                        </p:tgtEl>
                                        <p:attrNameLst>
                                          <p:attrName>ppt_x</p:attrName>
                                        </p:attrNameLst>
                                      </p:cBhvr>
                                      <p:tavLst>
                                        <p:tav tm="0">
                                          <p:val>
                                            <p:strVal val="#ppt_x-#ppt_w/2"/>
                                          </p:val>
                                        </p:tav>
                                        <p:tav tm="100000">
                                          <p:val>
                                            <p:strVal val="#ppt_x"/>
                                          </p:val>
                                        </p:tav>
                                      </p:tavLst>
                                    </p:anim>
                                    <p:anim calcmode="lin" valueType="num">
                                      <p:cBhvr>
                                        <p:cTn id="30" dur="500" fill="hold"/>
                                        <p:tgtEl>
                                          <p:spTgt spid="289798"/>
                                        </p:tgtEl>
                                        <p:attrNameLst>
                                          <p:attrName>ppt_y</p:attrName>
                                        </p:attrNameLst>
                                      </p:cBhvr>
                                      <p:tavLst>
                                        <p:tav tm="0">
                                          <p:val>
                                            <p:strVal val="#ppt_y"/>
                                          </p:val>
                                        </p:tav>
                                        <p:tav tm="100000">
                                          <p:val>
                                            <p:strVal val="#ppt_y"/>
                                          </p:val>
                                        </p:tav>
                                      </p:tavLst>
                                    </p:anim>
                                    <p:anim calcmode="lin" valueType="num">
                                      <p:cBhvr>
                                        <p:cTn id="31" dur="500" fill="hold"/>
                                        <p:tgtEl>
                                          <p:spTgt spid="289798"/>
                                        </p:tgtEl>
                                        <p:attrNameLst>
                                          <p:attrName>ppt_w</p:attrName>
                                        </p:attrNameLst>
                                      </p:cBhvr>
                                      <p:tavLst>
                                        <p:tav tm="0">
                                          <p:val>
                                            <p:fltVal val="0"/>
                                          </p:val>
                                        </p:tav>
                                        <p:tav tm="100000">
                                          <p:val>
                                            <p:strVal val="#ppt_w"/>
                                          </p:val>
                                        </p:tav>
                                      </p:tavLst>
                                    </p:anim>
                                    <p:anim calcmode="lin" valueType="num">
                                      <p:cBhvr>
                                        <p:cTn id="32" dur="500" fill="hold"/>
                                        <p:tgtEl>
                                          <p:spTgt spid="289798"/>
                                        </p:tgtEl>
                                        <p:attrNameLst>
                                          <p:attrName>ppt_h</p:attrName>
                                        </p:attrNameLst>
                                      </p:cBhvr>
                                      <p:tavLst>
                                        <p:tav tm="0">
                                          <p:val>
                                            <p:strVal val="#ppt_h"/>
                                          </p:val>
                                        </p:tav>
                                        <p:tav tm="100000">
                                          <p:val>
                                            <p:strVal val="#ppt_h"/>
                                          </p:val>
                                        </p:tav>
                                      </p:tavLst>
                                    </p:anim>
                                  </p:childTnLst>
                                </p:cTn>
                              </p:par>
                            </p:childTnLst>
                          </p:cTn>
                        </p:par>
                        <p:par>
                          <p:cTn id="33" fill="hold">
                            <p:stCondLst>
                              <p:cond delay="1000"/>
                            </p:stCondLst>
                            <p:childTnLst>
                              <p:par>
                                <p:cTn id="34" presetID="17" presetClass="entr" presetSubtype="8" fill="hold" nodeType="afterEffect">
                                  <p:stCondLst>
                                    <p:cond delay="0"/>
                                  </p:stCondLst>
                                  <p:childTnLst>
                                    <p:set>
                                      <p:cBhvr>
                                        <p:cTn id="35" dur="1" fill="hold">
                                          <p:stCondLst>
                                            <p:cond delay="0"/>
                                          </p:stCondLst>
                                        </p:cTn>
                                        <p:tgtEl>
                                          <p:spTgt spid="289800"/>
                                        </p:tgtEl>
                                        <p:attrNameLst>
                                          <p:attrName>style.visibility</p:attrName>
                                        </p:attrNameLst>
                                      </p:cBhvr>
                                      <p:to>
                                        <p:strVal val="visible"/>
                                      </p:to>
                                    </p:set>
                                    <p:anim calcmode="lin" valueType="num">
                                      <p:cBhvr>
                                        <p:cTn id="36" dur="500" fill="hold"/>
                                        <p:tgtEl>
                                          <p:spTgt spid="289800"/>
                                        </p:tgtEl>
                                        <p:attrNameLst>
                                          <p:attrName>ppt_x</p:attrName>
                                        </p:attrNameLst>
                                      </p:cBhvr>
                                      <p:tavLst>
                                        <p:tav tm="0">
                                          <p:val>
                                            <p:strVal val="#ppt_x-#ppt_w/2"/>
                                          </p:val>
                                        </p:tav>
                                        <p:tav tm="100000">
                                          <p:val>
                                            <p:strVal val="#ppt_x"/>
                                          </p:val>
                                        </p:tav>
                                      </p:tavLst>
                                    </p:anim>
                                    <p:anim calcmode="lin" valueType="num">
                                      <p:cBhvr>
                                        <p:cTn id="37" dur="500" fill="hold"/>
                                        <p:tgtEl>
                                          <p:spTgt spid="289800"/>
                                        </p:tgtEl>
                                        <p:attrNameLst>
                                          <p:attrName>ppt_y</p:attrName>
                                        </p:attrNameLst>
                                      </p:cBhvr>
                                      <p:tavLst>
                                        <p:tav tm="0">
                                          <p:val>
                                            <p:strVal val="#ppt_y"/>
                                          </p:val>
                                        </p:tav>
                                        <p:tav tm="100000">
                                          <p:val>
                                            <p:strVal val="#ppt_y"/>
                                          </p:val>
                                        </p:tav>
                                      </p:tavLst>
                                    </p:anim>
                                    <p:anim calcmode="lin" valueType="num">
                                      <p:cBhvr>
                                        <p:cTn id="38" dur="500" fill="hold"/>
                                        <p:tgtEl>
                                          <p:spTgt spid="289800"/>
                                        </p:tgtEl>
                                        <p:attrNameLst>
                                          <p:attrName>ppt_w</p:attrName>
                                        </p:attrNameLst>
                                      </p:cBhvr>
                                      <p:tavLst>
                                        <p:tav tm="0">
                                          <p:val>
                                            <p:fltVal val="0"/>
                                          </p:val>
                                        </p:tav>
                                        <p:tav tm="100000">
                                          <p:val>
                                            <p:strVal val="#ppt_w"/>
                                          </p:val>
                                        </p:tav>
                                      </p:tavLst>
                                    </p:anim>
                                    <p:anim calcmode="lin" valueType="num">
                                      <p:cBhvr>
                                        <p:cTn id="39" dur="500" fill="hold"/>
                                        <p:tgtEl>
                                          <p:spTgt spid="289800"/>
                                        </p:tgtEl>
                                        <p:attrNameLst>
                                          <p:attrName>ppt_h</p:attrName>
                                        </p:attrNameLst>
                                      </p:cBhvr>
                                      <p:tavLst>
                                        <p:tav tm="0">
                                          <p:val>
                                            <p:strVal val="#ppt_h"/>
                                          </p:val>
                                        </p:tav>
                                        <p:tav tm="100000">
                                          <p:val>
                                            <p:strVal val="#ppt_h"/>
                                          </p:val>
                                        </p:tav>
                                      </p:tavLst>
                                    </p:anim>
                                  </p:childTnLst>
                                </p:cTn>
                              </p:par>
                            </p:childTnLst>
                          </p:cTn>
                        </p:par>
                        <p:par>
                          <p:cTn id="40" fill="hold">
                            <p:stCondLst>
                              <p:cond delay="1500"/>
                            </p:stCondLst>
                            <p:childTnLst>
                              <p:par>
                                <p:cTn id="41" presetID="17" presetClass="entr" presetSubtype="8" fill="hold" grpId="0" nodeType="afterEffect">
                                  <p:stCondLst>
                                    <p:cond delay="0"/>
                                  </p:stCondLst>
                                  <p:childTnLst>
                                    <p:set>
                                      <p:cBhvr>
                                        <p:cTn id="42" dur="1" fill="hold">
                                          <p:stCondLst>
                                            <p:cond delay="0"/>
                                          </p:stCondLst>
                                        </p:cTn>
                                        <p:tgtEl>
                                          <p:spTgt spid="289799"/>
                                        </p:tgtEl>
                                        <p:attrNameLst>
                                          <p:attrName>style.visibility</p:attrName>
                                        </p:attrNameLst>
                                      </p:cBhvr>
                                      <p:to>
                                        <p:strVal val="visible"/>
                                      </p:to>
                                    </p:set>
                                    <p:anim calcmode="lin" valueType="num">
                                      <p:cBhvr>
                                        <p:cTn id="43" dur="500" fill="hold"/>
                                        <p:tgtEl>
                                          <p:spTgt spid="289799"/>
                                        </p:tgtEl>
                                        <p:attrNameLst>
                                          <p:attrName>ppt_x</p:attrName>
                                        </p:attrNameLst>
                                      </p:cBhvr>
                                      <p:tavLst>
                                        <p:tav tm="0">
                                          <p:val>
                                            <p:strVal val="#ppt_x-#ppt_w/2"/>
                                          </p:val>
                                        </p:tav>
                                        <p:tav tm="100000">
                                          <p:val>
                                            <p:strVal val="#ppt_x"/>
                                          </p:val>
                                        </p:tav>
                                      </p:tavLst>
                                    </p:anim>
                                    <p:anim calcmode="lin" valueType="num">
                                      <p:cBhvr>
                                        <p:cTn id="44" dur="500" fill="hold"/>
                                        <p:tgtEl>
                                          <p:spTgt spid="289799"/>
                                        </p:tgtEl>
                                        <p:attrNameLst>
                                          <p:attrName>ppt_y</p:attrName>
                                        </p:attrNameLst>
                                      </p:cBhvr>
                                      <p:tavLst>
                                        <p:tav tm="0">
                                          <p:val>
                                            <p:strVal val="#ppt_y"/>
                                          </p:val>
                                        </p:tav>
                                        <p:tav tm="100000">
                                          <p:val>
                                            <p:strVal val="#ppt_y"/>
                                          </p:val>
                                        </p:tav>
                                      </p:tavLst>
                                    </p:anim>
                                    <p:anim calcmode="lin" valueType="num">
                                      <p:cBhvr>
                                        <p:cTn id="45" dur="500" fill="hold"/>
                                        <p:tgtEl>
                                          <p:spTgt spid="289799"/>
                                        </p:tgtEl>
                                        <p:attrNameLst>
                                          <p:attrName>ppt_w</p:attrName>
                                        </p:attrNameLst>
                                      </p:cBhvr>
                                      <p:tavLst>
                                        <p:tav tm="0">
                                          <p:val>
                                            <p:fltVal val="0"/>
                                          </p:val>
                                        </p:tav>
                                        <p:tav tm="100000">
                                          <p:val>
                                            <p:strVal val="#ppt_w"/>
                                          </p:val>
                                        </p:tav>
                                      </p:tavLst>
                                    </p:anim>
                                    <p:anim calcmode="lin" valueType="num">
                                      <p:cBhvr>
                                        <p:cTn id="46" dur="500" fill="hold"/>
                                        <p:tgtEl>
                                          <p:spTgt spid="289799"/>
                                        </p:tgtEl>
                                        <p:attrNameLst>
                                          <p:attrName>ppt_h</p:attrName>
                                        </p:attrNameLst>
                                      </p:cBhvr>
                                      <p:tavLst>
                                        <p:tav tm="0">
                                          <p:val>
                                            <p:strVal val="#ppt_h"/>
                                          </p:val>
                                        </p:tav>
                                        <p:tav tm="100000">
                                          <p:val>
                                            <p:strVal val="#ppt_h"/>
                                          </p:val>
                                        </p:tav>
                                      </p:tavLst>
                                    </p:anim>
                                  </p:childTnLst>
                                </p:cTn>
                              </p:par>
                            </p:childTnLst>
                          </p:cTn>
                        </p:par>
                        <p:par>
                          <p:cTn id="47" fill="hold">
                            <p:stCondLst>
                              <p:cond delay="2000"/>
                            </p:stCondLst>
                            <p:childTnLst>
                              <p:par>
                                <p:cTn id="48" presetID="17" presetClass="entr" presetSubtype="8"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p:cTn id="50" dur="500" fill="hold"/>
                                        <p:tgtEl>
                                          <p:spTgt spid="9"/>
                                        </p:tgtEl>
                                        <p:attrNameLst>
                                          <p:attrName>ppt_x</p:attrName>
                                        </p:attrNameLst>
                                      </p:cBhvr>
                                      <p:tavLst>
                                        <p:tav tm="0">
                                          <p:val>
                                            <p:strVal val="#ppt_x-#ppt_w/2"/>
                                          </p:val>
                                        </p:tav>
                                        <p:tav tm="100000">
                                          <p:val>
                                            <p:strVal val="#ppt_x"/>
                                          </p:val>
                                        </p:tav>
                                      </p:tavLst>
                                    </p:anim>
                                    <p:anim calcmode="lin" valueType="num">
                                      <p:cBhvr>
                                        <p:cTn id="51" dur="500" fill="hold"/>
                                        <p:tgtEl>
                                          <p:spTgt spid="9"/>
                                        </p:tgtEl>
                                        <p:attrNameLst>
                                          <p:attrName>ppt_y</p:attrName>
                                        </p:attrNameLst>
                                      </p:cBhvr>
                                      <p:tavLst>
                                        <p:tav tm="0">
                                          <p:val>
                                            <p:strVal val="#ppt_y"/>
                                          </p:val>
                                        </p:tav>
                                        <p:tav tm="100000">
                                          <p:val>
                                            <p:strVal val="#ppt_y"/>
                                          </p:val>
                                        </p:tav>
                                      </p:tavLst>
                                    </p:anim>
                                    <p:anim calcmode="lin" valueType="num">
                                      <p:cBhvr>
                                        <p:cTn id="52" dur="500" fill="hold"/>
                                        <p:tgtEl>
                                          <p:spTgt spid="9"/>
                                        </p:tgtEl>
                                        <p:attrNameLst>
                                          <p:attrName>ppt_w</p:attrName>
                                        </p:attrNameLst>
                                      </p:cBhvr>
                                      <p:tavLst>
                                        <p:tav tm="0">
                                          <p:val>
                                            <p:fltVal val="0"/>
                                          </p:val>
                                        </p:tav>
                                        <p:tav tm="100000">
                                          <p:val>
                                            <p:strVal val="#ppt_w"/>
                                          </p:val>
                                        </p:tav>
                                      </p:tavLst>
                                    </p:anim>
                                    <p:anim calcmode="lin" valueType="num">
                                      <p:cBhvr>
                                        <p:cTn id="53" dur="500" fill="hold"/>
                                        <p:tgtEl>
                                          <p:spTgt spid="9"/>
                                        </p:tgtEl>
                                        <p:attrNameLst>
                                          <p:attrName>ppt_h</p:attrName>
                                        </p:attrNameLst>
                                      </p:cBhvr>
                                      <p:tavLst>
                                        <p:tav tm="0">
                                          <p:val>
                                            <p:strVal val="#ppt_h"/>
                                          </p:val>
                                        </p:tav>
                                        <p:tav tm="100000">
                                          <p:val>
                                            <p:strVal val="#ppt_h"/>
                                          </p:val>
                                        </p:tav>
                                      </p:tavLst>
                                    </p:anim>
                                  </p:childTnLst>
                                </p:cTn>
                              </p:par>
                            </p:childTnLst>
                          </p:cTn>
                        </p:par>
                        <p:par>
                          <p:cTn id="54" fill="hold">
                            <p:stCondLst>
                              <p:cond delay="2500"/>
                            </p:stCondLst>
                            <p:childTnLst>
                              <p:par>
                                <p:cTn id="55" presetID="17" presetClass="entr" presetSubtype="8" fill="hold" grpId="0" nodeType="after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ppt_x</p:attrName>
                                        </p:attrNameLst>
                                      </p:cBhvr>
                                      <p:tavLst>
                                        <p:tav tm="0">
                                          <p:val>
                                            <p:strVal val="#ppt_x-#ppt_w/2"/>
                                          </p:val>
                                        </p:tav>
                                        <p:tav tm="100000">
                                          <p:val>
                                            <p:strVal val="#ppt_x"/>
                                          </p:val>
                                        </p:tav>
                                      </p:tavLst>
                                    </p:anim>
                                    <p:anim calcmode="lin" valueType="num">
                                      <p:cBhvr>
                                        <p:cTn id="58" dur="500" fill="hold"/>
                                        <p:tgtEl>
                                          <p:spTgt spid="10"/>
                                        </p:tgtEl>
                                        <p:attrNameLst>
                                          <p:attrName>ppt_y</p:attrName>
                                        </p:attrNameLst>
                                      </p:cBhvr>
                                      <p:tavLst>
                                        <p:tav tm="0">
                                          <p:val>
                                            <p:strVal val="#ppt_y"/>
                                          </p:val>
                                        </p:tav>
                                        <p:tav tm="100000">
                                          <p:val>
                                            <p:strVal val="#ppt_y"/>
                                          </p:val>
                                        </p:tav>
                                      </p:tavLst>
                                    </p:anim>
                                    <p:anim calcmode="lin" valueType="num">
                                      <p:cBhvr>
                                        <p:cTn id="59" dur="500" fill="hold"/>
                                        <p:tgtEl>
                                          <p:spTgt spid="10"/>
                                        </p:tgtEl>
                                        <p:attrNameLst>
                                          <p:attrName>ppt_w</p:attrName>
                                        </p:attrNameLst>
                                      </p:cBhvr>
                                      <p:tavLst>
                                        <p:tav tm="0">
                                          <p:val>
                                            <p:fltVal val="0"/>
                                          </p:val>
                                        </p:tav>
                                        <p:tav tm="100000">
                                          <p:val>
                                            <p:strVal val="#ppt_w"/>
                                          </p:val>
                                        </p:tav>
                                      </p:tavLst>
                                    </p:anim>
                                    <p:anim calcmode="lin" valueType="num">
                                      <p:cBhvr>
                                        <p:cTn id="60"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autoUpdateAnimBg="0"/>
      <p:bldP spid="289797" grpId="0" autoUpdateAnimBg="0"/>
      <p:bldP spid="289799" grpId="0" autoUpdateAnimBg="0"/>
      <p:bldP spid="289801" grpId="0" animBg="1" autoUpdateAnimBg="0"/>
      <p:bldP spid="9" grpId="0" autoUpdateAnimBg="0"/>
      <p:bldP spid="1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1295400" y="838200"/>
            <a:ext cx="5638800" cy="762000"/>
          </a:xfrm>
        </p:spPr>
        <p:txBody>
          <a:bodyPr/>
          <a:lstStyle/>
          <a:p>
            <a:pPr algn="ctr"/>
            <a:r>
              <a:rPr lang="zh-CN" altLang="en-US" b="1" dirty="0">
                <a:solidFill>
                  <a:schemeClr val="folHlink"/>
                </a:solidFill>
                <a:latin typeface="华文新魏" pitchFamily="2" charset="-122"/>
                <a:ea typeface="华文新魏" pitchFamily="2" charset="-122"/>
              </a:rPr>
              <a:t>学时与参考教材</a:t>
            </a:r>
          </a:p>
        </p:txBody>
      </p:sp>
      <p:sp>
        <p:nvSpPr>
          <p:cNvPr id="276483" name="Rectangle 3"/>
          <p:cNvSpPr>
            <a:spLocks noGrp="1" noChangeArrowheads="1"/>
          </p:cNvSpPr>
          <p:nvPr>
            <p:ph type="body" idx="1"/>
          </p:nvPr>
        </p:nvSpPr>
        <p:spPr>
          <a:xfrm>
            <a:off x="533400" y="1828800"/>
            <a:ext cx="8382000" cy="4572000"/>
          </a:xfrm>
        </p:spPr>
        <p:txBody>
          <a:bodyPr/>
          <a:lstStyle/>
          <a:p>
            <a:pPr marL="0" indent="0" algn="just">
              <a:lnSpc>
                <a:spcPct val="110000"/>
              </a:lnSpc>
            </a:pPr>
            <a:r>
              <a:rPr lang="zh-CN" altLang="en-US" sz="2400" b="1" dirty="0">
                <a:latin typeface="华文新魏" panose="02010800040101010101" pitchFamily="2" charset="-122"/>
                <a:ea typeface="华文新魏" panose="02010800040101010101" pitchFamily="2" charset="-122"/>
              </a:rPr>
              <a:t>  学时：</a:t>
            </a:r>
            <a:r>
              <a:rPr lang="en-US" altLang="zh-CN" sz="2400" b="1" dirty="0">
                <a:latin typeface="华文新魏" panose="02010800040101010101" pitchFamily="2" charset="-122"/>
                <a:ea typeface="华文新魏" panose="02010800040101010101" pitchFamily="2" charset="-122"/>
              </a:rPr>
              <a:t>48</a:t>
            </a:r>
            <a:r>
              <a:rPr lang="zh-CN" altLang="en-US" sz="2400" b="1" dirty="0">
                <a:latin typeface="华文新魏" panose="02010800040101010101" pitchFamily="2" charset="-122"/>
                <a:ea typeface="华文新魏" panose="02010800040101010101" pitchFamily="2" charset="-122"/>
              </a:rPr>
              <a:t>学时</a:t>
            </a:r>
          </a:p>
          <a:p>
            <a:pPr marL="266700" indent="-266700" algn="just">
              <a:lnSpc>
                <a:spcPct val="110000"/>
              </a:lnSpc>
            </a:pPr>
            <a:r>
              <a:rPr lang="zh-CN" altLang="en-US" sz="2400" b="1" dirty="0">
                <a:solidFill>
                  <a:srgbClr val="C00000"/>
                </a:solidFill>
                <a:latin typeface="华文新魏" panose="02010800040101010101" pitchFamily="2" charset="-122"/>
                <a:ea typeface="华文新魏" panose="02010800040101010101" pitchFamily="2" charset="-122"/>
              </a:rPr>
              <a:t>教材：陈意云、张昱，《编译原理</a:t>
            </a:r>
            <a:r>
              <a:rPr lang="en-US" altLang="zh-CN" sz="2400" b="1" dirty="0">
                <a:solidFill>
                  <a:srgbClr val="C00000"/>
                </a:solidFill>
                <a:latin typeface="华文新魏" panose="02010800040101010101" pitchFamily="2" charset="-122"/>
                <a:ea typeface="华文新魏" panose="02010800040101010101" pitchFamily="2" charset="-122"/>
              </a:rPr>
              <a:t>(</a:t>
            </a:r>
            <a:r>
              <a:rPr lang="zh-CN" altLang="en-US" sz="2400" b="1" dirty="0">
                <a:solidFill>
                  <a:srgbClr val="C00000"/>
                </a:solidFill>
                <a:latin typeface="华文新魏" panose="02010800040101010101" pitchFamily="2" charset="-122"/>
                <a:ea typeface="华文新魏" panose="02010800040101010101" pitchFamily="2" charset="-122"/>
              </a:rPr>
              <a:t>第</a:t>
            </a:r>
            <a:r>
              <a:rPr lang="en-US" altLang="zh-CN" sz="2400" b="1" dirty="0">
                <a:solidFill>
                  <a:srgbClr val="C00000"/>
                </a:solidFill>
                <a:latin typeface="华文新魏" panose="02010800040101010101" pitchFamily="2" charset="-122"/>
                <a:ea typeface="华文新魏" panose="02010800040101010101" pitchFamily="2" charset="-122"/>
              </a:rPr>
              <a:t>3</a:t>
            </a:r>
            <a:r>
              <a:rPr lang="zh-CN" altLang="en-US" sz="2400" b="1" dirty="0">
                <a:solidFill>
                  <a:srgbClr val="C00000"/>
                </a:solidFill>
                <a:latin typeface="华文新魏" panose="02010800040101010101" pitchFamily="2" charset="-122"/>
                <a:ea typeface="华文新魏" panose="02010800040101010101" pitchFamily="2" charset="-122"/>
              </a:rPr>
              <a:t>版</a:t>
            </a:r>
            <a:r>
              <a:rPr lang="en-US" altLang="zh-CN" sz="2400" b="1" dirty="0">
                <a:solidFill>
                  <a:srgbClr val="C00000"/>
                </a:solidFill>
                <a:latin typeface="华文新魏" panose="02010800040101010101" pitchFamily="2" charset="-122"/>
                <a:ea typeface="华文新魏" panose="02010800040101010101" pitchFamily="2" charset="-122"/>
              </a:rPr>
              <a:t>)</a:t>
            </a:r>
            <a:r>
              <a:rPr lang="zh-CN" altLang="en-US" sz="2400" b="1" dirty="0">
                <a:solidFill>
                  <a:srgbClr val="C00000"/>
                </a:solidFill>
                <a:latin typeface="华文新魏" panose="02010800040101010101" pitchFamily="2" charset="-122"/>
                <a:ea typeface="华文新魏" panose="02010800040101010101" pitchFamily="2" charset="-122"/>
              </a:rPr>
              <a:t>》，高等教育出版社，</a:t>
            </a:r>
            <a:r>
              <a:rPr lang="en-US" altLang="zh-CN" sz="2400" b="1" dirty="0">
                <a:solidFill>
                  <a:srgbClr val="C00000"/>
                </a:solidFill>
                <a:latin typeface="华文新魏" panose="02010800040101010101" pitchFamily="2" charset="-122"/>
                <a:ea typeface="华文新魏" panose="02010800040101010101" pitchFamily="2" charset="-122"/>
              </a:rPr>
              <a:t>2014</a:t>
            </a:r>
            <a:endParaRPr lang="zh-CN" altLang="en-US" sz="2400" b="1" dirty="0">
              <a:solidFill>
                <a:srgbClr val="C00000"/>
              </a:solidFill>
              <a:latin typeface="华文新魏" panose="02010800040101010101" pitchFamily="2" charset="-122"/>
              <a:ea typeface="华文新魏" panose="02010800040101010101" pitchFamily="2" charset="-122"/>
            </a:endParaRPr>
          </a:p>
          <a:p>
            <a:pPr marL="0" indent="0" algn="just">
              <a:lnSpc>
                <a:spcPct val="110000"/>
              </a:lnSpc>
              <a:buNone/>
            </a:pPr>
            <a:endParaRPr lang="en-US" altLang="zh-CN" sz="2400" b="1" dirty="0">
              <a:latin typeface="华文新魏" panose="02010800040101010101" pitchFamily="2" charset="-122"/>
              <a:ea typeface="华文新魏" panose="02010800040101010101" pitchFamily="2" charset="-122"/>
            </a:endParaRPr>
          </a:p>
        </p:txBody>
      </p:sp>
      <p:pic>
        <p:nvPicPr>
          <p:cNvPr id="2" name="图片 1">
            <a:extLst>
              <a:ext uri="{FF2B5EF4-FFF2-40B4-BE49-F238E27FC236}">
                <a16:creationId xmlns:a16="http://schemas.microsoft.com/office/drawing/2014/main" id="{0865FBB8-D5F6-4EE9-9238-25C530264BA3}"/>
              </a:ext>
            </a:extLst>
          </p:cNvPr>
          <p:cNvPicPr>
            <a:picLocks noChangeAspect="1"/>
          </p:cNvPicPr>
          <p:nvPr/>
        </p:nvPicPr>
        <p:blipFill>
          <a:blip r:embed="rId2"/>
          <a:stretch>
            <a:fillRect/>
          </a:stretch>
        </p:blipFill>
        <p:spPr>
          <a:xfrm>
            <a:off x="3191066" y="2762762"/>
            <a:ext cx="3066667" cy="4095238"/>
          </a:xfrm>
          <a:prstGeom prst="rect">
            <a:avLst/>
          </a:prstGeom>
        </p:spPr>
      </p:pic>
    </p:spTree>
    <p:extLst>
      <p:ext uri="{BB962C8B-B14F-4D97-AF65-F5344CB8AC3E}">
        <p14:creationId xmlns:p14="http://schemas.microsoft.com/office/powerpoint/2010/main" val="190631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uiExpand="1"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8"/>
          <p:cNvSpPr txBox="1"/>
          <p:nvPr/>
        </p:nvSpPr>
        <p:spPr>
          <a:xfrm>
            <a:off x="682943" y="1913881"/>
            <a:ext cx="4733988" cy="461665"/>
          </a:xfrm>
          <a:prstGeom prst="rect">
            <a:avLst/>
          </a:prstGeom>
          <a:noFill/>
          <a:ln w="12700">
            <a:noFill/>
            <a:miter/>
          </a:ln>
        </p:spPr>
        <p:txBody>
          <a:bodyPr wrap="none" anchor="ct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l" eaLnBrk="1" hangingPunct="1">
              <a:spcBef>
                <a:spcPct val="50000"/>
              </a:spcBef>
              <a:buNone/>
            </a:pPr>
            <a:r>
              <a:rPr lang="zh-CN" altLang="en-US" sz="2400" b="1" dirty="0">
                <a:solidFill>
                  <a:schemeClr val="tx2"/>
                </a:solidFill>
                <a:ea typeface="楷体_GB2312" pitchFamily="49" charset="-122"/>
              </a:rPr>
              <a:t>编译的各个阶段</a:t>
            </a:r>
            <a:r>
              <a:rPr lang="en-US" altLang="zh-CN" sz="2400" b="1" dirty="0">
                <a:solidFill>
                  <a:schemeClr val="tx2"/>
                </a:solidFill>
                <a:ea typeface="楷体_GB2312" pitchFamily="49" charset="-122"/>
              </a:rPr>
              <a:t>(</a:t>
            </a:r>
            <a:r>
              <a:rPr lang="zh-CN" altLang="en-US" sz="2400" b="1" dirty="0">
                <a:solidFill>
                  <a:schemeClr val="tx2"/>
                </a:solidFill>
                <a:ea typeface="楷体_GB2312" pitchFamily="49" charset="-122"/>
                <a:sym typeface="+mn-ea"/>
              </a:rPr>
              <a:t>请参阅P</a:t>
            </a:r>
            <a:r>
              <a:rPr lang="en-US" altLang="zh-CN" sz="2400" b="1" dirty="0">
                <a:solidFill>
                  <a:schemeClr val="tx2"/>
                </a:solidFill>
                <a:ea typeface="楷体_GB2312" pitchFamily="49" charset="-122"/>
                <a:sym typeface="+mn-ea"/>
              </a:rPr>
              <a:t>2</a:t>
            </a:r>
            <a:r>
              <a:rPr lang="zh-CN" altLang="en-US" sz="2400" b="1" dirty="0">
                <a:solidFill>
                  <a:schemeClr val="tx2"/>
                </a:solidFill>
                <a:ea typeface="楷体_GB2312" pitchFamily="49" charset="-122"/>
                <a:sym typeface="+mn-ea"/>
              </a:rPr>
              <a:t>图1</a:t>
            </a:r>
            <a:r>
              <a:rPr lang="en-US" altLang="zh-CN" sz="2400" b="1" dirty="0">
                <a:solidFill>
                  <a:schemeClr val="tx2"/>
                </a:solidFill>
                <a:ea typeface="楷体_GB2312" pitchFamily="49" charset="-122"/>
                <a:sym typeface="+mn-ea"/>
              </a:rPr>
              <a:t>.1)</a:t>
            </a:r>
          </a:p>
        </p:txBody>
      </p:sp>
      <p:sp>
        <p:nvSpPr>
          <p:cNvPr id="67593" name="AutoShape 9"/>
          <p:cNvSpPr/>
          <p:nvPr/>
        </p:nvSpPr>
        <p:spPr>
          <a:xfrm>
            <a:off x="3840480" y="2356485"/>
            <a:ext cx="1428750" cy="547688"/>
          </a:xfrm>
          <a:prstGeom prst="downArrow">
            <a:avLst>
              <a:gd name="adj1" fmla="val 50000"/>
              <a:gd name="adj2" fmla="val 25000"/>
            </a:avLst>
          </a:prstGeom>
          <a:solidFill>
            <a:srgbClr val="9966FF"/>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tx2"/>
                </a:solidFill>
                <a:ea typeface="楷体_GB2312" pitchFamily="49" charset="-122"/>
              </a:rPr>
              <a:t>S.P</a:t>
            </a:r>
          </a:p>
        </p:txBody>
      </p:sp>
      <p:sp>
        <p:nvSpPr>
          <p:cNvPr id="67594" name="AutoShape 10"/>
          <p:cNvSpPr/>
          <p:nvPr/>
        </p:nvSpPr>
        <p:spPr>
          <a:xfrm>
            <a:off x="3851593" y="6269673"/>
            <a:ext cx="1428750" cy="441325"/>
          </a:xfrm>
          <a:prstGeom prst="downArrow">
            <a:avLst>
              <a:gd name="adj1" fmla="val 50000"/>
              <a:gd name="adj2" fmla="val 25000"/>
            </a:avLst>
          </a:prstGeom>
          <a:solidFill>
            <a:srgbClr val="FF3300"/>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tx2"/>
                </a:solidFill>
                <a:ea typeface="楷体_GB2312" pitchFamily="49" charset="-122"/>
              </a:rPr>
              <a:t>O.P</a:t>
            </a:r>
          </a:p>
        </p:txBody>
      </p:sp>
      <p:grpSp>
        <p:nvGrpSpPr>
          <p:cNvPr id="2" name="Group 54"/>
          <p:cNvGrpSpPr/>
          <p:nvPr/>
        </p:nvGrpSpPr>
        <p:grpSpPr>
          <a:xfrm>
            <a:off x="2267268" y="2924810"/>
            <a:ext cx="4575175" cy="3271838"/>
            <a:chOff x="1437" y="1236"/>
            <a:chExt cx="2882" cy="2061"/>
          </a:xfrm>
        </p:grpSpPr>
        <p:grpSp>
          <p:nvGrpSpPr>
            <p:cNvPr id="5141" name="Group 43"/>
            <p:cNvGrpSpPr/>
            <p:nvPr/>
          </p:nvGrpSpPr>
          <p:grpSpPr>
            <a:xfrm>
              <a:off x="1437" y="1956"/>
              <a:ext cx="2882" cy="422"/>
              <a:chOff x="1437" y="1956"/>
              <a:chExt cx="2882" cy="422"/>
            </a:xfrm>
          </p:grpSpPr>
          <p:sp>
            <p:nvSpPr>
              <p:cNvPr id="5152" name="Rectangle 4"/>
              <p:cNvSpPr/>
              <p:nvPr/>
            </p:nvSpPr>
            <p:spPr>
              <a:xfrm>
                <a:off x="1437" y="2154"/>
                <a:ext cx="2882" cy="224"/>
              </a:xfrm>
              <a:prstGeom prst="rect">
                <a:avLst/>
              </a:prstGeom>
              <a:solidFill>
                <a:srgbClr val="D6DDF6"/>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400" b="1" dirty="0">
                    <a:solidFill>
                      <a:schemeClr val="tx2"/>
                    </a:solidFill>
                    <a:latin typeface="楷体_GB2312" pitchFamily="49" charset="-122"/>
                    <a:ea typeface="楷体_GB2312" pitchFamily="49" charset="-122"/>
                  </a:rPr>
                  <a:t>语义分析器、中间代码生成器</a:t>
                </a:r>
              </a:p>
            </p:txBody>
          </p:sp>
          <p:sp>
            <p:nvSpPr>
              <p:cNvPr id="5153" name="AutoShape 12"/>
              <p:cNvSpPr/>
              <p:nvPr/>
            </p:nvSpPr>
            <p:spPr>
              <a:xfrm>
                <a:off x="2465" y="1956"/>
                <a:ext cx="826" cy="210"/>
              </a:xfrm>
              <a:prstGeom prst="downArrow">
                <a:avLst>
                  <a:gd name="adj1" fmla="val 56777"/>
                  <a:gd name="adj2" fmla="val 56666"/>
                </a:avLst>
              </a:prstGeom>
              <a:solidFill>
                <a:srgbClr val="FF9900">
                  <a:alpha val="50195"/>
                </a:srgbClr>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400" b="1" dirty="0">
                  <a:solidFill>
                    <a:schemeClr val="tx2"/>
                  </a:solidFill>
                  <a:ea typeface="楷体_GB2312" pitchFamily="49" charset="-122"/>
                </a:endParaRPr>
              </a:p>
            </p:txBody>
          </p:sp>
        </p:grpSp>
        <p:grpSp>
          <p:nvGrpSpPr>
            <p:cNvPr id="5142" name="Group 48"/>
            <p:cNvGrpSpPr/>
            <p:nvPr/>
          </p:nvGrpSpPr>
          <p:grpSpPr>
            <a:xfrm>
              <a:off x="1437" y="2856"/>
              <a:ext cx="2882" cy="441"/>
              <a:chOff x="1437" y="2856"/>
              <a:chExt cx="2882" cy="441"/>
            </a:xfrm>
          </p:grpSpPr>
          <p:sp>
            <p:nvSpPr>
              <p:cNvPr id="5150" name="Rectangle 6"/>
              <p:cNvSpPr/>
              <p:nvPr/>
            </p:nvSpPr>
            <p:spPr>
              <a:xfrm>
                <a:off x="1437" y="3073"/>
                <a:ext cx="2882" cy="224"/>
              </a:xfrm>
              <a:prstGeom prst="rect">
                <a:avLst/>
              </a:prstGeom>
              <a:solidFill>
                <a:srgbClr val="D6DDF6"/>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400" b="1" dirty="0">
                    <a:solidFill>
                      <a:schemeClr val="tx2"/>
                    </a:solidFill>
                    <a:latin typeface="楷体_GB2312" pitchFamily="49" charset="-122"/>
                    <a:ea typeface="楷体_GB2312" pitchFamily="49" charset="-122"/>
                  </a:rPr>
                  <a:t>目标代码生成器</a:t>
                </a:r>
              </a:p>
            </p:txBody>
          </p:sp>
          <p:sp>
            <p:nvSpPr>
              <p:cNvPr id="5151" name="AutoShape 13"/>
              <p:cNvSpPr/>
              <p:nvPr/>
            </p:nvSpPr>
            <p:spPr>
              <a:xfrm>
                <a:off x="2465" y="2856"/>
                <a:ext cx="826" cy="210"/>
              </a:xfrm>
              <a:prstGeom prst="downArrow">
                <a:avLst>
                  <a:gd name="adj1" fmla="val 56777"/>
                  <a:gd name="adj2" fmla="val 56666"/>
                </a:avLst>
              </a:prstGeom>
              <a:solidFill>
                <a:srgbClr val="FF9900">
                  <a:alpha val="50195"/>
                </a:srgbClr>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400" b="1" dirty="0">
                  <a:solidFill>
                    <a:schemeClr val="tx2"/>
                  </a:solidFill>
                  <a:ea typeface="楷体_GB2312" pitchFamily="49" charset="-122"/>
                </a:endParaRPr>
              </a:p>
            </p:txBody>
          </p:sp>
        </p:grpSp>
        <p:grpSp>
          <p:nvGrpSpPr>
            <p:cNvPr id="5143" name="Group 46"/>
            <p:cNvGrpSpPr/>
            <p:nvPr/>
          </p:nvGrpSpPr>
          <p:grpSpPr>
            <a:xfrm>
              <a:off x="1437" y="2391"/>
              <a:ext cx="2882" cy="446"/>
              <a:chOff x="1437" y="2391"/>
              <a:chExt cx="2882" cy="446"/>
            </a:xfrm>
          </p:grpSpPr>
          <p:sp>
            <p:nvSpPr>
              <p:cNvPr id="5148" name="Rectangle 5"/>
              <p:cNvSpPr/>
              <p:nvPr/>
            </p:nvSpPr>
            <p:spPr>
              <a:xfrm>
                <a:off x="1437" y="2613"/>
                <a:ext cx="2882" cy="224"/>
              </a:xfrm>
              <a:prstGeom prst="rect">
                <a:avLst/>
              </a:prstGeom>
              <a:solidFill>
                <a:srgbClr val="D6DDF6"/>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80000"/>
                  </a:lnSpc>
                  <a:spcBef>
                    <a:spcPct val="50000"/>
                  </a:spcBef>
                  <a:buNone/>
                </a:pPr>
                <a:r>
                  <a:rPr lang="zh-CN" altLang="en-US" sz="2400" b="1" dirty="0">
                    <a:solidFill>
                      <a:schemeClr val="tx2"/>
                    </a:solidFill>
                    <a:latin typeface="楷体_GB2312" pitchFamily="49" charset="-122"/>
                    <a:ea typeface="楷体_GB2312" pitchFamily="49" charset="-122"/>
                  </a:rPr>
                  <a:t>代码优化器</a:t>
                </a:r>
              </a:p>
            </p:txBody>
          </p:sp>
          <p:sp>
            <p:nvSpPr>
              <p:cNvPr id="5149" name="AutoShape 14"/>
              <p:cNvSpPr/>
              <p:nvPr/>
            </p:nvSpPr>
            <p:spPr>
              <a:xfrm>
                <a:off x="2465" y="2391"/>
                <a:ext cx="826" cy="210"/>
              </a:xfrm>
              <a:prstGeom prst="downArrow">
                <a:avLst>
                  <a:gd name="adj1" fmla="val 56777"/>
                  <a:gd name="adj2" fmla="val 56666"/>
                </a:avLst>
              </a:prstGeom>
              <a:solidFill>
                <a:srgbClr val="FF9900">
                  <a:alpha val="50195"/>
                </a:srgbClr>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400" b="1" dirty="0">
                  <a:solidFill>
                    <a:schemeClr val="tx2"/>
                  </a:solidFill>
                  <a:ea typeface="楷体_GB2312" pitchFamily="49" charset="-122"/>
                </a:endParaRPr>
              </a:p>
            </p:txBody>
          </p:sp>
        </p:grpSp>
        <p:grpSp>
          <p:nvGrpSpPr>
            <p:cNvPr id="5144" name="Group 41"/>
            <p:cNvGrpSpPr/>
            <p:nvPr/>
          </p:nvGrpSpPr>
          <p:grpSpPr>
            <a:xfrm>
              <a:off x="1437" y="1485"/>
              <a:ext cx="2882" cy="434"/>
              <a:chOff x="1437" y="1485"/>
              <a:chExt cx="2882" cy="434"/>
            </a:xfrm>
          </p:grpSpPr>
          <p:sp>
            <p:nvSpPr>
              <p:cNvPr id="5146" name="Rectangle 3"/>
              <p:cNvSpPr/>
              <p:nvPr/>
            </p:nvSpPr>
            <p:spPr>
              <a:xfrm>
                <a:off x="1437" y="1695"/>
                <a:ext cx="2882" cy="224"/>
              </a:xfrm>
              <a:prstGeom prst="rect">
                <a:avLst/>
              </a:prstGeom>
              <a:solidFill>
                <a:srgbClr val="D6DDF6"/>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400" b="1" dirty="0">
                    <a:solidFill>
                      <a:schemeClr val="tx2"/>
                    </a:solidFill>
                    <a:latin typeface="楷体_GB2312" pitchFamily="49" charset="-122"/>
                    <a:ea typeface="楷体_GB2312" pitchFamily="49" charset="-122"/>
                  </a:rPr>
                  <a:t>语法分析器</a:t>
                </a:r>
              </a:p>
            </p:txBody>
          </p:sp>
          <p:sp>
            <p:nvSpPr>
              <p:cNvPr id="5147" name="AutoShape 11"/>
              <p:cNvSpPr/>
              <p:nvPr/>
            </p:nvSpPr>
            <p:spPr>
              <a:xfrm>
                <a:off x="2465" y="1485"/>
                <a:ext cx="826" cy="210"/>
              </a:xfrm>
              <a:prstGeom prst="downArrow">
                <a:avLst>
                  <a:gd name="adj1" fmla="val 56777"/>
                  <a:gd name="adj2" fmla="val 56666"/>
                </a:avLst>
              </a:prstGeom>
              <a:solidFill>
                <a:srgbClr val="FF9900">
                  <a:alpha val="50195"/>
                </a:srgbClr>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400" b="1" dirty="0">
                  <a:solidFill>
                    <a:schemeClr val="tx2"/>
                  </a:solidFill>
                  <a:ea typeface="楷体_GB2312" pitchFamily="49" charset="-122"/>
                </a:endParaRPr>
              </a:p>
            </p:txBody>
          </p:sp>
        </p:grpSp>
        <p:sp>
          <p:nvSpPr>
            <p:cNvPr id="5145" name="Rectangle 2"/>
            <p:cNvSpPr/>
            <p:nvPr/>
          </p:nvSpPr>
          <p:spPr>
            <a:xfrm>
              <a:off x="1437" y="1236"/>
              <a:ext cx="2882" cy="224"/>
            </a:xfrm>
            <a:prstGeom prst="rect">
              <a:avLst/>
            </a:prstGeom>
            <a:solidFill>
              <a:srgbClr val="D6DDF6"/>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400" b="1" dirty="0">
                  <a:solidFill>
                    <a:schemeClr val="tx2"/>
                  </a:solidFill>
                  <a:latin typeface="楷体_GB2312" pitchFamily="49" charset="-122"/>
                  <a:ea typeface="楷体_GB2312" pitchFamily="49" charset="-122"/>
                </a:rPr>
                <a:t>词法分析器</a:t>
              </a:r>
            </a:p>
          </p:txBody>
        </p:sp>
      </p:grpSp>
      <p:grpSp>
        <p:nvGrpSpPr>
          <p:cNvPr id="7" name="Group 53"/>
          <p:cNvGrpSpPr/>
          <p:nvPr/>
        </p:nvGrpSpPr>
        <p:grpSpPr>
          <a:xfrm>
            <a:off x="560705" y="3083560"/>
            <a:ext cx="8064500" cy="2946400"/>
            <a:chOff x="362" y="1336"/>
            <a:chExt cx="5080" cy="1856"/>
          </a:xfrm>
        </p:grpSpPr>
        <p:sp>
          <p:nvSpPr>
            <p:cNvPr id="5128" name="Rectangle 16"/>
            <p:cNvSpPr/>
            <p:nvPr/>
          </p:nvSpPr>
          <p:spPr>
            <a:xfrm>
              <a:off x="5156" y="1466"/>
              <a:ext cx="286" cy="1723"/>
            </a:xfrm>
            <a:prstGeom prst="rect">
              <a:avLst/>
            </a:prstGeom>
            <a:solidFill>
              <a:srgbClr val="FFFF00"/>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400" b="1" dirty="0">
                  <a:solidFill>
                    <a:schemeClr val="tx2"/>
                  </a:solidFill>
                  <a:latin typeface="楷体_GB2312" pitchFamily="49" charset="-122"/>
                  <a:ea typeface="楷体_GB2312" pitchFamily="49" charset="-122"/>
                </a:rPr>
                <a:t>出</a:t>
              </a:r>
            </a:p>
            <a:p>
              <a:pPr marL="0" lvl="0" indent="0" algn="ctr" eaLnBrk="1" hangingPunct="1">
                <a:spcBef>
                  <a:spcPct val="0"/>
                </a:spcBef>
                <a:buNone/>
              </a:pPr>
              <a:r>
                <a:rPr lang="zh-CN" altLang="en-US" sz="2400" b="1" dirty="0">
                  <a:solidFill>
                    <a:schemeClr val="tx2"/>
                  </a:solidFill>
                  <a:latin typeface="楷体_GB2312" pitchFamily="49" charset="-122"/>
                  <a:ea typeface="楷体_GB2312" pitchFamily="49" charset="-122"/>
                </a:rPr>
                <a:t>错</a:t>
              </a:r>
            </a:p>
            <a:p>
              <a:pPr marL="0" lvl="0" indent="0" algn="ctr" eaLnBrk="1" hangingPunct="1">
                <a:spcBef>
                  <a:spcPct val="0"/>
                </a:spcBef>
                <a:buNone/>
              </a:pPr>
              <a:r>
                <a:rPr lang="zh-CN" altLang="en-US" sz="2400" b="1" dirty="0">
                  <a:solidFill>
                    <a:schemeClr val="tx2"/>
                  </a:solidFill>
                  <a:latin typeface="楷体_GB2312" pitchFamily="49" charset="-122"/>
                  <a:ea typeface="楷体_GB2312" pitchFamily="49" charset="-122"/>
                </a:rPr>
                <a:t>处</a:t>
              </a:r>
            </a:p>
            <a:p>
              <a:pPr marL="0" lvl="0" indent="0" algn="ctr" eaLnBrk="1" hangingPunct="1">
                <a:spcBef>
                  <a:spcPct val="0"/>
                </a:spcBef>
                <a:buNone/>
              </a:pPr>
              <a:r>
                <a:rPr lang="zh-CN" altLang="en-US" sz="2400" b="1" dirty="0">
                  <a:solidFill>
                    <a:schemeClr val="tx2"/>
                  </a:solidFill>
                  <a:latin typeface="楷体_GB2312" pitchFamily="49" charset="-122"/>
                  <a:ea typeface="楷体_GB2312" pitchFamily="49" charset="-122"/>
                </a:rPr>
                <a:t>理</a:t>
              </a:r>
            </a:p>
          </p:txBody>
        </p:sp>
        <p:sp>
          <p:nvSpPr>
            <p:cNvPr id="5129" name="AutoShape 33"/>
            <p:cNvSpPr/>
            <p:nvPr/>
          </p:nvSpPr>
          <p:spPr>
            <a:xfrm flipH="1">
              <a:off x="4366" y="1736"/>
              <a:ext cx="667" cy="142"/>
            </a:xfrm>
            <a:prstGeom prst="rightArrow">
              <a:avLst>
                <a:gd name="adj1" fmla="val 50000"/>
                <a:gd name="adj2" fmla="val 117429"/>
              </a:avLst>
            </a:prstGeom>
            <a:solidFill>
              <a:srgbClr val="0000FF"/>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chemeClr val="tx2"/>
                </a:solidFill>
                <a:ea typeface="楷体_GB2312" pitchFamily="49" charset="-122"/>
              </a:endParaRPr>
            </a:p>
          </p:txBody>
        </p:sp>
        <p:sp>
          <p:nvSpPr>
            <p:cNvPr id="5130" name="AutoShape 34"/>
            <p:cNvSpPr/>
            <p:nvPr/>
          </p:nvSpPr>
          <p:spPr>
            <a:xfrm flipH="1">
              <a:off x="4366" y="2197"/>
              <a:ext cx="667" cy="142"/>
            </a:xfrm>
            <a:prstGeom prst="rightArrow">
              <a:avLst>
                <a:gd name="adj1" fmla="val 50000"/>
                <a:gd name="adj2" fmla="val 117429"/>
              </a:avLst>
            </a:prstGeom>
            <a:solidFill>
              <a:srgbClr val="0000FF"/>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chemeClr val="tx2"/>
                </a:solidFill>
                <a:ea typeface="楷体_GB2312" pitchFamily="49" charset="-122"/>
              </a:endParaRPr>
            </a:p>
          </p:txBody>
        </p:sp>
        <p:sp>
          <p:nvSpPr>
            <p:cNvPr id="5131" name="AutoShape 35"/>
            <p:cNvSpPr/>
            <p:nvPr/>
          </p:nvSpPr>
          <p:spPr>
            <a:xfrm flipH="1">
              <a:off x="4367" y="2625"/>
              <a:ext cx="667" cy="142"/>
            </a:xfrm>
            <a:prstGeom prst="rightArrow">
              <a:avLst>
                <a:gd name="adj1" fmla="val 50000"/>
                <a:gd name="adj2" fmla="val 117429"/>
              </a:avLst>
            </a:prstGeom>
            <a:solidFill>
              <a:srgbClr val="0000FF"/>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chemeClr val="tx2"/>
                </a:solidFill>
                <a:ea typeface="楷体_GB2312" pitchFamily="49" charset="-122"/>
              </a:endParaRPr>
            </a:p>
          </p:txBody>
        </p:sp>
        <p:sp>
          <p:nvSpPr>
            <p:cNvPr id="5132" name="AutoShape 36"/>
            <p:cNvSpPr/>
            <p:nvPr/>
          </p:nvSpPr>
          <p:spPr>
            <a:xfrm rot="-728804" flipH="1">
              <a:off x="4366" y="3034"/>
              <a:ext cx="667" cy="142"/>
            </a:xfrm>
            <a:prstGeom prst="rightArrow">
              <a:avLst>
                <a:gd name="adj1" fmla="val 50000"/>
                <a:gd name="adj2" fmla="val 117429"/>
              </a:avLst>
            </a:prstGeom>
            <a:solidFill>
              <a:srgbClr val="0000FF"/>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chemeClr val="tx2"/>
                </a:solidFill>
                <a:ea typeface="楷体_GB2312" pitchFamily="49" charset="-122"/>
              </a:endParaRPr>
            </a:p>
          </p:txBody>
        </p:sp>
        <p:grpSp>
          <p:nvGrpSpPr>
            <p:cNvPr id="5133" name="Group 52"/>
            <p:cNvGrpSpPr/>
            <p:nvPr/>
          </p:nvGrpSpPr>
          <p:grpSpPr>
            <a:xfrm>
              <a:off x="362" y="1336"/>
              <a:ext cx="1021" cy="1856"/>
              <a:chOff x="362" y="1336"/>
              <a:chExt cx="1021" cy="1856"/>
            </a:xfrm>
          </p:grpSpPr>
          <p:sp>
            <p:nvSpPr>
              <p:cNvPr id="5135" name="AutoShape 21"/>
              <p:cNvSpPr/>
              <p:nvPr/>
            </p:nvSpPr>
            <p:spPr>
              <a:xfrm>
                <a:off x="716" y="1752"/>
                <a:ext cx="667" cy="142"/>
              </a:xfrm>
              <a:prstGeom prst="rightArrow">
                <a:avLst>
                  <a:gd name="adj1" fmla="val 50000"/>
                  <a:gd name="adj2" fmla="val 117429"/>
                </a:avLst>
              </a:prstGeom>
              <a:solidFill>
                <a:srgbClr val="0000FF"/>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chemeClr val="tx2"/>
                  </a:solidFill>
                  <a:ea typeface="楷体_GB2312" pitchFamily="49" charset="-122"/>
                </a:endParaRPr>
              </a:p>
            </p:txBody>
          </p:sp>
          <p:sp>
            <p:nvSpPr>
              <p:cNvPr id="5136" name="AutoShape 27"/>
              <p:cNvSpPr/>
              <p:nvPr/>
            </p:nvSpPr>
            <p:spPr>
              <a:xfrm>
                <a:off x="716" y="2197"/>
                <a:ext cx="667" cy="142"/>
              </a:xfrm>
              <a:prstGeom prst="rightArrow">
                <a:avLst>
                  <a:gd name="adj1" fmla="val 50000"/>
                  <a:gd name="adj2" fmla="val 117429"/>
                </a:avLst>
              </a:prstGeom>
              <a:solidFill>
                <a:srgbClr val="0000FF"/>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chemeClr val="tx2"/>
                  </a:solidFill>
                  <a:ea typeface="楷体_GB2312" pitchFamily="49" charset="-122"/>
                </a:endParaRPr>
              </a:p>
            </p:txBody>
          </p:sp>
          <p:sp>
            <p:nvSpPr>
              <p:cNvPr id="5137" name="AutoShape 28"/>
              <p:cNvSpPr/>
              <p:nvPr/>
            </p:nvSpPr>
            <p:spPr>
              <a:xfrm>
                <a:off x="715" y="2641"/>
                <a:ext cx="667" cy="142"/>
              </a:xfrm>
              <a:prstGeom prst="rightArrow">
                <a:avLst>
                  <a:gd name="adj1" fmla="val 50000"/>
                  <a:gd name="adj2" fmla="val 117429"/>
                </a:avLst>
              </a:prstGeom>
              <a:solidFill>
                <a:srgbClr val="0000FF"/>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chemeClr val="tx2"/>
                  </a:solidFill>
                  <a:ea typeface="楷体_GB2312" pitchFamily="49" charset="-122"/>
                </a:endParaRPr>
              </a:p>
            </p:txBody>
          </p:sp>
          <p:sp>
            <p:nvSpPr>
              <p:cNvPr id="5138" name="AutoShape 29"/>
              <p:cNvSpPr/>
              <p:nvPr/>
            </p:nvSpPr>
            <p:spPr>
              <a:xfrm rot="728804">
                <a:off x="716" y="3050"/>
                <a:ext cx="667" cy="142"/>
              </a:xfrm>
              <a:prstGeom prst="rightArrow">
                <a:avLst>
                  <a:gd name="adj1" fmla="val 50000"/>
                  <a:gd name="adj2" fmla="val 117429"/>
                </a:avLst>
              </a:prstGeom>
              <a:solidFill>
                <a:srgbClr val="0000FF"/>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chemeClr val="tx2"/>
                  </a:solidFill>
                  <a:ea typeface="楷体_GB2312" pitchFamily="49" charset="-122"/>
                </a:endParaRPr>
              </a:p>
            </p:txBody>
          </p:sp>
          <p:sp>
            <p:nvSpPr>
              <p:cNvPr id="5139" name="Rectangle 17"/>
              <p:cNvSpPr/>
              <p:nvPr/>
            </p:nvSpPr>
            <p:spPr>
              <a:xfrm>
                <a:off x="362" y="1488"/>
                <a:ext cx="286" cy="1641"/>
              </a:xfrm>
              <a:prstGeom prst="rect">
                <a:avLst/>
              </a:prstGeom>
              <a:solidFill>
                <a:srgbClr val="FFFF00"/>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400" b="1" dirty="0">
                    <a:solidFill>
                      <a:schemeClr val="tx2"/>
                    </a:solidFill>
                    <a:latin typeface="楷体_GB2312" pitchFamily="49" charset="-122"/>
                    <a:ea typeface="楷体_GB2312" pitchFamily="49" charset="-122"/>
                  </a:rPr>
                  <a:t>符</a:t>
                </a:r>
              </a:p>
              <a:p>
                <a:pPr marL="0" lvl="0" indent="0" algn="ctr" eaLnBrk="1" hangingPunct="1">
                  <a:spcBef>
                    <a:spcPct val="0"/>
                  </a:spcBef>
                  <a:buNone/>
                </a:pPr>
                <a:r>
                  <a:rPr lang="zh-CN" altLang="en-US" sz="2400" b="1" dirty="0">
                    <a:solidFill>
                      <a:schemeClr val="tx2"/>
                    </a:solidFill>
                    <a:latin typeface="楷体_GB2312" pitchFamily="49" charset="-122"/>
                    <a:ea typeface="楷体_GB2312" pitchFamily="49" charset="-122"/>
                  </a:rPr>
                  <a:t>号</a:t>
                </a:r>
              </a:p>
              <a:p>
                <a:pPr marL="0" lvl="0" indent="0" algn="ctr" eaLnBrk="1" hangingPunct="1">
                  <a:spcBef>
                    <a:spcPct val="0"/>
                  </a:spcBef>
                  <a:buNone/>
                </a:pPr>
                <a:r>
                  <a:rPr lang="zh-CN" altLang="en-US" sz="2400" b="1" dirty="0">
                    <a:solidFill>
                      <a:schemeClr val="tx2"/>
                    </a:solidFill>
                    <a:latin typeface="楷体_GB2312" pitchFamily="49" charset="-122"/>
                    <a:ea typeface="楷体_GB2312" pitchFamily="49" charset="-122"/>
                  </a:rPr>
                  <a:t>表</a:t>
                </a:r>
              </a:p>
              <a:p>
                <a:pPr marL="0" lvl="0" indent="0" algn="ctr" eaLnBrk="1" hangingPunct="1">
                  <a:spcBef>
                    <a:spcPct val="0"/>
                  </a:spcBef>
                  <a:buNone/>
                </a:pPr>
                <a:r>
                  <a:rPr lang="zh-CN" altLang="en-US" sz="2400" b="1" dirty="0">
                    <a:solidFill>
                      <a:schemeClr val="tx2"/>
                    </a:solidFill>
                    <a:latin typeface="楷体_GB2312" pitchFamily="49" charset="-122"/>
                    <a:ea typeface="楷体_GB2312" pitchFamily="49" charset="-122"/>
                  </a:rPr>
                  <a:t>管</a:t>
                </a:r>
              </a:p>
              <a:p>
                <a:pPr marL="0" lvl="0" indent="0" algn="ctr" eaLnBrk="1" hangingPunct="1">
                  <a:spcBef>
                    <a:spcPct val="0"/>
                  </a:spcBef>
                  <a:buNone/>
                </a:pPr>
                <a:r>
                  <a:rPr lang="zh-CN" altLang="en-US" sz="2400" b="1" dirty="0">
                    <a:solidFill>
                      <a:schemeClr val="tx2"/>
                    </a:solidFill>
                    <a:latin typeface="楷体_GB2312" pitchFamily="49" charset="-122"/>
                    <a:ea typeface="楷体_GB2312" pitchFamily="49" charset="-122"/>
                  </a:rPr>
                  <a:t>理</a:t>
                </a:r>
              </a:p>
            </p:txBody>
          </p:sp>
          <p:sp>
            <p:nvSpPr>
              <p:cNvPr id="5140" name="AutoShape 30"/>
              <p:cNvSpPr/>
              <p:nvPr/>
            </p:nvSpPr>
            <p:spPr>
              <a:xfrm rot="-1080848">
                <a:off x="716" y="1336"/>
                <a:ext cx="667" cy="142"/>
              </a:xfrm>
              <a:prstGeom prst="rightArrow">
                <a:avLst>
                  <a:gd name="adj1" fmla="val 50000"/>
                  <a:gd name="adj2" fmla="val 117429"/>
                </a:avLst>
              </a:prstGeom>
              <a:solidFill>
                <a:srgbClr val="0000FF"/>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chemeClr val="tx2"/>
                  </a:solidFill>
                  <a:ea typeface="楷体_GB2312" pitchFamily="49" charset="-122"/>
                </a:endParaRPr>
              </a:p>
            </p:txBody>
          </p:sp>
        </p:grpSp>
        <p:sp>
          <p:nvSpPr>
            <p:cNvPr id="5134" name="AutoShape 37"/>
            <p:cNvSpPr/>
            <p:nvPr/>
          </p:nvSpPr>
          <p:spPr>
            <a:xfrm rot="1080848" flipH="1">
              <a:off x="4366" y="1336"/>
              <a:ext cx="667" cy="142"/>
            </a:xfrm>
            <a:prstGeom prst="rightArrow">
              <a:avLst>
                <a:gd name="adj1" fmla="val 50000"/>
                <a:gd name="adj2" fmla="val 117429"/>
              </a:avLst>
            </a:prstGeom>
            <a:solidFill>
              <a:srgbClr val="0000FF"/>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chemeClr val="tx2"/>
                </a:solidFill>
                <a:ea typeface="楷体_GB2312" pitchFamily="49" charset="-122"/>
              </a:endParaRPr>
            </a:p>
          </p:txBody>
        </p:sp>
      </p:grpSp>
      <p:sp>
        <p:nvSpPr>
          <p:cNvPr id="34" name="Rectangle 2">
            <a:extLst>
              <a:ext uri="{FF2B5EF4-FFF2-40B4-BE49-F238E27FC236}">
                <a16:creationId xmlns:a16="http://schemas.microsoft.com/office/drawing/2014/main" id="{8485F5B7-8212-4239-A8C9-5F3B39D0A6BB}"/>
              </a:ext>
            </a:extLst>
          </p:cNvPr>
          <p:cNvSpPr txBox="1">
            <a:spLocks noChangeArrowheads="1"/>
          </p:cNvSpPr>
          <p:nvPr/>
        </p:nvSpPr>
        <p:spPr>
          <a:xfrm>
            <a:off x="2209800" y="794792"/>
            <a:ext cx="4724400" cy="762000"/>
          </a:xfrm>
          <a:prstGeom prst="rect">
            <a:avLst/>
          </a:prstGeom>
          <a:noFill/>
          <a:ln w="9525">
            <a:noFill/>
            <a:miter lim="800000"/>
          </a:ln>
          <a:effectLst/>
        </p:spPr>
        <p:txBody>
          <a:bodyPr vert="horz" wrap="square" lIns="91440" tIns="45720" rIns="91440" bIns="45720" numCol="1" anchor="b" anchorCtr="0" compatLnSpc="1"/>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ea typeface="宋体" pitchFamily="2" charset="-122"/>
              </a:defRPr>
            </a:lvl2pPr>
            <a:lvl3pPr algn="l" rtl="0" fontAlgn="base">
              <a:spcBef>
                <a:spcPct val="0"/>
              </a:spcBef>
              <a:spcAft>
                <a:spcPct val="0"/>
              </a:spcAft>
              <a:defRPr sz="4400">
                <a:solidFill>
                  <a:schemeClr val="tx2"/>
                </a:solidFill>
                <a:latin typeface="Tahoma" pitchFamily="34" charset="0"/>
                <a:ea typeface="宋体" pitchFamily="2" charset="-122"/>
              </a:defRPr>
            </a:lvl3pPr>
            <a:lvl4pPr algn="l" rtl="0" fontAlgn="base">
              <a:spcBef>
                <a:spcPct val="0"/>
              </a:spcBef>
              <a:spcAft>
                <a:spcPct val="0"/>
              </a:spcAft>
              <a:defRPr sz="4400">
                <a:solidFill>
                  <a:schemeClr val="tx2"/>
                </a:solidFill>
                <a:latin typeface="Tahoma" pitchFamily="34" charset="0"/>
                <a:ea typeface="宋体" pitchFamily="2" charset="-122"/>
              </a:defRPr>
            </a:lvl4pPr>
            <a:lvl5pPr algn="l" rtl="0" fontAlgn="base">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algn="ctr"/>
            <a:r>
              <a:rPr lang="en-US" altLang="zh-CN" b="1" kern="0">
                <a:solidFill>
                  <a:srgbClr val="000099"/>
                </a:solidFill>
                <a:latin typeface="华文新魏" pitchFamily="2" charset="-122"/>
                <a:ea typeface="华文新魏" pitchFamily="2" charset="-122"/>
              </a:rPr>
              <a:t>1.1  </a:t>
            </a:r>
            <a:r>
              <a:rPr lang="zh-CN" altLang="en-US" b="1" kern="0">
                <a:solidFill>
                  <a:srgbClr val="000099"/>
                </a:solidFill>
                <a:latin typeface="华文新魏" pitchFamily="2" charset="-122"/>
                <a:ea typeface="华文新魏" pitchFamily="2" charset="-122"/>
              </a:rPr>
              <a:t>编译器概述</a:t>
            </a:r>
            <a:endParaRPr lang="zh-CN" altLang="en-US" b="1" kern="0" dirty="0">
              <a:solidFill>
                <a:srgbClr val="000099"/>
              </a:solidFill>
              <a:latin typeface="华文新魏" pitchFamily="2" charset="-122"/>
              <a:ea typeface="华文新魏" pitchFamily="2" charset="-122"/>
            </a:endParaRPr>
          </a:p>
        </p:txBody>
      </p:sp>
      <p:sp>
        <p:nvSpPr>
          <p:cNvPr id="5" name="文本框 4">
            <a:extLst>
              <a:ext uri="{FF2B5EF4-FFF2-40B4-BE49-F238E27FC236}">
                <a16:creationId xmlns:a16="http://schemas.microsoft.com/office/drawing/2014/main" id="{7C53CDD9-9E5C-49E3-9F2C-BE246832867B}"/>
              </a:ext>
            </a:extLst>
          </p:cNvPr>
          <p:cNvSpPr txBox="1"/>
          <p:nvPr/>
        </p:nvSpPr>
        <p:spPr>
          <a:xfrm>
            <a:off x="5187387" y="2334300"/>
            <a:ext cx="1112805"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字符流</a:t>
            </a:r>
          </a:p>
        </p:txBody>
      </p:sp>
      <p:sp>
        <p:nvSpPr>
          <p:cNvPr id="37" name="文本框 36">
            <a:extLst>
              <a:ext uri="{FF2B5EF4-FFF2-40B4-BE49-F238E27FC236}">
                <a16:creationId xmlns:a16="http://schemas.microsoft.com/office/drawing/2014/main" id="{EE34BF23-D3EF-4F2D-BFCB-AC6EB6CE4116}"/>
              </a:ext>
            </a:extLst>
          </p:cNvPr>
          <p:cNvSpPr txBox="1"/>
          <p:nvPr/>
        </p:nvSpPr>
        <p:spPr>
          <a:xfrm>
            <a:off x="5181600" y="3212976"/>
            <a:ext cx="1107996"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记号流</a:t>
            </a:r>
          </a:p>
        </p:txBody>
      </p:sp>
      <p:sp>
        <p:nvSpPr>
          <p:cNvPr id="38" name="文本框 37">
            <a:extLst>
              <a:ext uri="{FF2B5EF4-FFF2-40B4-BE49-F238E27FC236}">
                <a16:creationId xmlns:a16="http://schemas.microsoft.com/office/drawing/2014/main" id="{F55EA369-4AF5-47A1-8E44-7EE12E007EE9}"/>
              </a:ext>
            </a:extLst>
          </p:cNvPr>
          <p:cNvSpPr txBox="1"/>
          <p:nvPr/>
        </p:nvSpPr>
        <p:spPr>
          <a:xfrm>
            <a:off x="5187387" y="3975447"/>
            <a:ext cx="1107996"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语法树</a:t>
            </a:r>
          </a:p>
        </p:txBody>
      </p:sp>
      <p:sp>
        <p:nvSpPr>
          <p:cNvPr id="39" name="文本框 38">
            <a:extLst>
              <a:ext uri="{FF2B5EF4-FFF2-40B4-BE49-F238E27FC236}">
                <a16:creationId xmlns:a16="http://schemas.microsoft.com/office/drawing/2014/main" id="{EF0F726A-BBA5-4C50-96CC-0BC6C07B01BE}"/>
              </a:ext>
            </a:extLst>
          </p:cNvPr>
          <p:cNvSpPr txBox="1"/>
          <p:nvPr/>
        </p:nvSpPr>
        <p:spPr>
          <a:xfrm>
            <a:off x="5148064" y="4695527"/>
            <a:ext cx="1415772"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中间表示</a:t>
            </a:r>
          </a:p>
        </p:txBody>
      </p:sp>
      <p:sp>
        <p:nvSpPr>
          <p:cNvPr id="40" name="文本框 39">
            <a:extLst>
              <a:ext uri="{FF2B5EF4-FFF2-40B4-BE49-F238E27FC236}">
                <a16:creationId xmlns:a16="http://schemas.microsoft.com/office/drawing/2014/main" id="{2D505EB4-00D8-4745-B6C8-85C253CE033E}"/>
              </a:ext>
            </a:extLst>
          </p:cNvPr>
          <p:cNvSpPr txBox="1"/>
          <p:nvPr/>
        </p:nvSpPr>
        <p:spPr>
          <a:xfrm>
            <a:off x="5172452" y="5415607"/>
            <a:ext cx="1415772"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中间表示</a:t>
            </a:r>
          </a:p>
        </p:txBody>
      </p:sp>
      <p:sp>
        <p:nvSpPr>
          <p:cNvPr id="41" name="文本框 40">
            <a:extLst>
              <a:ext uri="{FF2B5EF4-FFF2-40B4-BE49-F238E27FC236}">
                <a16:creationId xmlns:a16="http://schemas.microsoft.com/office/drawing/2014/main" id="{735A1994-A7C2-4AC2-9610-17173CDC2565}"/>
              </a:ext>
            </a:extLst>
          </p:cNvPr>
          <p:cNvSpPr txBox="1"/>
          <p:nvPr/>
        </p:nvSpPr>
        <p:spPr>
          <a:xfrm>
            <a:off x="5172452" y="6237312"/>
            <a:ext cx="2031325"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目标机器代码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7593"/>
                                        </p:tgtEl>
                                        <p:attrNameLst>
                                          <p:attrName>style.visibility</p:attrName>
                                        </p:attrNameLst>
                                      </p:cBhvr>
                                      <p:to>
                                        <p:strVal val="visible"/>
                                      </p:to>
                                    </p:set>
                                    <p:animEffect transition="in" filter="slide(fromTop)">
                                      <p:cBhvr>
                                        <p:cTn id="7" dur="500"/>
                                        <p:tgtEl>
                                          <p:spTgt spid="6759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67594"/>
                                        </p:tgtEl>
                                        <p:attrNameLst>
                                          <p:attrName>style.visibility</p:attrName>
                                        </p:attrNameLst>
                                      </p:cBhvr>
                                      <p:to>
                                        <p:strVal val="visible"/>
                                      </p:to>
                                    </p:set>
                                    <p:animEffect transition="in" filter="slide(fromTop)">
                                      <p:cBhvr>
                                        <p:cTn id="22" dur="500"/>
                                        <p:tgtEl>
                                          <p:spTgt spid="67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3" grpId="0" bldLvl="0" animBg="1"/>
      <p:bldP spid="67594"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2195830" y="1988820"/>
            <a:ext cx="3540125"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400"/>
          </a:p>
        </p:txBody>
      </p:sp>
      <p:sp>
        <p:nvSpPr>
          <p:cNvPr id="290818" name="Rectangle 2"/>
          <p:cNvSpPr>
            <a:spLocks noGrp="1" noChangeArrowheads="1"/>
          </p:cNvSpPr>
          <p:nvPr>
            <p:ph type="title"/>
          </p:nvPr>
        </p:nvSpPr>
        <p:spPr>
          <a:xfrm>
            <a:off x="2209800" y="228600"/>
            <a:ext cx="4724400" cy="762000"/>
          </a:xfrm>
          <a:noFill/>
          <a:ln w="9525">
            <a:noFill/>
            <a:miter lim="800000"/>
          </a:ln>
          <a:effectLst/>
        </p:spPr>
        <p:txBody>
          <a:bodyPr vert="horz" wrap="square" lIns="91440" tIns="45720" rIns="91440" bIns="45720" numCol="1" anchor="b" anchorCtr="0" compatLnSpc="1"/>
          <a:lstStyle/>
          <a:p>
            <a:pPr algn="ctr"/>
            <a:r>
              <a:rPr lang="en-US" altLang="zh-CN" b="1" dirty="0">
                <a:solidFill>
                  <a:srgbClr val="000099"/>
                </a:solidFill>
                <a:latin typeface="华文新魏" pitchFamily="2" charset="-122"/>
                <a:ea typeface="华文新魏" pitchFamily="2" charset="-122"/>
              </a:rPr>
              <a:t>1.1  </a:t>
            </a:r>
            <a:r>
              <a:rPr lang="zh-CN" altLang="en-US" b="1" dirty="0">
                <a:solidFill>
                  <a:srgbClr val="000099"/>
                </a:solidFill>
                <a:latin typeface="华文新魏" pitchFamily="2" charset="-122"/>
                <a:ea typeface="华文新魏" pitchFamily="2" charset="-122"/>
              </a:rPr>
              <a:t>编译器概述</a:t>
            </a:r>
          </a:p>
        </p:txBody>
      </p:sp>
      <p:sp>
        <p:nvSpPr>
          <p:cNvPr id="290825" name="AutoShape 9"/>
          <p:cNvSpPr>
            <a:spLocks noChangeArrowheads="1"/>
          </p:cNvSpPr>
          <p:nvPr/>
        </p:nvSpPr>
        <p:spPr bwMode="auto">
          <a:xfrm>
            <a:off x="4140200" y="1424305"/>
            <a:ext cx="148590" cy="440055"/>
          </a:xfrm>
          <a:prstGeom prst="downArrow">
            <a:avLst>
              <a:gd name="adj1" fmla="val 50000"/>
              <a:gd name="adj2" fmla="val 137500"/>
            </a:avLst>
          </a:prstGeom>
          <a:solidFill>
            <a:schemeClr val="accent1"/>
          </a:solidFill>
          <a:ln w="38100">
            <a:solidFill>
              <a:schemeClr val="tx1"/>
            </a:solidFill>
            <a:miter lim="800000"/>
          </a:ln>
          <a:effectLst/>
        </p:spPr>
        <p:txBody>
          <a:bodyPr wrap="none" lIns="92075" tIns="46037" rIns="92075" bIns="46037" anchor="ctr"/>
          <a:lstStyle/>
          <a:p>
            <a:endParaRPr lang="zh-CN" altLang="en-US"/>
          </a:p>
        </p:txBody>
      </p:sp>
      <p:sp>
        <p:nvSpPr>
          <p:cNvPr id="290826" name="Rectangle 10"/>
          <p:cNvSpPr>
            <a:spLocks noChangeArrowheads="1"/>
          </p:cNvSpPr>
          <p:nvPr/>
        </p:nvSpPr>
        <p:spPr bwMode="auto">
          <a:xfrm>
            <a:off x="611188" y="5444808"/>
            <a:ext cx="7467600" cy="1220787"/>
          </a:xfrm>
          <a:prstGeom prst="rect">
            <a:avLst/>
          </a:prstGeom>
          <a:noFill/>
          <a:ln w="9525">
            <a:noFill/>
            <a:miter lim="800000"/>
          </a:ln>
          <a:effectLst/>
        </p:spPr>
        <p:txBody>
          <a:bodyPr lIns="92075" tIns="46037" rIns="92075" bIns="46037">
            <a:spAutoFit/>
          </a:bodyPr>
          <a:lstStyle/>
          <a:p>
            <a:pPr eaLnBrk="0" hangingPunct="0">
              <a:spcBef>
                <a:spcPct val="50000"/>
              </a:spcBef>
              <a:buClr>
                <a:schemeClr val="tx2"/>
              </a:buClr>
              <a:buSzPct val="75000"/>
              <a:buFont typeface="Monotype Sorts" pitchFamily="2" charset="2"/>
              <a:buChar char="n"/>
            </a:pPr>
            <a:r>
              <a:rPr kumimoji="1" lang="zh-CN" altLang="en-US" sz="2800" b="1" dirty="0">
                <a:effectLst>
                  <a:outerShdw blurRad="38100" dist="38100" dir="2700000" algn="tl">
                    <a:srgbClr val="C0C0C0"/>
                  </a:outerShdw>
                </a:effectLst>
                <a:latin typeface="楷体_GB2312" pitchFamily="49" charset="-122"/>
                <a:ea typeface="楷体_GB2312" pitchFamily="49" charset="-122"/>
              </a:rPr>
              <a:t>编译系统</a:t>
            </a:r>
            <a:r>
              <a:rPr kumimoji="1" lang="en-US" altLang="zh-CN" sz="2800" b="1" dirty="0">
                <a:effectLst>
                  <a:outerShdw blurRad="38100" dist="38100" dir="2700000" algn="tl">
                    <a:srgbClr val="C0C0C0"/>
                  </a:outerShdw>
                </a:effectLst>
                <a:latin typeface="楷体_GB2312" pitchFamily="49" charset="-122"/>
                <a:ea typeface="楷体_GB2312" pitchFamily="49" charset="-122"/>
              </a:rPr>
              <a:t>(</a:t>
            </a:r>
            <a:r>
              <a:rPr lang="en-US" altLang="zh-CN" sz="3200" b="1" dirty="0">
                <a:solidFill>
                  <a:schemeClr val="hlink"/>
                </a:solidFill>
                <a:latin typeface="Times New Roman" pitchFamily="18" charset="0"/>
                <a:ea typeface="华文新魏" pitchFamily="2" charset="-122"/>
              </a:rPr>
              <a:t>Compiling System</a:t>
            </a:r>
            <a:r>
              <a:rPr kumimoji="1" lang="en-US" altLang="zh-CN" sz="2800" b="1" dirty="0">
                <a:effectLst>
                  <a:outerShdw blurRad="38100" dist="38100" dir="2700000" algn="tl">
                    <a:srgbClr val="C0C0C0"/>
                  </a:outerShdw>
                </a:effectLst>
                <a:latin typeface="楷体_GB2312" pitchFamily="49" charset="-122"/>
                <a:ea typeface="楷体_GB2312" pitchFamily="49" charset="-122"/>
              </a:rPr>
              <a:t>)</a:t>
            </a:r>
          </a:p>
          <a:p>
            <a:pPr lvl="1" eaLnBrk="0" hangingPunct="0">
              <a:spcBef>
                <a:spcPct val="50000"/>
              </a:spcBef>
              <a:buClr>
                <a:schemeClr val="folHlink"/>
              </a:buClr>
              <a:buSzPct val="75000"/>
              <a:buFont typeface="Monotype Sorts" pitchFamily="2" charset="2"/>
              <a:buChar char="u"/>
            </a:pPr>
            <a:r>
              <a:rPr kumimoji="1" lang="zh-CN" altLang="en-US" sz="2800" b="1" dirty="0">
                <a:effectLst>
                  <a:outerShdw blurRad="38100" dist="38100" dir="2700000" algn="tl">
                    <a:srgbClr val="C0C0C0"/>
                  </a:outerShdw>
                </a:effectLst>
                <a:latin typeface="楷体_GB2312" pitchFamily="49" charset="-122"/>
                <a:ea typeface="楷体_GB2312" pitchFamily="49" charset="-122"/>
              </a:rPr>
              <a:t>编译系统</a:t>
            </a:r>
            <a:r>
              <a:rPr kumimoji="1" lang="en-US" altLang="zh-CN" sz="2800" b="1" dirty="0">
                <a:effectLst>
                  <a:outerShdw blurRad="38100" dist="38100" dir="2700000" algn="tl">
                    <a:srgbClr val="C0C0C0"/>
                  </a:outerShdw>
                </a:effectLst>
                <a:latin typeface="楷体_GB2312" pitchFamily="49" charset="-122"/>
                <a:ea typeface="楷体_GB2312" pitchFamily="49" charset="-122"/>
              </a:rPr>
              <a:t>=</a:t>
            </a:r>
            <a:r>
              <a:rPr kumimoji="1" lang="zh-CN" altLang="en-US" sz="2800" b="1" dirty="0">
                <a:effectLst>
                  <a:outerShdw blurRad="38100" dist="38100" dir="2700000" algn="tl">
                    <a:srgbClr val="C0C0C0"/>
                  </a:outerShdw>
                </a:effectLst>
                <a:latin typeface="楷体_GB2312" pitchFamily="49" charset="-122"/>
                <a:ea typeface="楷体_GB2312" pitchFamily="49" charset="-122"/>
              </a:rPr>
              <a:t>编译程序</a:t>
            </a:r>
            <a:r>
              <a:rPr kumimoji="1" lang="en-US" altLang="zh-CN" sz="2800" b="1" dirty="0">
                <a:effectLst>
                  <a:outerShdw blurRad="38100" dist="38100" dir="2700000" algn="tl">
                    <a:srgbClr val="C0C0C0"/>
                  </a:outerShdw>
                </a:effectLst>
                <a:latin typeface="楷体_GB2312" pitchFamily="49" charset="-122"/>
                <a:ea typeface="楷体_GB2312" pitchFamily="49" charset="-122"/>
              </a:rPr>
              <a:t>+</a:t>
            </a:r>
            <a:r>
              <a:rPr kumimoji="1" lang="zh-CN" altLang="en-US" sz="2800" b="1" dirty="0">
                <a:effectLst>
                  <a:outerShdw blurRad="38100" dist="38100" dir="2700000" algn="tl">
                    <a:srgbClr val="C0C0C0"/>
                  </a:outerShdw>
                </a:effectLst>
                <a:latin typeface="楷体_GB2312" pitchFamily="49" charset="-122"/>
                <a:ea typeface="楷体_GB2312" pitchFamily="49" charset="-122"/>
              </a:rPr>
              <a:t>运行系统</a:t>
            </a:r>
          </a:p>
        </p:txBody>
      </p:sp>
      <p:sp>
        <p:nvSpPr>
          <p:cNvPr id="290827" name="Rectangle 11"/>
          <p:cNvSpPr>
            <a:spLocks noChangeArrowheads="1"/>
          </p:cNvSpPr>
          <p:nvPr/>
        </p:nvSpPr>
        <p:spPr bwMode="auto">
          <a:xfrm>
            <a:off x="6804025" y="3572510"/>
            <a:ext cx="1828800" cy="968375"/>
          </a:xfrm>
          <a:prstGeom prst="rect">
            <a:avLst/>
          </a:prstGeom>
          <a:noFill/>
          <a:ln w="9525">
            <a:noFill/>
            <a:miter lim="800000"/>
          </a:ln>
          <a:effectLst/>
        </p:spPr>
        <p:txBody>
          <a:bodyPr lIns="92075" tIns="46037" rIns="92075" bIns="46037">
            <a:spAutoFit/>
          </a:bodyPr>
          <a:lstStyle/>
          <a:p>
            <a:pPr eaLnBrk="0" hangingPunct="0">
              <a:lnSpc>
                <a:spcPct val="110000"/>
              </a:lnSpc>
              <a:spcBef>
                <a:spcPct val="20000"/>
              </a:spcBef>
            </a:pPr>
            <a:r>
              <a:rPr kumimoji="1" lang="zh-CN" altLang="en-US" sz="2400" b="1">
                <a:effectLst>
                  <a:outerShdw blurRad="38100" dist="38100" dir="2700000" algn="tl">
                    <a:srgbClr val="C0C0C0"/>
                  </a:outerShdw>
                </a:effectLst>
                <a:latin typeface="Times New Roman" pitchFamily="18" charset="0"/>
                <a:ea typeface="楷体_GB2312" pitchFamily="49" charset="-122"/>
              </a:rPr>
              <a:t>支撑环境、</a:t>
            </a:r>
          </a:p>
          <a:p>
            <a:pPr eaLnBrk="0" hangingPunct="0">
              <a:lnSpc>
                <a:spcPct val="110000"/>
              </a:lnSpc>
              <a:spcBef>
                <a:spcPct val="20000"/>
              </a:spcBef>
            </a:pPr>
            <a:r>
              <a:rPr kumimoji="1" lang="zh-CN" altLang="en-US" sz="2400" b="1">
                <a:effectLst>
                  <a:outerShdw blurRad="38100" dist="38100" dir="2700000" algn="tl">
                    <a:srgbClr val="C0C0C0"/>
                  </a:outerShdw>
                </a:effectLst>
                <a:latin typeface="Times New Roman" pitchFamily="18" charset="0"/>
                <a:ea typeface="楷体_GB2312" pitchFamily="49" charset="-122"/>
              </a:rPr>
              <a:t>运行库等</a:t>
            </a:r>
          </a:p>
        </p:txBody>
      </p:sp>
      <p:sp>
        <p:nvSpPr>
          <p:cNvPr id="3" name="AutoShape 8"/>
          <p:cNvSpPr>
            <a:spLocks noChangeArrowheads="1"/>
          </p:cNvSpPr>
          <p:nvPr/>
        </p:nvSpPr>
        <p:spPr bwMode="auto">
          <a:xfrm>
            <a:off x="4140200" y="3356610"/>
            <a:ext cx="121285" cy="444500"/>
          </a:xfrm>
          <a:prstGeom prst="downArrow">
            <a:avLst>
              <a:gd name="adj1" fmla="val 50000"/>
              <a:gd name="adj2" fmla="val 137500"/>
            </a:avLst>
          </a:prstGeom>
          <a:solidFill>
            <a:schemeClr val="accent1"/>
          </a:solidFill>
          <a:ln w="38100">
            <a:solidFill>
              <a:schemeClr val="tx1"/>
            </a:solidFill>
            <a:miter lim="800000"/>
          </a:ln>
          <a:effectLst/>
        </p:spPr>
        <p:txBody>
          <a:bodyPr wrap="none" lIns="92075" tIns="46037" rIns="92075" bIns="46037" anchor="ctr"/>
          <a:lstStyle/>
          <a:p>
            <a:endParaRPr lang="zh-CN" altLang="en-US"/>
          </a:p>
        </p:txBody>
      </p:sp>
      <p:sp>
        <p:nvSpPr>
          <p:cNvPr id="4" name="Line 5"/>
          <p:cNvSpPr>
            <a:spLocks noChangeShapeType="1"/>
          </p:cNvSpPr>
          <p:nvPr/>
        </p:nvSpPr>
        <p:spPr bwMode="auto">
          <a:xfrm flipV="1">
            <a:off x="1619885" y="4004945"/>
            <a:ext cx="715010" cy="4445"/>
          </a:xfrm>
          <a:prstGeom prst="line">
            <a:avLst/>
          </a:prstGeom>
          <a:noFill/>
          <a:ln w="38100">
            <a:solidFill>
              <a:schemeClr val="tx1"/>
            </a:solidFill>
            <a:round/>
            <a:tailEnd type="triangle" w="med" len="med"/>
          </a:ln>
          <a:effectLst/>
        </p:spPr>
        <p:txBody>
          <a:bodyPr wrap="none"/>
          <a:lstStyle/>
          <a:p>
            <a:endParaRPr lang="zh-CN" altLang="en-US"/>
          </a:p>
        </p:txBody>
      </p:sp>
      <p:sp>
        <p:nvSpPr>
          <p:cNvPr id="5" name="AutoShape 8"/>
          <p:cNvSpPr>
            <a:spLocks noChangeArrowheads="1"/>
          </p:cNvSpPr>
          <p:nvPr/>
        </p:nvSpPr>
        <p:spPr bwMode="auto">
          <a:xfrm>
            <a:off x="4140200" y="2420620"/>
            <a:ext cx="121285" cy="444500"/>
          </a:xfrm>
          <a:prstGeom prst="downArrow">
            <a:avLst>
              <a:gd name="adj1" fmla="val 50000"/>
              <a:gd name="adj2" fmla="val 137500"/>
            </a:avLst>
          </a:prstGeom>
          <a:solidFill>
            <a:schemeClr val="accent1"/>
          </a:solidFill>
          <a:ln w="38100">
            <a:solidFill>
              <a:schemeClr val="tx1"/>
            </a:solidFill>
            <a:miter lim="800000"/>
          </a:ln>
          <a:effectLst/>
        </p:spPr>
        <p:txBody>
          <a:bodyPr wrap="none" lIns="92075" tIns="46037" rIns="92075" bIns="46037" anchor="ctr"/>
          <a:lstStyle/>
          <a:p>
            <a:endParaRPr lang="zh-CN" altLang="en-US"/>
          </a:p>
        </p:txBody>
      </p:sp>
      <p:sp>
        <p:nvSpPr>
          <p:cNvPr id="6" name="Rectangle 11"/>
          <p:cNvSpPr>
            <a:spLocks noChangeArrowheads="1"/>
          </p:cNvSpPr>
          <p:nvPr/>
        </p:nvSpPr>
        <p:spPr bwMode="auto">
          <a:xfrm>
            <a:off x="2124075" y="2924810"/>
            <a:ext cx="4846955" cy="493395"/>
          </a:xfrm>
          <a:prstGeom prst="rect">
            <a:avLst/>
          </a:prstGeom>
          <a:noFill/>
          <a:ln w="9525">
            <a:noFill/>
            <a:miter lim="800000"/>
          </a:ln>
          <a:effectLst/>
        </p:spPr>
        <p:txBody>
          <a:bodyPr wrap="square" lIns="92075" tIns="46037" rIns="92075" bIns="46037">
            <a:spAutoFit/>
          </a:bodyPr>
          <a:lstStyle/>
          <a:p>
            <a:pPr eaLnBrk="0" hangingPunct="0">
              <a:lnSpc>
                <a:spcPct val="110000"/>
              </a:lnSpc>
              <a:spcBef>
                <a:spcPct val="20000"/>
              </a:spcBef>
            </a:pPr>
            <a:r>
              <a:rPr lang="zh-CN" altLang="en-US" sz="2400" b="1" dirty="0">
                <a:latin typeface="Times New Roman" pitchFamily="18" charset="0"/>
                <a:ea typeface="华文新魏" pitchFamily="2" charset="-122"/>
                <a:sym typeface="+mn-ea"/>
              </a:rPr>
              <a:t>目标程序（</a:t>
            </a:r>
            <a:r>
              <a:rPr lang="en-US" altLang="zh-CN" sz="2400" b="1" dirty="0">
                <a:latin typeface="Times New Roman" pitchFamily="18" charset="0"/>
                <a:ea typeface="华文新魏" pitchFamily="2" charset="-122"/>
                <a:sym typeface="+mn-ea"/>
              </a:rPr>
              <a:t>object program</a:t>
            </a:r>
            <a:r>
              <a:rPr lang="zh-CN" altLang="en-US" sz="2400" b="1" dirty="0">
                <a:latin typeface="Times New Roman" pitchFamily="18" charset="0"/>
                <a:ea typeface="华文新魏" pitchFamily="2" charset="-122"/>
                <a:sym typeface="+mn-ea"/>
              </a:rPr>
              <a:t>）</a:t>
            </a:r>
            <a:endParaRPr kumimoji="1" lang="zh-CN" altLang="en-US" sz="2400" b="1">
              <a:effectLst>
                <a:outerShdw blurRad="38100" dist="38100" dir="2700000" algn="tl">
                  <a:srgbClr val="C0C0C0"/>
                </a:outerShdw>
              </a:effectLst>
              <a:latin typeface="Times New Roman" pitchFamily="18" charset="0"/>
              <a:ea typeface="楷体_GB2312" pitchFamily="49" charset="-122"/>
            </a:endParaRPr>
          </a:p>
        </p:txBody>
      </p:sp>
      <p:sp>
        <p:nvSpPr>
          <p:cNvPr id="7" name="文本框 6"/>
          <p:cNvSpPr txBox="1"/>
          <p:nvPr/>
        </p:nvSpPr>
        <p:spPr>
          <a:xfrm>
            <a:off x="3420110" y="980440"/>
            <a:ext cx="2062480" cy="457200"/>
          </a:xfrm>
          <a:prstGeom prst="rect">
            <a:avLst/>
          </a:prstGeom>
          <a:noFill/>
        </p:spPr>
        <p:txBody>
          <a:bodyPr wrap="none" rtlCol="0" anchor="t">
            <a:spAutoFit/>
          </a:bodyPr>
          <a:lstStyle/>
          <a:p>
            <a:pPr algn="l"/>
            <a:r>
              <a:rPr lang="zh-CN" altLang="en-US" sz="2400" b="1" dirty="0">
                <a:latin typeface="Times New Roman" pitchFamily="18" charset="0"/>
                <a:ea typeface="华文新魏" pitchFamily="2" charset="-122"/>
                <a:sym typeface="+mn-ea"/>
              </a:rPr>
              <a:t>源程序（SP）</a:t>
            </a:r>
            <a:endParaRPr lang="zh-CN" altLang="en-US" sz="2400"/>
          </a:p>
        </p:txBody>
      </p:sp>
      <p:sp>
        <p:nvSpPr>
          <p:cNvPr id="8" name="文本框 7"/>
          <p:cNvSpPr txBox="1"/>
          <p:nvPr/>
        </p:nvSpPr>
        <p:spPr>
          <a:xfrm>
            <a:off x="2988310" y="1988820"/>
            <a:ext cx="2418080" cy="365760"/>
          </a:xfrm>
          <a:prstGeom prst="rect">
            <a:avLst/>
          </a:prstGeom>
          <a:noFill/>
        </p:spPr>
        <p:txBody>
          <a:bodyPr wrap="none" rtlCol="0" anchor="t">
            <a:spAutoFit/>
          </a:bodyPr>
          <a:lstStyle/>
          <a:p>
            <a:pPr algn="l"/>
            <a:r>
              <a:rPr lang="zh-CN" altLang="en-US" b="1" dirty="0">
                <a:latin typeface="Times New Roman" pitchFamily="18" charset="0"/>
                <a:ea typeface="华文新魏" pitchFamily="2" charset="-122"/>
                <a:sym typeface="+mn-ea"/>
              </a:rPr>
              <a:t>编译程序（</a:t>
            </a:r>
            <a:r>
              <a:rPr lang="en-US" altLang="zh-CN" b="1" dirty="0">
                <a:latin typeface="Times New Roman" pitchFamily="18" charset="0"/>
                <a:ea typeface="华文新魏" pitchFamily="2" charset="-122"/>
                <a:sym typeface="+mn-ea"/>
              </a:rPr>
              <a:t>compiler</a:t>
            </a:r>
            <a:r>
              <a:rPr lang="zh-CN" altLang="en-US" b="1" dirty="0">
                <a:latin typeface="Times New Roman" pitchFamily="18" charset="0"/>
                <a:ea typeface="华文新魏" pitchFamily="2" charset="-122"/>
                <a:sym typeface="+mn-ea"/>
              </a:rPr>
              <a:t>）</a:t>
            </a:r>
            <a:endParaRPr lang="zh-CN" altLang="en-US"/>
          </a:p>
        </p:txBody>
      </p:sp>
      <p:sp>
        <p:nvSpPr>
          <p:cNvPr id="9" name="Rectangle 11"/>
          <p:cNvSpPr>
            <a:spLocks noChangeArrowheads="1"/>
          </p:cNvSpPr>
          <p:nvPr/>
        </p:nvSpPr>
        <p:spPr bwMode="auto">
          <a:xfrm>
            <a:off x="179705" y="3644900"/>
            <a:ext cx="2011680" cy="822960"/>
          </a:xfrm>
          <a:prstGeom prst="rect">
            <a:avLst/>
          </a:prstGeom>
          <a:noFill/>
          <a:ln w="9525">
            <a:noFill/>
            <a:miter lim="800000"/>
          </a:ln>
          <a:effectLst/>
        </p:spPr>
        <p:txBody>
          <a:bodyPr wrap="square" lIns="92075" tIns="46037" rIns="92075" bIns="46037">
            <a:spAutoFit/>
          </a:bodyPr>
          <a:lstStyle/>
          <a:p>
            <a:pPr>
              <a:buFont typeface="Wingdings" pitchFamily="2" charset="2"/>
              <a:buNone/>
            </a:pPr>
            <a:r>
              <a:rPr lang="en-US" altLang="zh-CN" sz="2400" b="1" dirty="0">
                <a:latin typeface="Times New Roman" pitchFamily="18" charset="0"/>
                <a:ea typeface="华文新魏" pitchFamily="2" charset="-122"/>
                <a:sym typeface="+mn-ea"/>
              </a:rPr>
              <a:t>   </a:t>
            </a:r>
            <a:r>
              <a:rPr lang="zh-CN" altLang="en-US" sz="2400" b="1" dirty="0">
                <a:latin typeface="Times New Roman" pitchFamily="18" charset="0"/>
                <a:ea typeface="华文新魏" pitchFamily="2" charset="-122"/>
                <a:sym typeface="+mn-ea"/>
              </a:rPr>
              <a:t>数据</a:t>
            </a:r>
            <a:endParaRPr lang="zh-CN" altLang="en-US" sz="2400" b="1" dirty="0">
              <a:latin typeface="Times New Roman" pitchFamily="18" charset="0"/>
              <a:ea typeface="华文新魏" pitchFamily="2" charset="-122"/>
            </a:endParaRPr>
          </a:p>
          <a:p>
            <a:pPr>
              <a:buFont typeface="Wingdings" pitchFamily="2" charset="2"/>
              <a:buNone/>
            </a:pPr>
            <a:r>
              <a:rPr lang="zh-CN" altLang="en-US" sz="2400" b="1" dirty="0">
                <a:latin typeface="Times New Roman" pitchFamily="18" charset="0"/>
                <a:ea typeface="华文新魏" pitchFamily="2" charset="-122"/>
                <a:sym typeface="+mn-ea"/>
              </a:rPr>
              <a:t>（</a:t>
            </a:r>
            <a:r>
              <a:rPr lang="en-US" altLang="zh-CN" sz="2400" b="1" dirty="0">
                <a:latin typeface="Times New Roman" pitchFamily="18" charset="0"/>
                <a:ea typeface="华文新魏" pitchFamily="2" charset="-122"/>
                <a:sym typeface="+mn-ea"/>
              </a:rPr>
              <a:t>data/input</a:t>
            </a:r>
            <a:r>
              <a:rPr lang="zh-CN" altLang="en-US" sz="2400" b="1" dirty="0">
                <a:latin typeface="Times New Roman" pitchFamily="18" charset="0"/>
                <a:ea typeface="华文新魏" pitchFamily="2" charset="-122"/>
                <a:sym typeface="+mn-ea"/>
              </a:rPr>
              <a:t>）</a:t>
            </a:r>
            <a:endParaRPr kumimoji="1" lang="zh-CN" altLang="en-US" sz="2400" b="1">
              <a:effectLst>
                <a:outerShdw blurRad="38100" dist="38100" dir="2700000" algn="tl">
                  <a:srgbClr val="C0C0C0"/>
                </a:outerShdw>
              </a:effectLst>
              <a:latin typeface="Times New Roman" pitchFamily="18" charset="0"/>
              <a:ea typeface="楷体_GB2312" pitchFamily="49" charset="-122"/>
            </a:endParaRPr>
          </a:p>
        </p:txBody>
      </p:sp>
      <p:sp>
        <p:nvSpPr>
          <p:cNvPr id="10" name="Rectangle 11"/>
          <p:cNvSpPr>
            <a:spLocks noChangeArrowheads="1"/>
          </p:cNvSpPr>
          <p:nvPr/>
        </p:nvSpPr>
        <p:spPr bwMode="auto">
          <a:xfrm>
            <a:off x="2411730" y="3789680"/>
            <a:ext cx="3468370" cy="4933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lIns="92075" tIns="46037" rIns="92075" bIns="46037">
            <a:spAutoFit/>
          </a:bodyPr>
          <a:lstStyle/>
          <a:p>
            <a:pPr eaLnBrk="0" hangingPunct="0">
              <a:lnSpc>
                <a:spcPct val="110000"/>
              </a:lnSpc>
              <a:spcBef>
                <a:spcPct val="20000"/>
              </a:spcBef>
            </a:pPr>
            <a:r>
              <a:rPr kumimoji="1" lang="zh-CN" altLang="en-US" sz="2400" b="1">
                <a:solidFill>
                  <a:schemeClr val="tx1"/>
                </a:solidFill>
                <a:effectLst>
                  <a:outerShdw blurRad="38100" dist="38100" dir="2700000" algn="tl">
                    <a:srgbClr val="C0C0C0"/>
                  </a:outerShdw>
                </a:effectLst>
                <a:latin typeface="Times New Roman" pitchFamily="18" charset="0"/>
                <a:ea typeface="楷体_GB2312" pitchFamily="49" charset="-122"/>
              </a:rPr>
              <a:t>运行系统（</a:t>
            </a:r>
            <a:r>
              <a:rPr kumimoji="1" lang="en-US" altLang="zh-CN" sz="2400" b="1">
                <a:solidFill>
                  <a:schemeClr val="tx1"/>
                </a:solidFill>
                <a:effectLst>
                  <a:outerShdw blurRad="38100" dist="38100" dir="2700000" algn="tl">
                    <a:srgbClr val="C0C0C0"/>
                  </a:outerShdw>
                </a:effectLst>
                <a:latin typeface="Times New Roman" pitchFamily="18" charset="0"/>
                <a:ea typeface="楷体_GB2312" pitchFamily="49" charset="-122"/>
                <a:sym typeface="+mn-ea"/>
              </a:rPr>
              <a:t>run system</a:t>
            </a:r>
            <a:r>
              <a:rPr kumimoji="1" lang="zh-CN" altLang="en-US" sz="2400" b="1">
                <a:solidFill>
                  <a:schemeClr val="tx1"/>
                </a:solidFill>
                <a:effectLst>
                  <a:outerShdw blurRad="38100" dist="38100" dir="2700000" algn="tl">
                    <a:srgbClr val="C0C0C0"/>
                  </a:outerShdw>
                </a:effectLst>
                <a:latin typeface="Times New Roman" pitchFamily="18" charset="0"/>
                <a:ea typeface="楷体_GB2312" pitchFamily="49" charset="-122"/>
              </a:rPr>
              <a:t>）</a:t>
            </a:r>
          </a:p>
        </p:txBody>
      </p:sp>
      <p:sp>
        <p:nvSpPr>
          <p:cNvPr id="12" name="Rectangle 11"/>
          <p:cNvSpPr>
            <a:spLocks noChangeArrowheads="1"/>
          </p:cNvSpPr>
          <p:nvPr/>
        </p:nvSpPr>
        <p:spPr bwMode="auto">
          <a:xfrm>
            <a:off x="2195830" y="4725670"/>
            <a:ext cx="3948430" cy="493395"/>
          </a:xfrm>
          <a:prstGeom prst="rect">
            <a:avLst/>
          </a:prstGeom>
          <a:noFill/>
          <a:ln w="9525">
            <a:noFill/>
            <a:miter lim="800000"/>
          </a:ln>
          <a:effectLst/>
        </p:spPr>
        <p:txBody>
          <a:bodyPr wrap="square" lIns="92075" tIns="46037" rIns="92075" bIns="46037">
            <a:spAutoFit/>
          </a:bodyPr>
          <a:lstStyle/>
          <a:p>
            <a:pPr eaLnBrk="0" hangingPunct="0">
              <a:lnSpc>
                <a:spcPct val="110000"/>
              </a:lnSpc>
              <a:spcBef>
                <a:spcPct val="20000"/>
              </a:spcBef>
            </a:pPr>
            <a:r>
              <a:rPr lang="zh-CN" sz="2400" b="1" dirty="0">
                <a:latin typeface="Times New Roman" pitchFamily="18" charset="0"/>
                <a:ea typeface="华文新魏" pitchFamily="2" charset="-122"/>
                <a:sym typeface="+mn-ea"/>
              </a:rPr>
              <a:t>计算结果（</a:t>
            </a:r>
            <a:r>
              <a:rPr lang="en-US" altLang="zh-CN" sz="2400" b="1" dirty="0">
                <a:latin typeface="Times New Roman" pitchFamily="18" charset="0"/>
                <a:ea typeface="华文新魏" pitchFamily="2" charset="-122"/>
                <a:sym typeface="+mn-ea"/>
              </a:rPr>
              <a:t>result/output</a:t>
            </a:r>
            <a:r>
              <a:rPr lang="zh-CN" sz="2400" b="1" dirty="0">
                <a:latin typeface="Times New Roman" pitchFamily="18" charset="0"/>
                <a:ea typeface="华文新魏" pitchFamily="2" charset="-122"/>
                <a:sym typeface="+mn-ea"/>
              </a:rPr>
              <a:t>）</a:t>
            </a:r>
            <a:endParaRPr kumimoji="1" lang="zh-CN" sz="2400" b="1">
              <a:effectLst>
                <a:outerShdw blurRad="38100" dist="38100" dir="2700000" algn="tl">
                  <a:srgbClr val="C0C0C0"/>
                </a:outerShdw>
              </a:effectLst>
              <a:latin typeface="Times New Roman" pitchFamily="18" charset="0"/>
              <a:ea typeface="楷体_GB2312" pitchFamily="49" charset="-122"/>
            </a:endParaRPr>
          </a:p>
        </p:txBody>
      </p:sp>
      <p:sp>
        <p:nvSpPr>
          <p:cNvPr id="13" name="AutoShape 8"/>
          <p:cNvSpPr>
            <a:spLocks noChangeArrowheads="1"/>
          </p:cNvSpPr>
          <p:nvPr/>
        </p:nvSpPr>
        <p:spPr bwMode="auto">
          <a:xfrm>
            <a:off x="4140200" y="4364990"/>
            <a:ext cx="121285" cy="444500"/>
          </a:xfrm>
          <a:prstGeom prst="downArrow">
            <a:avLst>
              <a:gd name="adj1" fmla="val 50000"/>
              <a:gd name="adj2" fmla="val 137500"/>
            </a:avLst>
          </a:prstGeom>
          <a:solidFill>
            <a:schemeClr val="accent1"/>
          </a:solidFill>
          <a:ln w="38100">
            <a:solidFill>
              <a:schemeClr val="tx1"/>
            </a:solidFill>
            <a:miter lim="800000"/>
          </a:ln>
          <a:effectLst/>
        </p:spPr>
        <p:txBody>
          <a:bodyPr wrap="none" lIns="92075" tIns="46037" rIns="92075" bIns="46037" anchor="ctr"/>
          <a:lstStyle/>
          <a:p>
            <a:endParaRPr lang="zh-CN" altLang="en-US"/>
          </a:p>
        </p:txBody>
      </p:sp>
      <p:sp>
        <p:nvSpPr>
          <p:cNvPr id="15" name="任意多边形 14"/>
          <p:cNvSpPr/>
          <p:nvPr/>
        </p:nvSpPr>
        <p:spPr>
          <a:xfrm>
            <a:off x="5941060" y="4005580"/>
            <a:ext cx="854710" cy="76200"/>
          </a:xfrm>
          <a:custGeom>
            <a:avLst/>
            <a:gdLst>
              <a:gd name="connsiteX0" fmla="*/ 0 w 1247"/>
              <a:gd name="connsiteY0" fmla="*/ 89 h 148"/>
              <a:gd name="connsiteX1" fmla="*/ 73 w 1247"/>
              <a:gd name="connsiteY1" fmla="*/ 0 h 148"/>
              <a:gd name="connsiteX2" fmla="*/ 60 w 1247"/>
              <a:gd name="connsiteY2" fmla="*/ 59 h 148"/>
              <a:gd name="connsiteX3" fmla="*/ 1247 w 1247"/>
              <a:gd name="connsiteY3" fmla="*/ 59 h 148"/>
              <a:gd name="connsiteX4" fmla="*/ 1247 w 1247"/>
              <a:gd name="connsiteY4" fmla="*/ 118 h 148"/>
              <a:gd name="connsiteX5" fmla="*/ 60 w 1247"/>
              <a:gd name="connsiteY5" fmla="*/ 118 h 148"/>
              <a:gd name="connsiteX6" fmla="*/ 60 w 1247"/>
              <a:gd name="connsiteY6" fmla="*/ 148 h 148"/>
              <a:gd name="connsiteX7" fmla="*/ 0 w 1247"/>
              <a:gd name="connsiteY7" fmla="*/ 89 h 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 h="148">
                <a:moveTo>
                  <a:pt x="0" y="89"/>
                </a:moveTo>
                <a:lnTo>
                  <a:pt x="73" y="0"/>
                </a:lnTo>
                <a:lnTo>
                  <a:pt x="60" y="59"/>
                </a:lnTo>
                <a:lnTo>
                  <a:pt x="1247" y="59"/>
                </a:lnTo>
                <a:lnTo>
                  <a:pt x="1247" y="118"/>
                </a:lnTo>
                <a:lnTo>
                  <a:pt x="60" y="118"/>
                </a:lnTo>
                <a:lnTo>
                  <a:pt x="60" y="148"/>
                </a:lnTo>
                <a:lnTo>
                  <a:pt x="0" y="89"/>
                </a:lnTo>
                <a:close/>
              </a:path>
            </a:pathLst>
          </a:cu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755650" y="980440"/>
            <a:ext cx="5867400" cy="762000"/>
          </a:xfrm>
        </p:spPr>
        <p:txBody>
          <a:bodyPr/>
          <a:lstStyle/>
          <a:p>
            <a:pPr algn="ctr"/>
            <a:r>
              <a:rPr lang="en-US" altLang="zh-CN" b="1" dirty="0">
                <a:solidFill>
                  <a:srgbClr val="000099"/>
                </a:solidFill>
                <a:latin typeface="华文新魏" pitchFamily="2" charset="-122"/>
                <a:ea typeface="华文新魏" pitchFamily="2" charset="-122"/>
              </a:rPr>
              <a:t>1.1 </a:t>
            </a:r>
            <a:r>
              <a:rPr lang="zh-CN" altLang="en-US" b="1" dirty="0">
                <a:solidFill>
                  <a:srgbClr val="000099"/>
                </a:solidFill>
                <a:latin typeface="华文新魏" pitchFamily="2" charset="-122"/>
                <a:ea typeface="华文新魏" pitchFamily="2" charset="-122"/>
              </a:rPr>
              <a:t>编译器概述</a:t>
            </a:r>
          </a:p>
        </p:txBody>
      </p:sp>
      <p:sp>
        <p:nvSpPr>
          <p:cNvPr id="288771" name="Rectangle 3"/>
          <p:cNvSpPr>
            <a:spLocks noGrp="1" noChangeArrowheads="1"/>
          </p:cNvSpPr>
          <p:nvPr>
            <p:ph type="body" idx="1"/>
          </p:nvPr>
        </p:nvSpPr>
        <p:spPr>
          <a:xfrm>
            <a:off x="1182688" y="2017713"/>
            <a:ext cx="7772400" cy="1524000"/>
          </a:xfrm>
        </p:spPr>
        <p:txBody>
          <a:bodyPr/>
          <a:lstStyle/>
          <a:p>
            <a:r>
              <a:rPr lang="zh-CN" altLang="en-US" sz="3600" b="1" dirty="0">
                <a:latin typeface="华文新魏" pitchFamily="2" charset="-122"/>
                <a:ea typeface="华文新魏" pitchFamily="2" charset="-122"/>
              </a:rPr>
              <a:t>解释器</a:t>
            </a:r>
            <a:r>
              <a:rPr lang="en-US" altLang="zh-CN" sz="3600" b="1" dirty="0">
                <a:latin typeface="华文新魏" pitchFamily="2" charset="-122"/>
                <a:ea typeface="华文新魏" pitchFamily="2" charset="-122"/>
              </a:rPr>
              <a:t>(</a:t>
            </a:r>
            <a:r>
              <a:rPr lang="en-US" altLang="zh-CN" b="1" dirty="0">
                <a:latin typeface="华文新魏" pitchFamily="2" charset="-122"/>
                <a:ea typeface="华文新魏" pitchFamily="2" charset="-122"/>
              </a:rPr>
              <a:t>Interpreter</a:t>
            </a:r>
            <a:r>
              <a:rPr lang="en-US" altLang="zh-CN" sz="3600" b="1" dirty="0">
                <a:latin typeface="华文新魏" pitchFamily="2" charset="-122"/>
                <a:ea typeface="华文新魏" pitchFamily="2" charset="-122"/>
              </a:rPr>
              <a:t>)</a:t>
            </a:r>
          </a:p>
          <a:p>
            <a:pPr lvl="1"/>
            <a:r>
              <a:rPr lang="zh-CN" altLang="en-US" sz="3200" b="1" dirty="0">
                <a:latin typeface="华文新魏" pitchFamily="2" charset="-122"/>
                <a:ea typeface="华文新魏" pitchFamily="2" charset="-122"/>
              </a:rPr>
              <a:t>口译与笔译（单句提交与整篇提交）</a:t>
            </a:r>
            <a:endParaRPr lang="zh-CN" altLang="en-US" dirty="0">
              <a:latin typeface="华文新魏" pitchFamily="2" charset="-122"/>
              <a:ea typeface="华文新魏" pitchFamily="2" charset="-122"/>
            </a:endParaRPr>
          </a:p>
        </p:txBody>
      </p:sp>
      <p:sp>
        <p:nvSpPr>
          <p:cNvPr id="288773" name="Text Box 5"/>
          <p:cNvSpPr txBox="1">
            <a:spLocks noChangeArrowheads="1"/>
          </p:cNvSpPr>
          <p:nvPr/>
        </p:nvSpPr>
        <p:spPr bwMode="auto">
          <a:xfrm>
            <a:off x="762000" y="5384800"/>
            <a:ext cx="1179513" cy="457200"/>
          </a:xfrm>
          <a:prstGeom prst="rect">
            <a:avLst/>
          </a:prstGeom>
          <a:noFill/>
          <a:ln w="12700">
            <a:noFill/>
            <a:miter lim="800000"/>
            <a:headEnd type="none" w="sm" len="sm"/>
            <a:tailEnd type="none" w="sm" len="sm"/>
          </a:ln>
          <a:effectLst/>
        </p:spPr>
        <p:txBody>
          <a:bodyPr>
            <a:spAutoFit/>
          </a:bodyPr>
          <a:lstStyle/>
          <a:p>
            <a:pPr eaLnBrk="0" hangingPunct="0"/>
            <a:r>
              <a:rPr kumimoji="1" lang="zh-CN" altLang="en-US" sz="2400" b="1" i="1">
                <a:latin typeface="Times New Roman" pitchFamily="18" charset="0"/>
                <a:ea typeface="楷体_GB2312" pitchFamily="49" charset="-122"/>
              </a:rPr>
              <a:t>源程序</a:t>
            </a:r>
            <a:endParaRPr kumimoji="1" lang="zh-CN" altLang="en-US" sz="2400">
              <a:latin typeface="Times New Roman" pitchFamily="18" charset="0"/>
              <a:ea typeface="楷体_GB2312" pitchFamily="49" charset="-122"/>
            </a:endParaRPr>
          </a:p>
        </p:txBody>
      </p:sp>
      <p:cxnSp>
        <p:nvCxnSpPr>
          <p:cNvPr id="288774" name="AutoShape 6"/>
          <p:cNvCxnSpPr>
            <a:cxnSpLocks noChangeShapeType="1"/>
            <a:stCxn id="288773" idx="3"/>
          </p:cNvCxnSpPr>
          <p:nvPr/>
        </p:nvCxnSpPr>
        <p:spPr bwMode="auto">
          <a:xfrm>
            <a:off x="1941513" y="5613400"/>
            <a:ext cx="1233487" cy="0"/>
          </a:xfrm>
          <a:prstGeom prst="straightConnector1">
            <a:avLst/>
          </a:prstGeom>
          <a:noFill/>
          <a:ln w="38100">
            <a:solidFill>
              <a:schemeClr val="tx1"/>
            </a:solidFill>
            <a:round/>
            <a:headEnd type="none" w="sm" len="sm"/>
            <a:tailEnd type="triangle" w="lg" len="lg"/>
          </a:ln>
          <a:effectLst/>
        </p:spPr>
      </p:cxnSp>
      <p:sp>
        <p:nvSpPr>
          <p:cNvPr id="288775" name="Text Box 7"/>
          <p:cNvSpPr txBox="1">
            <a:spLocks noChangeArrowheads="1"/>
          </p:cNvSpPr>
          <p:nvPr/>
        </p:nvSpPr>
        <p:spPr bwMode="auto">
          <a:xfrm>
            <a:off x="3725863" y="3810000"/>
            <a:ext cx="1531937" cy="457200"/>
          </a:xfrm>
          <a:prstGeom prst="rect">
            <a:avLst/>
          </a:prstGeom>
          <a:noFill/>
          <a:ln w="12700">
            <a:noFill/>
            <a:miter lim="800000"/>
            <a:headEnd type="none" w="sm" len="sm"/>
            <a:tailEnd type="none" w="sm" len="sm"/>
          </a:ln>
          <a:effectLst/>
        </p:spPr>
        <p:txBody>
          <a:bodyPr>
            <a:spAutoFit/>
          </a:bodyPr>
          <a:lstStyle/>
          <a:p>
            <a:pPr eaLnBrk="0" hangingPunct="0"/>
            <a:r>
              <a:rPr kumimoji="1" lang="zh-CN" altLang="en-US" sz="2400" b="1" i="1">
                <a:latin typeface="Times New Roman" pitchFamily="18" charset="0"/>
                <a:ea typeface="楷体_GB2312" pitchFamily="49" charset="-122"/>
              </a:rPr>
              <a:t>输入数据</a:t>
            </a:r>
          </a:p>
        </p:txBody>
      </p:sp>
      <p:sp>
        <p:nvSpPr>
          <p:cNvPr id="288776" name="Text Box 8"/>
          <p:cNvSpPr txBox="1">
            <a:spLocks noChangeArrowheads="1"/>
          </p:cNvSpPr>
          <p:nvPr/>
        </p:nvSpPr>
        <p:spPr bwMode="auto">
          <a:xfrm>
            <a:off x="6842125" y="5384800"/>
            <a:ext cx="1409700" cy="457200"/>
          </a:xfrm>
          <a:prstGeom prst="rect">
            <a:avLst/>
          </a:prstGeom>
          <a:noFill/>
          <a:ln w="12700">
            <a:noFill/>
            <a:miter lim="800000"/>
            <a:headEnd type="none" w="sm" len="sm"/>
            <a:tailEnd type="none" w="sm" len="sm"/>
          </a:ln>
          <a:effectLst/>
        </p:spPr>
        <p:txBody>
          <a:bodyPr wrap="none">
            <a:spAutoFit/>
          </a:bodyPr>
          <a:lstStyle/>
          <a:p>
            <a:pPr eaLnBrk="0" hangingPunct="0"/>
            <a:r>
              <a:rPr kumimoji="1" lang="zh-CN" altLang="en-US" sz="2400" b="1" i="1" dirty="0">
                <a:latin typeface="Times New Roman" pitchFamily="18" charset="0"/>
                <a:ea typeface="楷体_GB2312" pitchFamily="49" charset="-122"/>
              </a:rPr>
              <a:t>计算结果</a:t>
            </a:r>
          </a:p>
        </p:txBody>
      </p:sp>
      <p:cxnSp>
        <p:nvCxnSpPr>
          <p:cNvPr id="288777" name="AutoShape 9"/>
          <p:cNvCxnSpPr>
            <a:cxnSpLocks noChangeShapeType="1"/>
            <a:endCxn id="288776" idx="1"/>
          </p:cNvCxnSpPr>
          <p:nvPr/>
        </p:nvCxnSpPr>
        <p:spPr bwMode="auto">
          <a:xfrm>
            <a:off x="5775325" y="5613400"/>
            <a:ext cx="1066800" cy="0"/>
          </a:xfrm>
          <a:prstGeom prst="straightConnector1">
            <a:avLst/>
          </a:prstGeom>
          <a:noFill/>
          <a:ln w="38100">
            <a:solidFill>
              <a:schemeClr val="tx1"/>
            </a:solidFill>
            <a:round/>
            <a:headEnd type="none" w="sm" len="sm"/>
            <a:tailEnd type="triangle" w="lg" len="lg"/>
          </a:ln>
          <a:effectLst/>
        </p:spPr>
      </p:cxnSp>
      <p:cxnSp>
        <p:nvCxnSpPr>
          <p:cNvPr id="288778" name="AutoShape 10"/>
          <p:cNvCxnSpPr>
            <a:cxnSpLocks noChangeShapeType="1"/>
          </p:cNvCxnSpPr>
          <p:nvPr/>
        </p:nvCxnSpPr>
        <p:spPr bwMode="auto">
          <a:xfrm>
            <a:off x="4495800" y="4267200"/>
            <a:ext cx="0" cy="762000"/>
          </a:xfrm>
          <a:prstGeom prst="straightConnector1">
            <a:avLst/>
          </a:prstGeom>
          <a:noFill/>
          <a:ln w="38100">
            <a:solidFill>
              <a:schemeClr val="tx1"/>
            </a:solidFill>
            <a:round/>
            <a:headEnd type="none" w="sm" len="sm"/>
            <a:tailEnd type="triangle" w="lg" len="lg"/>
          </a:ln>
          <a:effectLst/>
        </p:spPr>
      </p:cxnSp>
      <p:sp>
        <p:nvSpPr>
          <p:cNvPr id="288779" name="Text Box 11"/>
          <p:cNvSpPr txBox="1">
            <a:spLocks noChangeArrowheads="1"/>
          </p:cNvSpPr>
          <p:nvPr/>
        </p:nvSpPr>
        <p:spPr bwMode="auto">
          <a:xfrm>
            <a:off x="3352800" y="5257800"/>
            <a:ext cx="2362200" cy="596894"/>
          </a:xfrm>
          <a:prstGeom prst="rect">
            <a:avLst/>
          </a:prstGeom>
          <a:noFill/>
          <a:ln w="9525">
            <a:solidFill>
              <a:schemeClr val="tx1"/>
            </a:solidFill>
            <a:miter lim="800000"/>
          </a:ln>
          <a:effectLst/>
        </p:spPr>
        <p:txBody>
          <a:bodyPr lIns="92075" tIns="46037" rIns="92075" bIns="46037">
            <a:spAutoFit/>
          </a:bodyPr>
          <a:lstStyle/>
          <a:p>
            <a:pPr algn="ctr" eaLnBrk="0" hangingPunct="0">
              <a:lnSpc>
                <a:spcPct val="110000"/>
              </a:lnSpc>
              <a:spcBef>
                <a:spcPct val="50000"/>
              </a:spcBef>
            </a:pPr>
            <a:r>
              <a:rPr kumimoji="1" lang="zh-CN" altLang="en-US" sz="3200" b="1" dirty="0">
                <a:solidFill>
                  <a:schemeClr val="folHlink"/>
                </a:solidFill>
                <a:effectLst>
                  <a:outerShdw blurRad="38100" dist="38100" dir="2700000" algn="tl">
                    <a:srgbClr val="C0C0C0"/>
                  </a:outerShdw>
                </a:effectLst>
                <a:latin typeface="楷体_GB2312" pitchFamily="49" charset="-122"/>
                <a:ea typeface="楷体_GB2312" pitchFamily="49" charset="-122"/>
              </a:rPr>
              <a:t>解释器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animEffect transition="in" filter="fade">
                                      <p:cBhvr>
                                        <p:cTn id="7" dur="1000"/>
                                        <p:tgtEl>
                                          <p:spTgt spid="288771">
                                            <p:txEl>
                                              <p:pRg st="0" end="0"/>
                                            </p:txEl>
                                          </p:spTgt>
                                        </p:tgtEl>
                                      </p:cBhvr>
                                    </p:animEffect>
                                    <p:anim calcmode="lin" valueType="num">
                                      <p:cBhvr>
                                        <p:cTn id="8" dur="1000" fill="hold"/>
                                        <p:tgtEl>
                                          <p:spTgt spid="28877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8877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8" fill="hold" grpId="0" nodeType="clickEffect">
                                  <p:stCondLst>
                                    <p:cond delay="0"/>
                                  </p:stCondLst>
                                  <p:childTnLst>
                                    <p:set>
                                      <p:cBhvr>
                                        <p:cTn id="13" dur="1" fill="hold">
                                          <p:stCondLst>
                                            <p:cond delay="0"/>
                                          </p:stCondLst>
                                        </p:cTn>
                                        <p:tgtEl>
                                          <p:spTgt spid="288773"/>
                                        </p:tgtEl>
                                        <p:attrNameLst>
                                          <p:attrName>style.visibility</p:attrName>
                                        </p:attrNameLst>
                                      </p:cBhvr>
                                      <p:to>
                                        <p:strVal val="visible"/>
                                      </p:to>
                                    </p:set>
                                    <p:anim calcmode="lin" valueType="num">
                                      <p:cBhvr>
                                        <p:cTn id="14" dur="500" fill="hold"/>
                                        <p:tgtEl>
                                          <p:spTgt spid="288773"/>
                                        </p:tgtEl>
                                        <p:attrNameLst>
                                          <p:attrName>ppt_x</p:attrName>
                                        </p:attrNameLst>
                                      </p:cBhvr>
                                      <p:tavLst>
                                        <p:tav tm="0">
                                          <p:val>
                                            <p:strVal val="#ppt_x-#ppt_w/2"/>
                                          </p:val>
                                        </p:tav>
                                        <p:tav tm="100000">
                                          <p:val>
                                            <p:strVal val="#ppt_x"/>
                                          </p:val>
                                        </p:tav>
                                      </p:tavLst>
                                    </p:anim>
                                    <p:anim calcmode="lin" valueType="num">
                                      <p:cBhvr>
                                        <p:cTn id="15" dur="500" fill="hold"/>
                                        <p:tgtEl>
                                          <p:spTgt spid="288773"/>
                                        </p:tgtEl>
                                        <p:attrNameLst>
                                          <p:attrName>ppt_y</p:attrName>
                                        </p:attrNameLst>
                                      </p:cBhvr>
                                      <p:tavLst>
                                        <p:tav tm="0">
                                          <p:val>
                                            <p:strVal val="#ppt_y"/>
                                          </p:val>
                                        </p:tav>
                                        <p:tav tm="100000">
                                          <p:val>
                                            <p:strVal val="#ppt_y"/>
                                          </p:val>
                                        </p:tav>
                                      </p:tavLst>
                                    </p:anim>
                                    <p:anim calcmode="lin" valueType="num">
                                      <p:cBhvr>
                                        <p:cTn id="16" dur="500" fill="hold"/>
                                        <p:tgtEl>
                                          <p:spTgt spid="288773"/>
                                        </p:tgtEl>
                                        <p:attrNameLst>
                                          <p:attrName>ppt_w</p:attrName>
                                        </p:attrNameLst>
                                      </p:cBhvr>
                                      <p:tavLst>
                                        <p:tav tm="0">
                                          <p:val>
                                            <p:fltVal val="0"/>
                                          </p:val>
                                        </p:tav>
                                        <p:tav tm="100000">
                                          <p:val>
                                            <p:strVal val="#ppt_w"/>
                                          </p:val>
                                        </p:tav>
                                      </p:tavLst>
                                    </p:anim>
                                    <p:anim calcmode="lin" valueType="num">
                                      <p:cBhvr>
                                        <p:cTn id="17" dur="500" fill="hold"/>
                                        <p:tgtEl>
                                          <p:spTgt spid="288773"/>
                                        </p:tgtEl>
                                        <p:attrNameLst>
                                          <p:attrName>ppt_h</p:attrName>
                                        </p:attrNameLst>
                                      </p:cBhvr>
                                      <p:tavLst>
                                        <p:tav tm="0">
                                          <p:val>
                                            <p:strVal val="#ppt_h"/>
                                          </p:val>
                                        </p:tav>
                                        <p:tav tm="100000">
                                          <p:val>
                                            <p:strVal val="#ppt_h"/>
                                          </p:val>
                                        </p:tav>
                                      </p:tavLst>
                                    </p:anim>
                                  </p:childTnLst>
                                </p:cTn>
                              </p:par>
                            </p:childTnLst>
                          </p:cTn>
                        </p:par>
                        <p:par>
                          <p:cTn id="18" fill="hold">
                            <p:stCondLst>
                              <p:cond delay="500"/>
                            </p:stCondLst>
                            <p:childTnLst>
                              <p:par>
                                <p:cTn id="19" presetID="17" presetClass="entr" presetSubtype="1" fill="hold" nodeType="afterEffect">
                                  <p:stCondLst>
                                    <p:cond delay="0"/>
                                  </p:stCondLst>
                                  <p:childTnLst>
                                    <p:set>
                                      <p:cBhvr>
                                        <p:cTn id="20" dur="1" fill="hold">
                                          <p:stCondLst>
                                            <p:cond delay="0"/>
                                          </p:stCondLst>
                                        </p:cTn>
                                        <p:tgtEl>
                                          <p:spTgt spid="288778"/>
                                        </p:tgtEl>
                                        <p:attrNameLst>
                                          <p:attrName>style.visibility</p:attrName>
                                        </p:attrNameLst>
                                      </p:cBhvr>
                                      <p:to>
                                        <p:strVal val="visible"/>
                                      </p:to>
                                    </p:set>
                                    <p:anim calcmode="lin" valueType="num">
                                      <p:cBhvr>
                                        <p:cTn id="21" dur="500" fill="hold"/>
                                        <p:tgtEl>
                                          <p:spTgt spid="288778"/>
                                        </p:tgtEl>
                                        <p:attrNameLst>
                                          <p:attrName>ppt_x</p:attrName>
                                        </p:attrNameLst>
                                      </p:cBhvr>
                                      <p:tavLst>
                                        <p:tav tm="0">
                                          <p:val>
                                            <p:strVal val="#ppt_x"/>
                                          </p:val>
                                        </p:tav>
                                        <p:tav tm="100000">
                                          <p:val>
                                            <p:strVal val="#ppt_x"/>
                                          </p:val>
                                        </p:tav>
                                      </p:tavLst>
                                    </p:anim>
                                    <p:anim calcmode="lin" valueType="num">
                                      <p:cBhvr>
                                        <p:cTn id="22" dur="500" fill="hold"/>
                                        <p:tgtEl>
                                          <p:spTgt spid="288778"/>
                                        </p:tgtEl>
                                        <p:attrNameLst>
                                          <p:attrName>ppt_y</p:attrName>
                                        </p:attrNameLst>
                                      </p:cBhvr>
                                      <p:tavLst>
                                        <p:tav tm="0">
                                          <p:val>
                                            <p:strVal val="#ppt_y-#ppt_h/2"/>
                                          </p:val>
                                        </p:tav>
                                        <p:tav tm="100000">
                                          <p:val>
                                            <p:strVal val="#ppt_y"/>
                                          </p:val>
                                        </p:tav>
                                      </p:tavLst>
                                    </p:anim>
                                    <p:anim calcmode="lin" valueType="num">
                                      <p:cBhvr>
                                        <p:cTn id="23" dur="500" fill="hold"/>
                                        <p:tgtEl>
                                          <p:spTgt spid="288778"/>
                                        </p:tgtEl>
                                        <p:attrNameLst>
                                          <p:attrName>ppt_w</p:attrName>
                                        </p:attrNameLst>
                                      </p:cBhvr>
                                      <p:tavLst>
                                        <p:tav tm="0">
                                          <p:val>
                                            <p:strVal val="#ppt_w"/>
                                          </p:val>
                                        </p:tav>
                                        <p:tav tm="100000">
                                          <p:val>
                                            <p:strVal val="#ppt_w"/>
                                          </p:val>
                                        </p:tav>
                                      </p:tavLst>
                                    </p:anim>
                                    <p:anim calcmode="lin" valueType="num">
                                      <p:cBhvr>
                                        <p:cTn id="24" dur="500" fill="hold"/>
                                        <p:tgtEl>
                                          <p:spTgt spid="288778"/>
                                        </p:tgtEl>
                                        <p:attrNameLst>
                                          <p:attrName>ppt_h</p:attrName>
                                        </p:attrNameLst>
                                      </p:cBhvr>
                                      <p:tavLst>
                                        <p:tav tm="0">
                                          <p:val>
                                            <p:fltVal val="0"/>
                                          </p:val>
                                        </p:tav>
                                        <p:tav tm="100000">
                                          <p:val>
                                            <p:strVal val="#ppt_h"/>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8771">
                                            <p:txEl>
                                              <p:pRg st="1" end="1"/>
                                            </p:txEl>
                                          </p:spTgt>
                                        </p:tgtEl>
                                        <p:attrNameLst>
                                          <p:attrName>style.visibility</p:attrName>
                                        </p:attrNameLst>
                                      </p:cBhvr>
                                      <p:to>
                                        <p:strVal val="visible"/>
                                      </p:to>
                                    </p:set>
                                    <p:animEffect transition="in" filter="fade">
                                      <p:cBhvr>
                                        <p:cTn id="27" dur="1000"/>
                                        <p:tgtEl>
                                          <p:spTgt spid="288771">
                                            <p:txEl>
                                              <p:pRg st="1" end="1"/>
                                            </p:txEl>
                                          </p:spTgt>
                                        </p:tgtEl>
                                      </p:cBhvr>
                                    </p:animEffect>
                                    <p:anim calcmode="lin" valueType="num">
                                      <p:cBhvr>
                                        <p:cTn id="28" dur="1000" fill="hold"/>
                                        <p:tgtEl>
                                          <p:spTgt spid="288771">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288771">
                                            <p:txEl>
                                              <p:pRg st="1" end="1"/>
                                            </p:txEl>
                                          </p:spTgt>
                                        </p:tgtEl>
                                        <p:attrNameLst>
                                          <p:attrName>ppt_y</p:attrName>
                                        </p:attrNameLst>
                                      </p:cBhvr>
                                      <p:tavLst>
                                        <p:tav tm="0">
                                          <p:val>
                                            <p:strVal val="#ppt_y+.1"/>
                                          </p:val>
                                        </p:tav>
                                        <p:tav tm="100000">
                                          <p:val>
                                            <p:strVal val="#ppt_y"/>
                                          </p:val>
                                        </p:tav>
                                      </p:tavLst>
                                    </p:anim>
                                  </p:childTnLst>
                                </p:cTn>
                              </p:par>
                            </p:childTnLst>
                          </p:cTn>
                        </p:par>
                        <p:par>
                          <p:cTn id="30" fill="hold">
                            <p:stCondLst>
                              <p:cond delay="1500"/>
                            </p:stCondLst>
                            <p:childTnLst>
                              <p:par>
                                <p:cTn id="31" presetID="17" presetClass="entr" presetSubtype="8" fill="hold" nodeType="afterEffect">
                                  <p:stCondLst>
                                    <p:cond delay="0"/>
                                  </p:stCondLst>
                                  <p:childTnLst>
                                    <p:set>
                                      <p:cBhvr>
                                        <p:cTn id="32" dur="1" fill="hold">
                                          <p:stCondLst>
                                            <p:cond delay="0"/>
                                          </p:stCondLst>
                                        </p:cTn>
                                        <p:tgtEl>
                                          <p:spTgt spid="288774"/>
                                        </p:tgtEl>
                                        <p:attrNameLst>
                                          <p:attrName>style.visibility</p:attrName>
                                        </p:attrNameLst>
                                      </p:cBhvr>
                                      <p:to>
                                        <p:strVal val="visible"/>
                                      </p:to>
                                    </p:set>
                                    <p:anim calcmode="lin" valueType="num">
                                      <p:cBhvr>
                                        <p:cTn id="33" dur="500" fill="hold"/>
                                        <p:tgtEl>
                                          <p:spTgt spid="288774"/>
                                        </p:tgtEl>
                                        <p:attrNameLst>
                                          <p:attrName>ppt_x</p:attrName>
                                        </p:attrNameLst>
                                      </p:cBhvr>
                                      <p:tavLst>
                                        <p:tav tm="0">
                                          <p:val>
                                            <p:strVal val="#ppt_x-#ppt_w/2"/>
                                          </p:val>
                                        </p:tav>
                                        <p:tav tm="100000">
                                          <p:val>
                                            <p:strVal val="#ppt_x"/>
                                          </p:val>
                                        </p:tav>
                                      </p:tavLst>
                                    </p:anim>
                                    <p:anim calcmode="lin" valueType="num">
                                      <p:cBhvr>
                                        <p:cTn id="34" dur="500" fill="hold"/>
                                        <p:tgtEl>
                                          <p:spTgt spid="288774"/>
                                        </p:tgtEl>
                                        <p:attrNameLst>
                                          <p:attrName>ppt_y</p:attrName>
                                        </p:attrNameLst>
                                      </p:cBhvr>
                                      <p:tavLst>
                                        <p:tav tm="0">
                                          <p:val>
                                            <p:strVal val="#ppt_y"/>
                                          </p:val>
                                        </p:tav>
                                        <p:tav tm="100000">
                                          <p:val>
                                            <p:strVal val="#ppt_y"/>
                                          </p:val>
                                        </p:tav>
                                      </p:tavLst>
                                    </p:anim>
                                    <p:anim calcmode="lin" valueType="num">
                                      <p:cBhvr>
                                        <p:cTn id="35" dur="500" fill="hold"/>
                                        <p:tgtEl>
                                          <p:spTgt spid="288774"/>
                                        </p:tgtEl>
                                        <p:attrNameLst>
                                          <p:attrName>ppt_w</p:attrName>
                                        </p:attrNameLst>
                                      </p:cBhvr>
                                      <p:tavLst>
                                        <p:tav tm="0">
                                          <p:val>
                                            <p:fltVal val="0"/>
                                          </p:val>
                                        </p:tav>
                                        <p:tav tm="100000">
                                          <p:val>
                                            <p:strVal val="#ppt_w"/>
                                          </p:val>
                                        </p:tav>
                                      </p:tavLst>
                                    </p:anim>
                                    <p:anim calcmode="lin" valueType="num">
                                      <p:cBhvr>
                                        <p:cTn id="36" dur="500" fill="hold"/>
                                        <p:tgtEl>
                                          <p:spTgt spid="288774"/>
                                        </p:tgtEl>
                                        <p:attrNameLst>
                                          <p:attrName>ppt_h</p:attrName>
                                        </p:attrNameLst>
                                      </p:cBhvr>
                                      <p:tavLst>
                                        <p:tav tm="0">
                                          <p:val>
                                            <p:strVal val="#ppt_h"/>
                                          </p:val>
                                        </p:tav>
                                        <p:tav tm="100000">
                                          <p:val>
                                            <p:strVal val="#ppt_h"/>
                                          </p:val>
                                        </p:tav>
                                      </p:tavLst>
                                    </p:anim>
                                  </p:childTnLst>
                                </p:cTn>
                              </p:par>
                            </p:childTnLst>
                          </p:cTn>
                        </p:par>
                        <p:par>
                          <p:cTn id="37" fill="hold">
                            <p:stCondLst>
                              <p:cond delay="2000"/>
                            </p:stCondLst>
                            <p:childTnLst>
                              <p:par>
                                <p:cTn id="38" presetID="17" presetClass="entr" presetSubtype="8" fill="hold" grpId="0" nodeType="afterEffect">
                                  <p:stCondLst>
                                    <p:cond delay="0"/>
                                  </p:stCondLst>
                                  <p:childTnLst>
                                    <p:set>
                                      <p:cBhvr>
                                        <p:cTn id="39" dur="1" fill="hold">
                                          <p:stCondLst>
                                            <p:cond delay="0"/>
                                          </p:stCondLst>
                                        </p:cTn>
                                        <p:tgtEl>
                                          <p:spTgt spid="288776"/>
                                        </p:tgtEl>
                                        <p:attrNameLst>
                                          <p:attrName>style.visibility</p:attrName>
                                        </p:attrNameLst>
                                      </p:cBhvr>
                                      <p:to>
                                        <p:strVal val="visible"/>
                                      </p:to>
                                    </p:set>
                                    <p:anim calcmode="lin" valueType="num">
                                      <p:cBhvr>
                                        <p:cTn id="40" dur="500" fill="hold"/>
                                        <p:tgtEl>
                                          <p:spTgt spid="288776"/>
                                        </p:tgtEl>
                                        <p:attrNameLst>
                                          <p:attrName>ppt_x</p:attrName>
                                        </p:attrNameLst>
                                      </p:cBhvr>
                                      <p:tavLst>
                                        <p:tav tm="0">
                                          <p:val>
                                            <p:strVal val="#ppt_x-#ppt_w/2"/>
                                          </p:val>
                                        </p:tav>
                                        <p:tav tm="100000">
                                          <p:val>
                                            <p:strVal val="#ppt_x"/>
                                          </p:val>
                                        </p:tav>
                                      </p:tavLst>
                                    </p:anim>
                                    <p:anim calcmode="lin" valueType="num">
                                      <p:cBhvr>
                                        <p:cTn id="41" dur="500" fill="hold"/>
                                        <p:tgtEl>
                                          <p:spTgt spid="288776"/>
                                        </p:tgtEl>
                                        <p:attrNameLst>
                                          <p:attrName>ppt_y</p:attrName>
                                        </p:attrNameLst>
                                      </p:cBhvr>
                                      <p:tavLst>
                                        <p:tav tm="0">
                                          <p:val>
                                            <p:strVal val="#ppt_y"/>
                                          </p:val>
                                        </p:tav>
                                        <p:tav tm="100000">
                                          <p:val>
                                            <p:strVal val="#ppt_y"/>
                                          </p:val>
                                        </p:tav>
                                      </p:tavLst>
                                    </p:anim>
                                    <p:anim calcmode="lin" valueType="num">
                                      <p:cBhvr>
                                        <p:cTn id="42" dur="500" fill="hold"/>
                                        <p:tgtEl>
                                          <p:spTgt spid="288776"/>
                                        </p:tgtEl>
                                        <p:attrNameLst>
                                          <p:attrName>ppt_w</p:attrName>
                                        </p:attrNameLst>
                                      </p:cBhvr>
                                      <p:tavLst>
                                        <p:tav tm="0">
                                          <p:val>
                                            <p:fltVal val="0"/>
                                          </p:val>
                                        </p:tav>
                                        <p:tav tm="100000">
                                          <p:val>
                                            <p:strVal val="#ppt_w"/>
                                          </p:val>
                                        </p:tav>
                                      </p:tavLst>
                                    </p:anim>
                                    <p:anim calcmode="lin" valueType="num">
                                      <p:cBhvr>
                                        <p:cTn id="43" dur="500" fill="hold"/>
                                        <p:tgtEl>
                                          <p:spTgt spid="288776"/>
                                        </p:tgtEl>
                                        <p:attrNameLst>
                                          <p:attrName>ppt_h</p:attrName>
                                        </p:attrNameLst>
                                      </p:cBhvr>
                                      <p:tavLst>
                                        <p:tav tm="0">
                                          <p:val>
                                            <p:strVal val="#ppt_h"/>
                                          </p:val>
                                        </p:tav>
                                        <p:tav tm="100000">
                                          <p:val>
                                            <p:strVal val="#ppt_h"/>
                                          </p:val>
                                        </p:tav>
                                      </p:tavLst>
                                    </p:anim>
                                  </p:childTnLst>
                                </p:cTn>
                              </p:par>
                            </p:childTnLst>
                          </p:cTn>
                        </p:par>
                        <p:par>
                          <p:cTn id="44" fill="hold">
                            <p:stCondLst>
                              <p:cond delay="2500"/>
                            </p:stCondLst>
                            <p:childTnLst>
                              <p:par>
                                <p:cTn id="45" presetID="17" presetClass="entr" presetSubtype="1" fill="hold" grpId="0" nodeType="afterEffect">
                                  <p:stCondLst>
                                    <p:cond delay="0"/>
                                  </p:stCondLst>
                                  <p:childTnLst>
                                    <p:set>
                                      <p:cBhvr>
                                        <p:cTn id="46" dur="1" fill="hold">
                                          <p:stCondLst>
                                            <p:cond delay="0"/>
                                          </p:stCondLst>
                                        </p:cTn>
                                        <p:tgtEl>
                                          <p:spTgt spid="288775"/>
                                        </p:tgtEl>
                                        <p:attrNameLst>
                                          <p:attrName>style.visibility</p:attrName>
                                        </p:attrNameLst>
                                      </p:cBhvr>
                                      <p:to>
                                        <p:strVal val="visible"/>
                                      </p:to>
                                    </p:set>
                                    <p:anim calcmode="lin" valueType="num">
                                      <p:cBhvr>
                                        <p:cTn id="47" dur="500" fill="hold"/>
                                        <p:tgtEl>
                                          <p:spTgt spid="288775"/>
                                        </p:tgtEl>
                                        <p:attrNameLst>
                                          <p:attrName>ppt_x</p:attrName>
                                        </p:attrNameLst>
                                      </p:cBhvr>
                                      <p:tavLst>
                                        <p:tav tm="0">
                                          <p:val>
                                            <p:strVal val="#ppt_x"/>
                                          </p:val>
                                        </p:tav>
                                        <p:tav tm="100000">
                                          <p:val>
                                            <p:strVal val="#ppt_x"/>
                                          </p:val>
                                        </p:tav>
                                      </p:tavLst>
                                    </p:anim>
                                    <p:anim calcmode="lin" valueType="num">
                                      <p:cBhvr>
                                        <p:cTn id="48" dur="500" fill="hold"/>
                                        <p:tgtEl>
                                          <p:spTgt spid="288775"/>
                                        </p:tgtEl>
                                        <p:attrNameLst>
                                          <p:attrName>ppt_y</p:attrName>
                                        </p:attrNameLst>
                                      </p:cBhvr>
                                      <p:tavLst>
                                        <p:tav tm="0">
                                          <p:val>
                                            <p:strVal val="#ppt_y-#ppt_h/2"/>
                                          </p:val>
                                        </p:tav>
                                        <p:tav tm="100000">
                                          <p:val>
                                            <p:strVal val="#ppt_y"/>
                                          </p:val>
                                        </p:tav>
                                      </p:tavLst>
                                    </p:anim>
                                    <p:anim calcmode="lin" valueType="num">
                                      <p:cBhvr>
                                        <p:cTn id="49" dur="500" fill="hold"/>
                                        <p:tgtEl>
                                          <p:spTgt spid="288775"/>
                                        </p:tgtEl>
                                        <p:attrNameLst>
                                          <p:attrName>ppt_w</p:attrName>
                                        </p:attrNameLst>
                                      </p:cBhvr>
                                      <p:tavLst>
                                        <p:tav tm="0">
                                          <p:val>
                                            <p:strVal val="#ppt_w"/>
                                          </p:val>
                                        </p:tav>
                                        <p:tav tm="100000">
                                          <p:val>
                                            <p:strVal val="#ppt_w"/>
                                          </p:val>
                                        </p:tav>
                                      </p:tavLst>
                                    </p:anim>
                                    <p:anim calcmode="lin" valueType="num">
                                      <p:cBhvr>
                                        <p:cTn id="50" dur="500" fill="hold"/>
                                        <p:tgtEl>
                                          <p:spTgt spid="288775"/>
                                        </p:tgtEl>
                                        <p:attrNameLst>
                                          <p:attrName>ppt_h</p:attrName>
                                        </p:attrNameLst>
                                      </p:cBhvr>
                                      <p:tavLst>
                                        <p:tav tm="0">
                                          <p:val>
                                            <p:fltVal val="0"/>
                                          </p:val>
                                        </p:tav>
                                        <p:tav tm="100000">
                                          <p:val>
                                            <p:strVal val="#ppt_h"/>
                                          </p:val>
                                        </p:tav>
                                      </p:tavLst>
                                    </p:anim>
                                  </p:childTnLst>
                                </p:cTn>
                              </p:par>
                            </p:childTnLst>
                          </p:cTn>
                        </p:par>
                        <p:par>
                          <p:cTn id="51" fill="hold">
                            <p:stCondLst>
                              <p:cond delay="3000"/>
                            </p:stCondLst>
                            <p:childTnLst>
                              <p:par>
                                <p:cTn id="52" presetID="17" presetClass="entr" presetSubtype="8" fill="hold" nodeType="afterEffect">
                                  <p:stCondLst>
                                    <p:cond delay="0"/>
                                  </p:stCondLst>
                                  <p:childTnLst>
                                    <p:set>
                                      <p:cBhvr>
                                        <p:cTn id="53" dur="1" fill="hold">
                                          <p:stCondLst>
                                            <p:cond delay="0"/>
                                          </p:stCondLst>
                                        </p:cTn>
                                        <p:tgtEl>
                                          <p:spTgt spid="288777"/>
                                        </p:tgtEl>
                                        <p:attrNameLst>
                                          <p:attrName>style.visibility</p:attrName>
                                        </p:attrNameLst>
                                      </p:cBhvr>
                                      <p:to>
                                        <p:strVal val="visible"/>
                                      </p:to>
                                    </p:set>
                                    <p:anim calcmode="lin" valueType="num">
                                      <p:cBhvr>
                                        <p:cTn id="54" dur="500" fill="hold"/>
                                        <p:tgtEl>
                                          <p:spTgt spid="288777"/>
                                        </p:tgtEl>
                                        <p:attrNameLst>
                                          <p:attrName>ppt_x</p:attrName>
                                        </p:attrNameLst>
                                      </p:cBhvr>
                                      <p:tavLst>
                                        <p:tav tm="0">
                                          <p:val>
                                            <p:strVal val="#ppt_x-#ppt_w/2"/>
                                          </p:val>
                                        </p:tav>
                                        <p:tav tm="100000">
                                          <p:val>
                                            <p:strVal val="#ppt_x"/>
                                          </p:val>
                                        </p:tav>
                                      </p:tavLst>
                                    </p:anim>
                                    <p:anim calcmode="lin" valueType="num">
                                      <p:cBhvr>
                                        <p:cTn id="55" dur="500" fill="hold"/>
                                        <p:tgtEl>
                                          <p:spTgt spid="288777"/>
                                        </p:tgtEl>
                                        <p:attrNameLst>
                                          <p:attrName>ppt_y</p:attrName>
                                        </p:attrNameLst>
                                      </p:cBhvr>
                                      <p:tavLst>
                                        <p:tav tm="0">
                                          <p:val>
                                            <p:strVal val="#ppt_y"/>
                                          </p:val>
                                        </p:tav>
                                        <p:tav tm="100000">
                                          <p:val>
                                            <p:strVal val="#ppt_y"/>
                                          </p:val>
                                        </p:tav>
                                      </p:tavLst>
                                    </p:anim>
                                    <p:anim calcmode="lin" valueType="num">
                                      <p:cBhvr>
                                        <p:cTn id="56" dur="500" fill="hold"/>
                                        <p:tgtEl>
                                          <p:spTgt spid="288777"/>
                                        </p:tgtEl>
                                        <p:attrNameLst>
                                          <p:attrName>ppt_w</p:attrName>
                                        </p:attrNameLst>
                                      </p:cBhvr>
                                      <p:tavLst>
                                        <p:tav tm="0">
                                          <p:val>
                                            <p:fltVal val="0"/>
                                          </p:val>
                                        </p:tav>
                                        <p:tav tm="100000">
                                          <p:val>
                                            <p:strVal val="#ppt_w"/>
                                          </p:val>
                                        </p:tav>
                                      </p:tavLst>
                                    </p:anim>
                                    <p:anim calcmode="lin" valueType="num">
                                      <p:cBhvr>
                                        <p:cTn id="57" dur="500" fill="hold"/>
                                        <p:tgtEl>
                                          <p:spTgt spid="28877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uiExpand="1" build="p"/>
      <p:bldP spid="288773" grpId="0" autoUpdateAnimBg="0"/>
      <p:bldP spid="288775" grpId="0" autoUpdateAnimBg="0"/>
      <p:bldP spid="28877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1693029" y="909320"/>
            <a:ext cx="5471259" cy="732155"/>
          </a:xfrm>
        </p:spPr>
        <p:txBody>
          <a:bodyPr/>
          <a:lstStyle/>
          <a:p>
            <a:r>
              <a:rPr lang="zh-CN" altLang="en-US" sz="4800" b="1" dirty="0">
                <a:solidFill>
                  <a:schemeClr val="folHlink"/>
                </a:solidFill>
                <a:latin typeface="华文新魏" pitchFamily="2" charset="-122"/>
                <a:ea typeface="华文新魏" pitchFamily="2" charset="-122"/>
                <a:sym typeface="+mn-ea"/>
              </a:rPr>
              <a:t>编译器总体结构</a:t>
            </a:r>
            <a:r>
              <a:rPr lang="en-US" altLang="zh-CN" sz="4800" b="1" dirty="0">
                <a:solidFill>
                  <a:srgbClr val="FFFF00"/>
                </a:solidFill>
                <a:latin typeface="华文新魏" pitchFamily="2" charset="-122"/>
                <a:ea typeface="华文新魏" pitchFamily="2" charset="-122"/>
                <a:sym typeface="+mn-ea"/>
              </a:rPr>
              <a:t> </a:t>
            </a:r>
            <a:endParaRPr lang="zh-CN" altLang="en-US" b="1" dirty="0">
              <a:solidFill>
                <a:srgbClr val="000099"/>
              </a:solidFill>
              <a:latin typeface="华文新魏" pitchFamily="2" charset="-122"/>
              <a:ea typeface="华文新魏" pitchFamily="2" charset="-122"/>
            </a:endParaRPr>
          </a:p>
        </p:txBody>
      </p:sp>
      <p:sp>
        <p:nvSpPr>
          <p:cNvPr id="295939" name="Rectangle 3"/>
          <p:cNvSpPr>
            <a:spLocks noGrp="1" noChangeArrowheads="1"/>
          </p:cNvSpPr>
          <p:nvPr>
            <p:ph type="body" sz="half" idx="1"/>
          </p:nvPr>
        </p:nvSpPr>
        <p:spPr>
          <a:xfrm>
            <a:off x="214282" y="2214554"/>
            <a:ext cx="4572000" cy="4112260"/>
          </a:xfrm>
        </p:spPr>
        <p:txBody>
          <a:bodyPr/>
          <a:lstStyle/>
          <a:p>
            <a:pPr>
              <a:lnSpc>
                <a:spcPct val="80000"/>
              </a:lnSpc>
            </a:pPr>
            <a:r>
              <a:rPr lang="zh-CN" altLang="en-US" sz="2400" b="1" dirty="0">
                <a:sym typeface="+mn-ea"/>
              </a:rPr>
              <a:t>一个微型</a:t>
            </a:r>
            <a:r>
              <a:rPr lang="en-US" altLang="zh-CN" sz="2400" b="1" dirty="0">
                <a:solidFill>
                  <a:srgbClr val="FF0066"/>
                </a:solidFill>
                <a:sym typeface="+mn-ea"/>
              </a:rPr>
              <a:t>PASCAL</a:t>
            </a:r>
            <a:r>
              <a:rPr lang="zh-CN" altLang="en-US" sz="2400" b="1" dirty="0">
                <a:sym typeface="+mn-ea"/>
              </a:rPr>
              <a:t>语言的定义</a:t>
            </a:r>
          </a:p>
          <a:p>
            <a:pPr lvl="1" algn="l"/>
            <a:r>
              <a:rPr lang="zh-CN" altLang="en-US" sz="2400" b="1" dirty="0">
                <a:latin typeface="华文新魏" pitchFamily="2" charset="-122"/>
                <a:ea typeface="华文新魏" pitchFamily="2" charset="-122"/>
                <a:cs typeface="+mn-ea"/>
                <a:sym typeface="+mn-ea"/>
              </a:rPr>
              <a:t>1）PROGRAM语句；</a:t>
            </a:r>
            <a:endParaRPr lang="zh-CN" altLang="en-US" sz="2400" b="1" dirty="0">
              <a:latin typeface="华文新魏" pitchFamily="2" charset="-122"/>
              <a:ea typeface="华文新魏" pitchFamily="2" charset="-122"/>
              <a:cs typeface="+mn-ea"/>
            </a:endParaRPr>
          </a:p>
          <a:p>
            <a:pPr lvl="1" algn="l"/>
            <a:r>
              <a:rPr lang="zh-CN" altLang="en-US" sz="2400" b="1" dirty="0">
                <a:latin typeface="华文新魏" pitchFamily="2" charset="-122"/>
                <a:ea typeface="华文新魏" pitchFamily="2" charset="-122"/>
                <a:cs typeface="+mn-ea"/>
                <a:sym typeface="+mn-ea"/>
              </a:rPr>
              <a:t>2）说明语句；</a:t>
            </a:r>
            <a:endParaRPr lang="zh-CN" altLang="en-US" sz="2400" b="1" dirty="0">
              <a:latin typeface="华文新魏" pitchFamily="2" charset="-122"/>
              <a:ea typeface="华文新魏" pitchFamily="2" charset="-122"/>
              <a:cs typeface="+mn-ea"/>
            </a:endParaRPr>
          </a:p>
          <a:p>
            <a:pPr lvl="1" algn="l"/>
            <a:r>
              <a:rPr lang="zh-CN" altLang="en-US" sz="2400" b="1" dirty="0">
                <a:latin typeface="华文新魏" pitchFamily="2" charset="-122"/>
                <a:ea typeface="华文新魏" pitchFamily="2" charset="-122"/>
                <a:cs typeface="+mn-ea"/>
                <a:sym typeface="+mn-ea"/>
              </a:rPr>
              <a:t>3）BEGIN-END语句；</a:t>
            </a:r>
            <a:endParaRPr lang="zh-CN" altLang="en-US" sz="2400" b="1" dirty="0">
              <a:latin typeface="华文新魏" pitchFamily="2" charset="-122"/>
              <a:ea typeface="华文新魏" pitchFamily="2" charset="-122"/>
              <a:cs typeface="+mn-ea"/>
            </a:endParaRPr>
          </a:p>
          <a:p>
            <a:pPr lvl="1" algn="l"/>
            <a:r>
              <a:rPr lang="zh-CN" altLang="en-US" sz="2400" b="1" dirty="0">
                <a:latin typeface="华文新魏" pitchFamily="2" charset="-122"/>
                <a:ea typeface="华文新魏" pitchFamily="2" charset="-122"/>
                <a:cs typeface="+mn-ea"/>
                <a:sym typeface="+mn-ea"/>
              </a:rPr>
              <a:t>4）赋值语句；</a:t>
            </a:r>
            <a:endParaRPr lang="zh-CN" altLang="en-US" sz="2400" b="1" dirty="0">
              <a:latin typeface="华文新魏" pitchFamily="2" charset="-122"/>
              <a:ea typeface="华文新魏" pitchFamily="2" charset="-122"/>
              <a:cs typeface="+mn-ea"/>
            </a:endParaRPr>
          </a:p>
          <a:p>
            <a:pPr>
              <a:lnSpc>
                <a:spcPct val="80000"/>
              </a:lnSpc>
            </a:pPr>
            <a:endParaRPr lang="en-US" altLang="zh-CN" sz="2400" b="1" dirty="0">
              <a:latin typeface="宋体" pitchFamily="2" charset="-122"/>
            </a:endParaRPr>
          </a:p>
        </p:txBody>
      </p:sp>
      <p:sp>
        <p:nvSpPr>
          <p:cNvPr id="12292" name="文本占位符 12291"/>
          <p:cNvSpPr>
            <a:spLocks noGrp="1"/>
          </p:cNvSpPr>
          <p:nvPr/>
        </p:nvSpPr>
        <p:spPr>
          <a:xfrm>
            <a:off x="4643755" y="2132330"/>
            <a:ext cx="3810000"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accent1"/>
              </a:buClr>
              <a:buSzPct val="90000"/>
              <a:buFont typeface="Monotype Sorts" pitchFamily="2" charset="2"/>
              <a:buChar char="4"/>
              <a:defRPr sz="3200" b="0" i="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Clr>
                <a:schemeClr val="accent1"/>
              </a:buClr>
              <a:buFont typeface="Monotype Sorts" pitchFamily="2" charset="2"/>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Clr>
                <a:schemeClr val="accent1"/>
              </a:buClr>
              <a:buFont typeface="Monotype Sorts" pitchFamily="2" charset="2"/>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Clr>
                <a:schemeClr val="accent1"/>
              </a:buClr>
              <a:buFont typeface="Monotype Sorts"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Clr>
                <a:schemeClr val="accent1"/>
              </a:buClr>
              <a:buFont typeface="Monotype Sorts"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lr>
                <a:schemeClr val="accent1"/>
              </a:buClr>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lr>
                <a:schemeClr val="accent1"/>
              </a:buClr>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lr>
                <a:schemeClr val="accent1"/>
              </a:buClr>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lr>
                <a:schemeClr val="accent1"/>
              </a:buClr>
              <a:buFont typeface="Monotype Sorts" pitchFamily="2" charset="2"/>
              <a:buChar char="»"/>
              <a:defRPr sz="2000" b="0" i="0" u="none" kern="1200" baseline="0">
                <a:solidFill>
                  <a:schemeClr val="tx1"/>
                </a:solidFill>
                <a:latin typeface="+mn-lt"/>
                <a:ea typeface="+mn-ea"/>
                <a:cs typeface="+mn-cs"/>
              </a:defRPr>
            </a:lvl9pPr>
          </a:lstStyle>
          <a:p>
            <a:pPr>
              <a:buNone/>
            </a:pPr>
            <a:r>
              <a:rPr lang="zh-CN" altLang="en-US" sz="1600" b="1" kern="1200" dirty="0">
                <a:latin typeface="Arial" charset="0"/>
              </a:rPr>
              <a:t>程序</a:t>
            </a:r>
            <a:r>
              <a:rPr lang="en-US" altLang="zh-CN" sz="1600" b="1" kern="1200" dirty="0">
                <a:latin typeface="Arial" charset="0"/>
              </a:rPr>
              <a:t>1-1 </a:t>
            </a:r>
            <a:r>
              <a:rPr lang="zh-CN" altLang="en-US" sz="1600" b="1" kern="1200" dirty="0">
                <a:latin typeface="Arial" charset="0"/>
              </a:rPr>
              <a:t>一个</a:t>
            </a:r>
            <a:r>
              <a:rPr lang="en-US" altLang="zh-CN" sz="1600" b="1" kern="1200" dirty="0">
                <a:latin typeface="Arial" charset="0"/>
              </a:rPr>
              <a:t>PASCAL</a:t>
            </a:r>
            <a:r>
              <a:rPr lang="zh-CN" altLang="en-US" sz="1600" b="1" kern="1200" dirty="0">
                <a:latin typeface="Arial" charset="0"/>
              </a:rPr>
              <a:t>源程序</a:t>
            </a:r>
            <a:r>
              <a:rPr lang="en-US" altLang="en-US" sz="1600" b="1" kern="1200" dirty="0">
                <a:latin typeface="Arial" charset="0"/>
              </a:rPr>
              <a:t>source</a:t>
            </a:r>
          </a:p>
          <a:p>
            <a:pPr>
              <a:buNone/>
            </a:pPr>
            <a:endParaRPr lang="zh-CN" altLang="en-US" sz="1600" b="1" kern="1200" dirty="0">
              <a:latin typeface="Arial" charset="0"/>
            </a:endParaRPr>
          </a:p>
          <a:p>
            <a:pPr>
              <a:buNone/>
            </a:pPr>
            <a:r>
              <a:rPr lang="en-US" altLang="zh-CN" sz="1600" b="1" kern="1200" dirty="0">
                <a:solidFill>
                  <a:srgbClr val="003300"/>
                </a:solidFill>
                <a:latin typeface="Arial" charset="0"/>
              </a:rPr>
              <a:t>PROGRAM</a:t>
            </a:r>
            <a:r>
              <a:rPr lang="en-US" altLang="zh-CN" sz="1600" b="1" kern="1200" dirty="0">
                <a:solidFill>
                  <a:srgbClr val="0000FF"/>
                </a:solidFill>
                <a:latin typeface="Arial" charset="0"/>
              </a:rPr>
              <a:t>  source;</a:t>
            </a:r>
          </a:p>
          <a:p>
            <a:pPr>
              <a:buNone/>
            </a:pPr>
            <a:r>
              <a:rPr lang="en-US" altLang="zh-CN" sz="1600" b="1" kern="1200" dirty="0">
                <a:solidFill>
                  <a:srgbClr val="FF0000"/>
                </a:solidFill>
                <a:latin typeface="Arial" charset="0"/>
              </a:rPr>
              <a:t>{This little source program is used to illustrate compiling procedure }</a:t>
            </a:r>
          </a:p>
          <a:p>
            <a:pPr>
              <a:buNone/>
            </a:pPr>
            <a:r>
              <a:rPr lang="en-US" altLang="zh-CN" sz="1600" b="1" kern="1200" dirty="0">
                <a:solidFill>
                  <a:srgbClr val="003300"/>
                </a:solidFill>
                <a:latin typeface="Arial" charset="0"/>
              </a:rPr>
              <a:t>VAR</a:t>
            </a:r>
            <a:r>
              <a:rPr lang="en-US" altLang="zh-CN" sz="1600" b="1" kern="1200" dirty="0">
                <a:solidFill>
                  <a:srgbClr val="0000FF"/>
                </a:solidFill>
                <a:latin typeface="Arial" charset="0"/>
              </a:rPr>
              <a:t> </a:t>
            </a:r>
            <a:r>
              <a:rPr lang="en-US" altLang="zh-CN" sz="1600" b="1" kern="1200" dirty="0" err="1">
                <a:solidFill>
                  <a:srgbClr val="0000FF"/>
                </a:solidFill>
                <a:latin typeface="Arial" charset="0"/>
              </a:rPr>
              <a:t>x,y,z:integer</a:t>
            </a:r>
            <a:r>
              <a:rPr lang="en-US" altLang="zh-CN" sz="1600" b="1" kern="1200" dirty="0">
                <a:solidFill>
                  <a:srgbClr val="0000FF"/>
                </a:solidFill>
                <a:latin typeface="Arial" charset="0"/>
              </a:rPr>
              <a:t>;</a:t>
            </a:r>
          </a:p>
          <a:p>
            <a:pPr>
              <a:buNone/>
            </a:pPr>
            <a:r>
              <a:rPr lang="en-US" altLang="zh-CN" sz="1600" b="1" kern="1200" dirty="0">
                <a:solidFill>
                  <a:srgbClr val="0000FF"/>
                </a:solidFill>
                <a:latin typeface="Arial" charset="0"/>
              </a:rPr>
              <a:t>	a:integer;</a:t>
            </a:r>
          </a:p>
          <a:p>
            <a:pPr>
              <a:buNone/>
            </a:pPr>
            <a:r>
              <a:rPr lang="en-US" altLang="zh-CN" sz="1600" b="1" kern="1200" dirty="0">
                <a:solidFill>
                  <a:srgbClr val="003300"/>
                </a:solidFill>
                <a:latin typeface="Arial" charset="0"/>
              </a:rPr>
              <a:t>BEGIN</a:t>
            </a:r>
            <a:endParaRPr lang="en-US" altLang="zh-CN" sz="1600" b="1" kern="1200" dirty="0">
              <a:solidFill>
                <a:srgbClr val="0000FF"/>
              </a:solidFill>
              <a:latin typeface="Arial" charset="0"/>
            </a:endParaRPr>
          </a:p>
          <a:p>
            <a:pPr>
              <a:buNone/>
            </a:pPr>
            <a:r>
              <a:rPr lang="en-US" altLang="zh-CN" sz="1600" b="1" kern="1200" dirty="0">
                <a:solidFill>
                  <a:srgbClr val="FF0000"/>
                </a:solidFill>
                <a:latin typeface="Arial" charset="0"/>
              </a:rPr>
              <a:t>{ This program has only 4 statement }</a:t>
            </a:r>
          </a:p>
          <a:p>
            <a:pPr>
              <a:buNone/>
            </a:pPr>
            <a:r>
              <a:rPr lang="en-US" altLang="zh-CN" sz="1600" b="1" kern="1200" dirty="0">
                <a:solidFill>
                  <a:srgbClr val="0000FF"/>
                </a:solidFill>
                <a:latin typeface="Arial" charset="0"/>
              </a:rPr>
              <a:t>x:=23+5;</a:t>
            </a:r>
          </a:p>
          <a:p>
            <a:pPr>
              <a:buNone/>
            </a:pPr>
            <a:r>
              <a:rPr lang="en-US" altLang="zh-CN" sz="1600" b="1" kern="1200" dirty="0">
                <a:solidFill>
                  <a:srgbClr val="0000FF"/>
                </a:solidFill>
                <a:latin typeface="Arial" charset="0"/>
              </a:rPr>
              <a:t>z:=x DIV -3;</a:t>
            </a:r>
          </a:p>
          <a:p>
            <a:pPr>
              <a:buNone/>
            </a:pPr>
            <a:r>
              <a:rPr lang="en-US" altLang="zh-CN" sz="1600" b="1" kern="1200" dirty="0">
                <a:solidFill>
                  <a:srgbClr val="0000FF"/>
                </a:solidFill>
                <a:latin typeface="Arial" charset="0"/>
              </a:rPr>
              <a:t>y:=z+18*3;</a:t>
            </a:r>
          </a:p>
          <a:p>
            <a:pPr>
              <a:buNone/>
            </a:pPr>
            <a:r>
              <a:rPr lang="en-US" altLang="zh-CN" sz="1600" b="1" kern="1200" dirty="0">
                <a:solidFill>
                  <a:srgbClr val="0000FF"/>
                </a:solidFill>
                <a:latin typeface="Arial" charset="0"/>
              </a:rPr>
              <a:t>a:=x+(y-2) DIV 4;</a:t>
            </a:r>
          </a:p>
          <a:p>
            <a:pPr>
              <a:buNone/>
            </a:pPr>
            <a:r>
              <a:rPr lang="en-US" altLang="zh-CN" sz="1600" b="1" kern="1200" dirty="0">
                <a:solidFill>
                  <a:srgbClr val="003300"/>
                </a:solidFill>
                <a:latin typeface="Arial" charset="0"/>
              </a:rPr>
              <a:t>END</a:t>
            </a:r>
            <a:r>
              <a:rPr lang="en-US" altLang="zh-CN" sz="1600" b="1" kern="1200" dirty="0">
                <a:solidFill>
                  <a:srgbClr val="0000FF"/>
                </a:solidFill>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 calcmode="lin" valueType="num">
                                      <p:cBhvr additive="base">
                                        <p:cTn id="7" dur="500" fill="hold"/>
                                        <p:tgtEl>
                                          <p:spTgt spid="2959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59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5939">
                                            <p:txEl>
                                              <p:pRg st="1" end="1"/>
                                            </p:txEl>
                                          </p:spTgt>
                                        </p:tgtEl>
                                        <p:attrNameLst>
                                          <p:attrName>style.visibility</p:attrName>
                                        </p:attrNameLst>
                                      </p:cBhvr>
                                      <p:to>
                                        <p:strVal val="visible"/>
                                      </p:to>
                                    </p:set>
                                    <p:anim calcmode="lin" valueType="num">
                                      <p:cBhvr additive="base">
                                        <p:cTn id="13" dur="500" fill="hold"/>
                                        <p:tgtEl>
                                          <p:spTgt spid="2959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5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5939">
                                            <p:txEl>
                                              <p:pRg st="2" end="2"/>
                                            </p:txEl>
                                          </p:spTgt>
                                        </p:tgtEl>
                                        <p:attrNameLst>
                                          <p:attrName>style.visibility</p:attrName>
                                        </p:attrNameLst>
                                      </p:cBhvr>
                                      <p:to>
                                        <p:strVal val="visible"/>
                                      </p:to>
                                    </p:set>
                                    <p:anim calcmode="lin" valueType="num">
                                      <p:cBhvr additive="base">
                                        <p:cTn id="19" dur="500" fill="hold"/>
                                        <p:tgtEl>
                                          <p:spTgt spid="2959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59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5939">
                                            <p:txEl>
                                              <p:pRg st="3" end="3"/>
                                            </p:txEl>
                                          </p:spTgt>
                                        </p:tgtEl>
                                        <p:attrNameLst>
                                          <p:attrName>style.visibility</p:attrName>
                                        </p:attrNameLst>
                                      </p:cBhvr>
                                      <p:to>
                                        <p:strVal val="visible"/>
                                      </p:to>
                                    </p:set>
                                    <p:anim calcmode="lin" valueType="num">
                                      <p:cBhvr additive="base">
                                        <p:cTn id="25" dur="500" fill="hold"/>
                                        <p:tgtEl>
                                          <p:spTgt spid="2959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59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5939">
                                            <p:txEl>
                                              <p:pRg st="4" end="4"/>
                                            </p:txEl>
                                          </p:spTgt>
                                        </p:tgtEl>
                                        <p:attrNameLst>
                                          <p:attrName>style.visibility</p:attrName>
                                        </p:attrNameLst>
                                      </p:cBhvr>
                                      <p:to>
                                        <p:strVal val="visible"/>
                                      </p:to>
                                    </p:set>
                                    <p:anim calcmode="lin" valueType="num">
                                      <p:cBhvr additive="base">
                                        <p:cTn id="31" dur="500" fill="hold"/>
                                        <p:tgtEl>
                                          <p:spTgt spid="2959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59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2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uiExpand="1" build="p" autoUpdateAnimBg="0"/>
      <p:bldP spid="1229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1372235" y="838200"/>
            <a:ext cx="5771515" cy="762000"/>
          </a:xfrm>
        </p:spPr>
        <p:txBody>
          <a:bodyPr/>
          <a:lstStyle/>
          <a:p>
            <a:pPr algn="ctr"/>
            <a:r>
              <a:rPr lang="zh-CN" altLang="en-US" sz="4800" b="1" dirty="0">
                <a:solidFill>
                  <a:srgbClr val="000099"/>
                </a:solidFill>
                <a:latin typeface="华文新魏" pitchFamily="2" charset="-122"/>
                <a:ea typeface="华文新魏" pitchFamily="2" charset="-122"/>
              </a:rPr>
              <a:t>词法分析器</a:t>
            </a:r>
          </a:p>
        </p:txBody>
      </p:sp>
      <p:sp>
        <p:nvSpPr>
          <p:cNvPr id="296963" name="Rectangle 3"/>
          <p:cNvSpPr>
            <a:spLocks noGrp="1" noChangeArrowheads="1"/>
          </p:cNvSpPr>
          <p:nvPr>
            <p:ph type="body" idx="1"/>
          </p:nvPr>
        </p:nvSpPr>
        <p:spPr>
          <a:xfrm>
            <a:off x="304800" y="1981200"/>
            <a:ext cx="8382000" cy="4495800"/>
          </a:xfrm>
        </p:spPr>
        <p:txBody>
          <a:bodyPr/>
          <a:lstStyle/>
          <a:p>
            <a:pPr>
              <a:lnSpc>
                <a:spcPct val="90000"/>
              </a:lnSpc>
            </a:pPr>
            <a:r>
              <a:rPr lang="zh-CN" altLang="en-US" b="1" dirty="0">
                <a:solidFill>
                  <a:srgbClr val="C00000"/>
                </a:solidFill>
                <a:latin typeface="华文新魏" pitchFamily="2" charset="-122"/>
                <a:ea typeface="华文新魏" pitchFamily="2" charset="-122"/>
              </a:rPr>
              <a:t>词法分析器</a:t>
            </a:r>
            <a:r>
              <a:rPr lang="zh-CN" altLang="en-US" b="1" dirty="0">
                <a:latin typeface="华文新魏" pitchFamily="2" charset="-122"/>
                <a:ea typeface="华文新魏" pitchFamily="2" charset="-122"/>
              </a:rPr>
              <a:t> </a:t>
            </a:r>
            <a:r>
              <a:rPr lang="en-US" altLang="zh-CN" b="1" dirty="0">
                <a:latin typeface="华文新魏" pitchFamily="2" charset="-122"/>
                <a:ea typeface="华文新魏" pitchFamily="2" charset="-122"/>
              </a:rPr>
              <a:t>(Lexical Analyzer)</a:t>
            </a:r>
            <a:r>
              <a:rPr lang="zh-CN" altLang="en-US" b="1" dirty="0">
                <a:latin typeface="华文新魏" pitchFamily="2" charset="-122"/>
                <a:ea typeface="华文新魏" pitchFamily="2" charset="-122"/>
              </a:rPr>
              <a:t>又叫做</a:t>
            </a:r>
            <a:r>
              <a:rPr lang="zh-CN" altLang="en-US" b="1" dirty="0">
                <a:solidFill>
                  <a:srgbClr val="0000FF"/>
                </a:solidFill>
                <a:latin typeface="华文新魏" pitchFamily="2" charset="-122"/>
                <a:ea typeface="华文新魏" pitchFamily="2" charset="-122"/>
              </a:rPr>
              <a:t>扫描器</a:t>
            </a:r>
            <a:r>
              <a:rPr lang="en-US" altLang="zh-CN" b="1" dirty="0">
                <a:latin typeface="华文新魏" pitchFamily="2" charset="-122"/>
                <a:ea typeface="华文新魏" pitchFamily="2" charset="-122"/>
              </a:rPr>
              <a:t>(</a:t>
            </a:r>
            <a:r>
              <a:rPr lang="en-US" altLang="zh-CN" b="1" dirty="0">
                <a:solidFill>
                  <a:srgbClr val="0000FF"/>
                </a:solidFill>
                <a:latin typeface="华文新魏" pitchFamily="2" charset="-122"/>
                <a:ea typeface="华文新魏" pitchFamily="2" charset="-122"/>
              </a:rPr>
              <a:t>Scanner</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，完成词法分析</a:t>
            </a:r>
          </a:p>
          <a:p>
            <a:pPr>
              <a:lnSpc>
                <a:spcPct val="90000"/>
              </a:lnSpc>
            </a:pPr>
            <a:r>
              <a:rPr lang="zh-CN" altLang="en-US" b="1" dirty="0">
                <a:solidFill>
                  <a:srgbClr val="C00000"/>
                </a:solidFill>
                <a:latin typeface="华文新魏" pitchFamily="2" charset="-122"/>
                <a:ea typeface="华文新魏" pitchFamily="2" charset="-122"/>
              </a:rPr>
              <a:t>功能：</a:t>
            </a:r>
            <a:r>
              <a:rPr lang="zh-CN" altLang="en-US" b="1" dirty="0">
                <a:latin typeface="华文新魏" pitchFamily="2" charset="-122"/>
                <a:ea typeface="华文新魏" pitchFamily="2" charset="-122"/>
              </a:rPr>
              <a:t>词法分析器从左到右扫描源程序（字符串），并将其转换成单词</a:t>
            </a:r>
            <a:r>
              <a:rPr lang="en-US" altLang="zh-CN" b="1" dirty="0">
                <a:latin typeface="华文新魏" pitchFamily="2" charset="-122"/>
                <a:ea typeface="华文新魏" pitchFamily="2" charset="-122"/>
              </a:rPr>
              <a:t>(</a:t>
            </a:r>
            <a:r>
              <a:rPr lang="zh-CN" altLang="en-US" b="1" dirty="0">
                <a:solidFill>
                  <a:srgbClr val="C00000"/>
                </a:solidFill>
                <a:latin typeface="华文新魏" pitchFamily="2" charset="-122"/>
                <a:ea typeface="华文新魏" pitchFamily="2" charset="-122"/>
              </a:rPr>
              <a:t>记号</a:t>
            </a:r>
            <a:r>
              <a:rPr lang="en-US" altLang="zh-CN" b="1" dirty="0">
                <a:latin typeface="Arial"/>
                <a:ea typeface="华文新魏" pitchFamily="2" charset="-122"/>
              </a:rPr>
              <a:t>—</a:t>
            </a:r>
            <a:r>
              <a:rPr lang="en-US" altLang="zh-CN" b="1" dirty="0">
                <a:latin typeface="华文新魏" pitchFamily="2" charset="-122"/>
                <a:ea typeface="华文新魏" pitchFamily="2" charset="-122"/>
              </a:rPr>
              <a:t>Token)</a:t>
            </a:r>
            <a:r>
              <a:rPr lang="zh-CN" altLang="en-US" b="1" dirty="0">
                <a:latin typeface="华文新魏" pitchFamily="2" charset="-122"/>
                <a:ea typeface="华文新魏" pitchFamily="2" charset="-122"/>
              </a:rPr>
              <a:t>串；同时查词法错误，进行标识符登记</a:t>
            </a:r>
            <a:r>
              <a:rPr lang="en-US" altLang="zh-CN" b="1" dirty="0">
                <a:latin typeface="Arial"/>
                <a:ea typeface="华文新魏" pitchFamily="2" charset="-122"/>
              </a:rPr>
              <a:t>——</a:t>
            </a:r>
            <a:r>
              <a:rPr lang="zh-CN" altLang="en-US" b="1" dirty="0">
                <a:latin typeface="华文新魏" pitchFamily="2" charset="-122"/>
                <a:ea typeface="华文新魏" pitchFamily="2" charset="-122"/>
              </a:rPr>
              <a:t>符号表管理。</a:t>
            </a:r>
          </a:p>
          <a:p>
            <a:pPr>
              <a:lnSpc>
                <a:spcPct val="90000"/>
              </a:lnSpc>
            </a:pPr>
            <a:r>
              <a:rPr lang="zh-CN" altLang="en-US" b="1" dirty="0">
                <a:solidFill>
                  <a:srgbClr val="C00000"/>
                </a:solidFill>
                <a:latin typeface="华文新魏" pitchFamily="2" charset="-122"/>
                <a:ea typeface="华文新魏" pitchFamily="2" charset="-122"/>
              </a:rPr>
              <a:t>输入：</a:t>
            </a:r>
            <a:r>
              <a:rPr lang="zh-CN" altLang="en-US" b="1" dirty="0">
                <a:latin typeface="华文新魏" pitchFamily="2" charset="-122"/>
                <a:ea typeface="华文新魏" pitchFamily="2" charset="-122"/>
              </a:rPr>
              <a:t>字符流  	</a:t>
            </a:r>
          </a:p>
          <a:p>
            <a:pPr>
              <a:lnSpc>
                <a:spcPct val="90000"/>
              </a:lnSpc>
            </a:pPr>
            <a:r>
              <a:rPr lang="zh-CN" altLang="en-US" b="1" dirty="0">
                <a:solidFill>
                  <a:srgbClr val="C00000"/>
                </a:solidFill>
                <a:latin typeface="华文新魏" pitchFamily="2" charset="-122"/>
                <a:ea typeface="华文新魏" pitchFamily="2" charset="-122"/>
              </a:rPr>
              <a:t>输出：</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记号名，属性值</a:t>
            </a:r>
            <a:r>
              <a:rPr lang="en-US" altLang="zh-CN" b="1" dirty="0">
                <a:latin typeface="华文新魏" pitchFamily="2" charset="-122"/>
                <a:ea typeface="华文新魏" pitchFamily="2" charset="-122"/>
              </a:rPr>
              <a:t>)</a:t>
            </a:r>
            <a:r>
              <a:rPr lang="en-US" altLang="zh-CN" b="1" dirty="0">
                <a:latin typeface="Arial"/>
                <a:ea typeface="华文新魏" pitchFamily="2" charset="-122"/>
              </a:rPr>
              <a:t>——</a:t>
            </a:r>
            <a:r>
              <a:rPr lang="zh-CN" altLang="en-US" b="1" dirty="0">
                <a:latin typeface="华文新魏" pitchFamily="2" charset="-122"/>
                <a:ea typeface="华文新魏" pitchFamily="2" charset="-122"/>
              </a:rPr>
              <a:t>序对</a:t>
            </a:r>
          </a:p>
          <a:p>
            <a:pPr lvl="1">
              <a:lnSpc>
                <a:spcPct val="90000"/>
              </a:lnSpc>
            </a:pPr>
            <a:r>
              <a:rPr lang="zh-CN" altLang="en-US" b="1" dirty="0">
                <a:latin typeface="华文新魏" pitchFamily="2" charset="-122"/>
                <a:ea typeface="华文新魏" pitchFamily="2" charset="-122"/>
              </a:rPr>
              <a:t>属性值</a:t>
            </a:r>
            <a:r>
              <a:rPr lang="en-US" altLang="zh-CN" b="1" dirty="0">
                <a:latin typeface="Arial"/>
                <a:ea typeface="华文新魏" pitchFamily="2" charset="-122"/>
              </a:rPr>
              <a:t>——</a:t>
            </a:r>
            <a:r>
              <a:rPr lang="en-US" altLang="zh-CN" b="1" dirty="0">
                <a:latin typeface="华文新魏" pitchFamily="2" charset="-122"/>
                <a:ea typeface="华文新魏" pitchFamily="2" charset="-122"/>
              </a:rPr>
              <a:t>token</a:t>
            </a:r>
            <a:r>
              <a:rPr lang="zh-CN" altLang="en-US" b="1" dirty="0">
                <a:latin typeface="华文新魏" pitchFamily="2" charset="-122"/>
                <a:ea typeface="华文新魏" pitchFamily="2" charset="-122"/>
              </a:rPr>
              <a:t>的机内表示</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9010" y="1052736"/>
            <a:ext cx="3421062" cy="623664"/>
          </a:xfrm>
        </p:spPr>
        <p:txBody>
          <a:bodyPr/>
          <a:lstStyle/>
          <a:p>
            <a:r>
              <a:rPr lang="zh-CN" altLang="en-US" b="1" dirty="0">
                <a:solidFill>
                  <a:srgbClr val="000099"/>
                </a:solidFill>
                <a:latin typeface="华文新魏" pitchFamily="2" charset="-122"/>
                <a:ea typeface="华文新魏" pitchFamily="2" charset="-122"/>
                <a:sym typeface="+mn-ea"/>
              </a:rPr>
              <a:t>词法分析器</a:t>
            </a:r>
            <a:endParaRPr lang="zh-CN" altLang="en-US" dirty="0"/>
          </a:p>
        </p:txBody>
      </p:sp>
      <p:sp>
        <p:nvSpPr>
          <p:cNvPr id="3" name="内容占位符 2"/>
          <p:cNvSpPr>
            <a:spLocks noGrp="1"/>
          </p:cNvSpPr>
          <p:nvPr>
            <p:ph idx="1"/>
          </p:nvPr>
        </p:nvSpPr>
        <p:spPr>
          <a:xfrm>
            <a:off x="4860290" y="1988820"/>
            <a:ext cx="3576320" cy="4404360"/>
          </a:xfrm>
        </p:spPr>
        <p:txBody>
          <a:bodyPr/>
          <a:lstStyle/>
          <a:p>
            <a:pPr marL="0" indent="0">
              <a:buNone/>
            </a:pPr>
            <a:r>
              <a:rPr lang="en-US" altLang="zh-CN" sz="2400" kern="1200" dirty="0">
                <a:solidFill>
                  <a:schemeClr val="tx2"/>
                </a:solidFill>
                <a:latin typeface="Arial" charset="0"/>
                <a:sym typeface="+mn-ea"/>
              </a:rPr>
              <a:t>#</a:t>
            </a:r>
            <a:r>
              <a:rPr lang="en-US" altLang="zh-CN" sz="2400" kern="1200" dirty="0">
                <a:latin typeface="Arial" charset="0"/>
                <a:sym typeface="+mn-ea"/>
              </a:rPr>
              <a:t> </a:t>
            </a:r>
            <a:r>
              <a:rPr lang="en-US" altLang="zh-CN" sz="2400" kern="1200" dirty="0">
                <a:solidFill>
                  <a:srgbClr val="0000FF"/>
                </a:solidFill>
                <a:latin typeface="Arial" charset="0"/>
                <a:sym typeface="+mn-ea"/>
              </a:rPr>
              <a:t>PROGRAM</a:t>
            </a:r>
            <a:r>
              <a:rPr lang="en-US" altLang="zh-CN" sz="2400" kern="1200" dirty="0">
                <a:latin typeface="Arial" charset="0"/>
                <a:sym typeface="+mn-ea"/>
              </a:rPr>
              <a:t> # </a:t>
            </a:r>
            <a:r>
              <a:rPr lang="en-US" altLang="zh-CN" sz="2400" kern="1200" dirty="0">
                <a:solidFill>
                  <a:srgbClr val="0000FF"/>
                </a:solidFill>
                <a:latin typeface="Arial" charset="0"/>
                <a:sym typeface="+mn-ea"/>
              </a:rPr>
              <a:t>source</a:t>
            </a:r>
            <a:r>
              <a:rPr lang="en-US" altLang="zh-CN" sz="2400" kern="1200" dirty="0">
                <a:latin typeface="Arial" charset="0"/>
                <a:sym typeface="+mn-ea"/>
              </a:rPr>
              <a:t> # </a:t>
            </a:r>
            <a:r>
              <a:rPr lang="en-US" altLang="zh-CN" sz="2400" kern="1200" dirty="0">
                <a:solidFill>
                  <a:srgbClr val="0000FF"/>
                </a:solidFill>
                <a:latin typeface="Arial" charset="0"/>
                <a:sym typeface="+mn-ea"/>
              </a:rPr>
              <a:t>;</a:t>
            </a:r>
            <a:r>
              <a:rPr lang="en-US" altLang="zh-CN" sz="2400" kern="1200" dirty="0">
                <a:latin typeface="Arial" charset="0"/>
                <a:sym typeface="+mn-ea"/>
              </a:rPr>
              <a:t> # </a:t>
            </a:r>
            <a:r>
              <a:rPr lang="en-US" altLang="zh-CN" sz="2400" kern="1200" dirty="0">
                <a:solidFill>
                  <a:srgbClr val="0000FF"/>
                </a:solidFill>
                <a:latin typeface="Arial" charset="0"/>
                <a:sym typeface="+mn-ea"/>
              </a:rPr>
              <a:t>VAR</a:t>
            </a:r>
            <a:r>
              <a:rPr lang="en-US" altLang="zh-CN" sz="2400" kern="1200" dirty="0">
                <a:latin typeface="Arial" charset="0"/>
                <a:sym typeface="+mn-ea"/>
              </a:rPr>
              <a:t> # </a:t>
            </a:r>
            <a:r>
              <a:rPr lang="en-US" altLang="zh-CN" sz="2400" kern="1200" dirty="0">
                <a:solidFill>
                  <a:srgbClr val="0000FF"/>
                </a:solidFill>
                <a:latin typeface="Arial" charset="0"/>
                <a:sym typeface="+mn-ea"/>
              </a:rPr>
              <a:t>x</a:t>
            </a:r>
            <a:r>
              <a:rPr lang="en-US" altLang="zh-CN" sz="2400" kern="1200" dirty="0">
                <a:latin typeface="Arial" charset="0"/>
                <a:sym typeface="+mn-ea"/>
              </a:rPr>
              <a:t> # </a:t>
            </a:r>
            <a:r>
              <a:rPr lang="en-US" altLang="zh-CN" sz="2400" kern="1200" dirty="0">
                <a:solidFill>
                  <a:srgbClr val="0000FF"/>
                </a:solidFill>
                <a:latin typeface="Arial" charset="0"/>
                <a:sym typeface="+mn-ea"/>
              </a:rPr>
              <a:t>, </a:t>
            </a:r>
            <a:r>
              <a:rPr lang="en-US" altLang="zh-CN" sz="2400" kern="1200" dirty="0">
                <a:latin typeface="Arial" charset="0"/>
                <a:sym typeface="+mn-ea"/>
              </a:rPr>
              <a:t># </a:t>
            </a:r>
            <a:r>
              <a:rPr lang="en-US" altLang="zh-CN" sz="2400" kern="1200" dirty="0">
                <a:solidFill>
                  <a:srgbClr val="0000FF"/>
                </a:solidFill>
                <a:latin typeface="Arial" charset="0"/>
                <a:sym typeface="+mn-ea"/>
              </a:rPr>
              <a:t>y</a:t>
            </a:r>
            <a:r>
              <a:rPr lang="en-US" altLang="zh-CN" sz="2400" kern="1200" dirty="0">
                <a:latin typeface="Arial" charset="0"/>
                <a:sym typeface="+mn-ea"/>
              </a:rPr>
              <a:t> # </a:t>
            </a:r>
            <a:r>
              <a:rPr lang="en-US" altLang="zh-CN" sz="2400" kern="1200" dirty="0">
                <a:solidFill>
                  <a:srgbClr val="0000FF"/>
                </a:solidFill>
                <a:latin typeface="Arial" charset="0"/>
                <a:sym typeface="+mn-ea"/>
              </a:rPr>
              <a:t>,</a:t>
            </a:r>
            <a:r>
              <a:rPr lang="en-US" altLang="zh-CN" sz="2400" kern="1200" dirty="0">
                <a:latin typeface="Arial" charset="0"/>
                <a:sym typeface="+mn-ea"/>
              </a:rPr>
              <a:t> # </a:t>
            </a:r>
            <a:r>
              <a:rPr lang="en-US" altLang="zh-CN" sz="2400" kern="1200" dirty="0">
                <a:solidFill>
                  <a:srgbClr val="0000FF"/>
                </a:solidFill>
                <a:latin typeface="Arial" charset="0"/>
                <a:sym typeface="+mn-ea"/>
              </a:rPr>
              <a:t>z </a:t>
            </a:r>
            <a:r>
              <a:rPr lang="en-US" altLang="zh-CN" sz="2400" kern="1200" dirty="0">
                <a:latin typeface="Arial" charset="0"/>
                <a:sym typeface="+mn-ea"/>
              </a:rPr>
              <a:t># </a:t>
            </a:r>
            <a:r>
              <a:rPr lang="en-US" altLang="zh-CN" sz="2400" kern="1200" dirty="0">
                <a:solidFill>
                  <a:srgbClr val="0000FF"/>
                </a:solidFill>
                <a:latin typeface="Arial" charset="0"/>
                <a:sym typeface="+mn-ea"/>
              </a:rPr>
              <a:t>: </a:t>
            </a:r>
            <a:r>
              <a:rPr lang="en-US" altLang="zh-CN" sz="2400" kern="1200" dirty="0">
                <a:latin typeface="Arial" charset="0"/>
                <a:sym typeface="+mn-ea"/>
              </a:rPr>
              <a:t># </a:t>
            </a:r>
            <a:r>
              <a:rPr lang="en-US" altLang="zh-CN" sz="2400" kern="1200" dirty="0">
                <a:solidFill>
                  <a:srgbClr val="0000FF"/>
                </a:solidFill>
                <a:latin typeface="Arial" charset="0"/>
                <a:sym typeface="+mn-ea"/>
              </a:rPr>
              <a:t>integer</a:t>
            </a:r>
            <a:r>
              <a:rPr lang="en-US" altLang="zh-CN" sz="2400" kern="1200" dirty="0">
                <a:latin typeface="Arial" charset="0"/>
                <a:sym typeface="+mn-ea"/>
              </a:rPr>
              <a:t> # </a:t>
            </a:r>
            <a:r>
              <a:rPr lang="en-US" altLang="zh-CN" sz="2400" kern="1200" dirty="0">
                <a:solidFill>
                  <a:srgbClr val="0000FF"/>
                </a:solidFill>
                <a:latin typeface="Arial" charset="0"/>
                <a:sym typeface="+mn-ea"/>
              </a:rPr>
              <a:t>;</a:t>
            </a:r>
            <a:r>
              <a:rPr lang="en-US" altLang="zh-CN" sz="2400" kern="1200" dirty="0">
                <a:latin typeface="Arial" charset="0"/>
                <a:sym typeface="+mn-ea"/>
              </a:rPr>
              <a:t> # </a:t>
            </a:r>
            <a:r>
              <a:rPr lang="en-US" altLang="zh-CN" sz="2400" kern="1200" dirty="0">
                <a:solidFill>
                  <a:srgbClr val="0000FF"/>
                </a:solidFill>
                <a:latin typeface="Arial" charset="0"/>
                <a:sym typeface="+mn-ea"/>
              </a:rPr>
              <a:t>a </a:t>
            </a:r>
            <a:r>
              <a:rPr lang="en-US" altLang="zh-CN" sz="2400" kern="1200" dirty="0">
                <a:latin typeface="Arial" charset="0"/>
                <a:sym typeface="+mn-ea"/>
              </a:rPr>
              <a:t># </a:t>
            </a:r>
            <a:r>
              <a:rPr lang="en-US" altLang="zh-CN" sz="2400" kern="1200" dirty="0">
                <a:solidFill>
                  <a:srgbClr val="0000FF"/>
                </a:solidFill>
                <a:latin typeface="Arial" charset="0"/>
                <a:sym typeface="+mn-ea"/>
              </a:rPr>
              <a:t>:</a:t>
            </a:r>
            <a:r>
              <a:rPr lang="en-US" altLang="zh-CN" sz="2400" kern="1200" dirty="0">
                <a:latin typeface="Arial" charset="0"/>
                <a:sym typeface="+mn-ea"/>
              </a:rPr>
              <a:t> # </a:t>
            </a:r>
            <a:r>
              <a:rPr lang="en-US" altLang="zh-CN" sz="2400" kern="1200" dirty="0">
                <a:solidFill>
                  <a:srgbClr val="0000FF"/>
                </a:solidFill>
                <a:latin typeface="Arial" charset="0"/>
                <a:sym typeface="+mn-ea"/>
              </a:rPr>
              <a:t>integer</a:t>
            </a:r>
            <a:r>
              <a:rPr lang="en-US" altLang="zh-CN" sz="2400" kern="1200" dirty="0">
                <a:latin typeface="Arial" charset="0"/>
                <a:sym typeface="+mn-ea"/>
              </a:rPr>
              <a:t> # ; # </a:t>
            </a:r>
            <a:r>
              <a:rPr lang="en-US" altLang="zh-CN" sz="2400" kern="1200" dirty="0">
                <a:solidFill>
                  <a:srgbClr val="0000FF"/>
                </a:solidFill>
                <a:latin typeface="Arial" charset="0"/>
                <a:sym typeface="+mn-ea"/>
              </a:rPr>
              <a:t>BEGIN</a:t>
            </a:r>
            <a:r>
              <a:rPr lang="en-US" altLang="zh-CN" sz="2400" kern="1200" dirty="0">
                <a:latin typeface="Arial" charset="0"/>
                <a:sym typeface="+mn-ea"/>
              </a:rPr>
              <a:t> # </a:t>
            </a:r>
            <a:r>
              <a:rPr lang="en-US" altLang="zh-CN" sz="2400" kern="1200" dirty="0">
                <a:solidFill>
                  <a:srgbClr val="0000FF"/>
                </a:solidFill>
                <a:latin typeface="Arial" charset="0"/>
                <a:sym typeface="+mn-ea"/>
              </a:rPr>
              <a:t>x</a:t>
            </a:r>
            <a:r>
              <a:rPr lang="en-US" altLang="zh-CN" sz="2400" kern="1200" dirty="0">
                <a:latin typeface="Arial" charset="0"/>
                <a:sym typeface="+mn-ea"/>
              </a:rPr>
              <a:t> #</a:t>
            </a:r>
            <a:r>
              <a:rPr lang="en-US" altLang="zh-CN" sz="2400" kern="1200" dirty="0">
                <a:solidFill>
                  <a:srgbClr val="0000FF"/>
                </a:solidFill>
                <a:latin typeface="Arial" charset="0"/>
                <a:sym typeface="+mn-ea"/>
              </a:rPr>
              <a:t> :=</a:t>
            </a:r>
            <a:r>
              <a:rPr lang="en-US" altLang="zh-CN" sz="2400" kern="1200" dirty="0">
                <a:latin typeface="Arial" charset="0"/>
                <a:sym typeface="+mn-ea"/>
              </a:rPr>
              <a:t> # </a:t>
            </a:r>
            <a:r>
              <a:rPr lang="en-US" altLang="zh-CN" sz="2400" kern="1200" dirty="0">
                <a:solidFill>
                  <a:srgbClr val="0000FF"/>
                </a:solidFill>
                <a:latin typeface="Arial" charset="0"/>
                <a:sym typeface="+mn-ea"/>
              </a:rPr>
              <a:t>23</a:t>
            </a:r>
            <a:r>
              <a:rPr lang="en-US" altLang="zh-CN" sz="2400" kern="1200" dirty="0">
                <a:latin typeface="Arial" charset="0"/>
                <a:sym typeface="+mn-ea"/>
              </a:rPr>
              <a:t> # </a:t>
            </a:r>
            <a:r>
              <a:rPr lang="en-US" altLang="zh-CN" sz="2400" kern="1200" dirty="0">
                <a:solidFill>
                  <a:srgbClr val="0000FF"/>
                </a:solidFill>
                <a:latin typeface="Arial" charset="0"/>
                <a:sym typeface="+mn-ea"/>
              </a:rPr>
              <a:t>+</a:t>
            </a:r>
            <a:r>
              <a:rPr lang="en-US" altLang="zh-CN" sz="2400" kern="1200" dirty="0">
                <a:latin typeface="Arial" charset="0"/>
                <a:sym typeface="+mn-ea"/>
              </a:rPr>
              <a:t> # </a:t>
            </a:r>
            <a:r>
              <a:rPr lang="en-US" altLang="zh-CN" sz="2400" kern="1200" dirty="0">
                <a:solidFill>
                  <a:srgbClr val="0000FF"/>
                </a:solidFill>
                <a:latin typeface="Arial" charset="0"/>
                <a:sym typeface="+mn-ea"/>
              </a:rPr>
              <a:t>5</a:t>
            </a:r>
            <a:r>
              <a:rPr lang="en-US" altLang="zh-CN" sz="2400" kern="1200" dirty="0">
                <a:latin typeface="Arial" charset="0"/>
                <a:sym typeface="+mn-ea"/>
              </a:rPr>
              <a:t> #</a:t>
            </a:r>
            <a:r>
              <a:rPr lang="en-US" altLang="zh-CN" sz="2400" kern="1200" dirty="0">
                <a:solidFill>
                  <a:srgbClr val="0000FF"/>
                </a:solidFill>
                <a:latin typeface="Arial" charset="0"/>
                <a:sym typeface="+mn-ea"/>
              </a:rPr>
              <a:t> ;</a:t>
            </a:r>
            <a:r>
              <a:rPr lang="en-US" altLang="zh-CN" sz="2400" kern="1200" dirty="0">
                <a:latin typeface="Arial" charset="0"/>
                <a:sym typeface="+mn-ea"/>
              </a:rPr>
              <a:t> # </a:t>
            </a:r>
            <a:r>
              <a:rPr lang="en-US" altLang="zh-CN" sz="2400" kern="1200" dirty="0">
                <a:solidFill>
                  <a:srgbClr val="0000FF"/>
                </a:solidFill>
                <a:latin typeface="Arial" charset="0"/>
                <a:sym typeface="+mn-ea"/>
              </a:rPr>
              <a:t>z</a:t>
            </a:r>
            <a:r>
              <a:rPr lang="en-US" altLang="zh-CN" sz="2400" kern="1200" dirty="0">
                <a:latin typeface="Arial" charset="0"/>
                <a:sym typeface="+mn-ea"/>
              </a:rPr>
              <a:t> # </a:t>
            </a:r>
            <a:r>
              <a:rPr lang="en-US" altLang="zh-CN" sz="2400" kern="1200" dirty="0">
                <a:solidFill>
                  <a:srgbClr val="0000FF"/>
                </a:solidFill>
                <a:latin typeface="Arial" charset="0"/>
                <a:sym typeface="+mn-ea"/>
              </a:rPr>
              <a:t>:=</a:t>
            </a:r>
            <a:r>
              <a:rPr lang="en-US" altLang="zh-CN" sz="2400" kern="1200" dirty="0">
                <a:latin typeface="Arial" charset="0"/>
                <a:sym typeface="+mn-ea"/>
              </a:rPr>
              <a:t> # </a:t>
            </a:r>
            <a:r>
              <a:rPr lang="en-US" altLang="zh-CN" sz="2400" kern="1200" dirty="0">
                <a:solidFill>
                  <a:srgbClr val="0000FF"/>
                </a:solidFill>
                <a:latin typeface="Arial" charset="0"/>
                <a:sym typeface="+mn-ea"/>
              </a:rPr>
              <a:t>x</a:t>
            </a:r>
            <a:r>
              <a:rPr lang="en-US" altLang="zh-CN" sz="2400" kern="1200" dirty="0">
                <a:latin typeface="Arial" charset="0"/>
                <a:sym typeface="+mn-ea"/>
              </a:rPr>
              <a:t> # </a:t>
            </a:r>
            <a:r>
              <a:rPr lang="en-US" altLang="zh-CN" sz="2400" kern="1200" dirty="0">
                <a:solidFill>
                  <a:srgbClr val="0000FF"/>
                </a:solidFill>
                <a:latin typeface="Arial" charset="0"/>
                <a:sym typeface="+mn-ea"/>
              </a:rPr>
              <a:t>DIV</a:t>
            </a:r>
            <a:r>
              <a:rPr lang="en-US" altLang="zh-CN" sz="2400" kern="1200" dirty="0">
                <a:latin typeface="Arial" charset="0"/>
                <a:sym typeface="+mn-ea"/>
              </a:rPr>
              <a:t> # </a:t>
            </a:r>
            <a:r>
              <a:rPr lang="en-US" altLang="zh-CN" sz="2400" kern="1200" dirty="0">
                <a:solidFill>
                  <a:srgbClr val="0000FF"/>
                </a:solidFill>
                <a:latin typeface="Arial" charset="0"/>
                <a:sym typeface="+mn-ea"/>
              </a:rPr>
              <a:t>-</a:t>
            </a:r>
            <a:r>
              <a:rPr lang="en-US" altLang="zh-CN" sz="2400" kern="1200" dirty="0">
                <a:latin typeface="Arial" charset="0"/>
                <a:sym typeface="+mn-ea"/>
              </a:rPr>
              <a:t> # </a:t>
            </a:r>
            <a:r>
              <a:rPr lang="en-US" altLang="zh-CN" sz="2400" kern="1200" dirty="0">
                <a:solidFill>
                  <a:srgbClr val="0000FF"/>
                </a:solidFill>
                <a:latin typeface="Arial" charset="0"/>
                <a:sym typeface="+mn-ea"/>
              </a:rPr>
              <a:t>3</a:t>
            </a:r>
            <a:r>
              <a:rPr lang="en-US" altLang="zh-CN" sz="2400" kern="1200" dirty="0">
                <a:latin typeface="Arial" charset="0"/>
                <a:sym typeface="+mn-ea"/>
              </a:rPr>
              <a:t> # </a:t>
            </a:r>
            <a:r>
              <a:rPr lang="en-US" altLang="zh-CN" sz="2400" kern="1200" dirty="0">
                <a:solidFill>
                  <a:srgbClr val="0000FF"/>
                </a:solidFill>
                <a:latin typeface="Arial" charset="0"/>
                <a:sym typeface="+mn-ea"/>
              </a:rPr>
              <a:t>; </a:t>
            </a:r>
            <a:r>
              <a:rPr lang="en-US" altLang="zh-CN" sz="2400" kern="1200" dirty="0">
                <a:latin typeface="Arial" charset="0"/>
                <a:sym typeface="+mn-ea"/>
              </a:rPr>
              <a:t># </a:t>
            </a:r>
            <a:r>
              <a:rPr lang="en-US" altLang="zh-CN" sz="2400" kern="1200" dirty="0">
                <a:solidFill>
                  <a:srgbClr val="0000FF"/>
                </a:solidFill>
                <a:latin typeface="Arial" charset="0"/>
                <a:sym typeface="+mn-ea"/>
              </a:rPr>
              <a:t>y</a:t>
            </a:r>
            <a:r>
              <a:rPr lang="en-US" altLang="zh-CN" sz="2400" kern="1200" dirty="0">
                <a:latin typeface="Arial" charset="0"/>
                <a:sym typeface="+mn-ea"/>
              </a:rPr>
              <a:t> # </a:t>
            </a:r>
            <a:r>
              <a:rPr lang="en-US" altLang="zh-CN" sz="2400" kern="1200" dirty="0">
                <a:solidFill>
                  <a:srgbClr val="0000FF"/>
                </a:solidFill>
                <a:latin typeface="Arial" charset="0"/>
                <a:sym typeface="+mn-ea"/>
              </a:rPr>
              <a:t>:=</a:t>
            </a:r>
            <a:r>
              <a:rPr lang="en-US" altLang="zh-CN" sz="2400" kern="1200" dirty="0">
                <a:latin typeface="Arial" charset="0"/>
                <a:sym typeface="+mn-ea"/>
              </a:rPr>
              <a:t> # </a:t>
            </a:r>
            <a:r>
              <a:rPr lang="en-US" altLang="zh-CN" sz="2400" kern="1200" dirty="0">
                <a:solidFill>
                  <a:srgbClr val="0000FF"/>
                </a:solidFill>
                <a:latin typeface="Arial" charset="0"/>
                <a:sym typeface="+mn-ea"/>
              </a:rPr>
              <a:t>z</a:t>
            </a:r>
            <a:r>
              <a:rPr lang="en-US" altLang="zh-CN" sz="2400" kern="1200" dirty="0">
                <a:latin typeface="Arial" charset="0"/>
                <a:sym typeface="+mn-ea"/>
              </a:rPr>
              <a:t> # </a:t>
            </a:r>
            <a:r>
              <a:rPr lang="en-US" altLang="zh-CN" sz="2400" kern="1200" dirty="0">
                <a:solidFill>
                  <a:srgbClr val="0000FF"/>
                </a:solidFill>
                <a:latin typeface="Arial" charset="0"/>
                <a:sym typeface="+mn-ea"/>
              </a:rPr>
              <a:t>+ </a:t>
            </a:r>
            <a:r>
              <a:rPr lang="en-US" altLang="zh-CN" sz="2400" kern="1200" dirty="0">
                <a:latin typeface="Arial" charset="0"/>
                <a:sym typeface="+mn-ea"/>
              </a:rPr>
              <a:t># </a:t>
            </a:r>
            <a:r>
              <a:rPr lang="en-US" altLang="zh-CN" sz="2400" kern="1200" dirty="0">
                <a:solidFill>
                  <a:srgbClr val="0000FF"/>
                </a:solidFill>
                <a:latin typeface="Arial" charset="0"/>
                <a:sym typeface="+mn-ea"/>
              </a:rPr>
              <a:t>18</a:t>
            </a:r>
            <a:r>
              <a:rPr lang="en-US" altLang="zh-CN" sz="2400" kern="1200" dirty="0">
                <a:latin typeface="Arial" charset="0"/>
                <a:sym typeface="+mn-ea"/>
              </a:rPr>
              <a:t> # </a:t>
            </a:r>
            <a:r>
              <a:rPr lang="en-US" altLang="zh-CN" sz="2400" kern="1200" dirty="0">
                <a:solidFill>
                  <a:srgbClr val="0000FF"/>
                </a:solidFill>
                <a:latin typeface="Arial" charset="0"/>
                <a:sym typeface="+mn-ea"/>
              </a:rPr>
              <a:t>* </a:t>
            </a:r>
            <a:r>
              <a:rPr lang="en-US" altLang="zh-CN" sz="2400" kern="1200" dirty="0">
                <a:latin typeface="Arial" charset="0"/>
                <a:sym typeface="+mn-ea"/>
              </a:rPr>
              <a:t># </a:t>
            </a:r>
            <a:r>
              <a:rPr lang="en-US" altLang="zh-CN" sz="2400" kern="1200" dirty="0">
                <a:solidFill>
                  <a:srgbClr val="0000FF"/>
                </a:solidFill>
                <a:latin typeface="Arial" charset="0"/>
                <a:sym typeface="+mn-ea"/>
              </a:rPr>
              <a:t>3 </a:t>
            </a:r>
            <a:r>
              <a:rPr lang="en-US" altLang="zh-CN" sz="2400" kern="1200" dirty="0">
                <a:latin typeface="Arial" charset="0"/>
                <a:sym typeface="+mn-ea"/>
              </a:rPr>
              <a:t>#</a:t>
            </a:r>
            <a:r>
              <a:rPr lang="en-US" altLang="zh-CN" sz="2400" kern="1200" dirty="0">
                <a:solidFill>
                  <a:srgbClr val="0000FF"/>
                </a:solidFill>
                <a:latin typeface="Arial" charset="0"/>
                <a:sym typeface="+mn-ea"/>
              </a:rPr>
              <a:t> ;</a:t>
            </a:r>
            <a:r>
              <a:rPr lang="en-US" altLang="zh-CN" sz="2400" kern="1200" dirty="0">
                <a:latin typeface="Arial" charset="0"/>
                <a:sym typeface="+mn-ea"/>
              </a:rPr>
              <a:t> # </a:t>
            </a:r>
            <a:r>
              <a:rPr lang="en-US" altLang="zh-CN" sz="2400" kern="1200" dirty="0">
                <a:solidFill>
                  <a:srgbClr val="0000FF"/>
                </a:solidFill>
                <a:latin typeface="Arial" charset="0"/>
                <a:sym typeface="+mn-ea"/>
              </a:rPr>
              <a:t>a </a:t>
            </a:r>
            <a:r>
              <a:rPr lang="en-US" altLang="zh-CN" sz="2400" kern="1200" dirty="0">
                <a:latin typeface="Arial" charset="0"/>
                <a:sym typeface="+mn-ea"/>
              </a:rPr>
              <a:t># </a:t>
            </a:r>
            <a:r>
              <a:rPr lang="en-US" altLang="zh-CN" sz="2400" kern="1200" dirty="0">
                <a:solidFill>
                  <a:srgbClr val="0000FF"/>
                </a:solidFill>
                <a:latin typeface="Arial" charset="0"/>
                <a:sym typeface="+mn-ea"/>
              </a:rPr>
              <a:t>:=</a:t>
            </a:r>
            <a:r>
              <a:rPr lang="en-US" altLang="zh-CN" sz="2400" kern="1200" dirty="0">
                <a:latin typeface="Arial" charset="0"/>
                <a:sym typeface="+mn-ea"/>
              </a:rPr>
              <a:t> # </a:t>
            </a:r>
            <a:r>
              <a:rPr lang="en-US" altLang="zh-CN" sz="2400" kern="1200" dirty="0">
                <a:solidFill>
                  <a:srgbClr val="0000FF"/>
                </a:solidFill>
                <a:latin typeface="Arial" charset="0"/>
                <a:sym typeface="+mn-ea"/>
              </a:rPr>
              <a:t>x </a:t>
            </a:r>
            <a:r>
              <a:rPr lang="en-US" altLang="zh-CN" sz="2400" kern="1200" dirty="0">
                <a:latin typeface="Arial" charset="0"/>
                <a:sym typeface="+mn-ea"/>
              </a:rPr>
              <a:t># </a:t>
            </a:r>
            <a:r>
              <a:rPr lang="en-US" altLang="zh-CN" sz="2400" kern="1200" dirty="0">
                <a:solidFill>
                  <a:srgbClr val="0000FF"/>
                </a:solidFill>
                <a:latin typeface="Arial" charset="0"/>
                <a:sym typeface="+mn-ea"/>
              </a:rPr>
              <a:t>+ </a:t>
            </a:r>
            <a:r>
              <a:rPr lang="en-US" altLang="zh-CN" sz="2400" kern="1200" dirty="0">
                <a:latin typeface="Arial" charset="0"/>
                <a:sym typeface="+mn-ea"/>
              </a:rPr>
              <a:t># </a:t>
            </a:r>
            <a:r>
              <a:rPr lang="en-US" altLang="zh-CN" sz="2400" kern="1200" dirty="0">
                <a:solidFill>
                  <a:srgbClr val="0000FF"/>
                </a:solidFill>
                <a:latin typeface="Arial" charset="0"/>
                <a:sym typeface="+mn-ea"/>
              </a:rPr>
              <a:t>( </a:t>
            </a:r>
            <a:r>
              <a:rPr lang="en-US" altLang="zh-CN" sz="2400" kern="1200" dirty="0">
                <a:latin typeface="Arial" charset="0"/>
                <a:sym typeface="+mn-ea"/>
              </a:rPr>
              <a:t># </a:t>
            </a:r>
            <a:r>
              <a:rPr lang="en-US" altLang="zh-CN" sz="2400" kern="1200" dirty="0">
                <a:solidFill>
                  <a:srgbClr val="0000FF"/>
                </a:solidFill>
                <a:latin typeface="Arial" charset="0"/>
                <a:sym typeface="+mn-ea"/>
              </a:rPr>
              <a:t>y </a:t>
            </a:r>
            <a:r>
              <a:rPr lang="en-US" altLang="zh-CN" sz="2400" kern="1200" dirty="0">
                <a:latin typeface="Arial" charset="0"/>
                <a:sym typeface="+mn-ea"/>
              </a:rPr>
              <a:t># </a:t>
            </a:r>
            <a:r>
              <a:rPr lang="en-US" altLang="zh-CN" sz="2400" kern="1200" dirty="0">
                <a:solidFill>
                  <a:srgbClr val="0000FF"/>
                </a:solidFill>
                <a:latin typeface="Arial" charset="0"/>
                <a:sym typeface="+mn-ea"/>
              </a:rPr>
              <a:t>- </a:t>
            </a:r>
            <a:r>
              <a:rPr lang="en-US" altLang="zh-CN" sz="2400" kern="1200" dirty="0">
                <a:latin typeface="Arial" charset="0"/>
                <a:sym typeface="+mn-ea"/>
              </a:rPr>
              <a:t># </a:t>
            </a:r>
            <a:r>
              <a:rPr lang="en-US" altLang="zh-CN" sz="2400" kern="1200" dirty="0">
                <a:solidFill>
                  <a:srgbClr val="0000FF"/>
                </a:solidFill>
                <a:latin typeface="Arial" charset="0"/>
                <a:sym typeface="+mn-ea"/>
              </a:rPr>
              <a:t>2</a:t>
            </a:r>
            <a:r>
              <a:rPr lang="en-US" altLang="zh-CN" sz="2400" kern="1200" dirty="0">
                <a:latin typeface="Arial" charset="0"/>
                <a:sym typeface="+mn-ea"/>
              </a:rPr>
              <a:t> # </a:t>
            </a:r>
            <a:r>
              <a:rPr lang="en-US" altLang="zh-CN" sz="2400" kern="1200" dirty="0">
                <a:solidFill>
                  <a:srgbClr val="0000FF"/>
                </a:solidFill>
                <a:latin typeface="Arial" charset="0"/>
                <a:sym typeface="+mn-ea"/>
              </a:rPr>
              <a:t>)</a:t>
            </a:r>
            <a:r>
              <a:rPr lang="en-US" altLang="zh-CN" sz="2400" kern="1200" dirty="0">
                <a:latin typeface="Arial" charset="0"/>
                <a:sym typeface="+mn-ea"/>
              </a:rPr>
              <a:t> # </a:t>
            </a:r>
            <a:r>
              <a:rPr lang="en-US" altLang="zh-CN" sz="2400" kern="1200" dirty="0">
                <a:solidFill>
                  <a:srgbClr val="0000FF"/>
                </a:solidFill>
                <a:latin typeface="Arial" charset="0"/>
                <a:sym typeface="+mn-ea"/>
              </a:rPr>
              <a:t>DIV</a:t>
            </a:r>
            <a:r>
              <a:rPr lang="en-US" altLang="zh-CN" sz="2400" kern="1200" dirty="0">
                <a:latin typeface="Arial" charset="0"/>
                <a:sym typeface="+mn-ea"/>
              </a:rPr>
              <a:t> # </a:t>
            </a:r>
            <a:r>
              <a:rPr lang="en-US" altLang="zh-CN" sz="2400" kern="1200" dirty="0">
                <a:solidFill>
                  <a:srgbClr val="0000FF"/>
                </a:solidFill>
                <a:latin typeface="Arial" charset="0"/>
                <a:sym typeface="+mn-ea"/>
              </a:rPr>
              <a:t>4</a:t>
            </a:r>
            <a:r>
              <a:rPr lang="en-US" altLang="zh-CN" sz="2400" kern="1200" dirty="0">
                <a:latin typeface="Arial" charset="0"/>
                <a:sym typeface="+mn-ea"/>
              </a:rPr>
              <a:t> # </a:t>
            </a:r>
            <a:r>
              <a:rPr lang="en-US" altLang="zh-CN" sz="2400" kern="1200" dirty="0">
                <a:solidFill>
                  <a:srgbClr val="0000FF"/>
                </a:solidFill>
                <a:latin typeface="Arial" charset="0"/>
                <a:sym typeface="+mn-ea"/>
              </a:rPr>
              <a:t>; </a:t>
            </a:r>
            <a:r>
              <a:rPr lang="en-US" altLang="zh-CN" sz="2400" kern="1200" dirty="0">
                <a:latin typeface="Arial" charset="0"/>
                <a:sym typeface="+mn-ea"/>
              </a:rPr>
              <a:t># </a:t>
            </a:r>
            <a:r>
              <a:rPr lang="en-US" altLang="zh-CN" sz="2400" kern="1200" dirty="0">
                <a:solidFill>
                  <a:srgbClr val="0000FF"/>
                </a:solidFill>
                <a:latin typeface="Arial" charset="0"/>
                <a:sym typeface="+mn-ea"/>
              </a:rPr>
              <a:t>END</a:t>
            </a:r>
            <a:r>
              <a:rPr lang="en-US" altLang="zh-CN" sz="2400" kern="1200" dirty="0">
                <a:latin typeface="Arial" charset="0"/>
                <a:sym typeface="+mn-ea"/>
              </a:rPr>
              <a:t> # </a:t>
            </a:r>
            <a:r>
              <a:rPr lang="en-US" altLang="zh-CN" sz="2400" kern="1200" dirty="0">
                <a:solidFill>
                  <a:srgbClr val="0000FF"/>
                </a:solidFill>
                <a:latin typeface="Arial" charset="0"/>
                <a:sym typeface="+mn-ea"/>
              </a:rPr>
              <a:t>. </a:t>
            </a:r>
            <a:r>
              <a:rPr lang="en-US" altLang="zh-CN" sz="2400" kern="1200" dirty="0">
                <a:latin typeface="Arial" charset="0"/>
                <a:sym typeface="+mn-ea"/>
              </a:rPr>
              <a:t>#</a:t>
            </a:r>
            <a:endParaRPr lang="en-US" altLang="zh-CN" sz="2400" kern="1200" dirty="0">
              <a:latin typeface="Arial" charset="0"/>
            </a:endParaRPr>
          </a:p>
          <a:p>
            <a:endParaRPr lang="zh-CN" altLang="en-US" sz="2400" dirty="0"/>
          </a:p>
        </p:txBody>
      </p:sp>
      <p:sp>
        <p:nvSpPr>
          <p:cNvPr id="12292" name="文本占位符 12291"/>
          <p:cNvSpPr>
            <a:spLocks noGrp="1"/>
          </p:cNvSpPr>
          <p:nvPr/>
        </p:nvSpPr>
        <p:spPr>
          <a:xfrm>
            <a:off x="611505" y="2132330"/>
            <a:ext cx="3810000"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accent1"/>
              </a:buClr>
              <a:buSzPct val="90000"/>
              <a:buFont typeface="Monotype Sorts" pitchFamily="2" charset="2"/>
              <a:buChar char="4"/>
              <a:defRPr sz="3200" b="0" i="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Clr>
                <a:schemeClr val="accent1"/>
              </a:buClr>
              <a:buFont typeface="Monotype Sorts" pitchFamily="2" charset="2"/>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Clr>
                <a:schemeClr val="accent1"/>
              </a:buClr>
              <a:buFont typeface="Monotype Sorts" pitchFamily="2" charset="2"/>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Clr>
                <a:schemeClr val="accent1"/>
              </a:buClr>
              <a:buFont typeface="Monotype Sorts"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Clr>
                <a:schemeClr val="accent1"/>
              </a:buClr>
              <a:buFont typeface="Monotype Sorts"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lr>
                <a:schemeClr val="accent1"/>
              </a:buClr>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lr>
                <a:schemeClr val="accent1"/>
              </a:buClr>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lr>
                <a:schemeClr val="accent1"/>
              </a:buClr>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lr>
                <a:schemeClr val="accent1"/>
              </a:buClr>
              <a:buFont typeface="Monotype Sorts" pitchFamily="2" charset="2"/>
              <a:buChar char="»"/>
              <a:defRPr sz="2000" b="0" i="0" u="none" kern="1200" baseline="0">
                <a:solidFill>
                  <a:schemeClr val="tx1"/>
                </a:solidFill>
                <a:latin typeface="+mn-lt"/>
                <a:ea typeface="+mn-ea"/>
                <a:cs typeface="+mn-cs"/>
              </a:defRPr>
            </a:lvl9pPr>
          </a:lstStyle>
          <a:p>
            <a:pPr>
              <a:buNone/>
            </a:pPr>
            <a:r>
              <a:rPr lang="zh-CN" altLang="en-US" sz="1600" b="1" kern="1200" dirty="0">
                <a:latin typeface="Arial" charset="0"/>
              </a:rPr>
              <a:t>程序</a:t>
            </a:r>
            <a:r>
              <a:rPr lang="en-US" altLang="zh-CN" sz="1600" b="1" kern="1200" dirty="0">
                <a:latin typeface="Arial" charset="0"/>
              </a:rPr>
              <a:t>1-1 </a:t>
            </a:r>
            <a:r>
              <a:rPr lang="zh-CN" altLang="en-US" sz="1600" b="1" kern="1200" dirty="0">
                <a:latin typeface="Arial" charset="0"/>
              </a:rPr>
              <a:t>一个</a:t>
            </a:r>
            <a:r>
              <a:rPr lang="en-US" altLang="zh-CN" sz="1600" b="1" kern="1200" dirty="0">
                <a:latin typeface="Arial" charset="0"/>
              </a:rPr>
              <a:t>PASCAL</a:t>
            </a:r>
            <a:r>
              <a:rPr lang="zh-CN" altLang="en-US" sz="1600" b="1" kern="1200" dirty="0">
                <a:latin typeface="Arial" charset="0"/>
              </a:rPr>
              <a:t>源程序</a:t>
            </a:r>
            <a:r>
              <a:rPr lang="en-US" altLang="en-US" sz="1600" b="1" kern="1200" dirty="0">
                <a:latin typeface="Arial" charset="0"/>
              </a:rPr>
              <a:t>source</a:t>
            </a:r>
          </a:p>
          <a:p>
            <a:pPr>
              <a:buNone/>
            </a:pPr>
            <a:endParaRPr lang="zh-CN" altLang="en-US" sz="1600" b="1" kern="1200" dirty="0">
              <a:latin typeface="Arial" charset="0"/>
            </a:endParaRPr>
          </a:p>
          <a:p>
            <a:pPr>
              <a:buNone/>
            </a:pPr>
            <a:r>
              <a:rPr lang="en-US" altLang="zh-CN" sz="1600" b="1" kern="1200" dirty="0">
                <a:solidFill>
                  <a:srgbClr val="003300"/>
                </a:solidFill>
                <a:latin typeface="Arial" charset="0"/>
              </a:rPr>
              <a:t>PROGRAM</a:t>
            </a:r>
            <a:r>
              <a:rPr lang="en-US" altLang="zh-CN" sz="1600" b="1" kern="1200" dirty="0">
                <a:solidFill>
                  <a:srgbClr val="0000FF"/>
                </a:solidFill>
                <a:latin typeface="Arial" charset="0"/>
              </a:rPr>
              <a:t>  source;</a:t>
            </a:r>
          </a:p>
          <a:p>
            <a:pPr>
              <a:buNone/>
            </a:pPr>
            <a:r>
              <a:rPr lang="en-US" altLang="zh-CN" sz="1600" b="1" kern="1200" dirty="0">
                <a:solidFill>
                  <a:srgbClr val="FF0000"/>
                </a:solidFill>
                <a:latin typeface="Arial" charset="0"/>
              </a:rPr>
              <a:t>{This little source program is used to illustrate compiling procedure }</a:t>
            </a:r>
          </a:p>
          <a:p>
            <a:pPr>
              <a:buNone/>
            </a:pPr>
            <a:r>
              <a:rPr lang="en-US" altLang="zh-CN" sz="1600" b="1" kern="1200" dirty="0">
                <a:solidFill>
                  <a:srgbClr val="003300"/>
                </a:solidFill>
                <a:latin typeface="Arial" charset="0"/>
              </a:rPr>
              <a:t>VAR</a:t>
            </a:r>
            <a:r>
              <a:rPr lang="en-US" altLang="zh-CN" sz="1600" b="1" kern="1200" dirty="0">
                <a:solidFill>
                  <a:srgbClr val="0000FF"/>
                </a:solidFill>
                <a:latin typeface="Arial" charset="0"/>
              </a:rPr>
              <a:t> </a:t>
            </a:r>
            <a:r>
              <a:rPr lang="en-US" altLang="zh-CN" sz="1600" b="1" kern="1200" dirty="0" err="1">
                <a:solidFill>
                  <a:srgbClr val="0000FF"/>
                </a:solidFill>
                <a:latin typeface="Arial" charset="0"/>
              </a:rPr>
              <a:t>x,y,z:integer</a:t>
            </a:r>
            <a:r>
              <a:rPr lang="en-US" altLang="zh-CN" sz="1600" b="1" kern="1200" dirty="0">
                <a:solidFill>
                  <a:srgbClr val="0000FF"/>
                </a:solidFill>
                <a:latin typeface="Arial" charset="0"/>
              </a:rPr>
              <a:t>;</a:t>
            </a:r>
          </a:p>
          <a:p>
            <a:pPr>
              <a:buNone/>
            </a:pPr>
            <a:r>
              <a:rPr lang="en-US" altLang="zh-CN" sz="1600" b="1" kern="1200" dirty="0">
                <a:solidFill>
                  <a:srgbClr val="0000FF"/>
                </a:solidFill>
                <a:latin typeface="Arial" charset="0"/>
              </a:rPr>
              <a:t>	a:integer;</a:t>
            </a:r>
          </a:p>
          <a:p>
            <a:pPr>
              <a:buNone/>
            </a:pPr>
            <a:r>
              <a:rPr lang="en-US" altLang="zh-CN" sz="1600" b="1" kern="1200" dirty="0">
                <a:solidFill>
                  <a:srgbClr val="003300"/>
                </a:solidFill>
                <a:latin typeface="Arial" charset="0"/>
              </a:rPr>
              <a:t>BEGIN</a:t>
            </a:r>
            <a:endParaRPr lang="en-US" altLang="zh-CN" sz="1600" b="1" kern="1200" dirty="0">
              <a:solidFill>
                <a:srgbClr val="0000FF"/>
              </a:solidFill>
              <a:latin typeface="Arial" charset="0"/>
            </a:endParaRPr>
          </a:p>
          <a:p>
            <a:pPr>
              <a:buNone/>
            </a:pPr>
            <a:r>
              <a:rPr lang="en-US" altLang="zh-CN" sz="1600" b="1" kern="1200" dirty="0">
                <a:solidFill>
                  <a:srgbClr val="FF0000"/>
                </a:solidFill>
                <a:latin typeface="Arial" charset="0"/>
              </a:rPr>
              <a:t>{ This program has only 4 statement }</a:t>
            </a:r>
          </a:p>
          <a:p>
            <a:pPr>
              <a:buNone/>
            </a:pPr>
            <a:r>
              <a:rPr lang="en-US" altLang="zh-CN" sz="1600" b="1" kern="1200" dirty="0">
                <a:solidFill>
                  <a:srgbClr val="0000FF"/>
                </a:solidFill>
                <a:latin typeface="Arial" charset="0"/>
              </a:rPr>
              <a:t>x:=23+5;</a:t>
            </a:r>
          </a:p>
          <a:p>
            <a:pPr>
              <a:buNone/>
            </a:pPr>
            <a:r>
              <a:rPr lang="en-US" altLang="zh-CN" sz="1600" b="1" kern="1200" dirty="0">
                <a:solidFill>
                  <a:srgbClr val="0000FF"/>
                </a:solidFill>
                <a:latin typeface="Arial" charset="0"/>
              </a:rPr>
              <a:t>z:=x DIV -3;</a:t>
            </a:r>
          </a:p>
          <a:p>
            <a:pPr>
              <a:buNone/>
            </a:pPr>
            <a:r>
              <a:rPr lang="en-US" altLang="zh-CN" sz="1600" b="1" kern="1200" dirty="0">
                <a:solidFill>
                  <a:srgbClr val="0000FF"/>
                </a:solidFill>
                <a:latin typeface="Arial" charset="0"/>
              </a:rPr>
              <a:t>y:=z+18*3;</a:t>
            </a:r>
          </a:p>
          <a:p>
            <a:pPr>
              <a:buNone/>
            </a:pPr>
            <a:r>
              <a:rPr lang="en-US" altLang="zh-CN" sz="1600" b="1" kern="1200" dirty="0">
                <a:solidFill>
                  <a:srgbClr val="0000FF"/>
                </a:solidFill>
                <a:latin typeface="Arial" charset="0"/>
              </a:rPr>
              <a:t>a:=x+(y-2) DIV 4;</a:t>
            </a:r>
          </a:p>
          <a:p>
            <a:pPr>
              <a:buNone/>
            </a:pPr>
            <a:r>
              <a:rPr lang="en-US" altLang="zh-CN" sz="1600" b="1" kern="1200" dirty="0">
                <a:solidFill>
                  <a:srgbClr val="003300"/>
                </a:solidFill>
                <a:latin typeface="Arial" charset="0"/>
              </a:rPr>
              <a:t>END</a:t>
            </a:r>
            <a:r>
              <a:rPr lang="en-US" altLang="zh-CN" sz="1600" b="1" kern="1200" dirty="0">
                <a:solidFill>
                  <a:srgbClr val="0000FF"/>
                </a:solidFill>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29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33">
            <a:extLst>
              <a:ext uri="{FF2B5EF4-FFF2-40B4-BE49-F238E27FC236}">
                <a16:creationId xmlns:a16="http://schemas.microsoft.com/office/drawing/2014/main" id="{02DBAB7D-C8AD-49BF-B53A-33A7350AEF0C}"/>
              </a:ext>
            </a:extLst>
          </p:cNvPr>
          <p:cNvGrpSpPr>
            <a:grpSpLocks/>
          </p:cNvGrpSpPr>
          <p:nvPr/>
        </p:nvGrpSpPr>
        <p:grpSpPr bwMode="auto">
          <a:xfrm>
            <a:off x="5830891" y="2405608"/>
            <a:ext cx="3349627" cy="2895600"/>
            <a:chOff x="3673" y="1296"/>
            <a:chExt cx="2110" cy="1824"/>
          </a:xfrm>
        </p:grpSpPr>
        <p:sp>
          <p:nvSpPr>
            <p:cNvPr id="12298" name="Rectangle 11">
              <a:extLst>
                <a:ext uri="{FF2B5EF4-FFF2-40B4-BE49-F238E27FC236}">
                  <a16:creationId xmlns:a16="http://schemas.microsoft.com/office/drawing/2014/main" id="{30F744BE-0832-4D15-9811-260084DB010E}"/>
                </a:ext>
              </a:extLst>
            </p:cNvPr>
            <p:cNvSpPr>
              <a:spLocks noChangeArrowheads="1"/>
            </p:cNvSpPr>
            <p:nvPr/>
          </p:nvSpPr>
          <p:spPr bwMode="auto">
            <a:xfrm>
              <a:off x="4128" y="1296"/>
              <a:ext cx="12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zh-CN" altLang="en-US" sz="2800" b="1" i="0">
                  <a:latin typeface="宋体" panose="02010600030101010101" pitchFamily="2" charset="-122"/>
                </a:rPr>
                <a:t>符 号 表</a:t>
              </a:r>
              <a:r>
                <a:rPr lang="zh-CN" altLang="en-US" sz="3200" i="0">
                  <a:latin typeface="Times New Roman" panose="02020603050405020304" pitchFamily="18" charset="0"/>
                </a:rPr>
                <a:t> </a:t>
              </a:r>
              <a:endParaRPr lang="en-US" altLang="zh-CN" sz="3200" i="0">
                <a:latin typeface="Times New Roman" panose="02020603050405020304" pitchFamily="18" charset="0"/>
              </a:endParaRPr>
            </a:p>
          </p:txBody>
        </p:sp>
        <p:sp>
          <p:nvSpPr>
            <p:cNvPr id="12299" name="Line 14">
              <a:extLst>
                <a:ext uri="{FF2B5EF4-FFF2-40B4-BE49-F238E27FC236}">
                  <a16:creationId xmlns:a16="http://schemas.microsoft.com/office/drawing/2014/main" id="{23FD8273-67B4-4B27-94C6-F86E6A48F9E2}"/>
                </a:ext>
              </a:extLst>
            </p:cNvPr>
            <p:cNvSpPr>
              <a:spLocks noChangeShapeType="1"/>
            </p:cNvSpPr>
            <p:nvPr/>
          </p:nvSpPr>
          <p:spPr bwMode="auto">
            <a:xfrm>
              <a:off x="3984" y="1968"/>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0" name="Line 18">
              <a:extLst>
                <a:ext uri="{FF2B5EF4-FFF2-40B4-BE49-F238E27FC236}">
                  <a16:creationId xmlns:a16="http://schemas.microsoft.com/office/drawing/2014/main" id="{EC14A748-513F-47B2-90E5-20DB59FE4897}"/>
                </a:ext>
              </a:extLst>
            </p:cNvPr>
            <p:cNvSpPr>
              <a:spLocks noChangeShapeType="1"/>
            </p:cNvSpPr>
            <p:nvPr/>
          </p:nvSpPr>
          <p:spPr bwMode="auto">
            <a:xfrm>
              <a:off x="3984"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1" name="Line 19">
              <a:extLst>
                <a:ext uri="{FF2B5EF4-FFF2-40B4-BE49-F238E27FC236}">
                  <a16:creationId xmlns:a16="http://schemas.microsoft.com/office/drawing/2014/main" id="{4D4E47CC-D3E6-4B96-B529-C47466F7073C}"/>
                </a:ext>
              </a:extLst>
            </p:cNvPr>
            <p:cNvSpPr>
              <a:spLocks noChangeShapeType="1"/>
            </p:cNvSpPr>
            <p:nvPr/>
          </p:nvSpPr>
          <p:spPr bwMode="auto">
            <a:xfrm>
              <a:off x="4944"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2" name="Line 20">
              <a:extLst>
                <a:ext uri="{FF2B5EF4-FFF2-40B4-BE49-F238E27FC236}">
                  <a16:creationId xmlns:a16="http://schemas.microsoft.com/office/drawing/2014/main" id="{E7143D0D-9950-4039-8972-C8867874E975}"/>
                </a:ext>
              </a:extLst>
            </p:cNvPr>
            <p:cNvSpPr>
              <a:spLocks noChangeShapeType="1"/>
            </p:cNvSpPr>
            <p:nvPr/>
          </p:nvSpPr>
          <p:spPr bwMode="auto">
            <a:xfrm>
              <a:off x="5616"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3" name="Rectangle 21">
              <a:extLst>
                <a:ext uri="{FF2B5EF4-FFF2-40B4-BE49-F238E27FC236}">
                  <a16:creationId xmlns:a16="http://schemas.microsoft.com/office/drawing/2014/main" id="{52212386-3546-4331-9294-11039BF641CB}"/>
                </a:ext>
              </a:extLst>
            </p:cNvPr>
            <p:cNvSpPr>
              <a:spLocks noChangeArrowheads="1"/>
            </p:cNvSpPr>
            <p:nvPr/>
          </p:nvSpPr>
          <p:spPr bwMode="auto">
            <a:xfrm>
              <a:off x="3984" y="1632"/>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rPr>
                <a:t>position</a:t>
              </a:r>
            </a:p>
          </p:txBody>
        </p:sp>
        <p:sp>
          <p:nvSpPr>
            <p:cNvPr id="12304" name="Line 22">
              <a:extLst>
                <a:ext uri="{FF2B5EF4-FFF2-40B4-BE49-F238E27FC236}">
                  <a16:creationId xmlns:a16="http://schemas.microsoft.com/office/drawing/2014/main" id="{76F9A0F4-0DCA-4487-A840-37149335BAEE}"/>
                </a:ext>
              </a:extLst>
            </p:cNvPr>
            <p:cNvSpPr>
              <a:spLocks noChangeShapeType="1"/>
            </p:cNvSpPr>
            <p:nvPr/>
          </p:nvSpPr>
          <p:spPr bwMode="auto">
            <a:xfrm>
              <a:off x="3984" y="1632"/>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5" name="Rectangle 23">
              <a:extLst>
                <a:ext uri="{FF2B5EF4-FFF2-40B4-BE49-F238E27FC236}">
                  <a16:creationId xmlns:a16="http://schemas.microsoft.com/office/drawing/2014/main" id="{207C1400-DA34-4A5E-9A61-2CA5A1EE85D3}"/>
                </a:ext>
              </a:extLst>
            </p:cNvPr>
            <p:cNvSpPr>
              <a:spLocks noChangeArrowheads="1"/>
            </p:cNvSpPr>
            <p:nvPr/>
          </p:nvSpPr>
          <p:spPr bwMode="auto">
            <a:xfrm>
              <a:off x="3969" y="1968"/>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rPr>
                <a:t>initial</a:t>
              </a:r>
            </a:p>
          </p:txBody>
        </p:sp>
        <p:sp>
          <p:nvSpPr>
            <p:cNvPr id="12306" name="Line 24">
              <a:extLst>
                <a:ext uri="{FF2B5EF4-FFF2-40B4-BE49-F238E27FC236}">
                  <a16:creationId xmlns:a16="http://schemas.microsoft.com/office/drawing/2014/main" id="{07B7303B-28EC-401F-8B2D-E61B91D17120}"/>
                </a:ext>
              </a:extLst>
            </p:cNvPr>
            <p:cNvSpPr>
              <a:spLocks noChangeShapeType="1"/>
            </p:cNvSpPr>
            <p:nvPr/>
          </p:nvSpPr>
          <p:spPr bwMode="auto">
            <a:xfrm>
              <a:off x="3984" y="2304"/>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7" name="Line 25">
              <a:extLst>
                <a:ext uri="{FF2B5EF4-FFF2-40B4-BE49-F238E27FC236}">
                  <a16:creationId xmlns:a16="http://schemas.microsoft.com/office/drawing/2014/main" id="{C9F3A050-D750-4258-B881-9C3609C9C0D9}"/>
                </a:ext>
              </a:extLst>
            </p:cNvPr>
            <p:cNvSpPr>
              <a:spLocks noChangeShapeType="1"/>
            </p:cNvSpPr>
            <p:nvPr/>
          </p:nvSpPr>
          <p:spPr bwMode="auto">
            <a:xfrm>
              <a:off x="3984" y="2640"/>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8" name="Rectangle 26">
              <a:extLst>
                <a:ext uri="{FF2B5EF4-FFF2-40B4-BE49-F238E27FC236}">
                  <a16:creationId xmlns:a16="http://schemas.microsoft.com/office/drawing/2014/main" id="{8DEE39A0-823C-4123-84C3-F135917FEDDD}"/>
                </a:ext>
              </a:extLst>
            </p:cNvPr>
            <p:cNvSpPr>
              <a:spLocks noChangeArrowheads="1"/>
            </p:cNvSpPr>
            <p:nvPr/>
          </p:nvSpPr>
          <p:spPr bwMode="auto">
            <a:xfrm>
              <a:off x="3969" y="2304"/>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rPr>
                <a:t>rate</a:t>
              </a:r>
            </a:p>
          </p:txBody>
        </p:sp>
        <p:sp>
          <p:nvSpPr>
            <p:cNvPr id="12309" name="Rectangle 27">
              <a:extLst>
                <a:ext uri="{FF2B5EF4-FFF2-40B4-BE49-F238E27FC236}">
                  <a16:creationId xmlns:a16="http://schemas.microsoft.com/office/drawing/2014/main" id="{35C56F99-A814-4EB8-A976-BD806607D804}"/>
                </a:ext>
              </a:extLst>
            </p:cNvPr>
            <p:cNvSpPr>
              <a:spLocks noChangeArrowheads="1"/>
            </p:cNvSpPr>
            <p:nvPr/>
          </p:nvSpPr>
          <p:spPr bwMode="auto">
            <a:xfrm>
              <a:off x="5015" y="1584"/>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rPr>
                <a:t>. . .</a:t>
              </a:r>
            </a:p>
          </p:txBody>
        </p:sp>
        <p:sp>
          <p:nvSpPr>
            <p:cNvPr id="12310" name="Rectangle 28">
              <a:extLst>
                <a:ext uri="{FF2B5EF4-FFF2-40B4-BE49-F238E27FC236}">
                  <a16:creationId xmlns:a16="http://schemas.microsoft.com/office/drawing/2014/main" id="{3A67B6BF-466B-4307-A0A6-5A3369E2D18B}"/>
                </a:ext>
              </a:extLst>
            </p:cNvPr>
            <p:cNvSpPr>
              <a:spLocks noChangeArrowheads="1"/>
            </p:cNvSpPr>
            <p:nvPr/>
          </p:nvSpPr>
          <p:spPr bwMode="auto">
            <a:xfrm>
              <a:off x="5015" y="1920"/>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rPr>
                <a:t>. . .</a:t>
              </a:r>
            </a:p>
          </p:txBody>
        </p:sp>
        <p:sp>
          <p:nvSpPr>
            <p:cNvPr id="12311" name="Rectangle 29">
              <a:extLst>
                <a:ext uri="{FF2B5EF4-FFF2-40B4-BE49-F238E27FC236}">
                  <a16:creationId xmlns:a16="http://schemas.microsoft.com/office/drawing/2014/main" id="{F5397557-5699-45F7-97E4-7E0193A45B0B}"/>
                </a:ext>
              </a:extLst>
            </p:cNvPr>
            <p:cNvSpPr>
              <a:spLocks noChangeArrowheads="1"/>
            </p:cNvSpPr>
            <p:nvPr/>
          </p:nvSpPr>
          <p:spPr bwMode="auto">
            <a:xfrm>
              <a:off x="5015" y="2256"/>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rPr>
                <a:t>. . .</a:t>
              </a:r>
            </a:p>
          </p:txBody>
        </p:sp>
        <p:sp>
          <p:nvSpPr>
            <p:cNvPr id="12312" name="Rectangle 30">
              <a:extLst>
                <a:ext uri="{FF2B5EF4-FFF2-40B4-BE49-F238E27FC236}">
                  <a16:creationId xmlns:a16="http://schemas.microsoft.com/office/drawing/2014/main" id="{D18EED8E-9D39-4419-8A75-51F34E5BD380}"/>
                </a:ext>
              </a:extLst>
            </p:cNvPr>
            <p:cNvSpPr>
              <a:spLocks noChangeArrowheads="1"/>
            </p:cNvSpPr>
            <p:nvPr/>
          </p:nvSpPr>
          <p:spPr bwMode="auto">
            <a:xfrm>
              <a:off x="3673" y="163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rPr>
                <a:t>1</a:t>
              </a:r>
            </a:p>
          </p:txBody>
        </p:sp>
        <p:sp>
          <p:nvSpPr>
            <p:cNvPr id="12313" name="Rectangle 31">
              <a:extLst>
                <a:ext uri="{FF2B5EF4-FFF2-40B4-BE49-F238E27FC236}">
                  <a16:creationId xmlns:a16="http://schemas.microsoft.com/office/drawing/2014/main" id="{FF790DB6-B43A-4E83-91E2-96125E68A363}"/>
                </a:ext>
              </a:extLst>
            </p:cNvPr>
            <p:cNvSpPr>
              <a:spLocks noChangeArrowheads="1"/>
            </p:cNvSpPr>
            <p:nvPr/>
          </p:nvSpPr>
          <p:spPr bwMode="auto">
            <a:xfrm>
              <a:off x="3673" y="196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rPr>
                <a:t>2</a:t>
              </a:r>
            </a:p>
          </p:txBody>
        </p:sp>
        <p:sp>
          <p:nvSpPr>
            <p:cNvPr id="12314" name="Rectangle 32">
              <a:extLst>
                <a:ext uri="{FF2B5EF4-FFF2-40B4-BE49-F238E27FC236}">
                  <a16:creationId xmlns:a16="http://schemas.microsoft.com/office/drawing/2014/main" id="{17380416-FF61-4C9D-8A59-4DFD05D4F2F2}"/>
                </a:ext>
              </a:extLst>
            </p:cNvPr>
            <p:cNvSpPr>
              <a:spLocks noChangeArrowheads="1"/>
            </p:cNvSpPr>
            <p:nvPr/>
          </p:nvSpPr>
          <p:spPr bwMode="auto">
            <a:xfrm>
              <a:off x="3673" y="230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rPr>
                <a:t>3</a:t>
              </a:r>
            </a:p>
          </p:txBody>
        </p:sp>
      </p:grpSp>
      <p:grpSp>
        <p:nvGrpSpPr>
          <p:cNvPr id="12291" name="Group 45">
            <a:extLst>
              <a:ext uri="{FF2B5EF4-FFF2-40B4-BE49-F238E27FC236}">
                <a16:creationId xmlns:a16="http://schemas.microsoft.com/office/drawing/2014/main" id="{7D4C10C7-0EA6-4759-8714-869AFE3E7BA6}"/>
              </a:ext>
            </a:extLst>
          </p:cNvPr>
          <p:cNvGrpSpPr>
            <a:grpSpLocks/>
          </p:cNvGrpSpPr>
          <p:nvPr/>
        </p:nvGrpSpPr>
        <p:grpSpPr bwMode="auto">
          <a:xfrm>
            <a:off x="228600" y="2098675"/>
            <a:ext cx="5280025" cy="3844925"/>
            <a:chOff x="144" y="1322"/>
            <a:chExt cx="3326" cy="2422"/>
          </a:xfrm>
        </p:grpSpPr>
        <p:sp>
          <p:nvSpPr>
            <p:cNvPr id="12293" name="Rectangle 6" descr="Green marble">
              <a:extLst>
                <a:ext uri="{FF2B5EF4-FFF2-40B4-BE49-F238E27FC236}">
                  <a16:creationId xmlns:a16="http://schemas.microsoft.com/office/drawing/2014/main" id="{35F91CB7-7DC3-4D3A-8806-1B7010A54C29}"/>
                </a:ext>
              </a:extLst>
            </p:cNvPr>
            <p:cNvSpPr>
              <a:spLocks noChangeArrowheads="1"/>
            </p:cNvSpPr>
            <p:nvPr/>
          </p:nvSpPr>
          <p:spPr bwMode="auto">
            <a:xfrm>
              <a:off x="864" y="2304"/>
              <a:ext cx="1728" cy="432"/>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ctr">
                <a:buFontTx/>
                <a:buNone/>
              </a:pPr>
              <a:r>
                <a:rPr lang="zh-CN" altLang="en-US" sz="2800" b="1" i="0" dirty="0">
                  <a:solidFill>
                    <a:srgbClr val="C00000"/>
                  </a:solidFill>
                  <a:latin typeface="华文新魏" panose="02010800040101010101" pitchFamily="2" charset="-122"/>
                  <a:ea typeface="华文新魏" panose="02010800040101010101" pitchFamily="2" charset="-122"/>
                </a:rPr>
                <a:t>词法分析器</a:t>
              </a:r>
              <a:endParaRPr lang="zh-CN" altLang="en-US" sz="2800" b="1" dirty="0">
                <a:solidFill>
                  <a:srgbClr val="C00000"/>
                </a:solidFill>
                <a:latin typeface="华文新魏" panose="02010800040101010101" pitchFamily="2" charset="-122"/>
                <a:ea typeface="华文新魏" panose="02010800040101010101" pitchFamily="2" charset="-122"/>
              </a:endParaRPr>
            </a:p>
          </p:txBody>
        </p:sp>
        <p:sp>
          <p:nvSpPr>
            <p:cNvPr id="12294" name="Line 7">
              <a:extLst>
                <a:ext uri="{FF2B5EF4-FFF2-40B4-BE49-F238E27FC236}">
                  <a16:creationId xmlns:a16="http://schemas.microsoft.com/office/drawing/2014/main" id="{F412605A-201C-4961-AEE7-4181E85D3F6D}"/>
                </a:ext>
              </a:extLst>
            </p:cNvPr>
            <p:cNvSpPr>
              <a:spLocks noChangeShapeType="1"/>
            </p:cNvSpPr>
            <p:nvPr/>
          </p:nvSpPr>
          <p:spPr bwMode="auto">
            <a:xfrm>
              <a:off x="1728" y="1728"/>
              <a:ext cx="0" cy="48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5" name="Line 8">
              <a:extLst>
                <a:ext uri="{FF2B5EF4-FFF2-40B4-BE49-F238E27FC236}">
                  <a16:creationId xmlns:a16="http://schemas.microsoft.com/office/drawing/2014/main" id="{BC93CAD7-3B8D-4643-B2DA-15DE370E2E8A}"/>
                </a:ext>
              </a:extLst>
            </p:cNvPr>
            <p:cNvSpPr>
              <a:spLocks noChangeShapeType="1"/>
            </p:cNvSpPr>
            <p:nvPr/>
          </p:nvSpPr>
          <p:spPr bwMode="auto">
            <a:xfrm>
              <a:off x="1728" y="2832"/>
              <a:ext cx="0" cy="48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6" name="Rectangle 9">
              <a:extLst>
                <a:ext uri="{FF2B5EF4-FFF2-40B4-BE49-F238E27FC236}">
                  <a16:creationId xmlns:a16="http://schemas.microsoft.com/office/drawing/2014/main" id="{21D6C334-2CF6-4177-A975-80CF8D345A52}"/>
                </a:ext>
              </a:extLst>
            </p:cNvPr>
            <p:cNvSpPr>
              <a:spLocks noChangeArrowheads="1"/>
            </p:cNvSpPr>
            <p:nvPr/>
          </p:nvSpPr>
          <p:spPr bwMode="auto">
            <a:xfrm>
              <a:off x="144" y="3312"/>
              <a:ext cx="331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sym typeface="Symbol" panose="05050102010706020507" pitchFamily="18" charset="2"/>
                </a:rPr>
                <a:t>i</a:t>
              </a:r>
              <a:r>
                <a:rPr lang="en-US" altLang="zh-CN" sz="2800" b="1" i="0">
                  <a:latin typeface="Times New Roman" panose="02020603050405020304" pitchFamily="18" charset="0"/>
                </a:rPr>
                <a:t>d, 1</a:t>
              </a:r>
              <a:r>
                <a:rPr lang="en-US" altLang="zh-CN" sz="2800" b="1" i="0">
                  <a:latin typeface="Times New Roman" panose="02020603050405020304" pitchFamily="18" charset="0"/>
                  <a:sym typeface="Symbol" panose="05050102010706020507" pitchFamily="18" charset="2"/>
                </a:rPr>
                <a:t></a:t>
              </a:r>
              <a:r>
                <a:rPr lang="zh-CN" altLang="en-US" sz="2800">
                  <a:latin typeface="Times New Roman" panose="02020603050405020304" pitchFamily="18" charset="0"/>
                </a:rPr>
                <a:t> </a:t>
              </a:r>
              <a:r>
                <a:rPr lang="en-US" altLang="zh-CN" sz="2800" b="1" i="0">
                  <a:latin typeface="Times New Roman" panose="02020603050405020304" pitchFamily="18" charset="0"/>
                  <a:sym typeface="Symbol" panose="05050102010706020507" pitchFamily="18" charset="2"/>
                </a:rPr>
                <a:t></a:t>
              </a:r>
              <a:r>
                <a:rPr lang="en-US" altLang="zh-CN" sz="2800" b="1" i="0">
                  <a:latin typeface="Times New Roman" panose="02020603050405020304" pitchFamily="18" charset="0"/>
                </a:rPr>
                <a:t>=</a:t>
              </a:r>
              <a:r>
                <a:rPr lang="en-US" altLang="zh-CN" sz="2800" b="1" i="0">
                  <a:latin typeface="Times New Roman" panose="02020603050405020304" pitchFamily="18" charset="0"/>
                  <a:sym typeface="Symbol" panose="05050102010706020507" pitchFamily="18" charset="2"/>
                </a:rPr>
                <a:t></a:t>
              </a:r>
              <a:r>
                <a:rPr lang="en-US" altLang="zh-CN" sz="2800" b="1" i="0">
                  <a:latin typeface="Times New Roman" panose="02020603050405020304" pitchFamily="18" charset="0"/>
                </a:rPr>
                <a:t> </a:t>
              </a:r>
              <a:r>
                <a:rPr lang="en-US" altLang="zh-CN" sz="2800" b="1" i="0">
                  <a:latin typeface="Times New Roman" panose="02020603050405020304" pitchFamily="18" charset="0"/>
                  <a:sym typeface="Symbol" panose="05050102010706020507" pitchFamily="18" charset="2"/>
                </a:rPr>
                <a:t></a:t>
              </a:r>
              <a:r>
                <a:rPr lang="en-US" altLang="zh-CN" sz="2800" b="1" i="0">
                  <a:latin typeface="Times New Roman" panose="02020603050405020304" pitchFamily="18" charset="0"/>
                </a:rPr>
                <a:t>id, 2</a:t>
              </a:r>
              <a:r>
                <a:rPr lang="en-US" altLang="zh-CN" sz="2800" b="1" i="0">
                  <a:latin typeface="Times New Roman" panose="02020603050405020304" pitchFamily="18" charset="0"/>
                  <a:sym typeface="Symbol" panose="05050102010706020507" pitchFamily="18" charset="2"/>
                </a:rPr>
                <a:t></a:t>
              </a:r>
              <a:r>
                <a:rPr lang="en-US" altLang="zh-CN" sz="2800" b="1" i="0">
                  <a:latin typeface="Times New Roman" panose="02020603050405020304" pitchFamily="18" charset="0"/>
                </a:rPr>
                <a:t> </a:t>
              </a:r>
              <a:r>
                <a:rPr lang="en-US" altLang="zh-CN" sz="2800" b="1" i="0">
                  <a:latin typeface="Times New Roman" panose="02020603050405020304" pitchFamily="18" charset="0"/>
                  <a:sym typeface="Symbol" panose="05050102010706020507" pitchFamily="18" charset="2"/>
                </a:rPr>
                <a:t></a:t>
              </a:r>
              <a:r>
                <a:rPr lang="en-US" altLang="zh-CN" sz="2800" b="1" i="0">
                  <a:latin typeface="Times New Roman" panose="02020603050405020304" pitchFamily="18" charset="0"/>
                </a:rPr>
                <a:t>+</a:t>
              </a:r>
              <a:r>
                <a:rPr lang="en-US" altLang="zh-CN" sz="2800" b="1" i="0">
                  <a:latin typeface="Times New Roman" panose="02020603050405020304" pitchFamily="18" charset="0"/>
                  <a:sym typeface="Symbol" panose="05050102010706020507" pitchFamily="18" charset="2"/>
                </a:rPr>
                <a:t></a:t>
              </a:r>
              <a:r>
                <a:rPr lang="en-US" altLang="zh-CN" sz="2800" b="1" i="0">
                  <a:latin typeface="Times New Roman" panose="02020603050405020304" pitchFamily="18" charset="0"/>
                </a:rPr>
                <a:t> </a:t>
              </a:r>
              <a:r>
                <a:rPr lang="en-US" altLang="zh-CN" sz="2800" b="1" i="0">
                  <a:latin typeface="Times New Roman" panose="02020603050405020304" pitchFamily="18" charset="0"/>
                  <a:sym typeface="Symbol" panose="05050102010706020507" pitchFamily="18" charset="2"/>
                </a:rPr>
                <a:t></a:t>
              </a:r>
              <a:r>
                <a:rPr lang="en-US" altLang="zh-CN" sz="2800" b="1" i="0">
                  <a:latin typeface="Times New Roman" panose="02020603050405020304" pitchFamily="18" charset="0"/>
                </a:rPr>
                <a:t>id, 3</a:t>
              </a:r>
              <a:r>
                <a:rPr lang="en-US" altLang="zh-CN" sz="2800" b="1" i="0">
                  <a:latin typeface="Times New Roman" panose="02020603050405020304" pitchFamily="18" charset="0"/>
                  <a:sym typeface="Symbol" panose="05050102010706020507" pitchFamily="18" charset="2"/>
                </a:rPr>
                <a:t></a:t>
              </a:r>
              <a:r>
                <a:rPr lang="en-US" altLang="zh-CN" sz="2800" b="1" i="0">
                  <a:latin typeface="Times New Roman" panose="02020603050405020304" pitchFamily="18" charset="0"/>
                </a:rPr>
                <a:t> </a:t>
              </a:r>
              <a:r>
                <a:rPr lang="en-US" altLang="zh-CN" sz="2800" b="1" i="0">
                  <a:latin typeface="Times New Roman" panose="02020603050405020304" pitchFamily="18" charset="0"/>
                  <a:sym typeface="Symbol" panose="05050102010706020507" pitchFamily="18" charset="2"/>
                </a:rPr>
                <a:t></a:t>
              </a:r>
              <a:r>
                <a:rPr lang="en-US" altLang="zh-CN" b="1" i="0">
                  <a:sym typeface="Symbol" panose="05050102010706020507" pitchFamily="18" charset="2"/>
                </a:rPr>
                <a:t></a:t>
              </a:r>
              <a:r>
                <a:rPr lang="en-US" altLang="zh-CN" sz="2800" b="1" i="0">
                  <a:latin typeface="Times New Roman" panose="02020603050405020304" pitchFamily="18" charset="0"/>
                  <a:sym typeface="Symbol" panose="05050102010706020507" pitchFamily="18" charset="2"/>
                </a:rPr>
                <a:t></a:t>
              </a:r>
              <a:r>
                <a:rPr lang="en-US" altLang="zh-CN" sz="2800" b="1" i="0">
                  <a:latin typeface="Times New Roman" panose="02020603050405020304" pitchFamily="18" charset="0"/>
                </a:rPr>
                <a:t> </a:t>
              </a:r>
              <a:r>
                <a:rPr lang="en-US" altLang="zh-CN" sz="2800" b="1" i="0">
                  <a:latin typeface="Times New Roman" panose="02020603050405020304" pitchFamily="18" charset="0"/>
                  <a:sym typeface="Symbol" panose="05050102010706020507" pitchFamily="18" charset="2"/>
                </a:rPr>
                <a:t></a:t>
              </a:r>
              <a:r>
                <a:rPr lang="en-US" altLang="zh-CN" sz="2800" b="1" i="0">
                  <a:latin typeface="Times New Roman" panose="02020603050405020304" pitchFamily="18" charset="0"/>
                </a:rPr>
                <a:t>60</a:t>
              </a:r>
              <a:r>
                <a:rPr lang="en-US" altLang="zh-CN" sz="2800" b="1" i="0">
                  <a:latin typeface="Times New Roman" panose="02020603050405020304" pitchFamily="18" charset="0"/>
                  <a:sym typeface="Symbol" panose="05050102010706020507" pitchFamily="18" charset="2"/>
                </a:rPr>
                <a:t></a:t>
              </a:r>
              <a:endParaRPr lang="en-US" altLang="zh-CN" sz="2800" b="1" i="0">
                <a:latin typeface="Times New Roman" panose="02020603050405020304" pitchFamily="18" charset="0"/>
              </a:endParaRPr>
            </a:p>
          </p:txBody>
        </p:sp>
        <p:sp>
          <p:nvSpPr>
            <p:cNvPr id="12297" name="Rectangle 38">
              <a:extLst>
                <a:ext uri="{FF2B5EF4-FFF2-40B4-BE49-F238E27FC236}">
                  <a16:creationId xmlns:a16="http://schemas.microsoft.com/office/drawing/2014/main" id="{B17BABC6-AC7C-4284-875C-B978419EE990}"/>
                </a:ext>
              </a:extLst>
            </p:cNvPr>
            <p:cNvSpPr>
              <a:spLocks noChangeArrowheads="1"/>
            </p:cNvSpPr>
            <p:nvPr/>
          </p:nvSpPr>
          <p:spPr bwMode="auto">
            <a:xfrm>
              <a:off x="254" y="1322"/>
              <a:ext cx="321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rPr>
                <a:t>position = initial + rate </a:t>
              </a:r>
              <a:r>
                <a:rPr lang="en-US" altLang="zh-CN" sz="2800" b="1" i="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0" dirty="0">
                  <a:latin typeface="Times New Roman" panose="02020603050405020304" pitchFamily="18" charset="0"/>
                  <a:cs typeface="Times New Roman" panose="02020603050405020304" pitchFamily="18" charset="0"/>
                </a:rPr>
                <a:t> </a:t>
              </a:r>
              <a:r>
                <a:rPr lang="en-US" altLang="zh-CN" sz="2800" b="1" i="0" dirty="0">
                  <a:latin typeface="Times New Roman" panose="02020603050405020304" pitchFamily="18" charset="0"/>
                </a:rPr>
                <a:t>60</a:t>
              </a:r>
            </a:p>
          </p:txBody>
        </p:sp>
      </p:grpSp>
      <p:sp>
        <p:nvSpPr>
          <p:cNvPr id="12323" name="Rectangle 48">
            <a:extLst>
              <a:ext uri="{FF2B5EF4-FFF2-40B4-BE49-F238E27FC236}">
                <a16:creationId xmlns:a16="http://schemas.microsoft.com/office/drawing/2014/main" id="{C039F736-C834-4904-AF84-4E8B47922B45}"/>
              </a:ext>
            </a:extLst>
          </p:cNvPr>
          <p:cNvSpPr>
            <a:spLocks noChangeArrowheads="1"/>
          </p:cNvSpPr>
          <p:nvPr/>
        </p:nvSpPr>
        <p:spPr bwMode="auto">
          <a:xfrm>
            <a:off x="5535637" y="5229200"/>
            <a:ext cx="18446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b="1" dirty="0">
                <a:solidFill>
                  <a:srgbClr val="C00000"/>
                </a:solidFill>
                <a:latin typeface="华文新魏" panose="02010800040101010101" pitchFamily="2" charset="-122"/>
                <a:ea typeface="华文新魏" panose="02010800040101010101" pitchFamily="2" charset="-122"/>
                <a:sym typeface="Symbol" panose="05050102010706020507" pitchFamily="18" charset="2"/>
              </a:rPr>
              <a:t> </a:t>
            </a:r>
            <a:r>
              <a:rPr lang="zh-CN" altLang="en-US" sz="2800" b="1" dirty="0">
                <a:solidFill>
                  <a:srgbClr val="C00000"/>
                </a:solidFill>
                <a:latin typeface="华文新魏" panose="02010800040101010101" pitchFamily="2" charset="-122"/>
                <a:ea typeface="华文新魏" panose="02010800040101010101" pitchFamily="2" charset="-122"/>
              </a:rPr>
              <a:t>记号流</a:t>
            </a:r>
          </a:p>
        </p:txBody>
      </p:sp>
      <p:sp>
        <p:nvSpPr>
          <p:cNvPr id="12324" name="Rectangle 48">
            <a:extLst>
              <a:ext uri="{FF2B5EF4-FFF2-40B4-BE49-F238E27FC236}">
                <a16:creationId xmlns:a16="http://schemas.microsoft.com/office/drawing/2014/main" id="{C27DAA75-520F-4DB9-BA40-C51F79C0EB63}"/>
              </a:ext>
            </a:extLst>
          </p:cNvPr>
          <p:cNvSpPr>
            <a:spLocks noChangeArrowheads="1"/>
          </p:cNvSpPr>
          <p:nvPr/>
        </p:nvSpPr>
        <p:spPr bwMode="auto">
          <a:xfrm>
            <a:off x="4832449" y="2060848"/>
            <a:ext cx="17557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zh-CN" altLang="en-US" sz="2800" b="1" i="0" dirty="0">
                <a:solidFill>
                  <a:srgbClr val="C00000"/>
                </a:solidFill>
                <a:latin typeface="华文新魏" panose="02010800040101010101" pitchFamily="2" charset="-122"/>
                <a:ea typeface="华文新魏" panose="02010800040101010101" pitchFamily="2" charset="-122"/>
                <a:sym typeface="Symbol" panose="05050102010706020507" pitchFamily="18" charset="2"/>
              </a:rPr>
              <a:t> </a:t>
            </a:r>
            <a:r>
              <a:rPr lang="zh-CN" altLang="en-US" sz="2800" b="1" i="0" dirty="0">
                <a:solidFill>
                  <a:srgbClr val="C00000"/>
                </a:solidFill>
                <a:latin typeface="华文新魏" panose="02010800040101010101" pitchFamily="2" charset="-122"/>
                <a:ea typeface="华文新魏" panose="02010800040101010101" pitchFamily="2" charset="-122"/>
              </a:rPr>
              <a:t>字符流</a:t>
            </a:r>
          </a:p>
        </p:txBody>
      </p:sp>
      <p:sp>
        <p:nvSpPr>
          <p:cNvPr id="29" name="标题 1">
            <a:extLst>
              <a:ext uri="{FF2B5EF4-FFF2-40B4-BE49-F238E27FC236}">
                <a16:creationId xmlns:a16="http://schemas.microsoft.com/office/drawing/2014/main" id="{1C855CFC-8A33-4CFB-BE9F-08546B16B5B2}"/>
              </a:ext>
            </a:extLst>
          </p:cNvPr>
          <p:cNvSpPr>
            <a:spLocks noGrp="1"/>
          </p:cNvSpPr>
          <p:nvPr>
            <p:ph type="title"/>
          </p:nvPr>
        </p:nvSpPr>
        <p:spPr>
          <a:xfrm>
            <a:off x="1799010" y="1052736"/>
            <a:ext cx="3421062" cy="623664"/>
          </a:xfrm>
        </p:spPr>
        <p:txBody>
          <a:bodyPr/>
          <a:lstStyle/>
          <a:p>
            <a:r>
              <a:rPr lang="zh-CN" altLang="en-US" b="1" dirty="0">
                <a:solidFill>
                  <a:srgbClr val="000099"/>
                </a:solidFill>
                <a:latin typeface="华文新魏" pitchFamily="2" charset="-122"/>
                <a:ea typeface="华文新魏" pitchFamily="2" charset="-122"/>
                <a:sym typeface="+mn-ea"/>
              </a:rPr>
              <a:t>词法分析器</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1066800" y="762000"/>
            <a:ext cx="4813300" cy="877888"/>
          </a:xfrm>
        </p:spPr>
        <p:txBody>
          <a:bodyPr/>
          <a:lstStyle/>
          <a:p>
            <a:pPr algn="ctr"/>
            <a:r>
              <a:rPr lang="zh-CN" altLang="en-US" b="1" dirty="0">
                <a:solidFill>
                  <a:srgbClr val="000099"/>
                </a:solidFill>
                <a:latin typeface="华文新魏" pitchFamily="2" charset="-122"/>
                <a:ea typeface="华文新魏" pitchFamily="2" charset="-122"/>
              </a:rPr>
              <a:t>语法分析器</a:t>
            </a:r>
          </a:p>
        </p:txBody>
      </p:sp>
      <p:sp>
        <p:nvSpPr>
          <p:cNvPr id="297987" name="Rectangle 3"/>
          <p:cNvSpPr>
            <a:spLocks noGrp="1" noChangeArrowheads="1"/>
          </p:cNvSpPr>
          <p:nvPr>
            <p:ph type="body" idx="1"/>
          </p:nvPr>
        </p:nvSpPr>
        <p:spPr>
          <a:xfrm>
            <a:off x="838200" y="2017713"/>
            <a:ext cx="8116888" cy="4383087"/>
          </a:xfrm>
        </p:spPr>
        <p:txBody>
          <a:bodyPr/>
          <a:lstStyle/>
          <a:p>
            <a:r>
              <a:rPr lang="zh-CN" altLang="en-US" b="1" dirty="0">
                <a:latin typeface="华文新魏" pitchFamily="2" charset="-122"/>
                <a:ea typeface="华文新魏" pitchFamily="2" charset="-122"/>
              </a:rPr>
              <a:t>语法分析器</a:t>
            </a:r>
            <a:r>
              <a:rPr lang="en-US" altLang="zh-CN" b="1" dirty="0">
                <a:latin typeface="华文新魏" pitchFamily="2" charset="-122"/>
                <a:ea typeface="华文新魏" pitchFamily="2" charset="-122"/>
              </a:rPr>
              <a:t>(Syntax Analyzer</a:t>
            </a:r>
            <a:r>
              <a:rPr lang="zh-CN" altLang="en-US" b="1" dirty="0">
                <a:latin typeface="华文新魏" pitchFamily="2" charset="-122"/>
                <a:ea typeface="华文新魏" pitchFamily="2" charset="-122"/>
              </a:rPr>
              <a:t>，又叫</a:t>
            </a:r>
            <a:r>
              <a:rPr lang="en-US" altLang="zh-CN" b="1" dirty="0">
                <a:solidFill>
                  <a:srgbClr val="0000FF"/>
                </a:solidFill>
                <a:latin typeface="华文新魏" pitchFamily="2" charset="-122"/>
                <a:ea typeface="华文新魏" pitchFamily="2" charset="-122"/>
              </a:rPr>
              <a:t>Parser</a:t>
            </a:r>
            <a:r>
              <a:rPr lang="en-US" altLang="zh-CN" b="1" dirty="0">
                <a:latin typeface="华文新魏" pitchFamily="2" charset="-122"/>
                <a:ea typeface="华文新魏" pitchFamily="2" charset="-122"/>
              </a:rPr>
              <a:t> ) </a:t>
            </a:r>
            <a:r>
              <a:rPr lang="zh-CN" altLang="en-US" b="1" dirty="0">
                <a:latin typeface="华文新魏" pitchFamily="2" charset="-122"/>
                <a:ea typeface="华文新魏" pitchFamily="2" charset="-122"/>
              </a:rPr>
              <a:t>完成语法分析</a:t>
            </a:r>
          </a:p>
          <a:p>
            <a:r>
              <a:rPr lang="zh-CN" altLang="en-US" b="1" dirty="0">
                <a:latin typeface="华文新魏" pitchFamily="2" charset="-122"/>
                <a:ea typeface="华文新魏" pitchFamily="2" charset="-122"/>
              </a:rPr>
              <a:t>功能：</a:t>
            </a:r>
            <a:r>
              <a:rPr lang="en-US" altLang="zh-CN" b="1" dirty="0">
                <a:latin typeface="华文新魏" pitchFamily="2" charset="-122"/>
                <a:ea typeface="华文新魏" pitchFamily="2" charset="-122"/>
              </a:rPr>
              <a:t>Parser</a:t>
            </a:r>
            <a:r>
              <a:rPr lang="zh-CN" altLang="en-US" b="1" dirty="0">
                <a:latin typeface="华文新魏" pitchFamily="2" charset="-122"/>
                <a:ea typeface="华文新魏" pitchFamily="2" charset="-122"/>
              </a:rPr>
              <a:t>实现</a:t>
            </a:r>
            <a:r>
              <a:rPr lang="zh-CN" altLang="en-US" b="1" dirty="0">
                <a:latin typeface="Arial"/>
                <a:ea typeface="华文新魏" pitchFamily="2" charset="-122"/>
              </a:rPr>
              <a:t>“</a:t>
            </a:r>
            <a:r>
              <a:rPr lang="zh-CN" altLang="en-US" b="1" dirty="0">
                <a:latin typeface="华文新魏" pitchFamily="2" charset="-122"/>
                <a:ea typeface="华文新魏" pitchFamily="2" charset="-122"/>
              </a:rPr>
              <a:t>组词成句</a:t>
            </a:r>
            <a:r>
              <a:rPr lang="zh-CN" altLang="en-US" b="1" dirty="0">
                <a:latin typeface="Arial"/>
                <a:ea typeface="华文新魏" pitchFamily="2" charset="-122"/>
              </a:rPr>
              <a:t>”</a:t>
            </a:r>
            <a:r>
              <a:rPr lang="zh-CN" altLang="en-US" b="1" dirty="0">
                <a:latin typeface="华文新魏" pitchFamily="2" charset="-122"/>
                <a:ea typeface="华文新魏" pitchFamily="2" charset="-122"/>
              </a:rPr>
              <a:t>，构造分析树，指出语法错误，指导翻译</a:t>
            </a:r>
          </a:p>
          <a:p>
            <a:r>
              <a:rPr lang="zh-CN" altLang="en-US" b="1" dirty="0">
                <a:latin typeface="华文新魏" pitchFamily="2" charset="-122"/>
                <a:ea typeface="华文新魏" pitchFamily="2" charset="-122"/>
              </a:rPr>
              <a:t>输入：记号流</a:t>
            </a:r>
          </a:p>
          <a:p>
            <a:r>
              <a:rPr lang="zh-CN" altLang="en-US" b="1" dirty="0">
                <a:latin typeface="华文新魏" pitchFamily="2" charset="-122"/>
                <a:ea typeface="华文新魏" pitchFamily="2" charset="-122"/>
              </a:rPr>
              <a:t>输出：语法成分（语法树）</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5" name="Rectangle 3">
            <a:extLst>
              <a:ext uri="{FF2B5EF4-FFF2-40B4-BE49-F238E27FC236}">
                <a16:creationId xmlns:a16="http://schemas.microsoft.com/office/drawing/2014/main" id="{D22318C8-981C-4C51-8C35-9A08A6B0892D}"/>
              </a:ext>
            </a:extLst>
          </p:cNvPr>
          <p:cNvSpPr>
            <a:spLocks noGrp="1" noChangeArrowheads="1"/>
          </p:cNvSpPr>
          <p:nvPr>
            <p:ph type="body" idx="1"/>
          </p:nvPr>
        </p:nvSpPr>
        <p:spPr>
          <a:xfrm>
            <a:off x="288131" y="2112018"/>
            <a:ext cx="3551238" cy="4701358"/>
          </a:xfrm>
        </p:spPr>
        <p:txBody>
          <a:bodyPr/>
          <a:lstStyle/>
          <a:p>
            <a:pPr algn="just">
              <a:lnSpc>
                <a:spcPct val="90000"/>
              </a:lnSpc>
            </a:pPr>
            <a:r>
              <a:rPr lang="zh-CN" altLang="en-US" sz="2800" b="1" dirty="0">
                <a:latin typeface="华文新魏" panose="02010800040101010101" pitchFamily="2" charset="-122"/>
                <a:ea typeface="华文新魏" panose="02010800040101010101" pitchFamily="2" charset="-122"/>
              </a:rPr>
              <a:t>任何一个标识符都是表达式</a:t>
            </a:r>
          </a:p>
          <a:p>
            <a:pPr algn="just">
              <a:lnSpc>
                <a:spcPct val="90000"/>
              </a:lnSpc>
            </a:pPr>
            <a:r>
              <a:rPr lang="zh-CN" altLang="en-US" sz="2800" b="1" dirty="0">
                <a:latin typeface="华文新魏" panose="02010800040101010101" pitchFamily="2" charset="-122"/>
                <a:ea typeface="华文新魏" panose="02010800040101010101" pitchFamily="2" charset="-122"/>
              </a:rPr>
              <a:t>任何一个数都是表达式</a:t>
            </a:r>
          </a:p>
          <a:p>
            <a:pPr algn="just">
              <a:lnSpc>
                <a:spcPct val="90000"/>
              </a:lnSpc>
            </a:pPr>
            <a:r>
              <a:rPr lang="zh-CN" altLang="en-US" sz="2800" b="1" dirty="0">
                <a:latin typeface="华文新魏" panose="02010800040101010101" pitchFamily="2" charset="-122"/>
                <a:ea typeface="华文新魏" panose="02010800040101010101" pitchFamily="2" charset="-122"/>
              </a:rPr>
              <a:t>如果</a:t>
            </a:r>
            <a:r>
              <a:rPr lang="en-US" altLang="zh-CN" sz="2800" b="1" i="1" dirty="0">
                <a:latin typeface="华文新魏" panose="02010800040101010101" pitchFamily="2" charset="-122"/>
                <a:ea typeface="华文新魏" panose="02010800040101010101" pitchFamily="2" charset="-122"/>
              </a:rPr>
              <a:t>e</a:t>
            </a:r>
            <a:r>
              <a:rPr lang="en-US" altLang="zh-CN" sz="2800" b="1" baseline="-30000" dirty="0">
                <a:latin typeface="华文新魏" panose="02010800040101010101" pitchFamily="2" charset="-122"/>
                <a:ea typeface="华文新魏" panose="02010800040101010101" pitchFamily="2" charset="-122"/>
              </a:rPr>
              <a:t>1</a:t>
            </a:r>
            <a:r>
              <a:rPr lang="zh-CN" altLang="en-US" sz="2800" b="1" dirty="0">
                <a:latin typeface="华文新魏" panose="02010800040101010101" pitchFamily="2" charset="-122"/>
                <a:ea typeface="华文新魏" panose="02010800040101010101" pitchFamily="2" charset="-122"/>
              </a:rPr>
              <a:t>和</a:t>
            </a:r>
            <a:r>
              <a:rPr lang="en-US" altLang="zh-CN" sz="2800" b="1" i="1" dirty="0">
                <a:latin typeface="华文新魏" panose="02010800040101010101" pitchFamily="2" charset="-122"/>
                <a:ea typeface="华文新魏" panose="02010800040101010101" pitchFamily="2" charset="-122"/>
              </a:rPr>
              <a:t>e</a:t>
            </a:r>
            <a:r>
              <a:rPr lang="en-US" altLang="zh-CN" sz="2800" b="1" baseline="-30000" dirty="0">
                <a:latin typeface="华文新魏" panose="02010800040101010101" pitchFamily="2" charset="-122"/>
                <a:ea typeface="华文新魏" panose="02010800040101010101" pitchFamily="2" charset="-122"/>
              </a:rPr>
              <a:t>2</a:t>
            </a:r>
            <a:r>
              <a:rPr lang="zh-CN" altLang="en-US" sz="2800" b="1" dirty="0">
                <a:latin typeface="华文新魏" panose="02010800040101010101" pitchFamily="2" charset="-122"/>
                <a:ea typeface="华文新魏" panose="02010800040101010101" pitchFamily="2" charset="-122"/>
              </a:rPr>
              <a:t>都是表达式，那么</a:t>
            </a:r>
          </a:p>
          <a:p>
            <a:pPr lvl="1" algn="just">
              <a:lnSpc>
                <a:spcPct val="90000"/>
              </a:lnSpc>
              <a:buFontTx/>
              <a:buNone/>
            </a:pPr>
            <a:r>
              <a:rPr lang="en-US" altLang="zh-CN" b="1" dirty="0">
                <a:latin typeface="华文新魏" panose="02010800040101010101" pitchFamily="2" charset="-122"/>
                <a:ea typeface="华文新魏" panose="02010800040101010101" pitchFamily="2" charset="-122"/>
                <a:sym typeface="Symbol" panose="05050102010706020507" pitchFamily="18" charset="2"/>
              </a:rPr>
              <a:t> </a:t>
            </a:r>
            <a:r>
              <a:rPr lang="en-US" altLang="zh-CN" b="1" i="1" dirty="0">
                <a:latin typeface="华文新魏" panose="02010800040101010101" pitchFamily="2" charset="-122"/>
                <a:ea typeface="华文新魏" panose="02010800040101010101" pitchFamily="2" charset="-122"/>
                <a:sym typeface="Symbol" panose="05050102010706020507" pitchFamily="18" charset="2"/>
              </a:rPr>
              <a:t> </a:t>
            </a:r>
            <a:r>
              <a:rPr lang="en-US" altLang="zh-CN" b="1" i="1" dirty="0">
                <a:latin typeface="华文新魏" panose="02010800040101010101" pitchFamily="2" charset="-122"/>
                <a:ea typeface="华文新魏" panose="02010800040101010101" pitchFamily="2" charset="-122"/>
              </a:rPr>
              <a:t>e</a:t>
            </a:r>
            <a:r>
              <a:rPr lang="en-US" altLang="zh-CN" b="1" baseline="-30000" dirty="0">
                <a:latin typeface="华文新魏" panose="02010800040101010101" pitchFamily="2" charset="-122"/>
                <a:ea typeface="华文新魏" panose="02010800040101010101" pitchFamily="2" charset="-122"/>
              </a:rPr>
              <a:t>1 </a:t>
            </a:r>
            <a:r>
              <a:rPr lang="en-US" altLang="zh-CN" b="1" dirty="0">
                <a:latin typeface="华文新魏" panose="02010800040101010101" pitchFamily="2" charset="-122"/>
                <a:ea typeface="华文新魏" panose="02010800040101010101" pitchFamily="2" charset="-122"/>
              </a:rPr>
              <a:t>+ </a:t>
            </a:r>
            <a:r>
              <a:rPr lang="en-US" altLang="zh-CN" b="1" i="1" dirty="0">
                <a:latin typeface="华文新魏" panose="02010800040101010101" pitchFamily="2" charset="-122"/>
                <a:ea typeface="华文新魏" panose="02010800040101010101" pitchFamily="2" charset="-122"/>
              </a:rPr>
              <a:t>e</a:t>
            </a:r>
            <a:r>
              <a:rPr lang="en-US" altLang="zh-CN" b="1" baseline="-30000" dirty="0">
                <a:latin typeface="华文新魏" panose="02010800040101010101" pitchFamily="2" charset="-122"/>
                <a:ea typeface="华文新魏" panose="02010800040101010101" pitchFamily="2" charset="-122"/>
              </a:rPr>
              <a:t>2</a:t>
            </a:r>
            <a:endParaRPr lang="en-US" altLang="zh-CN" b="1" dirty="0">
              <a:latin typeface="华文新魏" panose="02010800040101010101" pitchFamily="2" charset="-122"/>
              <a:ea typeface="华文新魏" panose="02010800040101010101" pitchFamily="2" charset="-122"/>
            </a:endParaRPr>
          </a:p>
          <a:p>
            <a:pPr lvl="1" algn="just">
              <a:lnSpc>
                <a:spcPct val="90000"/>
              </a:lnSpc>
              <a:buFontTx/>
              <a:buNone/>
            </a:pPr>
            <a:r>
              <a:rPr lang="en-US" altLang="zh-CN" b="1" dirty="0">
                <a:latin typeface="华文新魏" panose="02010800040101010101" pitchFamily="2" charset="-122"/>
                <a:ea typeface="华文新魏" panose="02010800040101010101" pitchFamily="2" charset="-122"/>
                <a:sym typeface="Symbol" panose="05050102010706020507" pitchFamily="18" charset="2"/>
              </a:rPr>
              <a:t></a:t>
            </a:r>
            <a:r>
              <a:rPr lang="en-US" altLang="zh-CN" b="1" i="1" dirty="0">
                <a:latin typeface="华文新魏" panose="02010800040101010101" pitchFamily="2" charset="-122"/>
                <a:ea typeface="华文新魏" panose="02010800040101010101" pitchFamily="2" charset="-122"/>
              </a:rPr>
              <a:t>  e</a:t>
            </a:r>
            <a:r>
              <a:rPr lang="en-US" altLang="zh-CN" b="1" baseline="-30000" dirty="0">
                <a:latin typeface="华文新魏" panose="02010800040101010101" pitchFamily="2" charset="-122"/>
                <a:ea typeface="华文新魏" panose="02010800040101010101" pitchFamily="2" charset="-122"/>
              </a:rPr>
              <a:t>1</a:t>
            </a:r>
            <a:r>
              <a:rPr lang="en-US" altLang="zh-CN" b="1" dirty="0">
                <a:latin typeface="华文新魏" panose="02010800040101010101" pitchFamily="2" charset="-122"/>
                <a:ea typeface="华文新魏" panose="02010800040101010101" pitchFamily="2" charset="-122"/>
              </a:rPr>
              <a:t> * </a:t>
            </a:r>
            <a:r>
              <a:rPr lang="en-US" altLang="zh-CN" b="1" i="1" dirty="0">
                <a:latin typeface="华文新魏" panose="02010800040101010101" pitchFamily="2" charset="-122"/>
                <a:ea typeface="华文新魏" panose="02010800040101010101" pitchFamily="2" charset="-122"/>
              </a:rPr>
              <a:t>e</a:t>
            </a:r>
            <a:r>
              <a:rPr lang="en-US" altLang="zh-CN" b="1" baseline="-30000" dirty="0">
                <a:latin typeface="华文新魏" panose="02010800040101010101" pitchFamily="2" charset="-122"/>
                <a:ea typeface="华文新魏" panose="02010800040101010101" pitchFamily="2" charset="-122"/>
              </a:rPr>
              <a:t>2 </a:t>
            </a:r>
            <a:endParaRPr lang="en-US" altLang="zh-CN" b="1" dirty="0">
              <a:latin typeface="华文新魏" panose="02010800040101010101" pitchFamily="2" charset="-122"/>
              <a:ea typeface="华文新魏" panose="02010800040101010101" pitchFamily="2" charset="-122"/>
            </a:endParaRPr>
          </a:p>
          <a:p>
            <a:pPr lvl="1" algn="just">
              <a:lnSpc>
                <a:spcPct val="90000"/>
              </a:lnSpc>
              <a:buFontTx/>
              <a:buNone/>
            </a:pPr>
            <a:r>
              <a:rPr lang="en-US" altLang="zh-CN" b="1" dirty="0">
                <a:latin typeface="华文新魏" panose="02010800040101010101" pitchFamily="2" charset="-122"/>
                <a:ea typeface="华文新魏" panose="02010800040101010101" pitchFamily="2" charset="-122"/>
                <a:sym typeface="Symbol" panose="05050102010706020507" pitchFamily="18" charset="2"/>
              </a:rPr>
              <a:t> </a:t>
            </a:r>
            <a:r>
              <a:rPr lang="en-US" altLang="zh-CN" b="1" dirty="0">
                <a:latin typeface="华文新魏" panose="02010800040101010101" pitchFamily="2" charset="-122"/>
                <a:ea typeface="华文新魏" panose="02010800040101010101" pitchFamily="2" charset="-122"/>
              </a:rPr>
              <a:t>(</a:t>
            </a:r>
            <a:r>
              <a:rPr lang="en-US" altLang="zh-CN" b="1" i="1" dirty="0">
                <a:latin typeface="华文新魏" panose="02010800040101010101" pitchFamily="2" charset="-122"/>
                <a:ea typeface="华文新魏" panose="02010800040101010101" pitchFamily="2" charset="-122"/>
              </a:rPr>
              <a:t>e</a:t>
            </a:r>
            <a:r>
              <a:rPr lang="en-US" altLang="zh-CN" b="1" baseline="-30000" dirty="0">
                <a:latin typeface="华文新魏" panose="02010800040101010101" pitchFamily="2" charset="-122"/>
                <a:ea typeface="华文新魏" panose="02010800040101010101" pitchFamily="2" charset="-122"/>
              </a:rPr>
              <a:t>1</a:t>
            </a:r>
            <a:r>
              <a:rPr lang="en-US" altLang="zh-CN" b="1" dirty="0">
                <a:latin typeface="华文新魏" panose="02010800040101010101" pitchFamily="2" charset="-122"/>
                <a:ea typeface="华文新魏" panose="02010800040101010101" pitchFamily="2" charset="-122"/>
              </a:rPr>
              <a:t>)</a:t>
            </a:r>
          </a:p>
          <a:p>
            <a:pPr>
              <a:lnSpc>
                <a:spcPct val="90000"/>
              </a:lnSpc>
              <a:buFontTx/>
              <a:buNone/>
            </a:pPr>
            <a:r>
              <a:rPr lang="zh-CN" altLang="en-US" sz="2800" b="1" dirty="0">
                <a:latin typeface="华文新魏" panose="02010800040101010101" pitchFamily="2" charset="-122"/>
                <a:ea typeface="华文新魏" panose="02010800040101010101" pitchFamily="2" charset="-122"/>
              </a:rPr>
              <a:t>   也都是表达式</a:t>
            </a:r>
          </a:p>
        </p:txBody>
      </p:sp>
      <p:grpSp>
        <p:nvGrpSpPr>
          <p:cNvPr id="463876" name="Group 4">
            <a:extLst>
              <a:ext uri="{FF2B5EF4-FFF2-40B4-BE49-F238E27FC236}">
                <a16:creationId xmlns:a16="http://schemas.microsoft.com/office/drawing/2014/main" id="{A9066F07-0219-4F22-87D1-9CABC5CFF20D}"/>
              </a:ext>
            </a:extLst>
          </p:cNvPr>
          <p:cNvGrpSpPr>
            <a:grpSpLocks/>
          </p:cNvGrpSpPr>
          <p:nvPr/>
        </p:nvGrpSpPr>
        <p:grpSpPr bwMode="auto">
          <a:xfrm>
            <a:off x="3962400" y="1905000"/>
            <a:ext cx="5181600" cy="3295650"/>
            <a:chOff x="2496" y="1200"/>
            <a:chExt cx="3264" cy="2076"/>
          </a:xfrm>
        </p:grpSpPr>
        <p:sp>
          <p:nvSpPr>
            <p:cNvPr id="13318" name="Rectangle 5">
              <a:extLst>
                <a:ext uri="{FF2B5EF4-FFF2-40B4-BE49-F238E27FC236}">
                  <a16:creationId xmlns:a16="http://schemas.microsoft.com/office/drawing/2014/main" id="{38CB73FE-659A-44F2-947D-2628ED2D0941}"/>
                </a:ext>
              </a:extLst>
            </p:cNvPr>
            <p:cNvSpPr>
              <a:spLocks noChangeArrowheads="1"/>
            </p:cNvSpPr>
            <p:nvPr/>
          </p:nvSpPr>
          <p:spPr bwMode="auto">
            <a:xfrm>
              <a:off x="3340" y="1200"/>
              <a:ext cx="719"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just">
                <a:spcBef>
                  <a:spcPct val="0"/>
                </a:spcBef>
                <a:buFontTx/>
                <a:buNone/>
              </a:pPr>
              <a:r>
                <a:rPr lang="zh-CN" altLang="en-US" b="1" i="0">
                  <a:latin typeface="Times New Roman" panose="02020603050405020304" pitchFamily="18" charset="0"/>
                </a:rPr>
                <a:t>表达式</a:t>
              </a:r>
            </a:p>
          </p:txBody>
        </p:sp>
        <p:sp>
          <p:nvSpPr>
            <p:cNvPr id="13319" name="Line 6">
              <a:extLst>
                <a:ext uri="{FF2B5EF4-FFF2-40B4-BE49-F238E27FC236}">
                  <a16:creationId xmlns:a16="http://schemas.microsoft.com/office/drawing/2014/main" id="{D0D4DA68-17BE-471F-B6FB-EC1E7A26F2D0}"/>
                </a:ext>
              </a:extLst>
            </p:cNvPr>
            <p:cNvSpPr>
              <a:spLocks noChangeShapeType="1"/>
            </p:cNvSpPr>
            <p:nvPr/>
          </p:nvSpPr>
          <p:spPr bwMode="auto">
            <a:xfrm flipH="1">
              <a:off x="2832" y="1488"/>
              <a:ext cx="536"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20" name="Line 7">
              <a:extLst>
                <a:ext uri="{FF2B5EF4-FFF2-40B4-BE49-F238E27FC236}">
                  <a16:creationId xmlns:a16="http://schemas.microsoft.com/office/drawing/2014/main" id="{C2DBAB1D-CBAD-427C-9AC1-7832626F9599}"/>
                </a:ext>
              </a:extLst>
            </p:cNvPr>
            <p:cNvSpPr>
              <a:spLocks noChangeShapeType="1"/>
            </p:cNvSpPr>
            <p:nvPr/>
          </p:nvSpPr>
          <p:spPr bwMode="auto">
            <a:xfrm>
              <a:off x="3874" y="1501"/>
              <a:ext cx="536"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21" name="Line 8">
              <a:extLst>
                <a:ext uri="{FF2B5EF4-FFF2-40B4-BE49-F238E27FC236}">
                  <a16:creationId xmlns:a16="http://schemas.microsoft.com/office/drawing/2014/main" id="{BCDEC9B5-6DCE-4EE6-B329-69608D783241}"/>
                </a:ext>
              </a:extLst>
            </p:cNvPr>
            <p:cNvSpPr>
              <a:spLocks noChangeShapeType="1"/>
            </p:cNvSpPr>
            <p:nvPr/>
          </p:nvSpPr>
          <p:spPr bwMode="auto">
            <a:xfrm>
              <a:off x="4563" y="2011"/>
              <a:ext cx="0" cy="3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22" name="Rectangle 9">
              <a:extLst>
                <a:ext uri="{FF2B5EF4-FFF2-40B4-BE49-F238E27FC236}">
                  <a16:creationId xmlns:a16="http://schemas.microsoft.com/office/drawing/2014/main" id="{F5F2AA88-954B-487A-838C-B4FD193729BC}"/>
                </a:ext>
              </a:extLst>
            </p:cNvPr>
            <p:cNvSpPr>
              <a:spLocks noChangeArrowheads="1"/>
            </p:cNvSpPr>
            <p:nvPr/>
          </p:nvSpPr>
          <p:spPr bwMode="auto">
            <a:xfrm>
              <a:off x="2496" y="1680"/>
              <a:ext cx="720"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just">
                <a:spcBef>
                  <a:spcPct val="0"/>
                </a:spcBef>
                <a:buFontTx/>
                <a:buNone/>
              </a:pPr>
              <a:r>
                <a:rPr lang="zh-CN" altLang="en-US" b="1" i="0">
                  <a:latin typeface="Times New Roman" panose="02020603050405020304" pitchFamily="18" charset="0"/>
                </a:rPr>
                <a:t>表达式</a:t>
              </a:r>
            </a:p>
          </p:txBody>
        </p:sp>
        <p:sp>
          <p:nvSpPr>
            <p:cNvPr id="13323" name="Rectangle 10">
              <a:extLst>
                <a:ext uri="{FF2B5EF4-FFF2-40B4-BE49-F238E27FC236}">
                  <a16:creationId xmlns:a16="http://schemas.microsoft.com/office/drawing/2014/main" id="{9F87446C-E019-407A-8F1A-5F6EDF3EB51C}"/>
                </a:ext>
              </a:extLst>
            </p:cNvPr>
            <p:cNvSpPr>
              <a:spLocks noChangeArrowheads="1"/>
            </p:cNvSpPr>
            <p:nvPr/>
          </p:nvSpPr>
          <p:spPr bwMode="auto">
            <a:xfrm>
              <a:off x="4272" y="1680"/>
              <a:ext cx="816"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just">
                <a:spcBef>
                  <a:spcPct val="0"/>
                </a:spcBef>
                <a:buFontTx/>
                <a:buNone/>
              </a:pPr>
              <a:r>
                <a:rPr lang="zh-CN" altLang="en-US" b="1" i="0">
                  <a:latin typeface="Times New Roman" panose="02020603050405020304" pitchFamily="18" charset="0"/>
                </a:rPr>
                <a:t>表达式</a:t>
              </a:r>
            </a:p>
          </p:txBody>
        </p:sp>
        <p:sp>
          <p:nvSpPr>
            <p:cNvPr id="13324" name="Rectangle 11">
              <a:extLst>
                <a:ext uri="{FF2B5EF4-FFF2-40B4-BE49-F238E27FC236}">
                  <a16:creationId xmlns:a16="http://schemas.microsoft.com/office/drawing/2014/main" id="{FCBAF0C0-E5E0-48D8-9A2E-FF73754D3473}"/>
                </a:ext>
              </a:extLst>
            </p:cNvPr>
            <p:cNvSpPr>
              <a:spLocks noChangeArrowheads="1"/>
            </p:cNvSpPr>
            <p:nvPr/>
          </p:nvSpPr>
          <p:spPr bwMode="auto">
            <a:xfrm>
              <a:off x="2496" y="2256"/>
              <a:ext cx="768"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just">
                <a:spcBef>
                  <a:spcPct val="0"/>
                </a:spcBef>
                <a:buFontTx/>
                <a:buNone/>
              </a:pPr>
              <a:r>
                <a:rPr lang="zh-CN" altLang="en-US" b="1" i="0">
                  <a:latin typeface="Times New Roman" panose="02020603050405020304" pitchFamily="18" charset="0"/>
                </a:rPr>
                <a:t>标识符</a:t>
              </a:r>
            </a:p>
          </p:txBody>
        </p:sp>
        <p:sp>
          <p:nvSpPr>
            <p:cNvPr id="13325" name="Rectangle 12">
              <a:extLst>
                <a:ext uri="{FF2B5EF4-FFF2-40B4-BE49-F238E27FC236}">
                  <a16:creationId xmlns:a16="http://schemas.microsoft.com/office/drawing/2014/main" id="{3DD07E73-8E9B-450F-A475-FBB406EFAE68}"/>
                </a:ext>
              </a:extLst>
            </p:cNvPr>
            <p:cNvSpPr>
              <a:spLocks noChangeArrowheads="1"/>
            </p:cNvSpPr>
            <p:nvPr/>
          </p:nvSpPr>
          <p:spPr bwMode="auto">
            <a:xfrm>
              <a:off x="5040" y="2112"/>
              <a:ext cx="720"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just">
                <a:spcBef>
                  <a:spcPct val="0"/>
                </a:spcBef>
                <a:buFontTx/>
                <a:buNone/>
              </a:pPr>
              <a:r>
                <a:rPr lang="zh-CN" altLang="en-US" b="1" i="0">
                  <a:latin typeface="Times New Roman" panose="02020603050405020304" pitchFamily="18" charset="0"/>
                </a:rPr>
                <a:t>表达式</a:t>
              </a:r>
            </a:p>
          </p:txBody>
        </p:sp>
        <p:sp>
          <p:nvSpPr>
            <p:cNvPr id="13326" name="Rectangle 13">
              <a:extLst>
                <a:ext uri="{FF2B5EF4-FFF2-40B4-BE49-F238E27FC236}">
                  <a16:creationId xmlns:a16="http://schemas.microsoft.com/office/drawing/2014/main" id="{418967A6-3208-46D2-BB7F-8C61F30B9606}"/>
                </a:ext>
              </a:extLst>
            </p:cNvPr>
            <p:cNvSpPr>
              <a:spLocks noChangeArrowheads="1"/>
            </p:cNvSpPr>
            <p:nvPr/>
          </p:nvSpPr>
          <p:spPr bwMode="auto">
            <a:xfrm>
              <a:off x="3408" y="2112"/>
              <a:ext cx="781"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just">
                <a:spcBef>
                  <a:spcPct val="0"/>
                </a:spcBef>
                <a:buFontTx/>
                <a:buNone/>
              </a:pPr>
              <a:r>
                <a:rPr lang="zh-CN" altLang="en-US" b="1" i="0">
                  <a:latin typeface="Times New Roman" panose="02020603050405020304" pitchFamily="18" charset="0"/>
                </a:rPr>
                <a:t>表达式</a:t>
              </a:r>
            </a:p>
          </p:txBody>
        </p:sp>
        <p:sp>
          <p:nvSpPr>
            <p:cNvPr id="13327" name="Line 14">
              <a:extLst>
                <a:ext uri="{FF2B5EF4-FFF2-40B4-BE49-F238E27FC236}">
                  <a16:creationId xmlns:a16="http://schemas.microsoft.com/office/drawing/2014/main" id="{C4423A67-3B01-4703-831E-1E2240222D1C}"/>
                </a:ext>
              </a:extLst>
            </p:cNvPr>
            <p:cNvSpPr>
              <a:spLocks noChangeShapeType="1"/>
            </p:cNvSpPr>
            <p:nvPr/>
          </p:nvSpPr>
          <p:spPr bwMode="auto">
            <a:xfrm flipH="1">
              <a:off x="3798" y="1909"/>
              <a:ext cx="536"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28" name="Line 15">
              <a:extLst>
                <a:ext uri="{FF2B5EF4-FFF2-40B4-BE49-F238E27FC236}">
                  <a16:creationId xmlns:a16="http://schemas.microsoft.com/office/drawing/2014/main" id="{00D72E61-F674-4E74-8702-1CFE66FE3065}"/>
                </a:ext>
              </a:extLst>
            </p:cNvPr>
            <p:cNvSpPr>
              <a:spLocks noChangeShapeType="1"/>
            </p:cNvSpPr>
            <p:nvPr/>
          </p:nvSpPr>
          <p:spPr bwMode="auto">
            <a:xfrm>
              <a:off x="4800" y="1920"/>
              <a:ext cx="536"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29" name="Line 16">
              <a:extLst>
                <a:ext uri="{FF2B5EF4-FFF2-40B4-BE49-F238E27FC236}">
                  <a16:creationId xmlns:a16="http://schemas.microsoft.com/office/drawing/2014/main" id="{5402FEC2-EDA6-4E48-B0BA-72D84B6062F3}"/>
                </a:ext>
              </a:extLst>
            </p:cNvPr>
            <p:cNvSpPr>
              <a:spLocks noChangeShapeType="1"/>
            </p:cNvSpPr>
            <p:nvPr/>
          </p:nvSpPr>
          <p:spPr bwMode="auto">
            <a:xfrm>
              <a:off x="2802" y="2011"/>
              <a:ext cx="0"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0" name="Rectangle 17">
              <a:extLst>
                <a:ext uri="{FF2B5EF4-FFF2-40B4-BE49-F238E27FC236}">
                  <a16:creationId xmlns:a16="http://schemas.microsoft.com/office/drawing/2014/main" id="{4781FBC8-B6B4-42EB-8203-D72DCE647E32}"/>
                </a:ext>
              </a:extLst>
            </p:cNvPr>
            <p:cNvSpPr>
              <a:spLocks noChangeArrowheads="1"/>
            </p:cNvSpPr>
            <p:nvPr/>
          </p:nvSpPr>
          <p:spPr bwMode="auto">
            <a:xfrm>
              <a:off x="2496" y="2496"/>
              <a:ext cx="757"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just">
                <a:spcBef>
                  <a:spcPct val="0"/>
                </a:spcBef>
                <a:buFontTx/>
                <a:buNone/>
              </a:pPr>
              <a:r>
                <a:rPr lang="en-US" altLang="zh-CN" b="1" i="0">
                  <a:latin typeface="Times New Roman" panose="02020603050405020304" pitchFamily="18" charset="0"/>
                </a:rPr>
                <a:t>(initial)</a:t>
              </a:r>
            </a:p>
          </p:txBody>
        </p:sp>
        <p:sp>
          <p:nvSpPr>
            <p:cNvPr id="13331" name="Rectangle 18">
              <a:extLst>
                <a:ext uri="{FF2B5EF4-FFF2-40B4-BE49-F238E27FC236}">
                  <a16:creationId xmlns:a16="http://schemas.microsoft.com/office/drawing/2014/main" id="{16F58110-B0F8-4750-90F5-5CCB121A9B8B}"/>
                </a:ext>
              </a:extLst>
            </p:cNvPr>
            <p:cNvSpPr>
              <a:spLocks noChangeArrowheads="1"/>
            </p:cNvSpPr>
            <p:nvPr/>
          </p:nvSpPr>
          <p:spPr bwMode="auto">
            <a:xfrm>
              <a:off x="3408" y="2736"/>
              <a:ext cx="733" cy="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just">
                <a:spcBef>
                  <a:spcPct val="0"/>
                </a:spcBef>
                <a:buFontTx/>
                <a:buNone/>
              </a:pPr>
              <a:r>
                <a:rPr lang="zh-CN" altLang="en-US" b="1" i="0">
                  <a:latin typeface="Times New Roman" panose="02020603050405020304" pitchFamily="18" charset="0"/>
                </a:rPr>
                <a:t>标识符</a:t>
              </a:r>
            </a:p>
            <a:p>
              <a:pPr algn="just">
                <a:spcBef>
                  <a:spcPct val="0"/>
                </a:spcBef>
                <a:buFontTx/>
                <a:buNone/>
              </a:pPr>
              <a:r>
                <a:rPr lang="en-US" altLang="zh-CN" b="1" i="0">
                  <a:latin typeface="Times New Roman" panose="02020603050405020304" pitchFamily="18" charset="0"/>
                </a:rPr>
                <a:t>(rate)</a:t>
              </a:r>
            </a:p>
          </p:txBody>
        </p:sp>
        <p:sp>
          <p:nvSpPr>
            <p:cNvPr id="13332" name="Rectangle 19">
              <a:extLst>
                <a:ext uri="{FF2B5EF4-FFF2-40B4-BE49-F238E27FC236}">
                  <a16:creationId xmlns:a16="http://schemas.microsoft.com/office/drawing/2014/main" id="{1905E279-3C2D-4391-990B-6B4835FEE331}"/>
                </a:ext>
              </a:extLst>
            </p:cNvPr>
            <p:cNvSpPr>
              <a:spLocks noChangeArrowheads="1"/>
            </p:cNvSpPr>
            <p:nvPr/>
          </p:nvSpPr>
          <p:spPr bwMode="auto">
            <a:xfrm>
              <a:off x="5232" y="2736"/>
              <a:ext cx="459"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just">
                <a:spcBef>
                  <a:spcPct val="0"/>
                </a:spcBef>
                <a:buFontTx/>
                <a:buNone/>
              </a:pPr>
              <a:r>
                <a:rPr lang="zh-CN" altLang="en-US" b="1" i="0">
                  <a:latin typeface="Times New Roman" panose="02020603050405020304" pitchFamily="18" charset="0"/>
                </a:rPr>
                <a:t>数</a:t>
              </a:r>
            </a:p>
            <a:p>
              <a:pPr algn="just">
                <a:spcBef>
                  <a:spcPct val="0"/>
                </a:spcBef>
                <a:buFontTx/>
                <a:buNone/>
              </a:pPr>
              <a:r>
                <a:rPr lang="zh-CN" altLang="en-US" b="1" i="0">
                  <a:latin typeface="Times New Roman" panose="02020603050405020304" pitchFamily="18" charset="0"/>
                </a:rPr>
                <a:t>(60)</a:t>
              </a:r>
            </a:p>
          </p:txBody>
        </p:sp>
        <p:sp>
          <p:nvSpPr>
            <p:cNvPr id="13333" name="Rectangle 20">
              <a:extLst>
                <a:ext uri="{FF2B5EF4-FFF2-40B4-BE49-F238E27FC236}">
                  <a16:creationId xmlns:a16="http://schemas.microsoft.com/office/drawing/2014/main" id="{8DFF78FB-1FBC-4CB6-B3E0-100290736D2B}"/>
                </a:ext>
              </a:extLst>
            </p:cNvPr>
            <p:cNvSpPr>
              <a:spLocks noChangeArrowheads="1"/>
            </p:cNvSpPr>
            <p:nvPr/>
          </p:nvSpPr>
          <p:spPr bwMode="auto">
            <a:xfrm>
              <a:off x="4464" y="2256"/>
              <a:ext cx="307"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just">
                <a:spcBef>
                  <a:spcPct val="0"/>
                </a:spcBef>
                <a:buFontTx/>
                <a:buNone/>
              </a:pPr>
              <a:r>
                <a:rPr lang="zh-CN" altLang="en-US" b="1" i="0">
                  <a:latin typeface="Times New Roman" panose="02020603050405020304" pitchFamily="18" charset="0"/>
                </a:rPr>
                <a:t>*</a:t>
              </a:r>
            </a:p>
          </p:txBody>
        </p:sp>
        <p:sp>
          <p:nvSpPr>
            <p:cNvPr id="13334" name="Rectangle 21">
              <a:extLst>
                <a:ext uri="{FF2B5EF4-FFF2-40B4-BE49-F238E27FC236}">
                  <a16:creationId xmlns:a16="http://schemas.microsoft.com/office/drawing/2014/main" id="{9DD49091-1ED2-42D4-B31C-47E08A8E56CF}"/>
                </a:ext>
              </a:extLst>
            </p:cNvPr>
            <p:cNvSpPr>
              <a:spLocks noChangeArrowheads="1"/>
            </p:cNvSpPr>
            <p:nvPr/>
          </p:nvSpPr>
          <p:spPr bwMode="auto">
            <a:xfrm>
              <a:off x="3552" y="1776"/>
              <a:ext cx="306"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just">
                <a:spcBef>
                  <a:spcPct val="0"/>
                </a:spcBef>
                <a:buFontTx/>
                <a:buNone/>
              </a:pPr>
              <a:r>
                <a:rPr lang="zh-CN" altLang="en-US" b="1" i="0">
                  <a:latin typeface="Times New Roman" panose="02020603050405020304" pitchFamily="18" charset="0"/>
                </a:rPr>
                <a:t>+</a:t>
              </a:r>
            </a:p>
          </p:txBody>
        </p:sp>
        <p:sp>
          <p:nvSpPr>
            <p:cNvPr id="13335" name="Line 22">
              <a:extLst>
                <a:ext uri="{FF2B5EF4-FFF2-40B4-BE49-F238E27FC236}">
                  <a16:creationId xmlns:a16="http://schemas.microsoft.com/office/drawing/2014/main" id="{87C12EB3-A0AF-4CEF-BF96-01D50E37313F}"/>
                </a:ext>
              </a:extLst>
            </p:cNvPr>
            <p:cNvSpPr>
              <a:spLocks noChangeShapeType="1"/>
            </p:cNvSpPr>
            <p:nvPr/>
          </p:nvSpPr>
          <p:spPr bwMode="auto">
            <a:xfrm>
              <a:off x="3648" y="1536"/>
              <a:ext cx="0"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6" name="Line 23">
              <a:extLst>
                <a:ext uri="{FF2B5EF4-FFF2-40B4-BE49-F238E27FC236}">
                  <a16:creationId xmlns:a16="http://schemas.microsoft.com/office/drawing/2014/main" id="{5BDB57D4-53F3-4F3F-95F0-3B61D97887AD}"/>
                </a:ext>
              </a:extLst>
            </p:cNvPr>
            <p:cNvSpPr>
              <a:spLocks noChangeShapeType="1"/>
            </p:cNvSpPr>
            <p:nvPr/>
          </p:nvSpPr>
          <p:spPr bwMode="auto">
            <a:xfrm>
              <a:off x="3744" y="2400"/>
              <a:ext cx="0" cy="30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7" name="Line 24">
              <a:extLst>
                <a:ext uri="{FF2B5EF4-FFF2-40B4-BE49-F238E27FC236}">
                  <a16:creationId xmlns:a16="http://schemas.microsoft.com/office/drawing/2014/main" id="{AF7810DB-85D0-4C9A-9043-68FA6920F620}"/>
                </a:ext>
              </a:extLst>
            </p:cNvPr>
            <p:cNvSpPr>
              <a:spLocks noChangeShapeType="1"/>
            </p:cNvSpPr>
            <p:nvPr/>
          </p:nvSpPr>
          <p:spPr bwMode="auto">
            <a:xfrm>
              <a:off x="5376" y="2400"/>
              <a:ext cx="0" cy="30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63897" name="Rectangle 25">
            <a:extLst>
              <a:ext uri="{FF2B5EF4-FFF2-40B4-BE49-F238E27FC236}">
                <a16:creationId xmlns:a16="http://schemas.microsoft.com/office/drawing/2014/main" id="{316B60C8-7057-4C2C-8636-A46371E7B899}"/>
              </a:ext>
            </a:extLst>
          </p:cNvPr>
          <p:cNvSpPr>
            <a:spLocks noChangeArrowheads="1"/>
          </p:cNvSpPr>
          <p:nvPr/>
        </p:nvSpPr>
        <p:spPr bwMode="auto">
          <a:xfrm>
            <a:off x="3995738" y="5805488"/>
            <a:ext cx="47529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rPr>
              <a:t>initial + rate </a:t>
            </a:r>
            <a:r>
              <a:rPr lang="en-US" altLang="zh-CN" sz="2800" b="1" i="0" dirty="0">
                <a:latin typeface="宋体" panose="02010600030101010101" pitchFamily="2" charset="-122"/>
              </a:rPr>
              <a:t>* </a:t>
            </a:r>
            <a:r>
              <a:rPr lang="en-US" altLang="zh-CN" sz="2800" b="1" i="0" dirty="0">
                <a:latin typeface="Times New Roman" panose="02020603050405020304" pitchFamily="18" charset="0"/>
              </a:rPr>
              <a:t>60 </a:t>
            </a:r>
            <a:r>
              <a:rPr lang="zh-CN" altLang="en-US" sz="2800" b="1" i="0" dirty="0">
                <a:latin typeface="Times New Roman" panose="02020603050405020304" pitchFamily="18" charset="0"/>
              </a:rPr>
              <a:t>的</a:t>
            </a:r>
            <a:r>
              <a:rPr lang="zh-CN" altLang="en-US" sz="2800" b="1" i="0" dirty="0">
                <a:solidFill>
                  <a:srgbClr val="C00000"/>
                </a:solidFill>
                <a:latin typeface="Times New Roman" panose="02020603050405020304" pitchFamily="18" charset="0"/>
              </a:rPr>
              <a:t>分析树</a:t>
            </a:r>
          </a:p>
        </p:txBody>
      </p:sp>
      <p:sp>
        <p:nvSpPr>
          <p:cNvPr id="28" name="Rectangle 2">
            <a:extLst>
              <a:ext uri="{FF2B5EF4-FFF2-40B4-BE49-F238E27FC236}">
                <a16:creationId xmlns:a16="http://schemas.microsoft.com/office/drawing/2014/main" id="{30408085-30A4-42C0-B3D8-E1DEFB9434E1}"/>
              </a:ext>
            </a:extLst>
          </p:cNvPr>
          <p:cNvSpPr>
            <a:spLocks noGrp="1" noChangeArrowheads="1"/>
          </p:cNvSpPr>
          <p:nvPr>
            <p:ph type="title"/>
          </p:nvPr>
        </p:nvSpPr>
        <p:spPr>
          <a:xfrm>
            <a:off x="1066800" y="762000"/>
            <a:ext cx="4813300" cy="877888"/>
          </a:xfrm>
        </p:spPr>
        <p:txBody>
          <a:bodyPr/>
          <a:lstStyle/>
          <a:p>
            <a:pPr algn="ctr"/>
            <a:r>
              <a:rPr lang="zh-CN" altLang="en-US" b="1" dirty="0">
                <a:solidFill>
                  <a:srgbClr val="000099"/>
                </a:solidFill>
                <a:latin typeface="华文新魏" pitchFamily="2" charset="-122"/>
                <a:ea typeface="华文新魏" pitchFamily="2" charset="-122"/>
              </a:rPr>
              <a:t>表达式的语法特征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63875">
                                            <p:txEl>
                                              <p:pRg st="2" end="2"/>
                                            </p:txEl>
                                          </p:spTgt>
                                        </p:tgtEl>
                                        <p:attrNameLst>
                                          <p:attrName>style.visibility</p:attrName>
                                        </p:attrNameLst>
                                      </p:cBhvr>
                                      <p:to>
                                        <p:strVal val="visible"/>
                                      </p:to>
                                    </p:set>
                                    <p:animEffect transition="in" filter="box(in)">
                                      <p:cBhvr>
                                        <p:cTn id="7" dur="500"/>
                                        <p:tgtEl>
                                          <p:spTgt spid="463875">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63875">
                                            <p:txEl>
                                              <p:pRg st="3" end="3"/>
                                            </p:txEl>
                                          </p:spTgt>
                                        </p:tgtEl>
                                        <p:attrNameLst>
                                          <p:attrName>style.visibility</p:attrName>
                                        </p:attrNameLst>
                                      </p:cBhvr>
                                      <p:to>
                                        <p:strVal val="visible"/>
                                      </p:to>
                                    </p:set>
                                    <p:animEffect transition="in" filter="box(in)">
                                      <p:cBhvr>
                                        <p:cTn id="10" dur="500"/>
                                        <p:tgtEl>
                                          <p:spTgt spid="463875">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63875">
                                            <p:txEl>
                                              <p:pRg st="4" end="4"/>
                                            </p:txEl>
                                          </p:spTgt>
                                        </p:tgtEl>
                                        <p:attrNameLst>
                                          <p:attrName>style.visibility</p:attrName>
                                        </p:attrNameLst>
                                      </p:cBhvr>
                                      <p:to>
                                        <p:strVal val="visible"/>
                                      </p:to>
                                    </p:set>
                                    <p:animEffect transition="in" filter="box(in)">
                                      <p:cBhvr>
                                        <p:cTn id="13" dur="500"/>
                                        <p:tgtEl>
                                          <p:spTgt spid="463875">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463875">
                                            <p:txEl>
                                              <p:pRg st="5" end="5"/>
                                            </p:txEl>
                                          </p:spTgt>
                                        </p:tgtEl>
                                        <p:attrNameLst>
                                          <p:attrName>style.visibility</p:attrName>
                                        </p:attrNameLst>
                                      </p:cBhvr>
                                      <p:to>
                                        <p:strVal val="visible"/>
                                      </p:to>
                                    </p:set>
                                    <p:animEffect transition="in" filter="box(in)">
                                      <p:cBhvr>
                                        <p:cTn id="16" dur="500"/>
                                        <p:tgtEl>
                                          <p:spTgt spid="463875">
                                            <p:txEl>
                                              <p:pRg st="5" end="5"/>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463875">
                                            <p:txEl>
                                              <p:pRg st="6" end="6"/>
                                            </p:txEl>
                                          </p:spTgt>
                                        </p:tgtEl>
                                        <p:attrNameLst>
                                          <p:attrName>style.visibility</p:attrName>
                                        </p:attrNameLst>
                                      </p:cBhvr>
                                      <p:to>
                                        <p:strVal val="visible"/>
                                      </p:to>
                                    </p:set>
                                    <p:animEffect transition="in" filter="box(in)">
                                      <p:cBhvr>
                                        <p:cTn id="19" dur="500"/>
                                        <p:tgtEl>
                                          <p:spTgt spid="463875">
                                            <p:txEl>
                                              <p:pRg st="6" end="6"/>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463876"/>
                                        </p:tgtEl>
                                        <p:attrNameLst>
                                          <p:attrName>style.visibility</p:attrName>
                                        </p:attrNameLst>
                                      </p:cBhvr>
                                      <p:to>
                                        <p:strVal val="visible"/>
                                      </p:to>
                                    </p:set>
                                    <p:animEffect transition="in" filter="box(in)">
                                      <p:cBhvr>
                                        <p:cTn id="24" dur="500"/>
                                        <p:tgtEl>
                                          <p:spTgt spid="463876"/>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463897"/>
                                        </p:tgtEl>
                                        <p:attrNameLst>
                                          <p:attrName>style.visibility</p:attrName>
                                        </p:attrNameLst>
                                      </p:cBhvr>
                                      <p:to>
                                        <p:strVal val="visible"/>
                                      </p:to>
                                    </p:set>
                                    <p:animEffect transition="in" filter="box(in)">
                                      <p:cBhvr>
                                        <p:cTn id="27" dur="500"/>
                                        <p:tgtEl>
                                          <p:spTgt spid="463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9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3">
            <a:extLst>
              <a:ext uri="{FF2B5EF4-FFF2-40B4-BE49-F238E27FC236}">
                <a16:creationId xmlns:a16="http://schemas.microsoft.com/office/drawing/2014/main" id="{9FAD83DA-0ADA-4747-ACC2-387F97303FDA}"/>
              </a:ext>
            </a:extLst>
          </p:cNvPr>
          <p:cNvGrpSpPr>
            <a:grpSpLocks/>
          </p:cNvGrpSpPr>
          <p:nvPr/>
        </p:nvGrpSpPr>
        <p:grpSpPr bwMode="auto">
          <a:xfrm>
            <a:off x="5975029" y="2693640"/>
            <a:ext cx="3278188" cy="2895600"/>
            <a:chOff x="3704" y="1296"/>
            <a:chExt cx="2065" cy="1824"/>
          </a:xfrm>
        </p:grpSpPr>
        <p:sp>
          <p:nvSpPr>
            <p:cNvPr id="14360" name="Rectangle 4">
              <a:extLst>
                <a:ext uri="{FF2B5EF4-FFF2-40B4-BE49-F238E27FC236}">
                  <a16:creationId xmlns:a16="http://schemas.microsoft.com/office/drawing/2014/main" id="{91254AAC-0CBD-49F5-B352-83282BB2C1E2}"/>
                </a:ext>
              </a:extLst>
            </p:cNvPr>
            <p:cNvSpPr>
              <a:spLocks noChangeArrowheads="1"/>
            </p:cNvSpPr>
            <p:nvPr/>
          </p:nvSpPr>
          <p:spPr bwMode="auto">
            <a:xfrm>
              <a:off x="4128" y="1296"/>
              <a:ext cx="12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zh-CN" altLang="en-US" sz="2800" b="1" i="0">
                  <a:latin typeface="宋体" panose="02010600030101010101" pitchFamily="2" charset="-122"/>
                </a:rPr>
                <a:t>符 号 表</a:t>
              </a:r>
              <a:r>
                <a:rPr lang="zh-CN" altLang="en-US" sz="3200" i="0">
                  <a:latin typeface="Times New Roman" panose="02020603050405020304" pitchFamily="18" charset="0"/>
                </a:rPr>
                <a:t> </a:t>
              </a:r>
              <a:endParaRPr lang="en-US" altLang="zh-CN" sz="3200" i="0">
                <a:latin typeface="Times New Roman" panose="02020603050405020304" pitchFamily="18" charset="0"/>
              </a:endParaRPr>
            </a:p>
          </p:txBody>
        </p:sp>
        <p:sp>
          <p:nvSpPr>
            <p:cNvPr id="14361" name="Line 5">
              <a:extLst>
                <a:ext uri="{FF2B5EF4-FFF2-40B4-BE49-F238E27FC236}">
                  <a16:creationId xmlns:a16="http://schemas.microsoft.com/office/drawing/2014/main" id="{FA8C53BD-575A-4042-9DF0-989A52548732}"/>
                </a:ext>
              </a:extLst>
            </p:cNvPr>
            <p:cNvSpPr>
              <a:spLocks noChangeShapeType="1"/>
            </p:cNvSpPr>
            <p:nvPr/>
          </p:nvSpPr>
          <p:spPr bwMode="auto">
            <a:xfrm>
              <a:off x="3984" y="1968"/>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2" name="Line 6">
              <a:extLst>
                <a:ext uri="{FF2B5EF4-FFF2-40B4-BE49-F238E27FC236}">
                  <a16:creationId xmlns:a16="http://schemas.microsoft.com/office/drawing/2014/main" id="{F65787BA-D83B-4B73-8386-85A95F42ED85}"/>
                </a:ext>
              </a:extLst>
            </p:cNvPr>
            <p:cNvSpPr>
              <a:spLocks noChangeShapeType="1"/>
            </p:cNvSpPr>
            <p:nvPr/>
          </p:nvSpPr>
          <p:spPr bwMode="auto">
            <a:xfrm>
              <a:off x="3984"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3" name="Line 7">
              <a:extLst>
                <a:ext uri="{FF2B5EF4-FFF2-40B4-BE49-F238E27FC236}">
                  <a16:creationId xmlns:a16="http://schemas.microsoft.com/office/drawing/2014/main" id="{C2A8BE47-DAC5-46D1-B9D1-286D4BCC8AB0}"/>
                </a:ext>
              </a:extLst>
            </p:cNvPr>
            <p:cNvSpPr>
              <a:spLocks noChangeShapeType="1"/>
            </p:cNvSpPr>
            <p:nvPr/>
          </p:nvSpPr>
          <p:spPr bwMode="auto">
            <a:xfrm>
              <a:off x="4944"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4" name="Line 8">
              <a:extLst>
                <a:ext uri="{FF2B5EF4-FFF2-40B4-BE49-F238E27FC236}">
                  <a16:creationId xmlns:a16="http://schemas.microsoft.com/office/drawing/2014/main" id="{B8B256D2-F3EE-43A0-97E4-480D5D74CB21}"/>
                </a:ext>
              </a:extLst>
            </p:cNvPr>
            <p:cNvSpPr>
              <a:spLocks noChangeShapeType="1"/>
            </p:cNvSpPr>
            <p:nvPr/>
          </p:nvSpPr>
          <p:spPr bwMode="auto">
            <a:xfrm>
              <a:off x="5616"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5" name="Rectangle 9">
              <a:extLst>
                <a:ext uri="{FF2B5EF4-FFF2-40B4-BE49-F238E27FC236}">
                  <a16:creationId xmlns:a16="http://schemas.microsoft.com/office/drawing/2014/main" id="{3DE3F90C-B442-4454-893F-CA52A6806640}"/>
                </a:ext>
              </a:extLst>
            </p:cNvPr>
            <p:cNvSpPr>
              <a:spLocks noChangeArrowheads="1"/>
            </p:cNvSpPr>
            <p:nvPr/>
          </p:nvSpPr>
          <p:spPr bwMode="auto">
            <a:xfrm>
              <a:off x="3984" y="1632"/>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rPr>
                <a:t>position</a:t>
              </a:r>
            </a:p>
          </p:txBody>
        </p:sp>
        <p:sp>
          <p:nvSpPr>
            <p:cNvPr id="14366" name="Line 10">
              <a:extLst>
                <a:ext uri="{FF2B5EF4-FFF2-40B4-BE49-F238E27FC236}">
                  <a16:creationId xmlns:a16="http://schemas.microsoft.com/office/drawing/2014/main" id="{409665FB-1313-4131-AFB3-61C84123683C}"/>
                </a:ext>
              </a:extLst>
            </p:cNvPr>
            <p:cNvSpPr>
              <a:spLocks noChangeShapeType="1"/>
            </p:cNvSpPr>
            <p:nvPr/>
          </p:nvSpPr>
          <p:spPr bwMode="auto">
            <a:xfrm>
              <a:off x="3984" y="1632"/>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7" name="Rectangle 11">
              <a:extLst>
                <a:ext uri="{FF2B5EF4-FFF2-40B4-BE49-F238E27FC236}">
                  <a16:creationId xmlns:a16="http://schemas.microsoft.com/office/drawing/2014/main" id="{801C5D19-90E0-46B3-A8FE-DC10AA6E5205}"/>
                </a:ext>
              </a:extLst>
            </p:cNvPr>
            <p:cNvSpPr>
              <a:spLocks noChangeArrowheads="1"/>
            </p:cNvSpPr>
            <p:nvPr/>
          </p:nvSpPr>
          <p:spPr bwMode="auto">
            <a:xfrm>
              <a:off x="3992" y="1968"/>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rPr>
                <a:t>initial </a:t>
              </a:r>
            </a:p>
          </p:txBody>
        </p:sp>
        <p:sp>
          <p:nvSpPr>
            <p:cNvPr id="14368" name="Line 12">
              <a:extLst>
                <a:ext uri="{FF2B5EF4-FFF2-40B4-BE49-F238E27FC236}">
                  <a16:creationId xmlns:a16="http://schemas.microsoft.com/office/drawing/2014/main" id="{BCF3C73B-AD6A-426A-BA80-030830C22FB4}"/>
                </a:ext>
              </a:extLst>
            </p:cNvPr>
            <p:cNvSpPr>
              <a:spLocks noChangeShapeType="1"/>
            </p:cNvSpPr>
            <p:nvPr/>
          </p:nvSpPr>
          <p:spPr bwMode="auto">
            <a:xfrm>
              <a:off x="3984" y="2304"/>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9" name="Line 13">
              <a:extLst>
                <a:ext uri="{FF2B5EF4-FFF2-40B4-BE49-F238E27FC236}">
                  <a16:creationId xmlns:a16="http://schemas.microsoft.com/office/drawing/2014/main" id="{822216C5-BF3B-49BB-A56D-9F64B57AA3C1}"/>
                </a:ext>
              </a:extLst>
            </p:cNvPr>
            <p:cNvSpPr>
              <a:spLocks noChangeShapeType="1"/>
            </p:cNvSpPr>
            <p:nvPr/>
          </p:nvSpPr>
          <p:spPr bwMode="auto">
            <a:xfrm>
              <a:off x="3984" y="2640"/>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0" name="Rectangle 14">
              <a:extLst>
                <a:ext uri="{FF2B5EF4-FFF2-40B4-BE49-F238E27FC236}">
                  <a16:creationId xmlns:a16="http://schemas.microsoft.com/office/drawing/2014/main" id="{E6182651-AD59-4399-B6C9-BA243404CF5C}"/>
                </a:ext>
              </a:extLst>
            </p:cNvPr>
            <p:cNvSpPr>
              <a:spLocks noChangeArrowheads="1"/>
            </p:cNvSpPr>
            <p:nvPr/>
          </p:nvSpPr>
          <p:spPr bwMode="auto">
            <a:xfrm>
              <a:off x="3992" y="2304"/>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rPr>
                <a:t>rate</a:t>
              </a:r>
            </a:p>
          </p:txBody>
        </p:sp>
        <p:sp>
          <p:nvSpPr>
            <p:cNvPr id="14371" name="Rectangle 15">
              <a:extLst>
                <a:ext uri="{FF2B5EF4-FFF2-40B4-BE49-F238E27FC236}">
                  <a16:creationId xmlns:a16="http://schemas.microsoft.com/office/drawing/2014/main" id="{0DA6DBE7-0975-4FD1-98BF-16A868FA468C}"/>
                </a:ext>
              </a:extLst>
            </p:cNvPr>
            <p:cNvSpPr>
              <a:spLocks noChangeArrowheads="1"/>
            </p:cNvSpPr>
            <p:nvPr/>
          </p:nvSpPr>
          <p:spPr bwMode="auto">
            <a:xfrm>
              <a:off x="5001" y="1616"/>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rPr>
                <a:t>. . .</a:t>
              </a:r>
            </a:p>
          </p:txBody>
        </p:sp>
        <p:sp>
          <p:nvSpPr>
            <p:cNvPr id="14372" name="Rectangle 16">
              <a:extLst>
                <a:ext uri="{FF2B5EF4-FFF2-40B4-BE49-F238E27FC236}">
                  <a16:creationId xmlns:a16="http://schemas.microsoft.com/office/drawing/2014/main" id="{E4F14E2F-EBDD-4731-BF23-506F7739A3ED}"/>
                </a:ext>
              </a:extLst>
            </p:cNvPr>
            <p:cNvSpPr>
              <a:spLocks noChangeArrowheads="1"/>
            </p:cNvSpPr>
            <p:nvPr/>
          </p:nvSpPr>
          <p:spPr bwMode="auto">
            <a:xfrm>
              <a:off x="5001" y="1952"/>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rPr>
                <a:t>. . .</a:t>
              </a:r>
            </a:p>
          </p:txBody>
        </p:sp>
        <p:sp>
          <p:nvSpPr>
            <p:cNvPr id="14373" name="Rectangle 17">
              <a:extLst>
                <a:ext uri="{FF2B5EF4-FFF2-40B4-BE49-F238E27FC236}">
                  <a16:creationId xmlns:a16="http://schemas.microsoft.com/office/drawing/2014/main" id="{8944C948-9957-4808-B740-DBF598B25884}"/>
                </a:ext>
              </a:extLst>
            </p:cNvPr>
            <p:cNvSpPr>
              <a:spLocks noChangeArrowheads="1"/>
            </p:cNvSpPr>
            <p:nvPr/>
          </p:nvSpPr>
          <p:spPr bwMode="auto">
            <a:xfrm>
              <a:off x="5001" y="2288"/>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rPr>
                <a:t>. . .</a:t>
              </a:r>
            </a:p>
          </p:txBody>
        </p:sp>
        <p:sp>
          <p:nvSpPr>
            <p:cNvPr id="14374" name="Rectangle 18">
              <a:extLst>
                <a:ext uri="{FF2B5EF4-FFF2-40B4-BE49-F238E27FC236}">
                  <a16:creationId xmlns:a16="http://schemas.microsoft.com/office/drawing/2014/main" id="{192B01A1-A247-4217-9C66-C9D8E8C1CFAD}"/>
                </a:ext>
              </a:extLst>
            </p:cNvPr>
            <p:cNvSpPr>
              <a:spLocks noChangeArrowheads="1"/>
            </p:cNvSpPr>
            <p:nvPr/>
          </p:nvSpPr>
          <p:spPr bwMode="auto">
            <a:xfrm>
              <a:off x="3704" y="163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rPr>
                <a:t>1</a:t>
              </a:r>
            </a:p>
          </p:txBody>
        </p:sp>
        <p:sp>
          <p:nvSpPr>
            <p:cNvPr id="14375" name="Rectangle 19">
              <a:extLst>
                <a:ext uri="{FF2B5EF4-FFF2-40B4-BE49-F238E27FC236}">
                  <a16:creationId xmlns:a16="http://schemas.microsoft.com/office/drawing/2014/main" id="{27D6E86C-519F-4DFC-81E3-EF34BA2F77A1}"/>
                </a:ext>
              </a:extLst>
            </p:cNvPr>
            <p:cNvSpPr>
              <a:spLocks noChangeArrowheads="1"/>
            </p:cNvSpPr>
            <p:nvPr/>
          </p:nvSpPr>
          <p:spPr bwMode="auto">
            <a:xfrm>
              <a:off x="3704" y="196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rPr>
                <a:t>2</a:t>
              </a:r>
            </a:p>
          </p:txBody>
        </p:sp>
        <p:sp>
          <p:nvSpPr>
            <p:cNvPr id="14376" name="Rectangle 20">
              <a:extLst>
                <a:ext uri="{FF2B5EF4-FFF2-40B4-BE49-F238E27FC236}">
                  <a16:creationId xmlns:a16="http://schemas.microsoft.com/office/drawing/2014/main" id="{A67EDBCD-E4E2-4EF4-9270-339C99D8FCF2}"/>
                </a:ext>
              </a:extLst>
            </p:cNvPr>
            <p:cNvSpPr>
              <a:spLocks noChangeArrowheads="1"/>
            </p:cNvSpPr>
            <p:nvPr/>
          </p:nvSpPr>
          <p:spPr bwMode="auto">
            <a:xfrm>
              <a:off x="3704" y="230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rPr>
                <a:t>3</a:t>
              </a:r>
            </a:p>
          </p:txBody>
        </p:sp>
      </p:grpSp>
      <p:grpSp>
        <p:nvGrpSpPr>
          <p:cNvPr id="14339" name="Group 56">
            <a:extLst>
              <a:ext uri="{FF2B5EF4-FFF2-40B4-BE49-F238E27FC236}">
                <a16:creationId xmlns:a16="http://schemas.microsoft.com/office/drawing/2014/main" id="{73BB7C95-6B66-4CE9-A05E-0A07712CEA4D}"/>
              </a:ext>
            </a:extLst>
          </p:cNvPr>
          <p:cNvGrpSpPr>
            <a:grpSpLocks/>
          </p:cNvGrpSpPr>
          <p:nvPr/>
        </p:nvGrpSpPr>
        <p:grpSpPr bwMode="auto">
          <a:xfrm>
            <a:off x="323528" y="2163340"/>
            <a:ext cx="5378450" cy="4116388"/>
            <a:chOff x="144" y="1104"/>
            <a:chExt cx="3388" cy="2593"/>
          </a:xfrm>
        </p:grpSpPr>
        <p:sp>
          <p:nvSpPr>
            <p:cNvPr id="14342" name="Rectangle 22">
              <a:extLst>
                <a:ext uri="{FF2B5EF4-FFF2-40B4-BE49-F238E27FC236}">
                  <a16:creationId xmlns:a16="http://schemas.microsoft.com/office/drawing/2014/main" id="{B6483BA5-87A6-4A14-B474-EA98325860E8}"/>
                </a:ext>
              </a:extLst>
            </p:cNvPr>
            <p:cNvSpPr>
              <a:spLocks noChangeArrowheads="1"/>
            </p:cNvSpPr>
            <p:nvPr/>
          </p:nvSpPr>
          <p:spPr bwMode="auto">
            <a:xfrm>
              <a:off x="960" y="1872"/>
              <a:ext cx="1728" cy="432"/>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ctr">
                <a:buFontTx/>
                <a:buNone/>
              </a:pPr>
              <a:r>
                <a:rPr lang="zh-CN" altLang="en-US" sz="2800" b="1" i="0" dirty="0">
                  <a:solidFill>
                    <a:srgbClr val="C00000"/>
                  </a:solidFill>
                  <a:latin typeface="华文新魏" panose="02010800040101010101" pitchFamily="2" charset="-122"/>
                  <a:ea typeface="华文新魏" panose="02010800040101010101" pitchFamily="2" charset="-122"/>
                </a:rPr>
                <a:t>语法分析器</a:t>
              </a:r>
              <a:endParaRPr lang="zh-CN" altLang="en-US" sz="2800" b="1" dirty="0">
                <a:solidFill>
                  <a:srgbClr val="C00000"/>
                </a:solidFill>
                <a:latin typeface="华文新魏" panose="02010800040101010101" pitchFamily="2" charset="-122"/>
                <a:ea typeface="华文新魏" panose="02010800040101010101" pitchFamily="2" charset="-122"/>
              </a:endParaRPr>
            </a:p>
          </p:txBody>
        </p:sp>
        <p:sp>
          <p:nvSpPr>
            <p:cNvPr id="14343" name="Line 23">
              <a:extLst>
                <a:ext uri="{FF2B5EF4-FFF2-40B4-BE49-F238E27FC236}">
                  <a16:creationId xmlns:a16="http://schemas.microsoft.com/office/drawing/2014/main" id="{92DAD9BF-3506-4698-805D-C4F10A576E03}"/>
                </a:ext>
              </a:extLst>
            </p:cNvPr>
            <p:cNvSpPr>
              <a:spLocks noChangeShapeType="1"/>
            </p:cNvSpPr>
            <p:nvPr/>
          </p:nvSpPr>
          <p:spPr bwMode="auto">
            <a:xfrm>
              <a:off x="1824" y="1536"/>
              <a:ext cx="0" cy="288"/>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4" name="Rectangle 25">
              <a:extLst>
                <a:ext uri="{FF2B5EF4-FFF2-40B4-BE49-F238E27FC236}">
                  <a16:creationId xmlns:a16="http://schemas.microsoft.com/office/drawing/2014/main" id="{5D429AD5-EAE7-4320-A812-EB67AECA9DE2}"/>
                </a:ext>
              </a:extLst>
            </p:cNvPr>
            <p:cNvSpPr>
              <a:spLocks noChangeArrowheads="1"/>
            </p:cNvSpPr>
            <p:nvPr/>
          </p:nvSpPr>
          <p:spPr bwMode="auto">
            <a:xfrm>
              <a:off x="144" y="1104"/>
              <a:ext cx="3388"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sym typeface="Symbol" panose="05050102010706020507" pitchFamily="18" charset="2"/>
                </a:rPr>
                <a:t>i</a:t>
              </a:r>
              <a:r>
                <a:rPr lang="en-US" altLang="zh-CN" sz="2800" b="1" i="0" dirty="0">
                  <a:latin typeface="Times New Roman" panose="02020603050405020304" pitchFamily="18" charset="0"/>
                </a:rPr>
                <a:t>d, 1</a:t>
              </a:r>
              <a:r>
                <a:rPr lang="en-US" altLang="zh-CN" sz="2800" b="1" i="0" dirty="0">
                  <a:latin typeface="Times New Roman" panose="02020603050405020304" pitchFamily="18" charset="0"/>
                  <a:sym typeface="Symbol" panose="05050102010706020507" pitchFamily="18" charset="2"/>
                </a:rPr>
                <a:t></a:t>
              </a:r>
              <a:r>
                <a:rPr lang="zh-CN" altLang="en-US" sz="2800" dirty="0">
                  <a:latin typeface="Times New Roman" panose="02020603050405020304" pitchFamily="18" charset="0"/>
                </a:rPr>
                <a:t> </a:t>
              </a:r>
              <a:r>
                <a:rPr lang="en-US" altLang="zh-CN" sz="2800" b="1" i="0" dirty="0">
                  <a:latin typeface="Times New Roman" panose="02020603050405020304" pitchFamily="18" charset="0"/>
                  <a:sym typeface="Symbol" panose="05050102010706020507" pitchFamily="18" charset="2"/>
                </a:rPr>
                <a:t></a:t>
              </a:r>
              <a:r>
                <a:rPr lang="en-US" altLang="zh-CN" sz="2800" b="1" i="0" dirty="0">
                  <a:latin typeface="Times New Roman" panose="02020603050405020304" pitchFamily="18" charset="0"/>
                </a:rPr>
                <a:t>=</a:t>
              </a:r>
              <a:r>
                <a:rPr lang="en-US" altLang="zh-CN" sz="2800" b="1" i="0" dirty="0">
                  <a:latin typeface="Times New Roman" panose="02020603050405020304" pitchFamily="18" charset="0"/>
                  <a:sym typeface="Symbol" panose="05050102010706020507" pitchFamily="18" charset="2"/>
                </a:rPr>
                <a:t></a:t>
              </a:r>
              <a:r>
                <a:rPr lang="en-US" altLang="zh-CN" sz="2800" b="1" i="0" dirty="0">
                  <a:latin typeface="Times New Roman" panose="02020603050405020304" pitchFamily="18" charset="0"/>
                </a:rPr>
                <a:t> </a:t>
              </a:r>
              <a:r>
                <a:rPr lang="en-US" altLang="zh-CN" sz="2800" b="1" i="0" dirty="0">
                  <a:latin typeface="Times New Roman" panose="02020603050405020304" pitchFamily="18" charset="0"/>
                  <a:sym typeface="Symbol" panose="05050102010706020507" pitchFamily="18" charset="2"/>
                </a:rPr>
                <a:t></a:t>
              </a:r>
              <a:r>
                <a:rPr lang="en-US" altLang="zh-CN" sz="2800" b="1" i="0" dirty="0">
                  <a:latin typeface="Times New Roman" panose="02020603050405020304" pitchFamily="18" charset="0"/>
                </a:rPr>
                <a:t>id, 2</a:t>
              </a:r>
              <a:r>
                <a:rPr lang="en-US" altLang="zh-CN" sz="2800" b="1" i="0" dirty="0">
                  <a:latin typeface="Times New Roman" panose="02020603050405020304" pitchFamily="18" charset="0"/>
                  <a:sym typeface="Symbol" panose="05050102010706020507" pitchFamily="18" charset="2"/>
                </a:rPr>
                <a:t></a:t>
              </a:r>
              <a:r>
                <a:rPr lang="en-US" altLang="zh-CN" sz="2800" b="1" i="0" dirty="0">
                  <a:latin typeface="Times New Roman" panose="02020603050405020304" pitchFamily="18" charset="0"/>
                </a:rPr>
                <a:t> </a:t>
              </a:r>
              <a:r>
                <a:rPr lang="en-US" altLang="zh-CN" sz="2800" b="1" i="0" dirty="0">
                  <a:latin typeface="Times New Roman" panose="02020603050405020304" pitchFamily="18" charset="0"/>
                  <a:sym typeface="Symbol" panose="05050102010706020507" pitchFamily="18" charset="2"/>
                </a:rPr>
                <a:t></a:t>
              </a:r>
              <a:r>
                <a:rPr lang="en-US" altLang="zh-CN" sz="2800" b="1" i="0" dirty="0">
                  <a:latin typeface="Times New Roman" panose="02020603050405020304" pitchFamily="18" charset="0"/>
                </a:rPr>
                <a:t>+</a:t>
              </a:r>
              <a:r>
                <a:rPr lang="en-US" altLang="zh-CN" sz="2800" b="1" i="0" dirty="0">
                  <a:latin typeface="Times New Roman" panose="02020603050405020304" pitchFamily="18" charset="0"/>
                  <a:sym typeface="Symbol" panose="05050102010706020507" pitchFamily="18" charset="2"/>
                </a:rPr>
                <a:t></a:t>
              </a:r>
              <a:r>
                <a:rPr lang="en-US" altLang="zh-CN" sz="2800" b="1" i="0" dirty="0">
                  <a:latin typeface="Times New Roman" panose="02020603050405020304" pitchFamily="18" charset="0"/>
                </a:rPr>
                <a:t> </a:t>
              </a:r>
              <a:r>
                <a:rPr lang="en-US" altLang="zh-CN" sz="2800" b="1" i="0" dirty="0">
                  <a:latin typeface="Times New Roman" panose="02020603050405020304" pitchFamily="18" charset="0"/>
                  <a:sym typeface="Symbol" panose="05050102010706020507" pitchFamily="18" charset="2"/>
                </a:rPr>
                <a:t></a:t>
              </a:r>
              <a:r>
                <a:rPr lang="en-US" altLang="zh-CN" sz="2800" b="1" i="0" dirty="0">
                  <a:latin typeface="Times New Roman" panose="02020603050405020304" pitchFamily="18" charset="0"/>
                </a:rPr>
                <a:t>id, 3</a:t>
              </a:r>
              <a:r>
                <a:rPr lang="en-US" altLang="zh-CN" sz="2800" b="1" i="0" dirty="0">
                  <a:latin typeface="Times New Roman" panose="02020603050405020304" pitchFamily="18" charset="0"/>
                  <a:sym typeface="Symbol" panose="05050102010706020507" pitchFamily="18" charset="2"/>
                </a:rPr>
                <a:t></a:t>
              </a:r>
              <a:r>
                <a:rPr lang="en-US" altLang="zh-CN" sz="2800" b="1" i="0" dirty="0">
                  <a:latin typeface="Times New Roman" panose="02020603050405020304" pitchFamily="18" charset="0"/>
                </a:rPr>
                <a:t> </a:t>
              </a:r>
              <a:r>
                <a:rPr lang="en-US" altLang="zh-CN" sz="2800" b="1" i="0" dirty="0">
                  <a:latin typeface="Times New Roman" panose="02020603050405020304" pitchFamily="18" charset="0"/>
                  <a:sym typeface="Symbol" panose="05050102010706020507" pitchFamily="18" charset="2"/>
                </a:rPr>
                <a:t> </a:t>
              </a:r>
              <a:r>
                <a:rPr lang="en-US" altLang="zh-CN" sz="2800" b="1" i="0" dirty="0">
                  <a:latin typeface="Times New Roman" panose="02020603050405020304" pitchFamily="18" charset="0"/>
                </a:rPr>
                <a:t>60</a:t>
              </a:r>
              <a:r>
                <a:rPr lang="en-US" altLang="zh-CN" sz="2800" b="1" i="0" dirty="0">
                  <a:latin typeface="Times New Roman" panose="02020603050405020304" pitchFamily="18" charset="0"/>
                  <a:sym typeface="Symbol" panose="05050102010706020507" pitchFamily="18" charset="2"/>
                </a:rPr>
                <a:t></a:t>
              </a:r>
            </a:p>
          </p:txBody>
        </p:sp>
        <p:sp>
          <p:nvSpPr>
            <p:cNvPr id="14345" name="Line 27">
              <a:extLst>
                <a:ext uri="{FF2B5EF4-FFF2-40B4-BE49-F238E27FC236}">
                  <a16:creationId xmlns:a16="http://schemas.microsoft.com/office/drawing/2014/main" id="{815746CF-AD88-4EE3-BFBF-C2FEAC38FFC8}"/>
                </a:ext>
              </a:extLst>
            </p:cNvPr>
            <p:cNvSpPr>
              <a:spLocks noChangeShapeType="1"/>
            </p:cNvSpPr>
            <p:nvPr/>
          </p:nvSpPr>
          <p:spPr bwMode="auto">
            <a:xfrm>
              <a:off x="1824" y="2400"/>
              <a:ext cx="0" cy="288"/>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346" name="Group 55">
              <a:extLst>
                <a:ext uri="{FF2B5EF4-FFF2-40B4-BE49-F238E27FC236}">
                  <a16:creationId xmlns:a16="http://schemas.microsoft.com/office/drawing/2014/main" id="{74064B17-655B-420C-B7E3-8DDD918B0E24}"/>
                </a:ext>
              </a:extLst>
            </p:cNvPr>
            <p:cNvGrpSpPr>
              <a:grpSpLocks/>
            </p:cNvGrpSpPr>
            <p:nvPr/>
          </p:nvGrpSpPr>
          <p:grpSpPr bwMode="auto">
            <a:xfrm>
              <a:off x="527" y="2688"/>
              <a:ext cx="2641" cy="1009"/>
              <a:chOff x="527" y="2688"/>
              <a:chExt cx="2641" cy="1009"/>
            </a:xfrm>
          </p:grpSpPr>
          <p:sp>
            <p:nvSpPr>
              <p:cNvPr id="14347" name="Rectangle 28">
                <a:extLst>
                  <a:ext uri="{FF2B5EF4-FFF2-40B4-BE49-F238E27FC236}">
                    <a16:creationId xmlns:a16="http://schemas.microsoft.com/office/drawing/2014/main" id="{EABD8360-B353-493A-B7A1-922D4724E55B}"/>
                  </a:ext>
                </a:extLst>
              </p:cNvPr>
              <p:cNvSpPr>
                <a:spLocks noChangeArrowheads="1"/>
              </p:cNvSpPr>
              <p:nvPr/>
            </p:nvSpPr>
            <p:spPr bwMode="auto">
              <a:xfrm>
                <a:off x="1115" y="2688"/>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sym typeface="Symbol" panose="05050102010706020507" pitchFamily="18" charset="2"/>
                  </a:rPr>
                  <a:t></a:t>
                </a:r>
                <a:r>
                  <a:rPr lang="en-US" altLang="zh-CN" sz="2800" b="1" i="0" dirty="0">
                    <a:latin typeface="Times New Roman" panose="02020603050405020304" pitchFamily="18" charset="0"/>
                  </a:rPr>
                  <a:t>=</a:t>
                </a:r>
                <a:r>
                  <a:rPr lang="en-US" altLang="zh-CN" sz="2800" b="1" i="0" dirty="0">
                    <a:latin typeface="Times New Roman" panose="02020603050405020304" pitchFamily="18" charset="0"/>
                    <a:sym typeface="Symbol" panose="05050102010706020507" pitchFamily="18" charset="2"/>
                  </a:rPr>
                  <a:t></a:t>
                </a:r>
                <a:endParaRPr lang="zh-CN" altLang="en-US" sz="2800" b="1" i="0" dirty="0">
                  <a:latin typeface="Times New Roman" panose="02020603050405020304" pitchFamily="18" charset="0"/>
                  <a:sym typeface="Symbol" panose="05050102010706020507" pitchFamily="18" charset="2"/>
                </a:endParaRPr>
              </a:p>
            </p:txBody>
          </p:sp>
          <p:sp>
            <p:nvSpPr>
              <p:cNvPr id="14348" name="Rectangle 29">
                <a:extLst>
                  <a:ext uri="{FF2B5EF4-FFF2-40B4-BE49-F238E27FC236}">
                    <a16:creationId xmlns:a16="http://schemas.microsoft.com/office/drawing/2014/main" id="{5BD72D6B-4105-4722-B5BB-724749B51884}"/>
                  </a:ext>
                </a:extLst>
              </p:cNvPr>
              <p:cNvSpPr>
                <a:spLocks noChangeArrowheads="1"/>
              </p:cNvSpPr>
              <p:nvPr/>
            </p:nvSpPr>
            <p:spPr bwMode="auto">
              <a:xfrm>
                <a:off x="1660" y="2928"/>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sym typeface="Symbol" panose="05050102010706020507" pitchFamily="18" charset="2"/>
                  </a:rPr>
                  <a:t></a:t>
                </a:r>
                <a:r>
                  <a:rPr lang="en-US" altLang="zh-CN" sz="2800" b="1" i="0" dirty="0">
                    <a:latin typeface="Times New Roman" panose="02020603050405020304" pitchFamily="18" charset="0"/>
                  </a:rPr>
                  <a:t>+</a:t>
                </a:r>
                <a:r>
                  <a:rPr lang="en-US" altLang="zh-CN" sz="2800" b="1" i="0" dirty="0">
                    <a:latin typeface="Times New Roman" panose="02020603050405020304" pitchFamily="18" charset="0"/>
                    <a:sym typeface="Symbol" panose="05050102010706020507" pitchFamily="18" charset="2"/>
                  </a:rPr>
                  <a:t></a:t>
                </a:r>
                <a:endParaRPr lang="zh-CN" altLang="en-US" sz="2800" b="1" i="0" dirty="0">
                  <a:latin typeface="Times New Roman" panose="02020603050405020304" pitchFamily="18" charset="0"/>
                  <a:sym typeface="Symbol" panose="05050102010706020507" pitchFamily="18" charset="2"/>
                </a:endParaRPr>
              </a:p>
            </p:txBody>
          </p:sp>
          <p:sp>
            <p:nvSpPr>
              <p:cNvPr id="14349" name="Rectangle 30">
                <a:extLst>
                  <a:ext uri="{FF2B5EF4-FFF2-40B4-BE49-F238E27FC236}">
                    <a16:creationId xmlns:a16="http://schemas.microsoft.com/office/drawing/2014/main" id="{9C3409B9-8D78-47A4-971F-2ED2853C42CE}"/>
                  </a:ext>
                </a:extLst>
              </p:cNvPr>
              <p:cNvSpPr>
                <a:spLocks noChangeArrowheads="1"/>
              </p:cNvSpPr>
              <p:nvPr/>
            </p:nvSpPr>
            <p:spPr bwMode="auto">
              <a:xfrm>
                <a:off x="2204" y="3168"/>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sym typeface="Symbol" panose="05050102010706020507" pitchFamily="18" charset="2"/>
                  </a:rPr>
                  <a:t></a:t>
                </a:r>
                <a:endParaRPr lang="zh-CN" altLang="en-US" sz="2800" b="1" i="0" dirty="0">
                  <a:latin typeface="Times New Roman" panose="02020603050405020304" pitchFamily="18" charset="0"/>
                  <a:sym typeface="Symbol" panose="05050102010706020507" pitchFamily="18" charset="2"/>
                </a:endParaRPr>
              </a:p>
            </p:txBody>
          </p:sp>
          <p:sp>
            <p:nvSpPr>
              <p:cNvPr id="14350" name="Rectangle 31">
                <a:extLst>
                  <a:ext uri="{FF2B5EF4-FFF2-40B4-BE49-F238E27FC236}">
                    <a16:creationId xmlns:a16="http://schemas.microsoft.com/office/drawing/2014/main" id="{0D66102D-9941-4FBF-AC96-8C11D30D5E5C}"/>
                  </a:ext>
                </a:extLst>
              </p:cNvPr>
              <p:cNvSpPr>
                <a:spLocks noChangeArrowheads="1"/>
              </p:cNvSpPr>
              <p:nvPr/>
            </p:nvSpPr>
            <p:spPr bwMode="auto">
              <a:xfrm>
                <a:off x="2688" y="3456"/>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sym typeface="Symbol" panose="05050102010706020507" pitchFamily="18" charset="2"/>
                  </a:rPr>
                  <a:t></a:t>
                </a:r>
                <a:r>
                  <a:rPr lang="en-US" altLang="zh-CN" sz="2800" b="1" i="0">
                    <a:latin typeface="Times New Roman" panose="02020603050405020304" pitchFamily="18" charset="0"/>
                  </a:rPr>
                  <a:t>60</a:t>
                </a:r>
                <a:r>
                  <a:rPr lang="en-US" altLang="zh-CN" sz="2800" b="1" i="0">
                    <a:latin typeface="Times New Roman" panose="02020603050405020304" pitchFamily="18" charset="0"/>
                    <a:sym typeface="Symbol" panose="05050102010706020507" pitchFamily="18" charset="2"/>
                  </a:rPr>
                  <a:t></a:t>
                </a:r>
                <a:endParaRPr lang="zh-CN" altLang="en-US" sz="2800" b="1" i="0">
                  <a:latin typeface="Times New Roman" panose="02020603050405020304" pitchFamily="18" charset="0"/>
                  <a:sym typeface="Symbol" panose="05050102010706020507" pitchFamily="18" charset="2"/>
                </a:endParaRPr>
              </a:p>
            </p:txBody>
          </p:sp>
          <p:sp>
            <p:nvSpPr>
              <p:cNvPr id="14351" name="Rectangle 34">
                <a:extLst>
                  <a:ext uri="{FF2B5EF4-FFF2-40B4-BE49-F238E27FC236}">
                    <a16:creationId xmlns:a16="http://schemas.microsoft.com/office/drawing/2014/main" id="{9095DB9E-F046-423F-AA18-5141BEACADC4}"/>
                  </a:ext>
                </a:extLst>
              </p:cNvPr>
              <p:cNvSpPr>
                <a:spLocks noChangeArrowheads="1"/>
              </p:cNvSpPr>
              <p:nvPr/>
            </p:nvSpPr>
            <p:spPr bwMode="auto">
              <a:xfrm>
                <a:off x="527" y="2982"/>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sym typeface="Symbol" panose="05050102010706020507" pitchFamily="18" charset="2"/>
                  </a:rPr>
                  <a:t>i</a:t>
                </a:r>
                <a:r>
                  <a:rPr lang="en-US" altLang="zh-CN" sz="2800" b="1" i="0">
                    <a:latin typeface="Times New Roman" panose="02020603050405020304" pitchFamily="18" charset="0"/>
                  </a:rPr>
                  <a:t>d, 1</a:t>
                </a:r>
                <a:r>
                  <a:rPr lang="en-US" altLang="zh-CN" sz="2800" b="1" i="0">
                    <a:latin typeface="Times New Roman" panose="02020603050405020304" pitchFamily="18" charset="0"/>
                    <a:sym typeface="Symbol" panose="05050102010706020507" pitchFamily="18" charset="2"/>
                  </a:rPr>
                  <a:t></a:t>
                </a:r>
                <a:endParaRPr lang="zh-CN" altLang="en-US" sz="2800" b="1" i="0">
                  <a:latin typeface="Times New Roman" panose="02020603050405020304" pitchFamily="18" charset="0"/>
                  <a:sym typeface="Symbol" panose="05050102010706020507" pitchFamily="18" charset="2"/>
                </a:endParaRPr>
              </a:p>
            </p:txBody>
          </p:sp>
          <p:sp>
            <p:nvSpPr>
              <p:cNvPr id="14352" name="Rectangle 35">
                <a:extLst>
                  <a:ext uri="{FF2B5EF4-FFF2-40B4-BE49-F238E27FC236}">
                    <a16:creationId xmlns:a16="http://schemas.microsoft.com/office/drawing/2014/main" id="{2EB95925-A72A-4B69-B38E-2896DA910839}"/>
                  </a:ext>
                </a:extLst>
              </p:cNvPr>
              <p:cNvSpPr>
                <a:spLocks noChangeArrowheads="1"/>
              </p:cNvSpPr>
              <p:nvPr/>
            </p:nvSpPr>
            <p:spPr bwMode="auto">
              <a:xfrm>
                <a:off x="1179" y="3209"/>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sym typeface="Symbol" panose="05050102010706020507" pitchFamily="18" charset="2"/>
                  </a:rPr>
                  <a:t></a:t>
                </a:r>
                <a:r>
                  <a:rPr lang="en-US" altLang="zh-CN" sz="2800" b="1" i="0">
                    <a:latin typeface="Times New Roman" panose="02020603050405020304" pitchFamily="18" charset="0"/>
                  </a:rPr>
                  <a:t>id, 2</a:t>
                </a:r>
                <a:r>
                  <a:rPr lang="en-US" altLang="zh-CN" sz="2800" b="1" i="0">
                    <a:latin typeface="Times New Roman" panose="02020603050405020304" pitchFamily="18" charset="0"/>
                    <a:sym typeface="Symbol" panose="05050102010706020507" pitchFamily="18" charset="2"/>
                  </a:rPr>
                  <a:t></a:t>
                </a:r>
                <a:endParaRPr lang="zh-CN" altLang="en-US" sz="2800" b="1" i="0">
                  <a:latin typeface="Times New Roman" panose="02020603050405020304" pitchFamily="18" charset="0"/>
                  <a:sym typeface="Symbol" panose="05050102010706020507" pitchFamily="18" charset="2"/>
                </a:endParaRPr>
              </a:p>
            </p:txBody>
          </p:sp>
          <p:sp>
            <p:nvSpPr>
              <p:cNvPr id="14353" name="Rectangle 36">
                <a:extLst>
                  <a:ext uri="{FF2B5EF4-FFF2-40B4-BE49-F238E27FC236}">
                    <a16:creationId xmlns:a16="http://schemas.microsoft.com/office/drawing/2014/main" id="{34F6F85C-A949-4676-B9E2-D7E52FA07F2B}"/>
                  </a:ext>
                </a:extLst>
              </p:cNvPr>
              <p:cNvSpPr>
                <a:spLocks noChangeArrowheads="1"/>
              </p:cNvSpPr>
              <p:nvPr/>
            </p:nvSpPr>
            <p:spPr bwMode="auto">
              <a:xfrm>
                <a:off x="1686" y="3457"/>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sym typeface="Symbol" panose="05050102010706020507" pitchFamily="18" charset="2"/>
                  </a:rPr>
                  <a:t></a:t>
                </a:r>
                <a:r>
                  <a:rPr lang="en-US" altLang="zh-CN" sz="2800" b="1" i="0" dirty="0">
                    <a:latin typeface="Times New Roman" panose="02020603050405020304" pitchFamily="18" charset="0"/>
                  </a:rPr>
                  <a:t>id, 3</a:t>
                </a:r>
                <a:r>
                  <a:rPr lang="en-US" altLang="zh-CN" sz="2800" b="1" i="0" dirty="0">
                    <a:latin typeface="Times New Roman" panose="02020603050405020304" pitchFamily="18" charset="0"/>
                    <a:sym typeface="Symbol" panose="05050102010706020507" pitchFamily="18" charset="2"/>
                  </a:rPr>
                  <a:t></a:t>
                </a:r>
                <a:endParaRPr lang="zh-CN" altLang="en-US" sz="2800" b="1" i="0" dirty="0">
                  <a:latin typeface="Times New Roman" panose="02020603050405020304" pitchFamily="18" charset="0"/>
                  <a:sym typeface="Symbol" panose="05050102010706020507" pitchFamily="18" charset="2"/>
                </a:endParaRPr>
              </a:p>
            </p:txBody>
          </p:sp>
          <p:sp>
            <p:nvSpPr>
              <p:cNvPr id="14354" name="Line 37">
                <a:extLst>
                  <a:ext uri="{FF2B5EF4-FFF2-40B4-BE49-F238E27FC236}">
                    <a16:creationId xmlns:a16="http://schemas.microsoft.com/office/drawing/2014/main" id="{3432A3A7-B93A-4618-90BA-1FA1091A3C7F}"/>
                  </a:ext>
                </a:extLst>
              </p:cNvPr>
              <p:cNvSpPr>
                <a:spLocks noChangeShapeType="1"/>
              </p:cNvSpPr>
              <p:nvPr/>
            </p:nvSpPr>
            <p:spPr bwMode="auto">
              <a:xfrm flipH="1">
                <a:off x="912" y="288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5" name="Line 38">
                <a:extLst>
                  <a:ext uri="{FF2B5EF4-FFF2-40B4-BE49-F238E27FC236}">
                    <a16:creationId xmlns:a16="http://schemas.microsoft.com/office/drawing/2014/main" id="{9DC984D5-07EA-4B66-88AE-381EAAAAF4FE}"/>
                  </a:ext>
                </a:extLst>
              </p:cNvPr>
              <p:cNvSpPr>
                <a:spLocks noChangeShapeType="1"/>
              </p:cNvSpPr>
              <p:nvPr/>
            </p:nvSpPr>
            <p:spPr bwMode="auto">
              <a:xfrm>
                <a:off x="1488" y="288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6" name="Line 39">
                <a:extLst>
                  <a:ext uri="{FF2B5EF4-FFF2-40B4-BE49-F238E27FC236}">
                    <a16:creationId xmlns:a16="http://schemas.microsoft.com/office/drawing/2014/main" id="{1E08ED6A-B6E5-4AA7-BAA7-81A384B9734B}"/>
                  </a:ext>
                </a:extLst>
              </p:cNvPr>
              <p:cNvSpPr>
                <a:spLocks noChangeShapeType="1"/>
              </p:cNvSpPr>
              <p:nvPr/>
            </p:nvSpPr>
            <p:spPr bwMode="auto">
              <a:xfrm>
                <a:off x="2030" y="3096"/>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7" name="Line 40">
                <a:extLst>
                  <a:ext uri="{FF2B5EF4-FFF2-40B4-BE49-F238E27FC236}">
                    <a16:creationId xmlns:a16="http://schemas.microsoft.com/office/drawing/2014/main" id="{F9E2D55B-75DF-4092-B71C-6E9ADB137BA9}"/>
                  </a:ext>
                </a:extLst>
              </p:cNvPr>
              <p:cNvSpPr>
                <a:spLocks noChangeShapeType="1"/>
              </p:cNvSpPr>
              <p:nvPr/>
            </p:nvSpPr>
            <p:spPr bwMode="auto">
              <a:xfrm>
                <a:off x="2597" y="3351"/>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8" name="Line 41">
                <a:extLst>
                  <a:ext uri="{FF2B5EF4-FFF2-40B4-BE49-F238E27FC236}">
                    <a16:creationId xmlns:a16="http://schemas.microsoft.com/office/drawing/2014/main" id="{38AADC3A-05B6-40AC-BE51-C9521378913B}"/>
                  </a:ext>
                </a:extLst>
              </p:cNvPr>
              <p:cNvSpPr>
                <a:spLocks noChangeShapeType="1"/>
              </p:cNvSpPr>
              <p:nvPr/>
            </p:nvSpPr>
            <p:spPr bwMode="auto">
              <a:xfrm flipH="1">
                <a:off x="1991" y="3353"/>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9" name="Line 42">
                <a:extLst>
                  <a:ext uri="{FF2B5EF4-FFF2-40B4-BE49-F238E27FC236}">
                    <a16:creationId xmlns:a16="http://schemas.microsoft.com/office/drawing/2014/main" id="{0B9B60A1-170B-45E1-9314-3635B4C7A93A}"/>
                  </a:ext>
                </a:extLst>
              </p:cNvPr>
              <p:cNvSpPr>
                <a:spLocks noChangeShapeType="1"/>
              </p:cNvSpPr>
              <p:nvPr/>
            </p:nvSpPr>
            <p:spPr bwMode="auto">
              <a:xfrm flipH="1">
                <a:off x="1488" y="312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4340" name="Rectangle 48">
            <a:extLst>
              <a:ext uri="{FF2B5EF4-FFF2-40B4-BE49-F238E27FC236}">
                <a16:creationId xmlns:a16="http://schemas.microsoft.com/office/drawing/2014/main" id="{ACAFCF60-4519-4BCB-8AC9-148C241563B9}"/>
              </a:ext>
            </a:extLst>
          </p:cNvPr>
          <p:cNvSpPr>
            <a:spLocks noChangeArrowheads="1"/>
          </p:cNvSpPr>
          <p:nvPr/>
        </p:nvSpPr>
        <p:spPr bwMode="auto">
          <a:xfrm>
            <a:off x="5297166" y="5495503"/>
            <a:ext cx="18446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zh-CN" altLang="en-US" sz="2800" b="1" i="0">
                <a:solidFill>
                  <a:srgbClr val="C00000"/>
                </a:solidFill>
                <a:latin typeface="华文新魏" panose="02010800040101010101" pitchFamily="2" charset="-122"/>
                <a:ea typeface="华文新魏" panose="02010800040101010101" pitchFamily="2" charset="-122"/>
                <a:sym typeface="Symbol" panose="05050102010706020507" pitchFamily="18" charset="2"/>
              </a:rPr>
              <a:t> </a:t>
            </a:r>
            <a:r>
              <a:rPr lang="zh-CN" altLang="en-US" sz="2800" b="1" i="0">
                <a:solidFill>
                  <a:srgbClr val="C00000"/>
                </a:solidFill>
                <a:latin typeface="华文新魏" panose="02010800040101010101" pitchFamily="2" charset="-122"/>
                <a:ea typeface="华文新魏" panose="02010800040101010101" pitchFamily="2" charset="-122"/>
              </a:rPr>
              <a:t>语法树</a:t>
            </a:r>
          </a:p>
        </p:txBody>
      </p:sp>
      <p:sp>
        <p:nvSpPr>
          <p:cNvPr id="14379" name="Rectangle 48">
            <a:extLst>
              <a:ext uri="{FF2B5EF4-FFF2-40B4-BE49-F238E27FC236}">
                <a16:creationId xmlns:a16="http://schemas.microsoft.com/office/drawing/2014/main" id="{E05272F2-1110-4AE8-AED1-E4DF5255DF93}"/>
              </a:ext>
            </a:extLst>
          </p:cNvPr>
          <p:cNvSpPr>
            <a:spLocks noChangeArrowheads="1"/>
          </p:cNvSpPr>
          <p:nvPr/>
        </p:nvSpPr>
        <p:spPr bwMode="auto">
          <a:xfrm>
            <a:off x="5522591" y="2099320"/>
            <a:ext cx="18446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zh-CN" altLang="en-US" sz="2800" b="1" i="0" dirty="0">
                <a:solidFill>
                  <a:srgbClr val="C00000"/>
                </a:solidFill>
                <a:latin typeface="华文新魏" panose="02010800040101010101" pitchFamily="2" charset="-122"/>
                <a:ea typeface="华文新魏" panose="02010800040101010101" pitchFamily="2" charset="-122"/>
                <a:sym typeface="Symbol" panose="05050102010706020507" pitchFamily="18" charset="2"/>
              </a:rPr>
              <a:t> </a:t>
            </a:r>
            <a:r>
              <a:rPr lang="zh-CN" altLang="en-US" sz="2800" b="1" i="0" dirty="0">
                <a:solidFill>
                  <a:srgbClr val="C00000"/>
                </a:solidFill>
                <a:latin typeface="华文新魏" panose="02010800040101010101" pitchFamily="2" charset="-122"/>
                <a:ea typeface="华文新魏" panose="02010800040101010101" pitchFamily="2" charset="-122"/>
              </a:rPr>
              <a:t>记号流</a:t>
            </a:r>
          </a:p>
        </p:txBody>
      </p:sp>
      <p:sp>
        <p:nvSpPr>
          <p:cNvPr id="42" name="Rectangle 2">
            <a:extLst>
              <a:ext uri="{FF2B5EF4-FFF2-40B4-BE49-F238E27FC236}">
                <a16:creationId xmlns:a16="http://schemas.microsoft.com/office/drawing/2014/main" id="{3968941B-A199-4090-91D4-1246686000F4}"/>
              </a:ext>
            </a:extLst>
          </p:cNvPr>
          <p:cNvSpPr>
            <a:spLocks noGrp="1" noChangeArrowheads="1"/>
          </p:cNvSpPr>
          <p:nvPr>
            <p:ph type="title"/>
          </p:nvPr>
        </p:nvSpPr>
        <p:spPr>
          <a:xfrm>
            <a:off x="1066800" y="762000"/>
            <a:ext cx="4813300" cy="877888"/>
          </a:xfrm>
        </p:spPr>
        <p:txBody>
          <a:bodyPr/>
          <a:lstStyle/>
          <a:p>
            <a:pPr algn="ctr"/>
            <a:r>
              <a:rPr lang="zh-CN" altLang="en-US" b="1" dirty="0">
                <a:solidFill>
                  <a:srgbClr val="000099"/>
                </a:solidFill>
                <a:latin typeface="华文新魏" pitchFamily="2" charset="-122"/>
                <a:ea typeface="华文新魏" pitchFamily="2" charset="-122"/>
              </a:rPr>
              <a:t>语法分析</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1295400" y="838200"/>
            <a:ext cx="5638800" cy="762000"/>
          </a:xfrm>
        </p:spPr>
        <p:txBody>
          <a:bodyPr/>
          <a:lstStyle/>
          <a:p>
            <a:pPr algn="ctr"/>
            <a:r>
              <a:rPr lang="zh-CN" altLang="en-US" b="1" dirty="0">
                <a:solidFill>
                  <a:schemeClr val="folHlink"/>
                </a:solidFill>
                <a:latin typeface="华文新魏" pitchFamily="2" charset="-122"/>
                <a:ea typeface="华文新魏" pitchFamily="2" charset="-122"/>
              </a:rPr>
              <a:t>学时与参考教材</a:t>
            </a:r>
          </a:p>
        </p:txBody>
      </p:sp>
      <p:sp>
        <p:nvSpPr>
          <p:cNvPr id="276483" name="Rectangle 3"/>
          <p:cNvSpPr>
            <a:spLocks noGrp="1" noChangeArrowheads="1"/>
          </p:cNvSpPr>
          <p:nvPr>
            <p:ph type="body" idx="1"/>
          </p:nvPr>
        </p:nvSpPr>
        <p:spPr>
          <a:xfrm>
            <a:off x="533400" y="1828800"/>
            <a:ext cx="8382000" cy="4572000"/>
          </a:xfrm>
        </p:spPr>
        <p:txBody>
          <a:bodyPr/>
          <a:lstStyle/>
          <a:p>
            <a:pPr marL="0" indent="0" algn="just">
              <a:lnSpc>
                <a:spcPct val="110000"/>
              </a:lnSpc>
            </a:pPr>
            <a:r>
              <a:rPr lang="zh-CN" altLang="en-US" sz="2400" b="1" dirty="0">
                <a:latin typeface="华文新魏" panose="02010800040101010101" pitchFamily="2" charset="-122"/>
                <a:ea typeface="华文新魏" panose="02010800040101010101" pitchFamily="2" charset="-122"/>
              </a:rPr>
              <a:t>  学时：</a:t>
            </a:r>
            <a:r>
              <a:rPr lang="en-US" altLang="zh-CN" sz="2400" b="1" dirty="0">
                <a:latin typeface="华文新魏" panose="02010800040101010101" pitchFamily="2" charset="-122"/>
                <a:ea typeface="华文新魏" panose="02010800040101010101" pitchFamily="2" charset="-122"/>
              </a:rPr>
              <a:t>48</a:t>
            </a:r>
            <a:r>
              <a:rPr lang="zh-CN" altLang="en-US" sz="2400" b="1" dirty="0">
                <a:latin typeface="华文新魏" panose="02010800040101010101" pitchFamily="2" charset="-122"/>
                <a:ea typeface="华文新魏" panose="02010800040101010101" pitchFamily="2" charset="-122"/>
              </a:rPr>
              <a:t>学时</a:t>
            </a:r>
          </a:p>
          <a:p>
            <a:pPr marL="266700" indent="-266700" algn="just">
              <a:lnSpc>
                <a:spcPct val="110000"/>
              </a:lnSpc>
            </a:pPr>
            <a:r>
              <a:rPr lang="zh-CN" altLang="en-US" sz="2400" b="1" dirty="0">
                <a:solidFill>
                  <a:srgbClr val="C00000"/>
                </a:solidFill>
                <a:latin typeface="华文新魏" panose="02010800040101010101" pitchFamily="2" charset="-122"/>
                <a:ea typeface="华文新魏" panose="02010800040101010101" pitchFamily="2" charset="-122"/>
              </a:rPr>
              <a:t>教材：陈意云、张昱，《编译原理</a:t>
            </a:r>
            <a:r>
              <a:rPr lang="en-US" altLang="zh-CN" sz="2400" b="1" dirty="0">
                <a:solidFill>
                  <a:srgbClr val="C00000"/>
                </a:solidFill>
                <a:latin typeface="华文新魏" panose="02010800040101010101" pitchFamily="2" charset="-122"/>
                <a:ea typeface="华文新魏" panose="02010800040101010101" pitchFamily="2" charset="-122"/>
              </a:rPr>
              <a:t>(</a:t>
            </a:r>
            <a:r>
              <a:rPr lang="zh-CN" altLang="en-US" sz="2400" b="1" dirty="0">
                <a:solidFill>
                  <a:srgbClr val="C00000"/>
                </a:solidFill>
                <a:latin typeface="华文新魏" panose="02010800040101010101" pitchFamily="2" charset="-122"/>
                <a:ea typeface="华文新魏" panose="02010800040101010101" pitchFamily="2" charset="-122"/>
              </a:rPr>
              <a:t>第</a:t>
            </a:r>
            <a:r>
              <a:rPr lang="en-US" altLang="zh-CN" sz="2400" b="1" dirty="0">
                <a:solidFill>
                  <a:srgbClr val="C00000"/>
                </a:solidFill>
                <a:latin typeface="华文新魏" panose="02010800040101010101" pitchFamily="2" charset="-122"/>
                <a:ea typeface="华文新魏" panose="02010800040101010101" pitchFamily="2" charset="-122"/>
              </a:rPr>
              <a:t>3</a:t>
            </a:r>
            <a:r>
              <a:rPr lang="zh-CN" altLang="en-US" sz="2400" b="1" dirty="0">
                <a:solidFill>
                  <a:srgbClr val="C00000"/>
                </a:solidFill>
                <a:latin typeface="华文新魏" panose="02010800040101010101" pitchFamily="2" charset="-122"/>
                <a:ea typeface="华文新魏" panose="02010800040101010101" pitchFamily="2" charset="-122"/>
              </a:rPr>
              <a:t>版</a:t>
            </a:r>
            <a:r>
              <a:rPr lang="en-US" altLang="zh-CN" sz="2400" b="1" dirty="0">
                <a:solidFill>
                  <a:srgbClr val="C00000"/>
                </a:solidFill>
                <a:latin typeface="华文新魏" panose="02010800040101010101" pitchFamily="2" charset="-122"/>
                <a:ea typeface="华文新魏" panose="02010800040101010101" pitchFamily="2" charset="-122"/>
              </a:rPr>
              <a:t>)</a:t>
            </a:r>
            <a:r>
              <a:rPr lang="zh-CN" altLang="en-US" sz="2400" b="1" dirty="0">
                <a:solidFill>
                  <a:srgbClr val="C00000"/>
                </a:solidFill>
                <a:latin typeface="华文新魏" panose="02010800040101010101" pitchFamily="2" charset="-122"/>
                <a:ea typeface="华文新魏" panose="02010800040101010101" pitchFamily="2" charset="-122"/>
              </a:rPr>
              <a:t>》，高等教育出版社，</a:t>
            </a:r>
            <a:r>
              <a:rPr lang="en-US" altLang="zh-CN" sz="2400" b="1" dirty="0">
                <a:solidFill>
                  <a:srgbClr val="C00000"/>
                </a:solidFill>
                <a:latin typeface="华文新魏" panose="02010800040101010101" pitchFamily="2" charset="-122"/>
                <a:ea typeface="华文新魏" panose="02010800040101010101" pitchFamily="2" charset="-122"/>
              </a:rPr>
              <a:t>2014</a:t>
            </a:r>
            <a:endParaRPr lang="zh-CN" altLang="en-US" sz="2400" b="1" dirty="0">
              <a:solidFill>
                <a:srgbClr val="C00000"/>
              </a:solidFill>
              <a:latin typeface="华文新魏" panose="02010800040101010101" pitchFamily="2" charset="-122"/>
              <a:ea typeface="华文新魏" panose="02010800040101010101" pitchFamily="2" charset="-122"/>
            </a:endParaRPr>
          </a:p>
          <a:p>
            <a:pPr marL="0" indent="0" algn="just">
              <a:lnSpc>
                <a:spcPct val="110000"/>
              </a:lnSpc>
            </a:pPr>
            <a:r>
              <a:rPr lang="zh-CN" altLang="en-US" sz="2400" b="1" dirty="0">
                <a:latin typeface="华文新魏" panose="02010800040101010101" pitchFamily="2" charset="-122"/>
                <a:ea typeface="华文新魏" panose="02010800040101010101" pitchFamily="2" charset="-122"/>
              </a:rPr>
              <a:t>  参考教材：</a:t>
            </a:r>
          </a:p>
          <a:p>
            <a:pPr marL="198755" lvl="1" indent="0">
              <a:lnSpc>
                <a:spcPct val="110000"/>
              </a:lnSpc>
            </a:pPr>
            <a:r>
              <a:rPr lang="en-US" altLang="zh-CN" sz="2400" b="1" dirty="0">
                <a:latin typeface="华文新魏" panose="02010800040101010101" pitchFamily="2" charset="-122"/>
                <a:ea typeface="华文新魏" panose="02010800040101010101" pitchFamily="2" charset="-122"/>
              </a:rPr>
              <a:t>1</a:t>
            </a:r>
            <a:r>
              <a:rPr lang="zh-CN" altLang="en-US" sz="2400" b="1">
                <a:latin typeface="华文新魏" panose="02010800040101010101" pitchFamily="2" charset="-122"/>
                <a:ea typeface="华文新魏" panose="02010800040101010101" pitchFamily="2" charset="-122"/>
              </a:rPr>
              <a:t>、蒋立源，康慕宁</a:t>
            </a:r>
            <a:r>
              <a:rPr lang="en-US" altLang="zh-CN" sz="2400" b="1">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编译原理（第</a:t>
            </a:r>
            <a:r>
              <a:rPr lang="en-US" altLang="zh-CN" sz="2400" b="1" dirty="0">
                <a:latin typeface="华文新魏" panose="02010800040101010101" pitchFamily="2" charset="-122"/>
                <a:ea typeface="华文新魏" panose="02010800040101010101" pitchFamily="2" charset="-122"/>
              </a:rPr>
              <a:t>3</a:t>
            </a:r>
            <a:r>
              <a:rPr lang="zh-CN" altLang="en-US" sz="2400" b="1" dirty="0">
                <a:latin typeface="华文新魏" panose="02010800040101010101" pitchFamily="2" charset="-122"/>
                <a:ea typeface="华文新魏" panose="02010800040101010101" pitchFamily="2" charset="-122"/>
              </a:rPr>
              <a:t>版）</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，西北工业大学出版社</a:t>
            </a:r>
            <a:r>
              <a:rPr lang="zh-CN" altLang="en-US" sz="2400" b="1">
                <a:latin typeface="华文新魏" panose="02010800040101010101" pitchFamily="2" charset="-122"/>
                <a:ea typeface="华文新魏" panose="02010800040101010101" pitchFamily="2" charset="-122"/>
              </a:rPr>
              <a:t>，</a:t>
            </a:r>
            <a:r>
              <a:rPr lang="en-US" altLang="zh-CN" sz="2400" b="1">
                <a:latin typeface="华文新魏" panose="02010800040101010101" pitchFamily="2" charset="-122"/>
                <a:ea typeface="华文新魏" panose="02010800040101010101" pitchFamily="2" charset="-122"/>
              </a:rPr>
              <a:t>2006</a:t>
            </a:r>
            <a:endParaRPr lang="en-US" altLang="zh-CN" sz="2400" b="1" dirty="0">
              <a:latin typeface="华文新魏" panose="02010800040101010101" pitchFamily="2" charset="-122"/>
              <a:ea typeface="华文新魏" panose="02010800040101010101" pitchFamily="2" charset="-122"/>
            </a:endParaRPr>
          </a:p>
          <a:p>
            <a:pPr marL="198755" lvl="1" indent="0">
              <a:lnSpc>
                <a:spcPct val="110000"/>
              </a:lnSpc>
            </a:pPr>
            <a:r>
              <a:rPr lang="en-US" altLang="zh-CN" sz="2400" b="1" dirty="0">
                <a:latin typeface="华文新魏" panose="02010800040101010101" pitchFamily="2" charset="-122"/>
                <a:ea typeface="华文新魏" panose="02010800040101010101" pitchFamily="2" charset="-122"/>
              </a:rPr>
              <a:t>2</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Alfred  V. </a:t>
            </a:r>
            <a:r>
              <a:rPr lang="en-US" altLang="zh-CN" sz="2400" b="1" dirty="0" err="1">
                <a:latin typeface="华文新魏" panose="02010800040101010101" pitchFamily="2" charset="-122"/>
                <a:ea typeface="华文新魏" panose="02010800040101010101" pitchFamily="2" charset="-122"/>
              </a:rPr>
              <a:t>Aho</a:t>
            </a:r>
            <a:r>
              <a:rPr lang="en-US" altLang="zh-CN" sz="2400" b="1" dirty="0">
                <a:latin typeface="华文新魏" panose="02010800040101010101" pitchFamily="2" charset="-122"/>
                <a:ea typeface="华文新魏" panose="02010800040101010101" pitchFamily="2" charset="-122"/>
              </a:rPr>
              <a:t>  </a:t>
            </a:r>
            <a:r>
              <a:rPr lang="en-US" altLang="zh-CN" sz="2400" b="1" dirty="0" err="1">
                <a:latin typeface="华文新魏" panose="02010800040101010101" pitchFamily="2" charset="-122"/>
                <a:ea typeface="华文新魏" panose="02010800040101010101" pitchFamily="2" charset="-122"/>
              </a:rPr>
              <a:t>ect</a:t>
            </a:r>
            <a:r>
              <a:rPr lang="zh-CN" altLang="en-US" sz="2400" b="1" dirty="0">
                <a:latin typeface="华文新魏" panose="02010800040101010101" pitchFamily="2" charset="-122"/>
                <a:ea typeface="华文新魏" panose="02010800040101010101" pitchFamily="2" charset="-122"/>
              </a:rPr>
              <a:t>，赵建华等译</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编译原理</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原书第</a:t>
            </a:r>
            <a:r>
              <a:rPr lang="en-US" altLang="zh-CN" sz="2400" b="1" dirty="0">
                <a:latin typeface="华文新魏" panose="02010800040101010101" pitchFamily="2" charset="-122"/>
                <a:ea typeface="华文新魏" panose="02010800040101010101" pitchFamily="2" charset="-122"/>
              </a:rPr>
              <a:t>2</a:t>
            </a:r>
            <a:r>
              <a:rPr lang="zh-CN" altLang="en-US" sz="2400" b="1" dirty="0">
                <a:latin typeface="华文新魏" panose="02010800040101010101" pitchFamily="2" charset="-122"/>
                <a:ea typeface="华文新魏" panose="02010800040101010101" pitchFamily="2" charset="-122"/>
              </a:rPr>
              <a:t>版、</a:t>
            </a:r>
            <a:r>
              <a:rPr lang="zh-CN" altLang="en-US" sz="2400" b="1" dirty="0">
                <a:solidFill>
                  <a:srgbClr val="0000FF"/>
                </a:solidFill>
                <a:latin typeface="华文新魏" panose="02010800040101010101" pitchFamily="2" charset="-122"/>
                <a:ea typeface="华文新魏" panose="02010800040101010101" pitchFamily="2" charset="-122"/>
              </a:rPr>
              <a:t>龙书</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，机械工业出版社，</a:t>
            </a:r>
            <a:r>
              <a:rPr lang="en-US" altLang="zh-CN" sz="2400" b="1" dirty="0">
                <a:latin typeface="华文新魏" panose="02010800040101010101" pitchFamily="2" charset="-122"/>
                <a:ea typeface="华文新魏" panose="02010800040101010101" pitchFamily="2" charset="-122"/>
              </a:rPr>
              <a:t>2009</a:t>
            </a:r>
          </a:p>
          <a:p>
            <a:pPr marL="198755" lvl="1" indent="0">
              <a:lnSpc>
                <a:spcPct val="110000"/>
              </a:lnSpc>
            </a:pPr>
            <a:r>
              <a:rPr lang="en-US" altLang="zh-CN" sz="2400" b="1" dirty="0">
                <a:latin typeface="华文新魏" panose="02010800040101010101" pitchFamily="2" charset="-122"/>
                <a:ea typeface="华文新魏" panose="02010800040101010101" pitchFamily="2" charset="-122"/>
              </a:rPr>
              <a:t>3</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Andrew  W. Appel  </a:t>
            </a:r>
            <a:r>
              <a:rPr lang="en-US" altLang="zh-CN" sz="2400" b="1" dirty="0" err="1">
                <a:latin typeface="华文新魏" panose="02010800040101010101" pitchFamily="2" charset="-122"/>
                <a:ea typeface="华文新魏" panose="02010800040101010101" pitchFamily="2" charset="-122"/>
              </a:rPr>
              <a:t>ect</a:t>
            </a:r>
            <a:r>
              <a:rPr lang="zh-CN" altLang="en-US" sz="2400" b="1" dirty="0">
                <a:latin typeface="华文新魏" panose="02010800040101010101" pitchFamily="2" charset="-122"/>
                <a:ea typeface="华文新魏" panose="02010800040101010101" pitchFamily="2" charset="-122"/>
              </a:rPr>
              <a:t>，赵克佳等译</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现代编译原理 </a:t>
            </a:r>
            <a:r>
              <a:rPr lang="en-US" altLang="zh-CN" sz="2400" b="1" dirty="0">
                <a:latin typeface="华文新魏" panose="02010800040101010101" pitchFamily="2" charset="-122"/>
                <a:ea typeface="华文新魏" panose="02010800040101010101" pitchFamily="2" charset="-122"/>
              </a:rPr>
              <a:t>C</a:t>
            </a:r>
            <a:r>
              <a:rPr lang="zh-CN" altLang="en-US" sz="2400" b="1" dirty="0">
                <a:latin typeface="华文新魏" panose="02010800040101010101" pitchFamily="2" charset="-122"/>
                <a:ea typeface="华文新魏" panose="02010800040101010101" pitchFamily="2" charset="-122"/>
              </a:rPr>
              <a:t>语言描述（修订版）</a:t>
            </a:r>
            <a:r>
              <a:rPr lang="en-US" altLang="zh-CN" sz="2400" b="1" dirty="0">
                <a:latin typeface="华文新魏" panose="02010800040101010101" pitchFamily="2" charset="-122"/>
                <a:ea typeface="华文新魏" panose="02010800040101010101" pitchFamily="2" charset="-122"/>
              </a:rPr>
              <a:t>》(</a:t>
            </a:r>
            <a:r>
              <a:rPr lang="zh-CN" altLang="en-US" sz="2400" b="1" dirty="0">
                <a:solidFill>
                  <a:srgbClr val="0000FF"/>
                </a:solidFill>
                <a:latin typeface="华文新魏" panose="02010800040101010101" pitchFamily="2" charset="-122"/>
                <a:ea typeface="华文新魏" panose="02010800040101010101" pitchFamily="2" charset="-122"/>
              </a:rPr>
              <a:t>虎书</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，人民邮电出版社，</a:t>
            </a:r>
            <a:r>
              <a:rPr lang="en-US" altLang="zh-CN" sz="2400" b="1" dirty="0">
                <a:latin typeface="华文新魏" panose="02010800040101010101" pitchFamily="2" charset="-122"/>
                <a:ea typeface="华文新魏" panose="02010800040101010101" pitchFamily="2" charset="-122"/>
              </a:rPr>
              <a:t>2018</a:t>
            </a:r>
          </a:p>
          <a:p>
            <a:pPr marL="198755" lvl="1" indent="0">
              <a:lnSpc>
                <a:spcPct val="110000"/>
              </a:lnSpc>
            </a:pPr>
            <a:r>
              <a:rPr lang="en-US" altLang="zh-CN" sz="2400" b="1" dirty="0">
                <a:latin typeface="华文新魏" panose="02010800040101010101" pitchFamily="2" charset="-122"/>
                <a:ea typeface="华文新魏" panose="02010800040101010101" pitchFamily="2" charset="-122"/>
              </a:rPr>
              <a:t>4</a:t>
            </a:r>
            <a:r>
              <a:rPr lang="zh-CN" altLang="en-US" sz="2400" b="1" dirty="0">
                <a:latin typeface="华文新魏" panose="02010800040101010101" pitchFamily="2" charset="-122"/>
                <a:ea typeface="华文新魏" panose="02010800040101010101" pitchFamily="2" charset="-122"/>
              </a:rPr>
              <a:t>、蒋宗礼等，</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编译原理</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，高等教育出版社，</a:t>
            </a:r>
            <a:r>
              <a:rPr lang="en-US" altLang="zh-CN" sz="2400" b="1" dirty="0">
                <a:latin typeface="华文新魏" panose="02010800040101010101" pitchFamily="2" charset="-122"/>
                <a:ea typeface="华文新魏" panose="02010800040101010101" pitchFamily="2" charset="-122"/>
              </a:rPr>
              <a:t>2010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76483">
                                            <p:txEl>
                                              <p:pRg st="2" end="2"/>
                                            </p:txEl>
                                          </p:spTgt>
                                        </p:tgtEl>
                                        <p:attrNameLst>
                                          <p:attrName>style.visibility</p:attrName>
                                        </p:attrNameLst>
                                      </p:cBhvr>
                                      <p:to>
                                        <p:strVal val="visible"/>
                                      </p:to>
                                    </p:set>
                                    <p:anim calcmode="lin" valueType="num">
                                      <p:cBhvr additive="base">
                                        <p:cTn id="15" dur="500" fill="hold"/>
                                        <p:tgtEl>
                                          <p:spTgt spid="27648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6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76483">
                                            <p:txEl>
                                              <p:pRg st="3" end="3"/>
                                            </p:txEl>
                                          </p:spTgt>
                                        </p:tgtEl>
                                        <p:attrNameLst>
                                          <p:attrName>style.visibility</p:attrName>
                                        </p:attrNameLst>
                                      </p:cBhvr>
                                      <p:to>
                                        <p:strVal val="visible"/>
                                      </p:to>
                                    </p:set>
                                    <p:anim calcmode="lin" valueType="num">
                                      <p:cBhvr additive="base">
                                        <p:cTn id="21" dur="500" fill="hold"/>
                                        <p:tgtEl>
                                          <p:spTgt spid="27648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76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6483">
                                            <p:txEl>
                                              <p:pRg st="4" end="4"/>
                                            </p:txEl>
                                          </p:spTgt>
                                        </p:tgtEl>
                                        <p:attrNameLst>
                                          <p:attrName>style.visibility</p:attrName>
                                        </p:attrNameLst>
                                      </p:cBhvr>
                                      <p:to>
                                        <p:strVal val="visible"/>
                                      </p:to>
                                    </p:set>
                                    <p:anim calcmode="lin" valueType="num">
                                      <p:cBhvr additive="base">
                                        <p:cTn id="27" dur="500" fill="hold"/>
                                        <p:tgtEl>
                                          <p:spTgt spid="27648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64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76483">
                                            <p:txEl>
                                              <p:pRg st="5" end="5"/>
                                            </p:txEl>
                                          </p:spTgt>
                                        </p:tgtEl>
                                        <p:attrNameLst>
                                          <p:attrName>style.visibility</p:attrName>
                                        </p:attrNameLst>
                                      </p:cBhvr>
                                      <p:to>
                                        <p:strVal val="visible"/>
                                      </p:to>
                                    </p:set>
                                    <p:anim calcmode="lin" valueType="num">
                                      <p:cBhvr additive="base">
                                        <p:cTn id="33" dur="500" fill="hold"/>
                                        <p:tgtEl>
                                          <p:spTgt spid="27648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7648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76483">
                                            <p:txEl>
                                              <p:pRg st="6" end="6"/>
                                            </p:txEl>
                                          </p:spTgt>
                                        </p:tgtEl>
                                        <p:attrNameLst>
                                          <p:attrName>style.visibility</p:attrName>
                                        </p:attrNameLst>
                                      </p:cBhvr>
                                      <p:to>
                                        <p:strVal val="visible"/>
                                      </p:to>
                                    </p:set>
                                    <p:anim calcmode="lin" valueType="num">
                                      <p:cBhvr additive="base">
                                        <p:cTn id="37" dur="500" fill="hold"/>
                                        <p:tgtEl>
                                          <p:spTgt spid="27648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648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uiExpand="1"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1528936" y="866800"/>
            <a:ext cx="4267200" cy="762000"/>
          </a:xfrm>
          <a:noFill/>
        </p:spPr>
        <p:txBody>
          <a:bodyPr lIns="92075" tIns="46037" rIns="92075" bIns="46037" anchor="ctr"/>
          <a:lstStyle/>
          <a:p>
            <a:r>
              <a:rPr lang="zh-CN" altLang="en-US" b="1" dirty="0">
                <a:solidFill>
                  <a:srgbClr val="000099"/>
                </a:solidFill>
                <a:latin typeface="华文新魏" pitchFamily="2" charset="-122"/>
                <a:ea typeface="华文新魏" pitchFamily="2" charset="-122"/>
              </a:rPr>
              <a:t>语义分析器</a:t>
            </a:r>
          </a:p>
        </p:txBody>
      </p:sp>
      <p:sp>
        <p:nvSpPr>
          <p:cNvPr id="300035" name="Rectangle 3"/>
          <p:cNvSpPr>
            <a:spLocks noGrp="1" noChangeArrowheads="1"/>
          </p:cNvSpPr>
          <p:nvPr>
            <p:ph type="body" idx="1"/>
          </p:nvPr>
        </p:nvSpPr>
        <p:spPr>
          <a:xfrm>
            <a:off x="685800" y="2209800"/>
            <a:ext cx="8229600" cy="4267200"/>
          </a:xfrm>
          <a:noFill/>
        </p:spPr>
        <p:txBody>
          <a:bodyPr lIns="92075" tIns="46037" rIns="92075" bIns="46037"/>
          <a:lstStyle/>
          <a:p>
            <a:r>
              <a:rPr lang="zh-CN" altLang="en-US" b="1" dirty="0">
                <a:latin typeface="华文新魏" pitchFamily="2" charset="-122"/>
                <a:ea typeface="华文新魏" pitchFamily="2" charset="-122"/>
              </a:rPr>
              <a:t>功能：分析由语法分析器给出的语法单位的语义</a:t>
            </a:r>
          </a:p>
          <a:p>
            <a:pPr lvl="1"/>
            <a:r>
              <a:rPr lang="zh-CN" altLang="en-US" sz="3200" b="1" dirty="0">
                <a:latin typeface="华文新魏" pitchFamily="2" charset="-122"/>
                <a:ea typeface="华文新魏" pitchFamily="2" charset="-122"/>
              </a:rPr>
              <a:t>获取标识符的属性：类型、作用域等</a:t>
            </a:r>
          </a:p>
          <a:p>
            <a:pPr lvl="1"/>
            <a:r>
              <a:rPr lang="zh-CN" altLang="en-US" sz="3200" b="1" dirty="0">
                <a:latin typeface="华文新魏" pitchFamily="2" charset="-122"/>
                <a:ea typeface="华文新魏" pitchFamily="2" charset="-122"/>
              </a:rPr>
              <a:t>语义检查：运算的合法性、取值范围等</a:t>
            </a:r>
          </a:p>
          <a:p>
            <a:pPr lvl="1"/>
            <a:r>
              <a:rPr lang="zh-CN" altLang="en-US" sz="3200" b="1" dirty="0">
                <a:latin typeface="华文新魏" pitchFamily="2" charset="-122"/>
                <a:ea typeface="华文新魏" pitchFamily="2" charset="-122"/>
              </a:rPr>
              <a:t>子程序的静态绑定：代码的相对地址</a:t>
            </a:r>
          </a:p>
          <a:p>
            <a:pPr lvl="1"/>
            <a:r>
              <a:rPr lang="zh-CN" altLang="en-US" sz="3200" b="1" dirty="0">
                <a:latin typeface="华文新魏" pitchFamily="2" charset="-122"/>
                <a:ea typeface="华文新魏" pitchFamily="2" charset="-122"/>
              </a:rPr>
              <a:t>变量的静态绑定：数据的相对地址</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 calcmode="lin" valueType="num">
                                      <p:cBhvr>
                                        <p:cTn id="7" dur="500" fill="hold"/>
                                        <p:tgtEl>
                                          <p:spTgt spid="300035">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300035">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300035">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300035">
                                            <p:txEl>
                                              <p:pRg st="0" end="0"/>
                                            </p:txEl>
                                          </p:spTgt>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300035">
                                            <p:txEl>
                                              <p:pRg st="1" end="1"/>
                                            </p:txEl>
                                          </p:spTgt>
                                        </p:tgtEl>
                                        <p:attrNameLst>
                                          <p:attrName>style.visibility</p:attrName>
                                        </p:attrNameLst>
                                      </p:cBhvr>
                                      <p:to>
                                        <p:strVal val="visible"/>
                                      </p:to>
                                    </p:set>
                                    <p:anim calcmode="lin" valueType="num">
                                      <p:cBhvr>
                                        <p:cTn id="13" dur="500" fill="hold"/>
                                        <p:tgtEl>
                                          <p:spTgt spid="300035">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300035">
                                            <p:txEl>
                                              <p:pRg st="1" end="1"/>
                                            </p:txEl>
                                          </p:spTgt>
                                        </p:tgtEl>
                                        <p:attrNameLst>
                                          <p:attrName>ppt_y</p:attrName>
                                        </p:attrNameLst>
                                      </p:cBhvr>
                                      <p:tavLst>
                                        <p:tav tm="0">
                                          <p:val>
                                            <p:strVal val="#ppt_y-#ppt_h/2"/>
                                          </p:val>
                                        </p:tav>
                                        <p:tav tm="100000">
                                          <p:val>
                                            <p:strVal val="#ppt_y"/>
                                          </p:val>
                                        </p:tav>
                                      </p:tavLst>
                                    </p:anim>
                                    <p:anim calcmode="lin" valueType="num">
                                      <p:cBhvr>
                                        <p:cTn id="15" dur="500" fill="hold"/>
                                        <p:tgtEl>
                                          <p:spTgt spid="300035">
                                            <p:txEl>
                                              <p:pRg st="1" end="1"/>
                                            </p:txEl>
                                          </p:spTgt>
                                        </p:tgtEl>
                                        <p:attrNameLst>
                                          <p:attrName>ppt_w</p:attrName>
                                        </p:attrNameLst>
                                      </p:cBhvr>
                                      <p:tavLst>
                                        <p:tav tm="0">
                                          <p:val>
                                            <p:strVal val="#ppt_w"/>
                                          </p:val>
                                        </p:tav>
                                        <p:tav tm="100000">
                                          <p:val>
                                            <p:strVal val="#ppt_w"/>
                                          </p:val>
                                        </p:tav>
                                      </p:tavLst>
                                    </p:anim>
                                    <p:anim calcmode="lin" valueType="num">
                                      <p:cBhvr>
                                        <p:cTn id="16" dur="500" fill="hold"/>
                                        <p:tgtEl>
                                          <p:spTgt spid="300035">
                                            <p:txEl>
                                              <p:pRg st="1" end="1"/>
                                            </p:txEl>
                                          </p:spTgt>
                                        </p:tgtEl>
                                        <p:attrNameLst>
                                          <p:attrName>ppt_h</p:attrName>
                                        </p:attrNameLst>
                                      </p:cBhvr>
                                      <p:tavLst>
                                        <p:tav tm="0">
                                          <p:val>
                                            <p:fltVal val="0"/>
                                          </p:val>
                                        </p:tav>
                                        <p:tav tm="100000">
                                          <p:val>
                                            <p:strVal val="#ppt_h"/>
                                          </p:val>
                                        </p:tav>
                                      </p:tavLst>
                                    </p:anim>
                                  </p:childTnLst>
                                </p:cTn>
                              </p:par>
                              <p:par>
                                <p:cTn id="17" presetID="17" presetClass="entr" presetSubtype="1" fill="hold" grpId="0" nodeType="withEffect">
                                  <p:stCondLst>
                                    <p:cond delay="0"/>
                                  </p:stCondLst>
                                  <p:childTnLst>
                                    <p:set>
                                      <p:cBhvr>
                                        <p:cTn id="18" dur="1" fill="hold">
                                          <p:stCondLst>
                                            <p:cond delay="0"/>
                                          </p:stCondLst>
                                        </p:cTn>
                                        <p:tgtEl>
                                          <p:spTgt spid="300035">
                                            <p:txEl>
                                              <p:pRg st="2" end="2"/>
                                            </p:txEl>
                                          </p:spTgt>
                                        </p:tgtEl>
                                        <p:attrNameLst>
                                          <p:attrName>style.visibility</p:attrName>
                                        </p:attrNameLst>
                                      </p:cBhvr>
                                      <p:to>
                                        <p:strVal val="visible"/>
                                      </p:to>
                                    </p:set>
                                    <p:anim calcmode="lin" valueType="num">
                                      <p:cBhvr>
                                        <p:cTn id="19" dur="500" fill="hold"/>
                                        <p:tgtEl>
                                          <p:spTgt spid="300035">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300035">
                                            <p:txEl>
                                              <p:pRg st="2" end="2"/>
                                            </p:txEl>
                                          </p:spTgt>
                                        </p:tgtEl>
                                        <p:attrNameLst>
                                          <p:attrName>ppt_y</p:attrName>
                                        </p:attrNameLst>
                                      </p:cBhvr>
                                      <p:tavLst>
                                        <p:tav tm="0">
                                          <p:val>
                                            <p:strVal val="#ppt_y-#ppt_h/2"/>
                                          </p:val>
                                        </p:tav>
                                        <p:tav tm="100000">
                                          <p:val>
                                            <p:strVal val="#ppt_y"/>
                                          </p:val>
                                        </p:tav>
                                      </p:tavLst>
                                    </p:anim>
                                    <p:anim calcmode="lin" valueType="num">
                                      <p:cBhvr>
                                        <p:cTn id="21" dur="500" fill="hold"/>
                                        <p:tgtEl>
                                          <p:spTgt spid="300035">
                                            <p:txEl>
                                              <p:pRg st="2" end="2"/>
                                            </p:txEl>
                                          </p:spTgt>
                                        </p:tgtEl>
                                        <p:attrNameLst>
                                          <p:attrName>ppt_w</p:attrName>
                                        </p:attrNameLst>
                                      </p:cBhvr>
                                      <p:tavLst>
                                        <p:tav tm="0">
                                          <p:val>
                                            <p:strVal val="#ppt_w"/>
                                          </p:val>
                                        </p:tav>
                                        <p:tav tm="100000">
                                          <p:val>
                                            <p:strVal val="#ppt_w"/>
                                          </p:val>
                                        </p:tav>
                                      </p:tavLst>
                                    </p:anim>
                                    <p:anim calcmode="lin" valueType="num">
                                      <p:cBhvr>
                                        <p:cTn id="22" dur="500" fill="hold"/>
                                        <p:tgtEl>
                                          <p:spTgt spid="300035">
                                            <p:txEl>
                                              <p:pRg st="2" end="2"/>
                                            </p:txEl>
                                          </p:spTgt>
                                        </p:tgtEl>
                                        <p:attrNameLst>
                                          <p:attrName>ppt_h</p:attrName>
                                        </p:attrNameLst>
                                      </p:cBhvr>
                                      <p:tavLst>
                                        <p:tav tm="0">
                                          <p:val>
                                            <p:fltVal val="0"/>
                                          </p:val>
                                        </p:tav>
                                        <p:tav tm="100000">
                                          <p:val>
                                            <p:strVal val="#ppt_h"/>
                                          </p:val>
                                        </p:tav>
                                      </p:tavLst>
                                    </p:anim>
                                  </p:childTnLst>
                                </p:cTn>
                              </p:par>
                              <p:par>
                                <p:cTn id="23" presetID="17" presetClass="entr" presetSubtype="1" fill="hold" grpId="0" nodeType="withEffect">
                                  <p:stCondLst>
                                    <p:cond delay="0"/>
                                  </p:stCondLst>
                                  <p:childTnLst>
                                    <p:set>
                                      <p:cBhvr>
                                        <p:cTn id="24" dur="1" fill="hold">
                                          <p:stCondLst>
                                            <p:cond delay="0"/>
                                          </p:stCondLst>
                                        </p:cTn>
                                        <p:tgtEl>
                                          <p:spTgt spid="300035">
                                            <p:txEl>
                                              <p:pRg st="3" end="3"/>
                                            </p:txEl>
                                          </p:spTgt>
                                        </p:tgtEl>
                                        <p:attrNameLst>
                                          <p:attrName>style.visibility</p:attrName>
                                        </p:attrNameLst>
                                      </p:cBhvr>
                                      <p:to>
                                        <p:strVal val="visible"/>
                                      </p:to>
                                    </p:set>
                                    <p:anim calcmode="lin" valueType="num">
                                      <p:cBhvr>
                                        <p:cTn id="25" dur="500" fill="hold"/>
                                        <p:tgtEl>
                                          <p:spTgt spid="300035">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300035">
                                            <p:txEl>
                                              <p:pRg st="3" end="3"/>
                                            </p:txEl>
                                          </p:spTgt>
                                        </p:tgtEl>
                                        <p:attrNameLst>
                                          <p:attrName>ppt_y</p:attrName>
                                        </p:attrNameLst>
                                      </p:cBhvr>
                                      <p:tavLst>
                                        <p:tav tm="0">
                                          <p:val>
                                            <p:strVal val="#ppt_y-#ppt_h/2"/>
                                          </p:val>
                                        </p:tav>
                                        <p:tav tm="100000">
                                          <p:val>
                                            <p:strVal val="#ppt_y"/>
                                          </p:val>
                                        </p:tav>
                                      </p:tavLst>
                                    </p:anim>
                                    <p:anim calcmode="lin" valueType="num">
                                      <p:cBhvr>
                                        <p:cTn id="27" dur="500" fill="hold"/>
                                        <p:tgtEl>
                                          <p:spTgt spid="300035">
                                            <p:txEl>
                                              <p:pRg st="3" end="3"/>
                                            </p:txEl>
                                          </p:spTgt>
                                        </p:tgtEl>
                                        <p:attrNameLst>
                                          <p:attrName>ppt_w</p:attrName>
                                        </p:attrNameLst>
                                      </p:cBhvr>
                                      <p:tavLst>
                                        <p:tav tm="0">
                                          <p:val>
                                            <p:strVal val="#ppt_w"/>
                                          </p:val>
                                        </p:tav>
                                        <p:tav tm="100000">
                                          <p:val>
                                            <p:strVal val="#ppt_w"/>
                                          </p:val>
                                        </p:tav>
                                      </p:tavLst>
                                    </p:anim>
                                    <p:anim calcmode="lin" valueType="num">
                                      <p:cBhvr>
                                        <p:cTn id="28" dur="500" fill="hold"/>
                                        <p:tgtEl>
                                          <p:spTgt spid="300035">
                                            <p:txEl>
                                              <p:pRg st="3" end="3"/>
                                            </p:txEl>
                                          </p:spTgt>
                                        </p:tgtEl>
                                        <p:attrNameLst>
                                          <p:attrName>ppt_h</p:attrName>
                                        </p:attrNameLst>
                                      </p:cBhvr>
                                      <p:tavLst>
                                        <p:tav tm="0">
                                          <p:val>
                                            <p:fltVal val="0"/>
                                          </p:val>
                                        </p:tav>
                                        <p:tav tm="100000">
                                          <p:val>
                                            <p:strVal val="#ppt_h"/>
                                          </p:val>
                                        </p:tav>
                                      </p:tavLst>
                                    </p:anim>
                                  </p:childTnLst>
                                </p:cTn>
                              </p:par>
                              <p:par>
                                <p:cTn id="29" presetID="17" presetClass="entr" presetSubtype="1" fill="hold" grpId="0" nodeType="withEffect">
                                  <p:stCondLst>
                                    <p:cond delay="0"/>
                                  </p:stCondLst>
                                  <p:childTnLst>
                                    <p:set>
                                      <p:cBhvr>
                                        <p:cTn id="30" dur="1" fill="hold">
                                          <p:stCondLst>
                                            <p:cond delay="0"/>
                                          </p:stCondLst>
                                        </p:cTn>
                                        <p:tgtEl>
                                          <p:spTgt spid="300035">
                                            <p:txEl>
                                              <p:pRg st="4" end="4"/>
                                            </p:txEl>
                                          </p:spTgt>
                                        </p:tgtEl>
                                        <p:attrNameLst>
                                          <p:attrName>style.visibility</p:attrName>
                                        </p:attrNameLst>
                                      </p:cBhvr>
                                      <p:to>
                                        <p:strVal val="visible"/>
                                      </p:to>
                                    </p:set>
                                    <p:anim calcmode="lin" valueType="num">
                                      <p:cBhvr>
                                        <p:cTn id="31" dur="500" fill="hold"/>
                                        <p:tgtEl>
                                          <p:spTgt spid="300035">
                                            <p:txEl>
                                              <p:pRg st="4" end="4"/>
                                            </p:txEl>
                                          </p:spTgt>
                                        </p:tgtEl>
                                        <p:attrNameLst>
                                          <p:attrName>ppt_x</p:attrName>
                                        </p:attrNameLst>
                                      </p:cBhvr>
                                      <p:tavLst>
                                        <p:tav tm="0">
                                          <p:val>
                                            <p:strVal val="#ppt_x"/>
                                          </p:val>
                                        </p:tav>
                                        <p:tav tm="100000">
                                          <p:val>
                                            <p:strVal val="#ppt_x"/>
                                          </p:val>
                                        </p:tav>
                                      </p:tavLst>
                                    </p:anim>
                                    <p:anim calcmode="lin" valueType="num">
                                      <p:cBhvr>
                                        <p:cTn id="32" dur="500" fill="hold"/>
                                        <p:tgtEl>
                                          <p:spTgt spid="300035">
                                            <p:txEl>
                                              <p:pRg st="4" end="4"/>
                                            </p:txEl>
                                          </p:spTgt>
                                        </p:tgtEl>
                                        <p:attrNameLst>
                                          <p:attrName>ppt_y</p:attrName>
                                        </p:attrNameLst>
                                      </p:cBhvr>
                                      <p:tavLst>
                                        <p:tav tm="0">
                                          <p:val>
                                            <p:strVal val="#ppt_y-#ppt_h/2"/>
                                          </p:val>
                                        </p:tav>
                                        <p:tav tm="100000">
                                          <p:val>
                                            <p:strVal val="#ppt_y"/>
                                          </p:val>
                                        </p:tav>
                                      </p:tavLst>
                                    </p:anim>
                                    <p:anim calcmode="lin" valueType="num">
                                      <p:cBhvr>
                                        <p:cTn id="33" dur="500" fill="hold"/>
                                        <p:tgtEl>
                                          <p:spTgt spid="300035">
                                            <p:txEl>
                                              <p:pRg st="4" end="4"/>
                                            </p:txEl>
                                          </p:spTgt>
                                        </p:tgtEl>
                                        <p:attrNameLst>
                                          <p:attrName>ppt_w</p:attrName>
                                        </p:attrNameLst>
                                      </p:cBhvr>
                                      <p:tavLst>
                                        <p:tav tm="0">
                                          <p:val>
                                            <p:strVal val="#ppt_w"/>
                                          </p:val>
                                        </p:tav>
                                        <p:tav tm="100000">
                                          <p:val>
                                            <p:strVal val="#ppt_w"/>
                                          </p:val>
                                        </p:tav>
                                      </p:tavLst>
                                    </p:anim>
                                    <p:anim calcmode="lin" valueType="num">
                                      <p:cBhvr>
                                        <p:cTn id="34" dur="500" fill="hold"/>
                                        <p:tgtEl>
                                          <p:spTgt spid="300035">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3">
            <a:extLst>
              <a:ext uri="{FF2B5EF4-FFF2-40B4-BE49-F238E27FC236}">
                <a16:creationId xmlns:a16="http://schemas.microsoft.com/office/drawing/2014/main" id="{9FAD83DA-0ADA-4747-ACC2-387F97303FDA}"/>
              </a:ext>
            </a:extLst>
          </p:cNvPr>
          <p:cNvGrpSpPr>
            <a:grpSpLocks/>
          </p:cNvGrpSpPr>
          <p:nvPr/>
        </p:nvGrpSpPr>
        <p:grpSpPr bwMode="auto">
          <a:xfrm>
            <a:off x="5975029" y="2420888"/>
            <a:ext cx="3278188" cy="2895600"/>
            <a:chOff x="3704" y="1296"/>
            <a:chExt cx="2065" cy="1824"/>
          </a:xfrm>
        </p:grpSpPr>
        <p:sp>
          <p:nvSpPr>
            <p:cNvPr id="14360" name="Rectangle 4">
              <a:extLst>
                <a:ext uri="{FF2B5EF4-FFF2-40B4-BE49-F238E27FC236}">
                  <a16:creationId xmlns:a16="http://schemas.microsoft.com/office/drawing/2014/main" id="{91254AAC-0CBD-49F5-B352-83282BB2C1E2}"/>
                </a:ext>
              </a:extLst>
            </p:cNvPr>
            <p:cNvSpPr>
              <a:spLocks noChangeArrowheads="1"/>
            </p:cNvSpPr>
            <p:nvPr/>
          </p:nvSpPr>
          <p:spPr bwMode="auto">
            <a:xfrm>
              <a:off x="4128" y="1296"/>
              <a:ext cx="12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zh-CN" altLang="en-US" sz="2800" b="1" i="0">
                  <a:latin typeface="宋体" panose="02010600030101010101" pitchFamily="2" charset="-122"/>
                </a:rPr>
                <a:t>符 号 表</a:t>
              </a:r>
              <a:r>
                <a:rPr lang="zh-CN" altLang="en-US" sz="3200" i="0">
                  <a:latin typeface="Times New Roman" panose="02020603050405020304" pitchFamily="18" charset="0"/>
                </a:rPr>
                <a:t> </a:t>
              </a:r>
              <a:endParaRPr lang="en-US" altLang="zh-CN" sz="3200" i="0">
                <a:latin typeface="Times New Roman" panose="02020603050405020304" pitchFamily="18" charset="0"/>
              </a:endParaRPr>
            </a:p>
          </p:txBody>
        </p:sp>
        <p:sp>
          <p:nvSpPr>
            <p:cNvPr id="14361" name="Line 5">
              <a:extLst>
                <a:ext uri="{FF2B5EF4-FFF2-40B4-BE49-F238E27FC236}">
                  <a16:creationId xmlns:a16="http://schemas.microsoft.com/office/drawing/2014/main" id="{FA8C53BD-575A-4042-9DF0-989A52548732}"/>
                </a:ext>
              </a:extLst>
            </p:cNvPr>
            <p:cNvSpPr>
              <a:spLocks noChangeShapeType="1"/>
            </p:cNvSpPr>
            <p:nvPr/>
          </p:nvSpPr>
          <p:spPr bwMode="auto">
            <a:xfrm>
              <a:off x="3984" y="1968"/>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2" name="Line 6">
              <a:extLst>
                <a:ext uri="{FF2B5EF4-FFF2-40B4-BE49-F238E27FC236}">
                  <a16:creationId xmlns:a16="http://schemas.microsoft.com/office/drawing/2014/main" id="{F65787BA-D83B-4B73-8386-85A95F42ED85}"/>
                </a:ext>
              </a:extLst>
            </p:cNvPr>
            <p:cNvSpPr>
              <a:spLocks noChangeShapeType="1"/>
            </p:cNvSpPr>
            <p:nvPr/>
          </p:nvSpPr>
          <p:spPr bwMode="auto">
            <a:xfrm>
              <a:off x="3984"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3" name="Line 7">
              <a:extLst>
                <a:ext uri="{FF2B5EF4-FFF2-40B4-BE49-F238E27FC236}">
                  <a16:creationId xmlns:a16="http://schemas.microsoft.com/office/drawing/2014/main" id="{C2A8BE47-DAC5-46D1-B9D1-286D4BCC8AB0}"/>
                </a:ext>
              </a:extLst>
            </p:cNvPr>
            <p:cNvSpPr>
              <a:spLocks noChangeShapeType="1"/>
            </p:cNvSpPr>
            <p:nvPr/>
          </p:nvSpPr>
          <p:spPr bwMode="auto">
            <a:xfrm>
              <a:off x="4944"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4" name="Line 8">
              <a:extLst>
                <a:ext uri="{FF2B5EF4-FFF2-40B4-BE49-F238E27FC236}">
                  <a16:creationId xmlns:a16="http://schemas.microsoft.com/office/drawing/2014/main" id="{B8B256D2-F3EE-43A0-97E4-480D5D74CB21}"/>
                </a:ext>
              </a:extLst>
            </p:cNvPr>
            <p:cNvSpPr>
              <a:spLocks noChangeShapeType="1"/>
            </p:cNvSpPr>
            <p:nvPr/>
          </p:nvSpPr>
          <p:spPr bwMode="auto">
            <a:xfrm>
              <a:off x="5616"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5" name="Rectangle 9">
              <a:extLst>
                <a:ext uri="{FF2B5EF4-FFF2-40B4-BE49-F238E27FC236}">
                  <a16:creationId xmlns:a16="http://schemas.microsoft.com/office/drawing/2014/main" id="{3DE3F90C-B442-4454-893F-CA52A6806640}"/>
                </a:ext>
              </a:extLst>
            </p:cNvPr>
            <p:cNvSpPr>
              <a:spLocks noChangeArrowheads="1"/>
            </p:cNvSpPr>
            <p:nvPr/>
          </p:nvSpPr>
          <p:spPr bwMode="auto">
            <a:xfrm>
              <a:off x="3984" y="1632"/>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rPr>
                <a:t>position</a:t>
              </a:r>
            </a:p>
          </p:txBody>
        </p:sp>
        <p:sp>
          <p:nvSpPr>
            <p:cNvPr id="14366" name="Line 10">
              <a:extLst>
                <a:ext uri="{FF2B5EF4-FFF2-40B4-BE49-F238E27FC236}">
                  <a16:creationId xmlns:a16="http://schemas.microsoft.com/office/drawing/2014/main" id="{409665FB-1313-4131-AFB3-61C84123683C}"/>
                </a:ext>
              </a:extLst>
            </p:cNvPr>
            <p:cNvSpPr>
              <a:spLocks noChangeShapeType="1"/>
            </p:cNvSpPr>
            <p:nvPr/>
          </p:nvSpPr>
          <p:spPr bwMode="auto">
            <a:xfrm>
              <a:off x="3984" y="1632"/>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7" name="Rectangle 11">
              <a:extLst>
                <a:ext uri="{FF2B5EF4-FFF2-40B4-BE49-F238E27FC236}">
                  <a16:creationId xmlns:a16="http://schemas.microsoft.com/office/drawing/2014/main" id="{801C5D19-90E0-46B3-A8FE-DC10AA6E5205}"/>
                </a:ext>
              </a:extLst>
            </p:cNvPr>
            <p:cNvSpPr>
              <a:spLocks noChangeArrowheads="1"/>
            </p:cNvSpPr>
            <p:nvPr/>
          </p:nvSpPr>
          <p:spPr bwMode="auto">
            <a:xfrm>
              <a:off x="3992" y="1968"/>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rPr>
                <a:t>initial </a:t>
              </a:r>
            </a:p>
          </p:txBody>
        </p:sp>
        <p:sp>
          <p:nvSpPr>
            <p:cNvPr id="14368" name="Line 12">
              <a:extLst>
                <a:ext uri="{FF2B5EF4-FFF2-40B4-BE49-F238E27FC236}">
                  <a16:creationId xmlns:a16="http://schemas.microsoft.com/office/drawing/2014/main" id="{BCF3C73B-AD6A-426A-BA80-030830C22FB4}"/>
                </a:ext>
              </a:extLst>
            </p:cNvPr>
            <p:cNvSpPr>
              <a:spLocks noChangeShapeType="1"/>
            </p:cNvSpPr>
            <p:nvPr/>
          </p:nvSpPr>
          <p:spPr bwMode="auto">
            <a:xfrm>
              <a:off x="3984" y="2304"/>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9" name="Line 13">
              <a:extLst>
                <a:ext uri="{FF2B5EF4-FFF2-40B4-BE49-F238E27FC236}">
                  <a16:creationId xmlns:a16="http://schemas.microsoft.com/office/drawing/2014/main" id="{822216C5-BF3B-49BB-A56D-9F64B57AA3C1}"/>
                </a:ext>
              </a:extLst>
            </p:cNvPr>
            <p:cNvSpPr>
              <a:spLocks noChangeShapeType="1"/>
            </p:cNvSpPr>
            <p:nvPr/>
          </p:nvSpPr>
          <p:spPr bwMode="auto">
            <a:xfrm>
              <a:off x="3984" y="2640"/>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0" name="Rectangle 14">
              <a:extLst>
                <a:ext uri="{FF2B5EF4-FFF2-40B4-BE49-F238E27FC236}">
                  <a16:creationId xmlns:a16="http://schemas.microsoft.com/office/drawing/2014/main" id="{E6182651-AD59-4399-B6C9-BA243404CF5C}"/>
                </a:ext>
              </a:extLst>
            </p:cNvPr>
            <p:cNvSpPr>
              <a:spLocks noChangeArrowheads="1"/>
            </p:cNvSpPr>
            <p:nvPr/>
          </p:nvSpPr>
          <p:spPr bwMode="auto">
            <a:xfrm>
              <a:off x="3992" y="2304"/>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rPr>
                <a:t>rate</a:t>
              </a:r>
            </a:p>
          </p:txBody>
        </p:sp>
        <p:sp>
          <p:nvSpPr>
            <p:cNvPr id="14371" name="Rectangle 15">
              <a:extLst>
                <a:ext uri="{FF2B5EF4-FFF2-40B4-BE49-F238E27FC236}">
                  <a16:creationId xmlns:a16="http://schemas.microsoft.com/office/drawing/2014/main" id="{0DA6DBE7-0975-4FD1-98BF-16A868FA468C}"/>
                </a:ext>
              </a:extLst>
            </p:cNvPr>
            <p:cNvSpPr>
              <a:spLocks noChangeArrowheads="1"/>
            </p:cNvSpPr>
            <p:nvPr/>
          </p:nvSpPr>
          <p:spPr bwMode="auto">
            <a:xfrm>
              <a:off x="5001" y="1616"/>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rPr>
                <a:t>. . .</a:t>
              </a:r>
            </a:p>
          </p:txBody>
        </p:sp>
        <p:sp>
          <p:nvSpPr>
            <p:cNvPr id="14372" name="Rectangle 16">
              <a:extLst>
                <a:ext uri="{FF2B5EF4-FFF2-40B4-BE49-F238E27FC236}">
                  <a16:creationId xmlns:a16="http://schemas.microsoft.com/office/drawing/2014/main" id="{E4F14E2F-EBDD-4731-BF23-506F7739A3ED}"/>
                </a:ext>
              </a:extLst>
            </p:cNvPr>
            <p:cNvSpPr>
              <a:spLocks noChangeArrowheads="1"/>
            </p:cNvSpPr>
            <p:nvPr/>
          </p:nvSpPr>
          <p:spPr bwMode="auto">
            <a:xfrm>
              <a:off x="5001" y="1952"/>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rPr>
                <a:t>. . .</a:t>
              </a:r>
            </a:p>
          </p:txBody>
        </p:sp>
        <p:sp>
          <p:nvSpPr>
            <p:cNvPr id="14373" name="Rectangle 17">
              <a:extLst>
                <a:ext uri="{FF2B5EF4-FFF2-40B4-BE49-F238E27FC236}">
                  <a16:creationId xmlns:a16="http://schemas.microsoft.com/office/drawing/2014/main" id="{8944C948-9957-4808-B740-DBF598B25884}"/>
                </a:ext>
              </a:extLst>
            </p:cNvPr>
            <p:cNvSpPr>
              <a:spLocks noChangeArrowheads="1"/>
            </p:cNvSpPr>
            <p:nvPr/>
          </p:nvSpPr>
          <p:spPr bwMode="auto">
            <a:xfrm>
              <a:off x="5001" y="2288"/>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rPr>
                <a:t>. . .</a:t>
              </a:r>
            </a:p>
          </p:txBody>
        </p:sp>
        <p:sp>
          <p:nvSpPr>
            <p:cNvPr id="14374" name="Rectangle 18">
              <a:extLst>
                <a:ext uri="{FF2B5EF4-FFF2-40B4-BE49-F238E27FC236}">
                  <a16:creationId xmlns:a16="http://schemas.microsoft.com/office/drawing/2014/main" id="{192B01A1-A247-4217-9C66-C9D8E8C1CFAD}"/>
                </a:ext>
              </a:extLst>
            </p:cNvPr>
            <p:cNvSpPr>
              <a:spLocks noChangeArrowheads="1"/>
            </p:cNvSpPr>
            <p:nvPr/>
          </p:nvSpPr>
          <p:spPr bwMode="auto">
            <a:xfrm>
              <a:off x="3704" y="163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rPr>
                <a:t>1</a:t>
              </a:r>
            </a:p>
          </p:txBody>
        </p:sp>
        <p:sp>
          <p:nvSpPr>
            <p:cNvPr id="14375" name="Rectangle 19">
              <a:extLst>
                <a:ext uri="{FF2B5EF4-FFF2-40B4-BE49-F238E27FC236}">
                  <a16:creationId xmlns:a16="http://schemas.microsoft.com/office/drawing/2014/main" id="{27D6E86C-519F-4DFC-81E3-EF34BA2F77A1}"/>
                </a:ext>
              </a:extLst>
            </p:cNvPr>
            <p:cNvSpPr>
              <a:spLocks noChangeArrowheads="1"/>
            </p:cNvSpPr>
            <p:nvPr/>
          </p:nvSpPr>
          <p:spPr bwMode="auto">
            <a:xfrm>
              <a:off x="3704" y="196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rPr>
                <a:t>2</a:t>
              </a:r>
            </a:p>
          </p:txBody>
        </p:sp>
        <p:sp>
          <p:nvSpPr>
            <p:cNvPr id="14376" name="Rectangle 20">
              <a:extLst>
                <a:ext uri="{FF2B5EF4-FFF2-40B4-BE49-F238E27FC236}">
                  <a16:creationId xmlns:a16="http://schemas.microsoft.com/office/drawing/2014/main" id="{A67EDBCD-E4E2-4EF4-9270-339C99D8FCF2}"/>
                </a:ext>
              </a:extLst>
            </p:cNvPr>
            <p:cNvSpPr>
              <a:spLocks noChangeArrowheads="1"/>
            </p:cNvSpPr>
            <p:nvPr/>
          </p:nvSpPr>
          <p:spPr bwMode="auto">
            <a:xfrm>
              <a:off x="3704" y="230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rPr>
                <a:t>3</a:t>
              </a:r>
            </a:p>
          </p:txBody>
        </p:sp>
      </p:grpSp>
      <p:sp>
        <p:nvSpPr>
          <p:cNvPr id="14340" name="Rectangle 48">
            <a:extLst>
              <a:ext uri="{FF2B5EF4-FFF2-40B4-BE49-F238E27FC236}">
                <a16:creationId xmlns:a16="http://schemas.microsoft.com/office/drawing/2014/main" id="{ACAFCF60-4519-4BCB-8AC9-148C241563B9}"/>
              </a:ext>
            </a:extLst>
          </p:cNvPr>
          <p:cNvSpPr>
            <a:spLocks noChangeArrowheads="1"/>
          </p:cNvSpPr>
          <p:nvPr/>
        </p:nvSpPr>
        <p:spPr bwMode="auto">
          <a:xfrm>
            <a:off x="5542206" y="5726907"/>
            <a:ext cx="18446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zh-CN" altLang="en-US" sz="2800" b="1" i="0" dirty="0">
                <a:solidFill>
                  <a:srgbClr val="C00000"/>
                </a:solidFill>
                <a:latin typeface="华文新魏" panose="02010800040101010101" pitchFamily="2" charset="-122"/>
                <a:ea typeface="华文新魏" panose="02010800040101010101" pitchFamily="2" charset="-122"/>
                <a:sym typeface="Symbol" panose="05050102010706020507" pitchFamily="18" charset="2"/>
              </a:rPr>
              <a:t> </a:t>
            </a:r>
            <a:r>
              <a:rPr lang="zh-CN" altLang="en-US" sz="2800" b="1" i="0" dirty="0">
                <a:solidFill>
                  <a:srgbClr val="C00000"/>
                </a:solidFill>
                <a:latin typeface="华文新魏" panose="02010800040101010101" pitchFamily="2" charset="-122"/>
                <a:ea typeface="华文新魏" panose="02010800040101010101" pitchFamily="2" charset="-122"/>
              </a:rPr>
              <a:t>语法树</a:t>
            </a:r>
          </a:p>
        </p:txBody>
      </p:sp>
      <p:sp>
        <p:nvSpPr>
          <p:cNvPr id="14379" name="Rectangle 48">
            <a:extLst>
              <a:ext uri="{FF2B5EF4-FFF2-40B4-BE49-F238E27FC236}">
                <a16:creationId xmlns:a16="http://schemas.microsoft.com/office/drawing/2014/main" id="{E05272F2-1110-4AE8-AED1-E4DF5255DF93}"/>
              </a:ext>
            </a:extLst>
          </p:cNvPr>
          <p:cNvSpPr>
            <a:spLocks noChangeArrowheads="1"/>
          </p:cNvSpPr>
          <p:nvPr/>
        </p:nvSpPr>
        <p:spPr bwMode="auto">
          <a:xfrm>
            <a:off x="5137150" y="1518895"/>
            <a:ext cx="18446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zh-CN" altLang="en-US" sz="2800" b="1" i="0" dirty="0">
                <a:solidFill>
                  <a:srgbClr val="C00000"/>
                </a:solidFill>
                <a:latin typeface="华文新魏" panose="02010800040101010101" pitchFamily="2" charset="-122"/>
                <a:ea typeface="华文新魏" panose="02010800040101010101" pitchFamily="2" charset="-122"/>
                <a:sym typeface="Symbol" panose="05050102010706020507" pitchFamily="18" charset="2"/>
              </a:rPr>
              <a:t> </a:t>
            </a:r>
            <a:r>
              <a:rPr lang="zh-CN" altLang="en-US" sz="2800" b="1" i="0" dirty="0">
                <a:solidFill>
                  <a:srgbClr val="C00000"/>
                </a:solidFill>
                <a:latin typeface="华文新魏" panose="02010800040101010101" pitchFamily="2" charset="-122"/>
                <a:ea typeface="华文新魏" panose="02010800040101010101" pitchFamily="2" charset="-122"/>
              </a:rPr>
              <a:t>语法树</a:t>
            </a:r>
          </a:p>
        </p:txBody>
      </p:sp>
      <p:sp>
        <p:nvSpPr>
          <p:cNvPr id="42" name="Rectangle 2">
            <a:extLst>
              <a:ext uri="{FF2B5EF4-FFF2-40B4-BE49-F238E27FC236}">
                <a16:creationId xmlns:a16="http://schemas.microsoft.com/office/drawing/2014/main" id="{3968941B-A199-4090-91D4-1246686000F4}"/>
              </a:ext>
            </a:extLst>
          </p:cNvPr>
          <p:cNvSpPr>
            <a:spLocks noGrp="1" noChangeArrowheads="1"/>
          </p:cNvSpPr>
          <p:nvPr>
            <p:ph type="title" idx="4294967295"/>
          </p:nvPr>
        </p:nvSpPr>
        <p:spPr>
          <a:xfrm>
            <a:off x="3111179" y="136376"/>
            <a:ext cx="2948309" cy="877888"/>
          </a:xfrm>
        </p:spPr>
        <p:txBody>
          <a:bodyPr/>
          <a:lstStyle/>
          <a:p>
            <a:pPr algn="ctr"/>
            <a:r>
              <a:rPr lang="zh-CN" altLang="en-US" b="1" dirty="0">
                <a:solidFill>
                  <a:srgbClr val="000099"/>
                </a:solidFill>
                <a:latin typeface="华文新魏" pitchFamily="2" charset="-122"/>
                <a:ea typeface="华文新魏" pitchFamily="2" charset="-122"/>
              </a:rPr>
              <a:t>语义分析</a:t>
            </a:r>
          </a:p>
        </p:txBody>
      </p:sp>
      <p:grpSp>
        <p:nvGrpSpPr>
          <p:cNvPr id="77" name="Group 130">
            <a:extLst>
              <a:ext uri="{FF2B5EF4-FFF2-40B4-BE49-F238E27FC236}">
                <a16:creationId xmlns:a16="http://schemas.microsoft.com/office/drawing/2014/main" id="{98126C5E-6463-4D13-B364-8093810CEBC4}"/>
              </a:ext>
            </a:extLst>
          </p:cNvPr>
          <p:cNvGrpSpPr>
            <a:grpSpLocks/>
          </p:cNvGrpSpPr>
          <p:nvPr/>
        </p:nvGrpSpPr>
        <p:grpSpPr bwMode="auto">
          <a:xfrm>
            <a:off x="792163" y="1089025"/>
            <a:ext cx="4724400" cy="5511800"/>
            <a:chOff x="499" y="686"/>
            <a:chExt cx="2976" cy="3472"/>
          </a:xfrm>
        </p:grpSpPr>
        <p:sp>
          <p:nvSpPr>
            <p:cNvPr id="78" name="Rectangle 59">
              <a:extLst>
                <a:ext uri="{FF2B5EF4-FFF2-40B4-BE49-F238E27FC236}">
                  <a16:creationId xmlns:a16="http://schemas.microsoft.com/office/drawing/2014/main" id="{85F49E68-7089-41B7-8639-F9CDE28F98CC}"/>
                </a:ext>
              </a:extLst>
            </p:cNvPr>
            <p:cNvSpPr>
              <a:spLocks noChangeArrowheads="1"/>
            </p:cNvSpPr>
            <p:nvPr/>
          </p:nvSpPr>
          <p:spPr bwMode="auto">
            <a:xfrm>
              <a:off x="960" y="2064"/>
              <a:ext cx="1728" cy="432"/>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ctr">
                <a:buFontTx/>
                <a:buNone/>
              </a:pPr>
              <a:r>
                <a:rPr lang="zh-CN" altLang="en-US" sz="2800" b="1" i="0" dirty="0">
                  <a:solidFill>
                    <a:srgbClr val="C00000"/>
                  </a:solidFill>
                  <a:latin typeface="华文新魏" panose="02010800040101010101" pitchFamily="2" charset="-122"/>
                  <a:ea typeface="华文新魏" panose="02010800040101010101" pitchFamily="2" charset="-122"/>
                </a:rPr>
                <a:t>语义分析器</a:t>
              </a:r>
              <a:endParaRPr lang="zh-CN" altLang="en-US" sz="2800" b="1" dirty="0">
                <a:solidFill>
                  <a:srgbClr val="C00000"/>
                </a:solidFill>
                <a:latin typeface="华文新魏" panose="02010800040101010101" pitchFamily="2" charset="-122"/>
                <a:ea typeface="华文新魏" panose="02010800040101010101" pitchFamily="2" charset="-122"/>
              </a:endParaRPr>
            </a:p>
          </p:txBody>
        </p:sp>
        <p:sp>
          <p:nvSpPr>
            <p:cNvPr id="79" name="Line 60">
              <a:extLst>
                <a:ext uri="{FF2B5EF4-FFF2-40B4-BE49-F238E27FC236}">
                  <a16:creationId xmlns:a16="http://schemas.microsoft.com/office/drawing/2014/main" id="{982CA22B-7B94-4E77-8CEF-1E9BB94BAE6B}"/>
                </a:ext>
              </a:extLst>
            </p:cNvPr>
            <p:cNvSpPr>
              <a:spLocks noChangeShapeType="1"/>
            </p:cNvSpPr>
            <p:nvPr/>
          </p:nvSpPr>
          <p:spPr bwMode="auto">
            <a:xfrm>
              <a:off x="1824" y="1776"/>
              <a:ext cx="0" cy="288"/>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0" name="Group 98">
              <a:extLst>
                <a:ext uri="{FF2B5EF4-FFF2-40B4-BE49-F238E27FC236}">
                  <a16:creationId xmlns:a16="http://schemas.microsoft.com/office/drawing/2014/main" id="{E1F9F530-FE68-4D1B-996D-7587427817C8}"/>
                </a:ext>
              </a:extLst>
            </p:cNvPr>
            <p:cNvGrpSpPr>
              <a:grpSpLocks/>
            </p:cNvGrpSpPr>
            <p:nvPr/>
          </p:nvGrpSpPr>
          <p:grpSpPr bwMode="auto">
            <a:xfrm>
              <a:off x="499" y="686"/>
              <a:ext cx="2641" cy="1073"/>
              <a:chOff x="527" y="2688"/>
              <a:chExt cx="2641" cy="1073"/>
            </a:xfrm>
          </p:grpSpPr>
          <p:sp>
            <p:nvSpPr>
              <p:cNvPr id="98" name="Rectangle 99">
                <a:extLst>
                  <a:ext uri="{FF2B5EF4-FFF2-40B4-BE49-F238E27FC236}">
                    <a16:creationId xmlns:a16="http://schemas.microsoft.com/office/drawing/2014/main" id="{A1D1E1FB-B0B9-4BA5-8950-51247FA12AA7}"/>
                  </a:ext>
                </a:extLst>
              </p:cNvPr>
              <p:cNvSpPr>
                <a:spLocks noChangeArrowheads="1"/>
              </p:cNvSpPr>
              <p:nvPr/>
            </p:nvSpPr>
            <p:spPr bwMode="auto">
              <a:xfrm>
                <a:off x="1113" y="2688"/>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sym typeface="Symbol" panose="05050102010706020507" pitchFamily="18" charset="2"/>
                  </a:rPr>
                  <a:t></a:t>
                </a:r>
                <a:r>
                  <a:rPr lang="en-US" altLang="zh-CN" sz="2800" b="1" i="0" dirty="0">
                    <a:latin typeface="Times New Roman" panose="02020603050405020304" pitchFamily="18" charset="0"/>
                  </a:rPr>
                  <a:t>=</a:t>
                </a:r>
                <a:r>
                  <a:rPr lang="en-US" altLang="zh-CN" sz="2800" b="1" i="0" dirty="0">
                    <a:latin typeface="Times New Roman" panose="02020603050405020304" pitchFamily="18" charset="0"/>
                    <a:sym typeface="Symbol" panose="05050102010706020507" pitchFamily="18" charset="2"/>
                  </a:rPr>
                  <a:t></a:t>
                </a:r>
                <a:endParaRPr lang="zh-CN" altLang="en-US" sz="2800" b="1" i="0" dirty="0">
                  <a:latin typeface="Times New Roman" panose="02020603050405020304" pitchFamily="18" charset="0"/>
                  <a:sym typeface="Symbol" panose="05050102010706020507" pitchFamily="18" charset="2"/>
                </a:endParaRPr>
              </a:p>
            </p:txBody>
          </p:sp>
          <p:sp>
            <p:nvSpPr>
              <p:cNvPr id="99" name="Rectangle 100">
                <a:extLst>
                  <a:ext uri="{FF2B5EF4-FFF2-40B4-BE49-F238E27FC236}">
                    <a16:creationId xmlns:a16="http://schemas.microsoft.com/office/drawing/2014/main" id="{9F4DE657-749A-48A3-8DA6-708734135D4E}"/>
                  </a:ext>
                </a:extLst>
              </p:cNvPr>
              <p:cNvSpPr>
                <a:spLocks noChangeArrowheads="1"/>
              </p:cNvSpPr>
              <p:nvPr/>
            </p:nvSpPr>
            <p:spPr bwMode="auto">
              <a:xfrm>
                <a:off x="1657" y="2928"/>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sym typeface="Symbol" panose="05050102010706020507" pitchFamily="18" charset="2"/>
                  </a:rPr>
                  <a:t></a:t>
                </a:r>
                <a:r>
                  <a:rPr lang="en-US" altLang="zh-CN" sz="2800" b="1" i="0" dirty="0">
                    <a:latin typeface="Times New Roman" panose="02020603050405020304" pitchFamily="18" charset="0"/>
                  </a:rPr>
                  <a:t>+</a:t>
                </a:r>
                <a:r>
                  <a:rPr lang="en-US" altLang="zh-CN" sz="2800" b="1" i="0" dirty="0">
                    <a:latin typeface="Times New Roman" panose="02020603050405020304" pitchFamily="18" charset="0"/>
                    <a:sym typeface="Symbol" panose="05050102010706020507" pitchFamily="18" charset="2"/>
                  </a:rPr>
                  <a:t></a:t>
                </a:r>
                <a:endParaRPr lang="zh-CN" altLang="en-US" sz="2800" b="1" i="0" dirty="0">
                  <a:latin typeface="Times New Roman" panose="02020603050405020304" pitchFamily="18" charset="0"/>
                  <a:sym typeface="Symbol" panose="05050102010706020507" pitchFamily="18" charset="2"/>
                </a:endParaRPr>
              </a:p>
            </p:txBody>
          </p:sp>
          <p:sp>
            <p:nvSpPr>
              <p:cNvPr id="100" name="Rectangle 101">
                <a:extLst>
                  <a:ext uri="{FF2B5EF4-FFF2-40B4-BE49-F238E27FC236}">
                    <a16:creationId xmlns:a16="http://schemas.microsoft.com/office/drawing/2014/main" id="{F5C27DC4-624D-4C01-BF26-6757F380DEA1}"/>
                  </a:ext>
                </a:extLst>
              </p:cNvPr>
              <p:cNvSpPr>
                <a:spLocks noChangeArrowheads="1"/>
              </p:cNvSpPr>
              <p:nvPr/>
            </p:nvSpPr>
            <p:spPr bwMode="auto">
              <a:xfrm>
                <a:off x="2201" y="3168"/>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sym typeface="Symbol" panose="05050102010706020507" pitchFamily="18" charset="2"/>
                  </a:rPr>
                  <a:t></a:t>
                </a:r>
                <a:endParaRPr lang="zh-CN" altLang="en-US" sz="2800" b="1" i="0" dirty="0">
                  <a:latin typeface="Times New Roman" panose="02020603050405020304" pitchFamily="18" charset="0"/>
                  <a:sym typeface="Symbol" panose="05050102010706020507" pitchFamily="18" charset="2"/>
                </a:endParaRPr>
              </a:p>
            </p:txBody>
          </p:sp>
          <p:sp>
            <p:nvSpPr>
              <p:cNvPr id="101" name="Rectangle 102">
                <a:extLst>
                  <a:ext uri="{FF2B5EF4-FFF2-40B4-BE49-F238E27FC236}">
                    <a16:creationId xmlns:a16="http://schemas.microsoft.com/office/drawing/2014/main" id="{21B2E23C-40BD-4F63-8F27-5B49AAB8EEBF}"/>
                  </a:ext>
                </a:extLst>
              </p:cNvPr>
              <p:cNvSpPr>
                <a:spLocks noChangeArrowheads="1"/>
              </p:cNvSpPr>
              <p:nvPr/>
            </p:nvSpPr>
            <p:spPr bwMode="auto">
              <a:xfrm>
                <a:off x="2688" y="3456"/>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sym typeface="Symbol" panose="05050102010706020507" pitchFamily="18" charset="2"/>
                  </a:rPr>
                  <a:t></a:t>
                </a:r>
                <a:r>
                  <a:rPr lang="en-US" altLang="zh-CN" sz="2800" b="1" i="0">
                    <a:latin typeface="Times New Roman" panose="02020603050405020304" pitchFamily="18" charset="0"/>
                  </a:rPr>
                  <a:t>60</a:t>
                </a:r>
                <a:r>
                  <a:rPr lang="en-US" altLang="zh-CN" sz="2800" b="1" i="0">
                    <a:latin typeface="Times New Roman" panose="02020603050405020304" pitchFamily="18" charset="0"/>
                    <a:sym typeface="Symbol" panose="05050102010706020507" pitchFamily="18" charset="2"/>
                  </a:rPr>
                  <a:t></a:t>
                </a:r>
                <a:endParaRPr lang="zh-CN" altLang="en-US" sz="2800" b="1" i="0">
                  <a:latin typeface="Times New Roman" panose="02020603050405020304" pitchFamily="18" charset="0"/>
                  <a:sym typeface="Symbol" panose="05050102010706020507" pitchFamily="18" charset="2"/>
                </a:endParaRPr>
              </a:p>
            </p:txBody>
          </p:sp>
          <p:sp>
            <p:nvSpPr>
              <p:cNvPr id="102" name="Rectangle 103">
                <a:extLst>
                  <a:ext uri="{FF2B5EF4-FFF2-40B4-BE49-F238E27FC236}">
                    <a16:creationId xmlns:a16="http://schemas.microsoft.com/office/drawing/2014/main" id="{B2597BEC-B018-48EE-914D-72729161F55F}"/>
                  </a:ext>
                </a:extLst>
              </p:cNvPr>
              <p:cNvSpPr>
                <a:spLocks noChangeArrowheads="1"/>
              </p:cNvSpPr>
              <p:nvPr/>
            </p:nvSpPr>
            <p:spPr bwMode="auto">
              <a:xfrm>
                <a:off x="527" y="2982"/>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sym typeface="Symbol" panose="05050102010706020507" pitchFamily="18" charset="2"/>
                  </a:rPr>
                  <a:t>i</a:t>
                </a:r>
                <a:r>
                  <a:rPr lang="en-US" altLang="zh-CN" sz="2800" b="1" i="0">
                    <a:latin typeface="Times New Roman" panose="02020603050405020304" pitchFamily="18" charset="0"/>
                  </a:rPr>
                  <a:t>d, 1</a:t>
                </a:r>
                <a:r>
                  <a:rPr lang="en-US" altLang="zh-CN" sz="2800" b="1" i="0">
                    <a:latin typeface="Times New Roman" panose="02020603050405020304" pitchFamily="18" charset="0"/>
                    <a:sym typeface="Symbol" panose="05050102010706020507" pitchFamily="18" charset="2"/>
                  </a:rPr>
                  <a:t></a:t>
                </a:r>
                <a:endParaRPr lang="zh-CN" altLang="en-US" sz="2800" b="1" i="0">
                  <a:latin typeface="Times New Roman" panose="02020603050405020304" pitchFamily="18" charset="0"/>
                  <a:sym typeface="Symbol" panose="05050102010706020507" pitchFamily="18" charset="2"/>
                </a:endParaRPr>
              </a:p>
            </p:txBody>
          </p:sp>
          <p:sp>
            <p:nvSpPr>
              <p:cNvPr id="103" name="Rectangle 104">
                <a:extLst>
                  <a:ext uri="{FF2B5EF4-FFF2-40B4-BE49-F238E27FC236}">
                    <a16:creationId xmlns:a16="http://schemas.microsoft.com/office/drawing/2014/main" id="{29B8D9F3-32AF-44D4-9A36-30E585D53407}"/>
                  </a:ext>
                </a:extLst>
              </p:cNvPr>
              <p:cNvSpPr>
                <a:spLocks noChangeArrowheads="1"/>
              </p:cNvSpPr>
              <p:nvPr/>
            </p:nvSpPr>
            <p:spPr bwMode="auto">
              <a:xfrm>
                <a:off x="1179" y="3209"/>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sym typeface="Symbol" panose="05050102010706020507" pitchFamily="18" charset="2"/>
                  </a:rPr>
                  <a:t></a:t>
                </a:r>
                <a:r>
                  <a:rPr lang="en-US" altLang="zh-CN" sz="2800" b="1" i="0" dirty="0">
                    <a:latin typeface="Times New Roman" panose="02020603050405020304" pitchFamily="18" charset="0"/>
                  </a:rPr>
                  <a:t>id, 2</a:t>
                </a:r>
                <a:r>
                  <a:rPr lang="en-US" altLang="zh-CN" sz="2800" b="1" i="0" dirty="0">
                    <a:latin typeface="Times New Roman" panose="02020603050405020304" pitchFamily="18" charset="0"/>
                    <a:sym typeface="Symbol" panose="05050102010706020507" pitchFamily="18" charset="2"/>
                  </a:rPr>
                  <a:t></a:t>
                </a:r>
                <a:endParaRPr lang="zh-CN" altLang="en-US" sz="2800" b="1" i="0" dirty="0">
                  <a:latin typeface="Times New Roman" panose="02020603050405020304" pitchFamily="18" charset="0"/>
                  <a:sym typeface="Symbol" panose="05050102010706020507" pitchFamily="18" charset="2"/>
                </a:endParaRPr>
              </a:p>
            </p:txBody>
          </p:sp>
          <p:sp>
            <p:nvSpPr>
              <p:cNvPr id="104" name="Rectangle 105">
                <a:extLst>
                  <a:ext uri="{FF2B5EF4-FFF2-40B4-BE49-F238E27FC236}">
                    <a16:creationId xmlns:a16="http://schemas.microsoft.com/office/drawing/2014/main" id="{1D8B4409-C870-4099-B3BF-DB84B29492F7}"/>
                  </a:ext>
                </a:extLst>
              </p:cNvPr>
              <p:cNvSpPr>
                <a:spLocks noChangeArrowheads="1"/>
              </p:cNvSpPr>
              <p:nvPr/>
            </p:nvSpPr>
            <p:spPr bwMode="auto">
              <a:xfrm>
                <a:off x="1604" y="3521"/>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sym typeface="Symbol" panose="05050102010706020507" pitchFamily="18" charset="2"/>
                  </a:rPr>
                  <a:t></a:t>
                </a:r>
                <a:r>
                  <a:rPr lang="en-US" altLang="zh-CN" sz="2800" b="1" i="0">
                    <a:latin typeface="Times New Roman" panose="02020603050405020304" pitchFamily="18" charset="0"/>
                  </a:rPr>
                  <a:t>id, 3</a:t>
                </a:r>
                <a:r>
                  <a:rPr lang="en-US" altLang="zh-CN" sz="2800" b="1" i="0">
                    <a:latin typeface="Times New Roman" panose="02020603050405020304" pitchFamily="18" charset="0"/>
                    <a:sym typeface="Symbol" panose="05050102010706020507" pitchFamily="18" charset="2"/>
                  </a:rPr>
                  <a:t></a:t>
                </a:r>
                <a:endParaRPr lang="zh-CN" altLang="en-US" sz="2800" b="1" i="0">
                  <a:latin typeface="Times New Roman" panose="02020603050405020304" pitchFamily="18" charset="0"/>
                  <a:sym typeface="Symbol" panose="05050102010706020507" pitchFamily="18" charset="2"/>
                </a:endParaRPr>
              </a:p>
            </p:txBody>
          </p:sp>
          <p:sp>
            <p:nvSpPr>
              <p:cNvPr id="105" name="Line 106">
                <a:extLst>
                  <a:ext uri="{FF2B5EF4-FFF2-40B4-BE49-F238E27FC236}">
                    <a16:creationId xmlns:a16="http://schemas.microsoft.com/office/drawing/2014/main" id="{D6699D8D-9C2E-466A-AC80-DBFBBEECDD75}"/>
                  </a:ext>
                </a:extLst>
              </p:cNvPr>
              <p:cNvSpPr>
                <a:spLocks noChangeShapeType="1"/>
              </p:cNvSpPr>
              <p:nvPr/>
            </p:nvSpPr>
            <p:spPr bwMode="auto">
              <a:xfrm flipH="1">
                <a:off x="912" y="288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 name="Line 107">
                <a:extLst>
                  <a:ext uri="{FF2B5EF4-FFF2-40B4-BE49-F238E27FC236}">
                    <a16:creationId xmlns:a16="http://schemas.microsoft.com/office/drawing/2014/main" id="{B31B76C3-C49C-40B4-A150-E0716CFBE677}"/>
                  </a:ext>
                </a:extLst>
              </p:cNvPr>
              <p:cNvSpPr>
                <a:spLocks noChangeShapeType="1"/>
              </p:cNvSpPr>
              <p:nvPr/>
            </p:nvSpPr>
            <p:spPr bwMode="auto">
              <a:xfrm>
                <a:off x="1488" y="288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 name="Line 108">
                <a:extLst>
                  <a:ext uri="{FF2B5EF4-FFF2-40B4-BE49-F238E27FC236}">
                    <a16:creationId xmlns:a16="http://schemas.microsoft.com/office/drawing/2014/main" id="{4900F4D1-5DE2-4EE6-9576-0E57B367EB93}"/>
                  </a:ext>
                </a:extLst>
              </p:cNvPr>
              <p:cNvSpPr>
                <a:spLocks noChangeShapeType="1"/>
              </p:cNvSpPr>
              <p:nvPr/>
            </p:nvSpPr>
            <p:spPr bwMode="auto">
              <a:xfrm>
                <a:off x="2030" y="3096"/>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 name="Line 109">
                <a:extLst>
                  <a:ext uri="{FF2B5EF4-FFF2-40B4-BE49-F238E27FC236}">
                    <a16:creationId xmlns:a16="http://schemas.microsoft.com/office/drawing/2014/main" id="{1A5338A5-6E69-497A-BEA5-A43D4F3817D2}"/>
                  </a:ext>
                </a:extLst>
              </p:cNvPr>
              <p:cNvSpPr>
                <a:spLocks noChangeShapeType="1"/>
              </p:cNvSpPr>
              <p:nvPr/>
            </p:nvSpPr>
            <p:spPr bwMode="auto">
              <a:xfrm>
                <a:off x="2597" y="3351"/>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 name="Line 110">
                <a:extLst>
                  <a:ext uri="{FF2B5EF4-FFF2-40B4-BE49-F238E27FC236}">
                    <a16:creationId xmlns:a16="http://schemas.microsoft.com/office/drawing/2014/main" id="{3C4E269D-65F9-49F7-9E43-CC97F37BEF50}"/>
                  </a:ext>
                </a:extLst>
              </p:cNvPr>
              <p:cNvSpPr>
                <a:spLocks noChangeShapeType="1"/>
              </p:cNvSpPr>
              <p:nvPr/>
            </p:nvSpPr>
            <p:spPr bwMode="auto">
              <a:xfrm flipH="1">
                <a:off x="1968" y="3408"/>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 name="Line 111">
                <a:extLst>
                  <a:ext uri="{FF2B5EF4-FFF2-40B4-BE49-F238E27FC236}">
                    <a16:creationId xmlns:a16="http://schemas.microsoft.com/office/drawing/2014/main" id="{DF9D5C3F-DA74-488B-A796-28E75A7C0D4F}"/>
                  </a:ext>
                </a:extLst>
              </p:cNvPr>
              <p:cNvSpPr>
                <a:spLocks noChangeShapeType="1"/>
              </p:cNvSpPr>
              <p:nvPr/>
            </p:nvSpPr>
            <p:spPr bwMode="auto">
              <a:xfrm flipH="1">
                <a:off x="1488" y="312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1" name="Group 128">
              <a:extLst>
                <a:ext uri="{FF2B5EF4-FFF2-40B4-BE49-F238E27FC236}">
                  <a16:creationId xmlns:a16="http://schemas.microsoft.com/office/drawing/2014/main" id="{A42FF12F-7A2D-48CB-958A-7B03CDEAB2C8}"/>
                </a:ext>
              </a:extLst>
            </p:cNvPr>
            <p:cNvGrpSpPr>
              <a:grpSpLocks/>
            </p:cNvGrpSpPr>
            <p:nvPr/>
          </p:nvGrpSpPr>
          <p:grpSpPr bwMode="auto">
            <a:xfrm>
              <a:off x="527" y="2496"/>
              <a:ext cx="2948" cy="1662"/>
              <a:chOff x="527" y="2496"/>
              <a:chExt cx="2948" cy="1662"/>
            </a:xfrm>
          </p:grpSpPr>
          <p:sp>
            <p:nvSpPr>
              <p:cNvPr id="82" name="Line 62">
                <a:extLst>
                  <a:ext uri="{FF2B5EF4-FFF2-40B4-BE49-F238E27FC236}">
                    <a16:creationId xmlns:a16="http://schemas.microsoft.com/office/drawing/2014/main" id="{60438BA5-CC92-4E2A-A2F4-4097B46D68C8}"/>
                  </a:ext>
                </a:extLst>
              </p:cNvPr>
              <p:cNvSpPr>
                <a:spLocks noChangeShapeType="1"/>
              </p:cNvSpPr>
              <p:nvPr/>
            </p:nvSpPr>
            <p:spPr bwMode="auto">
              <a:xfrm>
                <a:off x="1824" y="2496"/>
                <a:ext cx="0" cy="288"/>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Rectangle 113">
                <a:extLst>
                  <a:ext uri="{FF2B5EF4-FFF2-40B4-BE49-F238E27FC236}">
                    <a16:creationId xmlns:a16="http://schemas.microsoft.com/office/drawing/2014/main" id="{65374668-B94F-4D1D-9845-A69ADCB5F261}"/>
                  </a:ext>
                </a:extLst>
              </p:cNvPr>
              <p:cNvSpPr>
                <a:spLocks noChangeArrowheads="1"/>
              </p:cNvSpPr>
              <p:nvPr/>
            </p:nvSpPr>
            <p:spPr bwMode="auto">
              <a:xfrm>
                <a:off x="1085" y="2699"/>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sym typeface="Symbol" panose="05050102010706020507" pitchFamily="18" charset="2"/>
                  </a:rPr>
                  <a:t></a:t>
                </a:r>
                <a:r>
                  <a:rPr lang="en-US" altLang="zh-CN" sz="2800" b="1" i="0" dirty="0">
                    <a:latin typeface="Times New Roman" panose="02020603050405020304" pitchFamily="18" charset="0"/>
                  </a:rPr>
                  <a:t>=</a:t>
                </a:r>
                <a:r>
                  <a:rPr lang="en-US" altLang="zh-CN" sz="2800" b="1" i="0" dirty="0">
                    <a:latin typeface="Times New Roman" panose="02020603050405020304" pitchFamily="18" charset="0"/>
                    <a:sym typeface="Symbol" panose="05050102010706020507" pitchFamily="18" charset="2"/>
                  </a:rPr>
                  <a:t></a:t>
                </a:r>
                <a:endParaRPr lang="zh-CN" altLang="en-US" sz="2800" b="1" i="0" dirty="0">
                  <a:latin typeface="Times New Roman" panose="02020603050405020304" pitchFamily="18" charset="0"/>
                  <a:sym typeface="Symbol" panose="05050102010706020507" pitchFamily="18" charset="2"/>
                </a:endParaRPr>
              </a:p>
            </p:txBody>
          </p:sp>
          <p:sp>
            <p:nvSpPr>
              <p:cNvPr id="84" name="Rectangle 114">
                <a:extLst>
                  <a:ext uri="{FF2B5EF4-FFF2-40B4-BE49-F238E27FC236}">
                    <a16:creationId xmlns:a16="http://schemas.microsoft.com/office/drawing/2014/main" id="{44056CF5-9816-4685-B416-ED0E9AC63155}"/>
                  </a:ext>
                </a:extLst>
              </p:cNvPr>
              <p:cNvSpPr>
                <a:spLocks noChangeArrowheads="1"/>
              </p:cNvSpPr>
              <p:nvPr/>
            </p:nvSpPr>
            <p:spPr bwMode="auto">
              <a:xfrm>
                <a:off x="1674" y="2939"/>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sym typeface="Symbol" panose="05050102010706020507" pitchFamily="18" charset="2"/>
                  </a:rPr>
                  <a:t></a:t>
                </a:r>
                <a:r>
                  <a:rPr lang="en-US" altLang="zh-CN" sz="2800" b="1" i="0" dirty="0">
                    <a:latin typeface="Times New Roman" panose="02020603050405020304" pitchFamily="18" charset="0"/>
                  </a:rPr>
                  <a:t>+</a:t>
                </a:r>
                <a:r>
                  <a:rPr lang="en-US" altLang="zh-CN" sz="2800" b="1" i="0" dirty="0">
                    <a:latin typeface="Times New Roman" panose="02020603050405020304" pitchFamily="18" charset="0"/>
                    <a:sym typeface="Symbol" panose="05050102010706020507" pitchFamily="18" charset="2"/>
                  </a:rPr>
                  <a:t></a:t>
                </a:r>
                <a:endParaRPr lang="zh-CN" altLang="en-US" sz="2800" b="1" i="0" dirty="0">
                  <a:latin typeface="Times New Roman" panose="02020603050405020304" pitchFamily="18" charset="0"/>
                  <a:sym typeface="Symbol" panose="05050102010706020507" pitchFamily="18" charset="2"/>
                </a:endParaRPr>
              </a:p>
            </p:txBody>
          </p:sp>
          <p:sp>
            <p:nvSpPr>
              <p:cNvPr id="85" name="Rectangle 115">
                <a:extLst>
                  <a:ext uri="{FF2B5EF4-FFF2-40B4-BE49-F238E27FC236}">
                    <a16:creationId xmlns:a16="http://schemas.microsoft.com/office/drawing/2014/main" id="{C55B6730-E262-46E8-92F5-9AF04145343A}"/>
                  </a:ext>
                </a:extLst>
              </p:cNvPr>
              <p:cNvSpPr>
                <a:spLocks noChangeArrowheads="1"/>
              </p:cNvSpPr>
              <p:nvPr/>
            </p:nvSpPr>
            <p:spPr bwMode="auto">
              <a:xfrm>
                <a:off x="2219" y="3179"/>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sym typeface="Symbol" panose="05050102010706020507" pitchFamily="18" charset="2"/>
                  </a:rPr>
                  <a:t></a:t>
                </a:r>
                <a:endParaRPr lang="zh-CN" altLang="en-US" sz="2800" b="1" i="0" dirty="0">
                  <a:latin typeface="Times New Roman" panose="02020603050405020304" pitchFamily="18" charset="0"/>
                  <a:sym typeface="Symbol" panose="05050102010706020507" pitchFamily="18" charset="2"/>
                </a:endParaRPr>
              </a:p>
            </p:txBody>
          </p:sp>
          <p:sp>
            <p:nvSpPr>
              <p:cNvPr id="86" name="Rectangle 116">
                <a:extLst>
                  <a:ext uri="{FF2B5EF4-FFF2-40B4-BE49-F238E27FC236}">
                    <a16:creationId xmlns:a16="http://schemas.microsoft.com/office/drawing/2014/main" id="{A0AC292B-6CAB-4612-99EB-FC4115AEE459}"/>
                  </a:ext>
                </a:extLst>
              </p:cNvPr>
              <p:cNvSpPr>
                <a:spLocks noChangeArrowheads="1"/>
              </p:cNvSpPr>
              <p:nvPr/>
            </p:nvSpPr>
            <p:spPr bwMode="auto">
              <a:xfrm>
                <a:off x="2426" y="3467"/>
                <a:ext cx="1049"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err="1">
                    <a:solidFill>
                      <a:srgbClr val="0000FF"/>
                    </a:solidFill>
                    <a:latin typeface="Times New Roman" panose="02020603050405020304" pitchFamily="18" charset="0"/>
                    <a:sym typeface="Symbol" panose="05050102010706020507" pitchFamily="18" charset="2"/>
                  </a:rPr>
                  <a:t>inttofloat</a:t>
                </a:r>
                <a:endParaRPr lang="en-US" altLang="zh-CN" sz="2800" b="1" i="0" dirty="0">
                  <a:solidFill>
                    <a:srgbClr val="0000FF"/>
                  </a:solidFill>
                  <a:latin typeface="Times New Roman" panose="02020603050405020304" pitchFamily="18" charset="0"/>
                  <a:sym typeface="Symbol" panose="05050102010706020507" pitchFamily="18" charset="2"/>
                </a:endParaRPr>
              </a:p>
            </p:txBody>
          </p:sp>
          <p:sp>
            <p:nvSpPr>
              <p:cNvPr id="87" name="Rectangle 117">
                <a:extLst>
                  <a:ext uri="{FF2B5EF4-FFF2-40B4-BE49-F238E27FC236}">
                    <a16:creationId xmlns:a16="http://schemas.microsoft.com/office/drawing/2014/main" id="{D3F78DC7-E8F8-447D-8C99-8E3A31CE4591}"/>
                  </a:ext>
                </a:extLst>
              </p:cNvPr>
              <p:cNvSpPr>
                <a:spLocks noChangeArrowheads="1"/>
              </p:cNvSpPr>
              <p:nvPr/>
            </p:nvSpPr>
            <p:spPr bwMode="auto">
              <a:xfrm>
                <a:off x="527" y="2993"/>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sym typeface="Symbol" panose="05050102010706020507" pitchFamily="18" charset="2"/>
                  </a:rPr>
                  <a:t>i</a:t>
                </a:r>
                <a:r>
                  <a:rPr lang="en-US" altLang="zh-CN" sz="2800" b="1" i="0">
                    <a:latin typeface="Times New Roman" panose="02020603050405020304" pitchFamily="18" charset="0"/>
                  </a:rPr>
                  <a:t>d, 1</a:t>
                </a:r>
                <a:r>
                  <a:rPr lang="en-US" altLang="zh-CN" sz="2800" b="1" i="0">
                    <a:latin typeface="Times New Roman" panose="02020603050405020304" pitchFamily="18" charset="0"/>
                    <a:sym typeface="Symbol" panose="05050102010706020507" pitchFamily="18" charset="2"/>
                  </a:rPr>
                  <a:t></a:t>
                </a:r>
                <a:endParaRPr lang="zh-CN" altLang="en-US" sz="2800" b="1" i="0">
                  <a:latin typeface="Times New Roman" panose="02020603050405020304" pitchFamily="18" charset="0"/>
                  <a:sym typeface="Symbol" panose="05050102010706020507" pitchFamily="18" charset="2"/>
                </a:endParaRPr>
              </a:p>
            </p:txBody>
          </p:sp>
          <p:sp>
            <p:nvSpPr>
              <p:cNvPr id="88" name="Rectangle 118">
                <a:extLst>
                  <a:ext uri="{FF2B5EF4-FFF2-40B4-BE49-F238E27FC236}">
                    <a16:creationId xmlns:a16="http://schemas.microsoft.com/office/drawing/2014/main" id="{EA00AAD7-0B84-48D2-A4E5-B5F5E5A2D099}"/>
                  </a:ext>
                </a:extLst>
              </p:cNvPr>
              <p:cNvSpPr>
                <a:spLocks noChangeArrowheads="1"/>
              </p:cNvSpPr>
              <p:nvPr/>
            </p:nvSpPr>
            <p:spPr bwMode="auto">
              <a:xfrm>
                <a:off x="1179" y="3220"/>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sym typeface="Symbol" panose="05050102010706020507" pitchFamily="18" charset="2"/>
                  </a:rPr>
                  <a:t></a:t>
                </a:r>
                <a:r>
                  <a:rPr lang="en-US" altLang="zh-CN" sz="2800" b="1" i="0">
                    <a:latin typeface="Times New Roman" panose="02020603050405020304" pitchFamily="18" charset="0"/>
                  </a:rPr>
                  <a:t>id, 2</a:t>
                </a:r>
                <a:r>
                  <a:rPr lang="en-US" altLang="zh-CN" sz="2800" b="1" i="0">
                    <a:latin typeface="Times New Roman" panose="02020603050405020304" pitchFamily="18" charset="0"/>
                    <a:sym typeface="Symbol" panose="05050102010706020507" pitchFamily="18" charset="2"/>
                  </a:rPr>
                  <a:t></a:t>
                </a:r>
                <a:endParaRPr lang="zh-CN" altLang="en-US" sz="2800" b="1" i="0">
                  <a:latin typeface="Times New Roman" panose="02020603050405020304" pitchFamily="18" charset="0"/>
                  <a:sym typeface="Symbol" panose="05050102010706020507" pitchFamily="18" charset="2"/>
                </a:endParaRPr>
              </a:p>
            </p:txBody>
          </p:sp>
          <p:sp>
            <p:nvSpPr>
              <p:cNvPr id="89" name="Rectangle 119">
                <a:extLst>
                  <a:ext uri="{FF2B5EF4-FFF2-40B4-BE49-F238E27FC236}">
                    <a16:creationId xmlns:a16="http://schemas.microsoft.com/office/drawing/2014/main" id="{D75D9CFF-5E0B-4881-BCF8-1B1705B352C0}"/>
                  </a:ext>
                </a:extLst>
              </p:cNvPr>
              <p:cNvSpPr>
                <a:spLocks noChangeArrowheads="1"/>
              </p:cNvSpPr>
              <p:nvPr/>
            </p:nvSpPr>
            <p:spPr bwMode="auto">
              <a:xfrm>
                <a:off x="1604" y="3532"/>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sym typeface="Symbol" panose="05050102010706020507" pitchFamily="18" charset="2"/>
                  </a:rPr>
                  <a:t></a:t>
                </a:r>
                <a:r>
                  <a:rPr lang="en-US" altLang="zh-CN" sz="2800" b="1" i="0">
                    <a:latin typeface="Times New Roman" panose="02020603050405020304" pitchFamily="18" charset="0"/>
                  </a:rPr>
                  <a:t>id, 3</a:t>
                </a:r>
                <a:r>
                  <a:rPr lang="en-US" altLang="zh-CN" sz="2800" b="1" i="0">
                    <a:latin typeface="Times New Roman" panose="02020603050405020304" pitchFamily="18" charset="0"/>
                    <a:sym typeface="Symbol" panose="05050102010706020507" pitchFamily="18" charset="2"/>
                  </a:rPr>
                  <a:t></a:t>
                </a:r>
                <a:endParaRPr lang="zh-CN" altLang="en-US" sz="2800" b="1" i="0">
                  <a:latin typeface="Times New Roman" panose="02020603050405020304" pitchFamily="18" charset="0"/>
                  <a:sym typeface="Symbol" panose="05050102010706020507" pitchFamily="18" charset="2"/>
                </a:endParaRPr>
              </a:p>
            </p:txBody>
          </p:sp>
          <p:sp>
            <p:nvSpPr>
              <p:cNvPr id="90" name="Line 120">
                <a:extLst>
                  <a:ext uri="{FF2B5EF4-FFF2-40B4-BE49-F238E27FC236}">
                    <a16:creationId xmlns:a16="http://schemas.microsoft.com/office/drawing/2014/main" id="{792E1443-BD4E-4AD5-A13F-C4F6D6D2A8A0}"/>
                  </a:ext>
                </a:extLst>
              </p:cNvPr>
              <p:cNvSpPr>
                <a:spLocks noChangeShapeType="1"/>
              </p:cNvSpPr>
              <p:nvPr/>
            </p:nvSpPr>
            <p:spPr bwMode="auto">
              <a:xfrm flipH="1">
                <a:off x="912" y="2891"/>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 name="Line 121">
                <a:extLst>
                  <a:ext uri="{FF2B5EF4-FFF2-40B4-BE49-F238E27FC236}">
                    <a16:creationId xmlns:a16="http://schemas.microsoft.com/office/drawing/2014/main" id="{595E9918-A491-4A13-90C8-C4DA957BFED0}"/>
                  </a:ext>
                </a:extLst>
              </p:cNvPr>
              <p:cNvSpPr>
                <a:spLocks noChangeShapeType="1"/>
              </p:cNvSpPr>
              <p:nvPr/>
            </p:nvSpPr>
            <p:spPr bwMode="auto">
              <a:xfrm>
                <a:off x="1488" y="2891"/>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 name="Line 122">
                <a:extLst>
                  <a:ext uri="{FF2B5EF4-FFF2-40B4-BE49-F238E27FC236}">
                    <a16:creationId xmlns:a16="http://schemas.microsoft.com/office/drawing/2014/main" id="{7BDC135D-109F-43DC-9B85-2BC52BECD13A}"/>
                  </a:ext>
                </a:extLst>
              </p:cNvPr>
              <p:cNvSpPr>
                <a:spLocks noChangeShapeType="1"/>
              </p:cNvSpPr>
              <p:nvPr/>
            </p:nvSpPr>
            <p:spPr bwMode="auto">
              <a:xfrm>
                <a:off x="2030" y="3107"/>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 name="Line 123">
                <a:extLst>
                  <a:ext uri="{FF2B5EF4-FFF2-40B4-BE49-F238E27FC236}">
                    <a16:creationId xmlns:a16="http://schemas.microsoft.com/office/drawing/2014/main" id="{68BB6F3F-0187-410A-B291-4B82E3049345}"/>
                  </a:ext>
                </a:extLst>
              </p:cNvPr>
              <p:cNvSpPr>
                <a:spLocks noChangeShapeType="1"/>
              </p:cNvSpPr>
              <p:nvPr/>
            </p:nvSpPr>
            <p:spPr bwMode="auto">
              <a:xfrm>
                <a:off x="2597" y="3362"/>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 name="Line 124">
                <a:extLst>
                  <a:ext uri="{FF2B5EF4-FFF2-40B4-BE49-F238E27FC236}">
                    <a16:creationId xmlns:a16="http://schemas.microsoft.com/office/drawing/2014/main" id="{7851DD42-E9F8-4501-8D4D-4E1C41FF13B1}"/>
                  </a:ext>
                </a:extLst>
              </p:cNvPr>
              <p:cNvSpPr>
                <a:spLocks noChangeShapeType="1"/>
              </p:cNvSpPr>
              <p:nvPr/>
            </p:nvSpPr>
            <p:spPr bwMode="auto">
              <a:xfrm flipH="1">
                <a:off x="1968" y="3419"/>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 name="Line 125">
                <a:extLst>
                  <a:ext uri="{FF2B5EF4-FFF2-40B4-BE49-F238E27FC236}">
                    <a16:creationId xmlns:a16="http://schemas.microsoft.com/office/drawing/2014/main" id="{30B2CC87-2462-4423-9D04-E3E665219139}"/>
                  </a:ext>
                </a:extLst>
              </p:cNvPr>
              <p:cNvSpPr>
                <a:spLocks noChangeShapeType="1"/>
              </p:cNvSpPr>
              <p:nvPr/>
            </p:nvSpPr>
            <p:spPr bwMode="auto">
              <a:xfrm flipH="1">
                <a:off x="1488" y="3131"/>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 name="Rectangle 126">
                <a:extLst>
                  <a:ext uri="{FF2B5EF4-FFF2-40B4-BE49-F238E27FC236}">
                    <a16:creationId xmlns:a16="http://schemas.microsoft.com/office/drawing/2014/main" id="{74AAD3FA-64EC-4C80-A23A-7C1F614FDAA0}"/>
                  </a:ext>
                </a:extLst>
              </p:cNvPr>
              <p:cNvSpPr>
                <a:spLocks noChangeArrowheads="1"/>
              </p:cNvSpPr>
              <p:nvPr/>
            </p:nvSpPr>
            <p:spPr bwMode="auto">
              <a:xfrm>
                <a:off x="2710" y="3918"/>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sym typeface="Symbol" panose="05050102010706020507" pitchFamily="18" charset="2"/>
                  </a:rPr>
                  <a:t></a:t>
                </a:r>
                <a:r>
                  <a:rPr lang="en-US" altLang="zh-CN" sz="2800" b="1" i="0">
                    <a:latin typeface="Times New Roman" panose="02020603050405020304" pitchFamily="18" charset="0"/>
                  </a:rPr>
                  <a:t>60</a:t>
                </a:r>
                <a:r>
                  <a:rPr lang="en-US" altLang="zh-CN" sz="2800" b="1" i="0">
                    <a:latin typeface="Times New Roman" panose="02020603050405020304" pitchFamily="18" charset="0"/>
                    <a:sym typeface="Symbol" panose="05050102010706020507" pitchFamily="18" charset="2"/>
                  </a:rPr>
                  <a:t></a:t>
                </a:r>
                <a:endParaRPr lang="zh-CN" altLang="en-US" sz="2800" b="1" i="0">
                  <a:latin typeface="Times New Roman" panose="02020603050405020304" pitchFamily="18" charset="0"/>
                  <a:sym typeface="Symbol" panose="05050102010706020507" pitchFamily="18" charset="2"/>
                </a:endParaRPr>
              </a:p>
            </p:txBody>
          </p:sp>
          <p:sp>
            <p:nvSpPr>
              <p:cNvPr id="97" name="Line 127">
                <a:extLst>
                  <a:ext uri="{FF2B5EF4-FFF2-40B4-BE49-F238E27FC236}">
                    <a16:creationId xmlns:a16="http://schemas.microsoft.com/office/drawing/2014/main" id="{9C86FE2F-F924-4A51-B457-D0C1B386D906}"/>
                  </a:ext>
                </a:extLst>
              </p:cNvPr>
              <p:cNvSpPr>
                <a:spLocks noChangeShapeType="1"/>
              </p:cNvSpPr>
              <p:nvPr/>
            </p:nvSpPr>
            <p:spPr bwMode="auto">
              <a:xfrm>
                <a:off x="2965" y="3748"/>
                <a:ext cx="0" cy="1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extLst>
      <p:ext uri="{BB962C8B-B14F-4D97-AF65-F5344CB8AC3E}">
        <p14:creationId xmlns:p14="http://schemas.microsoft.com/office/powerpoint/2010/main" val="29733801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7" name="Group 95">
            <a:extLst>
              <a:ext uri="{FF2B5EF4-FFF2-40B4-BE49-F238E27FC236}">
                <a16:creationId xmlns:a16="http://schemas.microsoft.com/office/drawing/2014/main" id="{9A5B1203-48A6-4AE7-856C-2734A8733F69}"/>
              </a:ext>
            </a:extLst>
          </p:cNvPr>
          <p:cNvGrpSpPr>
            <a:grpSpLocks/>
          </p:cNvGrpSpPr>
          <p:nvPr/>
        </p:nvGrpSpPr>
        <p:grpSpPr bwMode="auto">
          <a:xfrm>
            <a:off x="836613" y="1141413"/>
            <a:ext cx="4679950" cy="5453062"/>
            <a:chOff x="527" y="719"/>
            <a:chExt cx="2948" cy="3435"/>
          </a:xfrm>
        </p:grpSpPr>
        <p:sp>
          <p:nvSpPr>
            <p:cNvPr id="16389" name="Rectangle 22">
              <a:extLst>
                <a:ext uri="{FF2B5EF4-FFF2-40B4-BE49-F238E27FC236}">
                  <a16:creationId xmlns:a16="http://schemas.microsoft.com/office/drawing/2014/main" id="{AD9B3D04-0DDE-459C-9F15-FF489F682A01}"/>
                </a:ext>
              </a:extLst>
            </p:cNvPr>
            <p:cNvSpPr>
              <a:spLocks noChangeArrowheads="1"/>
            </p:cNvSpPr>
            <p:nvPr/>
          </p:nvSpPr>
          <p:spPr bwMode="auto">
            <a:xfrm>
              <a:off x="864" y="2256"/>
              <a:ext cx="1920" cy="432"/>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ctr">
                <a:buFontTx/>
                <a:buNone/>
              </a:pPr>
              <a:r>
                <a:rPr lang="zh-CN" altLang="en-US" sz="2800" b="1" i="0" dirty="0">
                  <a:solidFill>
                    <a:srgbClr val="C00000"/>
                  </a:solidFill>
                  <a:latin typeface="华文新魏" panose="02010800040101010101" pitchFamily="2" charset="-122"/>
                  <a:ea typeface="华文新魏" panose="02010800040101010101" pitchFamily="2" charset="-122"/>
                </a:rPr>
                <a:t>中间代码生成器</a:t>
              </a:r>
              <a:endParaRPr lang="zh-CN" altLang="en-US" sz="2800" b="1" dirty="0">
                <a:solidFill>
                  <a:srgbClr val="C00000"/>
                </a:solidFill>
                <a:latin typeface="华文新魏" panose="02010800040101010101" pitchFamily="2" charset="-122"/>
                <a:ea typeface="华文新魏" panose="02010800040101010101" pitchFamily="2" charset="-122"/>
              </a:endParaRPr>
            </a:p>
          </p:txBody>
        </p:sp>
        <p:sp>
          <p:nvSpPr>
            <p:cNvPr id="16390" name="Line 23">
              <a:extLst>
                <a:ext uri="{FF2B5EF4-FFF2-40B4-BE49-F238E27FC236}">
                  <a16:creationId xmlns:a16="http://schemas.microsoft.com/office/drawing/2014/main" id="{1844D710-91FA-408E-9ADF-FFA5D65381B0}"/>
                </a:ext>
              </a:extLst>
            </p:cNvPr>
            <p:cNvSpPr>
              <a:spLocks noChangeShapeType="1"/>
            </p:cNvSpPr>
            <p:nvPr/>
          </p:nvSpPr>
          <p:spPr bwMode="auto">
            <a:xfrm>
              <a:off x="1872" y="1968"/>
              <a:ext cx="0" cy="288"/>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1" name="Line 24">
              <a:extLst>
                <a:ext uri="{FF2B5EF4-FFF2-40B4-BE49-F238E27FC236}">
                  <a16:creationId xmlns:a16="http://schemas.microsoft.com/office/drawing/2014/main" id="{BCBF419C-A49B-44E8-A078-352302EDCC7B}"/>
                </a:ext>
              </a:extLst>
            </p:cNvPr>
            <p:cNvSpPr>
              <a:spLocks noChangeShapeType="1"/>
            </p:cNvSpPr>
            <p:nvPr/>
          </p:nvSpPr>
          <p:spPr bwMode="auto">
            <a:xfrm>
              <a:off x="1872" y="2688"/>
              <a:ext cx="0" cy="288"/>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2" name="Rectangle 55">
              <a:extLst>
                <a:ext uri="{FF2B5EF4-FFF2-40B4-BE49-F238E27FC236}">
                  <a16:creationId xmlns:a16="http://schemas.microsoft.com/office/drawing/2014/main" id="{46F1D186-BA96-429F-86C1-E409B5346A76}"/>
                </a:ext>
              </a:extLst>
            </p:cNvPr>
            <p:cNvSpPr>
              <a:spLocks noChangeArrowheads="1"/>
            </p:cNvSpPr>
            <p:nvPr/>
          </p:nvSpPr>
          <p:spPr bwMode="auto">
            <a:xfrm>
              <a:off x="952" y="2954"/>
              <a:ext cx="2103" cy="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l">
                <a:buFontTx/>
                <a:buNone/>
              </a:pPr>
              <a:r>
                <a:rPr lang="en-US" altLang="zh-CN" sz="2800" b="1" i="0">
                  <a:latin typeface="Times New Roman" panose="02020603050405020304" pitchFamily="18" charset="0"/>
                </a:rPr>
                <a:t>t1 = inttofloat(60)</a:t>
              </a:r>
            </a:p>
            <a:p>
              <a:pPr algn="l">
                <a:buFontTx/>
                <a:buNone/>
              </a:pPr>
              <a:r>
                <a:rPr lang="en-US" altLang="zh-CN" sz="2800" b="1" i="0">
                  <a:latin typeface="Times New Roman" panose="02020603050405020304" pitchFamily="18" charset="0"/>
                </a:rPr>
                <a:t>t2 = id3 </a:t>
              </a:r>
              <a:r>
                <a:rPr lang="en-US" altLang="zh-CN" sz="2800" b="1" i="0">
                  <a:latin typeface="Times New Roman" panose="02020603050405020304" pitchFamily="18" charset="0"/>
                  <a:sym typeface="Symbol" panose="05050102010706020507" pitchFamily="18" charset="2"/>
                </a:rPr>
                <a:t></a:t>
              </a:r>
              <a:r>
                <a:rPr lang="en-US" altLang="zh-CN" sz="2800" b="1" i="0">
                  <a:latin typeface="Times New Roman" panose="02020603050405020304" pitchFamily="18" charset="0"/>
                </a:rPr>
                <a:t> t1</a:t>
              </a:r>
            </a:p>
            <a:p>
              <a:pPr algn="l">
                <a:buFontTx/>
                <a:buNone/>
              </a:pPr>
              <a:r>
                <a:rPr lang="en-US" altLang="zh-CN" sz="2800" b="1" i="0">
                  <a:latin typeface="Times New Roman" panose="02020603050405020304" pitchFamily="18" charset="0"/>
                </a:rPr>
                <a:t>t3 = id2 + t2</a:t>
              </a:r>
            </a:p>
            <a:p>
              <a:pPr algn="l">
                <a:buFontTx/>
                <a:buNone/>
              </a:pPr>
              <a:r>
                <a:rPr lang="en-US" altLang="zh-CN" sz="2800" b="1" i="0">
                  <a:latin typeface="Times New Roman" panose="02020603050405020304" pitchFamily="18" charset="0"/>
                </a:rPr>
                <a:t>id1 = t3</a:t>
              </a:r>
            </a:p>
          </p:txBody>
        </p:sp>
        <p:sp>
          <p:nvSpPr>
            <p:cNvPr id="16393" name="Rectangle 80">
              <a:extLst>
                <a:ext uri="{FF2B5EF4-FFF2-40B4-BE49-F238E27FC236}">
                  <a16:creationId xmlns:a16="http://schemas.microsoft.com/office/drawing/2014/main" id="{50D2ECA8-1C12-44F1-B7DA-7743526AE8E4}"/>
                </a:ext>
              </a:extLst>
            </p:cNvPr>
            <p:cNvSpPr>
              <a:spLocks noChangeArrowheads="1"/>
            </p:cNvSpPr>
            <p:nvPr/>
          </p:nvSpPr>
          <p:spPr bwMode="auto">
            <a:xfrm>
              <a:off x="1085" y="719"/>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sym typeface="Symbol" panose="05050102010706020507" pitchFamily="18" charset="2"/>
                </a:rPr>
                <a:t></a:t>
              </a:r>
              <a:r>
                <a:rPr lang="en-US" altLang="zh-CN" sz="2800" b="1" i="0" dirty="0">
                  <a:latin typeface="Times New Roman" panose="02020603050405020304" pitchFamily="18" charset="0"/>
                </a:rPr>
                <a:t>=</a:t>
              </a:r>
              <a:r>
                <a:rPr lang="en-US" altLang="zh-CN" sz="2800" b="1" i="0" dirty="0">
                  <a:latin typeface="Times New Roman" panose="02020603050405020304" pitchFamily="18" charset="0"/>
                  <a:sym typeface="Symbol" panose="05050102010706020507" pitchFamily="18" charset="2"/>
                </a:rPr>
                <a:t>    </a:t>
              </a:r>
              <a:endParaRPr lang="zh-CN" altLang="en-US" sz="2800" b="1" i="0" dirty="0">
                <a:latin typeface="Times New Roman" panose="02020603050405020304" pitchFamily="18" charset="0"/>
                <a:sym typeface="Symbol" panose="05050102010706020507" pitchFamily="18" charset="2"/>
              </a:endParaRPr>
            </a:p>
          </p:txBody>
        </p:sp>
        <p:sp>
          <p:nvSpPr>
            <p:cNvPr id="16394" name="Rectangle 81">
              <a:extLst>
                <a:ext uri="{FF2B5EF4-FFF2-40B4-BE49-F238E27FC236}">
                  <a16:creationId xmlns:a16="http://schemas.microsoft.com/office/drawing/2014/main" id="{8F19EF3C-43CD-47C6-95B5-0BABF86D73CA}"/>
                </a:ext>
              </a:extLst>
            </p:cNvPr>
            <p:cNvSpPr>
              <a:spLocks noChangeArrowheads="1"/>
            </p:cNvSpPr>
            <p:nvPr/>
          </p:nvSpPr>
          <p:spPr bwMode="auto">
            <a:xfrm>
              <a:off x="1674" y="959"/>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sym typeface="Symbol" panose="05050102010706020507" pitchFamily="18" charset="2"/>
                </a:rPr>
                <a:t></a:t>
              </a:r>
              <a:r>
                <a:rPr lang="en-US" altLang="zh-CN" sz="2800" b="1" i="0" dirty="0">
                  <a:latin typeface="Times New Roman" panose="02020603050405020304" pitchFamily="18" charset="0"/>
                </a:rPr>
                <a:t>+</a:t>
              </a:r>
              <a:r>
                <a:rPr lang="en-US" altLang="zh-CN" sz="2800" b="1" i="0" dirty="0">
                  <a:latin typeface="Times New Roman" panose="02020603050405020304" pitchFamily="18" charset="0"/>
                  <a:sym typeface="Symbol" panose="05050102010706020507" pitchFamily="18" charset="2"/>
                </a:rPr>
                <a:t></a:t>
              </a:r>
              <a:endParaRPr lang="zh-CN" altLang="en-US" sz="2800" b="1" i="0" dirty="0">
                <a:latin typeface="Times New Roman" panose="02020603050405020304" pitchFamily="18" charset="0"/>
                <a:sym typeface="Symbol" panose="05050102010706020507" pitchFamily="18" charset="2"/>
              </a:endParaRPr>
            </a:p>
          </p:txBody>
        </p:sp>
        <p:sp>
          <p:nvSpPr>
            <p:cNvPr id="16395" name="Rectangle 82">
              <a:extLst>
                <a:ext uri="{FF2B5EF4-FFF2-40B4-BE49-F238E27FC236}">
                  <a16:creationId xmlns:a16="http://schemas.microsoft.com/office/drawing/2014/main" id="{90BB91AE-8B51-4F31-9C86-D906A25EF1AA}"/>
                </a:ext>
              </a:extLst>
            </p:cNvPr>
            <p:cNvSpPr>
              <a:spLocks noChangeArrowheads="1"/>
            </p:cNvSpPr>
            <p:nvPr/>
          </p:nvSpPr>
          <p:spPr bwMode="auto">
            <a:xfrm>
              <a:off x="2219" y="1199"/>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sym typeface="Symbol" panose="05050102010706020507" pitchFamily="18" charset="2"/>
                </a:rPr>
                <a:t></a:t>
              </a:r>
              <a:endParaRPr lang="zh-CN" altLang="en-US" sz="2800" b="1" i="0" dirty="0">
                <a:latin typeface="Times New Roman" panose="02020603050405020304" pitchFamily="18" charset="0"/>
                <a:sym typeface="Symbol" panose="05050102010706020507" pitchFamily="18" charset="2"/>
              </a:endParaRPr>
            </a:p>
          </p:txBody>
        </p:sp>
        <p:sp>
          <p:nvSpPr>
            <p:cNvPr id="16396" name="Rectangle 83">
              <a:extLst>
                <a:ext uri="{FF2B5EF4-FFF2-40B4-BE49-F238E27FC236}">
                  <a16:creationId xmlns:a16="http://schemas.microsoft.com/office/drawing/2014/main" id="{3EE262AD-5FB1-4C05-8C7A-44C0E92AEEC6}"/>
                </a:ext>
              </a:extLst>
            </p:cNvPr>
            <p:cNvSpPr>
              <a:spLocks noChangeArrowheads="1"/>
            </p:cNvSpPr>
            <p:nvPr/>
          </p:nvSpPr>
          <p:spPr bwMode="auto">
            <a:xfrm>
              <a:off x="2426" y="1487"/>
              <a:ext cx="1049"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err="1">
                  <a:latin typeface="Times New Roman" panose="02020603050405020304" pitchFamily="18" charset="0"/>
                  <a:sym typeface="Symbol" panose="05050102010706020507" pitchFamily="18" charset="2"/>
                </a:rPr>
                <a:t>inttofloat</a:t>
              </a:r>
              <a:endParaRPr lang="en-US" altLang="zh-CN" sz="2800" b="1" i="0" dirty="0">
                <a:latin typeface="Times New Roman" panose="02020603050405020304" pitchFamily="18" charset="0"/>
                <a:sym typeface="Symbol" panose="05050102010706020507" pitchFamily="18" charset="2"/>
              </a:endParaRPr>
            </a:p>
          </p:txBody>
        </p:sp>
        <p:sp>
          <p:nvSpPr>
            <p:cNvPr id="16397" name="Rectangle 84">
              <a:extLst>
                <a:ext uri="{FF2B5EF4-FFF2-40B4-BE49-F238E27FC236}">
                  <a16:creationId xmlns:a16="http://schemas.microsoft.com/office/drawing/2014/main" id="{D5D5A115-6D6C-465D-A198-342A1B6EF916}"/>
                </a:ext>
              </a:extLst>
            </p:cNvPr>
            <p:cNvSpPr>
              <a:spLocks noChangeArrowheads="1"/>
            </p:cNvSpPr>
            <p:nvPr/>
          </p:nvSpPr>
          <p:spPr bwMode="auto">
            <a:xfrm>
              <a:off x="527" y="1013"/>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sym typeface="Symbol" panose="05050102010706020507" pitchFamily="18" charset="2"/>
                </a:rPr>
                <a:t>i</a:t>
              </a:r>
              <a:r>
                <a:rPr lang="en-US" altLang="zh-CN" sz="2800" b="1" i="0">
                  <a:latin typeface="Times New Roman" panose="02020603050405020304" pitchFamily="18" charset="0"/>
                </a:rPr>
                <a:t>d, 1</a:t>
              </a:r>
              <a:r>
                <a:rPr lang="en-US" altLang="zh-CN" sz="2800" b="1" i="0">
                  <a:latin typeface="Times New Roman" panose="02020603050405020304" pitchFamily="18" charset="0"/>
                  <a:sym typeface="Symbol" panose="05050102010706020507" pitchFamily="18" charset="2"/>
                </a:rPr>
                <a:t></a:t>
              </a:r>
              <a:endParaRPr lang="zh-CN" altLang="en-US" sz="2800" b="1" i="0">
                <a:latin typeface="Times New Roman" panose="02020603050405020304" pitchFamily="18" charset="0"/>
                <a:sym typeface="Symbol" panose="05050102010706020507" pitchFamily="18" charset="2"/>
              </a:endParaRPr>
            </a:p>
          </p:txBody>
        </p:sp>
        <p:sp>
          <p:nvSpPr>
            <p:cNvPr id="16398" name="Rectangle 85">
              <a:extLst>
                <a:ext uri="{FF2B5EF4-FFF2-40B4-BE49-F238E27FC236}">
                  <a16:creationId xmlns:a16="http://schemas.microsoft.com/office/drawing/2014/main" id="{062FEC2C-BB03-48BB-AC3C-230337627519}"/>
                </a:ext>
              </a:extLst>
            </p:cNvPr>
            <p:cNvSpPr>
              <a:spLocks noChangeArrowheads="1"/>
            </p:cNvSpPr>
            <p:nvPr/>
          </p:nvSpPr>
          <p:spPr bwMode="auto">
            <a:xfrm>
              <a:off x="1179" y="1240"/>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sym typeface="Symbol" panose="05050102010706020507" pitchFamily="18" charset="2"/>
                </a:rPr>
                <a:t></a:t>
              </a:r>
              <a:r>
                <a:rPr lang="en-US" altLang="zh-CN" sz="2800" b="1" i="0">
                  <a:latin typeface="Times New Roman" panose="02020603050405020304" pitchFamily="18" charset="0"/>
                </a:rPr>
                <a:t>id, 2</a:t>
              </a:r>
              <a:r>
                <a:rPr lang="en-US" altLang="zh-CN" sz="2800" b="1" i="0">
                  <a:latin typeface="Times New Roman" panose="02020603050405020304" pitchFamily="18" charset="0"/>
                  <a:sym typeface="Symbol" panose="05050102010706020507" pitchFamily="18" charset="2"/>
                </a:rPr>
                <a:t></a:t>
              </a:r>
              <a:endParaRPr lang="zh-CN" altLang="en-US" sz="2800" b="1" i="0">
                <a:latin typeface="Times New Roman" panose="02020603050405020304" pitchFamily="18" charset="0"/>
                <a:sym typeface="Symbol" panose="05050102010706020507" pitchFamily="18" charset="2"/>
              </a:endParaRPr>
            </a:p>
          </p:txBody>
        </p:sp>
        <p:sp>
          <p:nvSpPr>
            <p:cNvPr id="16399" name="Rectangle 86">
              <a:extLst>
                <a:ext uri="{FF2B5EF4-FFF2-40B4-BE49-F238E27FC236}">
                  <a16:creationId xmlns:a16="http://schemas.microsoft.com/office/drawing/2014/main" id="{620851EE-6801-4D17-A516-849534A7DF50}"/>
                </a:ext>
              </a:extLst>
            </p:cNvPr>
            <p:cNvSpPr>
              <a:spLocks noChangeArrowheads="1"/>
            </p:cNvSpPr>
            <p:nvPr/>
          </p:nvSpPr>
          <p:spPr bwMode="auto">
            <a:xfrm>
              <a:off x="1604" y="1552"/>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sym typeface="Symbol" panose="05050102010706020507" pitchFamily="18" charset="2"/>
                </a:rPr>
                <a:t></a:t>
              </a:r>
              <a:r>
                <a:rPr lang="en-US" altLang="zh-CN" sz="2800" b="1" i="0">
                  <a:latin typeface="Times New Roman" panose="02020603050405020304" pitchFamily="18" charset="0"/>
                </a:rPr>
                <a:t>id, 3</a:t>
              </a:r>
              <a:r>
                <a:rPr lang="en-US" altLang="zh-CN" sz="2800" b="1" i="0">
                  <a:latin typeface="Times New Roman" panose="02020603050405020304" pitchFamily="18" charset="0"/>
                  <a:sym typeface="Symbol" panose="05050102010706020507" pitchFamily="18" charset="2"/>
                </a:rPr>
                <a:t></a:t>
              </a:r>
              <a:endParaRPr lang="zh-CN" altLang="en-US" sz="2800" b="1" i="0">
                <a:latin typeface="Times New Roman" panose="02020603050405020304" pitchFamily="18" charset="0"/>
                <a:sym typeface="Symbol" panose="05050102010706020507" pitchFamily="18" charset="2"/>
              </a:endParaRPr>
            </a:p>
          </p:txBody>
        </p:sp>
        <p:sp>
          <p:nvSpPr>
            <p:cNvPr id="16400" name="Line 87">
              <a:extLst>
                <a:ext uri="{FF2B5EF4-FFF2-40B4-BE49-F238E27FC236}">
                  <a16:creationId xmlns:a16="http://schemas.microsoft.com/office/drawing/2014/main" id="{EF21AB6B-4CA0-4582-A0F4-55108EF9AB81}"/>
                </a:ext>
              </a:extLst>
            </p:cNvPr>
            <p:cNvSpPr>
              <a:spLocks noChangeShapeType="1"/>
            </p:cNvSpPr>
            <p:nvPr/>
          </p:nvSpPr>
          <p:spPr bwMode="auto">
            <a:xfrm flipH="1">
              <a:off x="912" y="911"/>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1" name="Line 88">
              <a:extLst>
                <a:ext uri="{FF2B5EF4-FFF2-40B4-BE49-F238E27FC236}">
                  <a16:creationId xmlns:a16="http://schemas.microsoft.com/office/drawing/2014/main" id="{CCC2CB21-ADD1-4FD3-A44C-1774F4D90785}"/>
                </a:ext>
              </a:extLst>
            </p:cNvPr>
            <p:cNvSpPr>
              <a:spLocks noChangeShapeType="1"/>
            </p:cNvSpPr>
            <p:nvPr/>
          </p:nvSpPr>
          <p:spPr bwMode="auto">
            <a:xfrm>
              <a:off x="1488" y="911"/>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2" name="Line 89">
              <a:extLst>
                <a:ext uri="{FF2B5EF4-FFF2-40B4-BE49-F238E27FC236}">
                  <a16:creationId xmlns:a16="http://schemas.microsoft.com/office/drawing/2014/main" id="{0B4555CA-DA40-49DA-A06A-74CF0C116D32}"/>
                </a:ext>
              </a:extLst>
            </p:cNvPr>
            <p:cNvSpPr>
              <a:spLocks noChangeShapeType="1"/>
            </p:cNvSpPr>
            <p:nvPr/>
          </p:nvSpPr>
          <p:spPr bwMode="auto">
            <a:xfrm>
              <a:off x="2030" y="1127"/>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3" name="Line 90">
              <a:extLst>
                <a:ext uri="{FF2B5EF4-FFF2-40B4-BE49-F238E27FC236}">
                  <a16:creationId xmlns:a16="http://schemas.microsoft.com/office/drawing/2014/main" id="{8D53DA5A-2F7B-4BC9-871B-C79EB5059E27}"/>
                </a:ext>
              </a:extLst>
            </p:cNvPr>
            <p:cNvSpPr>
              <a:spLocks noChangeShapeType="1"/>
            </p:cNvSpPr>
            <p:nvPr/>
          </p:nvSpPr>
          <p:spPr bwMode="auto">
            <a:xfrm>
              <a:off x="2597" y="1382"/>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4" name="Line 91">
              <a:extLst>
                <a:ext uri="{FF2B5EF4-FFF2-40B4-BE49-F238E27FC236}">
                  <a16:creationId xmlns:a16="http://schemas.microsoft.com/office/drawing/2014/main" id="{CF1CB527-A96C-45D5-BB6C-0C81D6F060AF}"/>
                </a:ext>
              </a:extLst>
            </p:cNvPr>
            <p:cNvSpPr>
              <a:spLocks noChangeShapeType="1"/>
            </p:cNvSpPr>
            <p:nvPr/>
          </p:nvSpPr>
          <p:spPr bwMode="auto">
            <a:xfrm flipH="1">
              <a:off x="1968" y="1439"/>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5" name="Line 92">
              <a:extLst>
                <a:ext uri="{FF2B5EF4-FFF2-40B4-BE49-F238E27FC236}">
                  <a16:creationId xmlns:a16="http://schemas.microsoft.com/office/drawing/2014/main" id="{FF077FF9-0479-480F-BBE8-EDF280977214}"/>
                </a:ext>
              </a:extLst>
            </p:cNvPr>
            <p:cNvSpPr>
              <a:spLocks noChangeShapeType="1"/>
            </p:cNvSpPr>
            <p:nvPr/>
          </p:nvSpPr>
          <p:spPr bwMode="auto">
            <a:xfrm flipH="1">
              <a:off x="1488" y="1151"/>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6" name="Rectangle 93">
              <a:extLst>
                <a:ext uri="{FF2B5EF4-FFF2-40B4-BE49-F238E27FC236}">
                  <a16:creationId xmlns:a16="http://schemas.microsoft.com/office/drawing/2014/main" id="{741398FC-5E6F-4499-8C63-22B032108C2E}"/>
                </a:ext>
              </a:extLst>
            </p:cNvPr>
            <p:cNvSpPr>
              <a:spLocks noChangeArrowheads="1"/>
            </p:cNvSpPr>
            <p:nvPr/>
          </p:nvSpPr>
          <p:spPr bwMode="auto">
            <a:xfrm>
              <a:off x="2710" y="1938"/>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sym typeface="Symbol" panose="05050102010706020507" pitchFamily="18" charset="2"/>
                </a:rPr>
                <a:t></a:t>
              </a:r>
              <a:r>
                <a:rPr lang="en-US" altLang="zh-CN" sz="2800" b="1" i="0">
                  <a:latin typeface="Times New Roman" panose="02020603050405020304" pitchFamily="18" charset="0"/>
                </a:rPr>
                <a:t>60</a:t>
              </a:r>
              <a:r>
                <a:rPr lang="en-US" altLang="zh-CN" sz="2800" b="1" i="0">
                  <a:latin typeface="Times New Roman" panose="02020603050405020304" pitchFamily="18" charset="0"/>
                  <a:sym typeface="Symbol" panose="05050102010706020507" pitchFamily="18" charset="2"/>
                </a:rPr>
                <a:t></a:t>
              </a:r>
              <a:endParaRPr lang="zh-CN" altLang="en-US" sz="2800" b="1" i="0">
                <a:latin typeface="Times New Roman" panose="02020603050405020304" pitchFamily="18" charset="0"/>
                <a:sym typeface="Symbol" panose="05050102010706020507" pitchFamily="18" charset="2"/>
              </a:endParaRPr>
            </a:p>
          </p:txBody>
        </p:sp>
        <p:sp>
          <p:nvSpPr>
            <p:cNvPr id="16407" name="Line 94">
              <a:extLst>
                <a:ext uri="{FF2B5EF4-FFF2-40B4-BE49-F238E27FC236}">
                  <a16:creationId xmlns:a16="http://schemas.microsoft.com/office/drawing/2014/main" id="{D1F24C72-C71D-4543-83D3-208AD88DF152}"/>
                </a:ext>
              </a:extLst>
            </p:cNvPr>
            <p:cNvSpPr>
              <a:spLocks noChangeShapeType="1"/>
            </p:cNvSpPr>
            <p:nvPr/>
          </p:nvSpPr>
          <p:spPr bwMode="auto">
            <a:xfrm>
              <a:off x="2965" y="1768"/>
              <a:ext cx="0" cy="1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426" name="Rectangle 48">
            <a:extLst>
              <a:ext uri="{FF2B5EF4-FFF2-40B4-BE49-F238E27FC236}">
                <a16:creationId xmlns:a16="http://schemas.microsoft.com/office/drawing/2014/main" id="{6AAD2CAF-7002-4FAF-9BD2-D1172619146C}"/>
              </a:ext>
            </a:extLst>
          </p:cNvPr>
          <p:cNvSpPr>
            <a:spLocks noChangeArrowheads="1"/>
          </p:cNvSpPr>
          <p:nvPr/>
        </p:nvSpPr>
        <p:spPr bwMode="auto">
          <a:xfrm>
            <a:off x="4371589" y="5375275"/>
            <a:ext cx="32400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b="1" dirty="0">
                <a:solidFill>
                  <a:srgbClr val="C00000"/>
                </a:solidFill>
                <a:latin typeface="华文新魏" panose="02010800040101010101" pitchFamily="2" charset="-122"/>
                <a:ea typeface="华文新魏" panose="02010800040101010101" pitchFamily="2" charset="-122"/>
                <a:sym typeface="Symbol" panose="05050102010706020507" pitchFamily="18" charset="2"/>
              </a:rPr>
              <a:t> 三地址</a:t>
            </a:r>
            <a:r>
              <a:rPr lang="zh-CN" altLang="en-US" sz="2800" b="1" dirty="0">
                <a:solidFill>
                  <a:srgbClr val="C00000"/>
                </a:solidFill>
                <a:latin typeface="华文新魏" panose="02010800040101010101" pitchFamily="2" charset="-122"/>
                <a:ea typeface="华文新魏" panose="02010800040101010101" pitchFamily="2" charset="-122"/>
              </a:rPr>
              <a:t>中间代码</a:t>
            </a:r>
          </a:p>
        </p:txBody>
      </p:sp>
      <p:sp>
        <p:nvSpPr>
          <p:cNvPr id="16427" name="Rectangle 48">
            <a:extLst>
              <a:ext uri="{FF2B5EF4-FFF2-40B4-BE49-F238E27FC236}">
                <a16:creationId xmlns:a16="http://schemas.microsoft.com/office/drawing/2014/main" id="{7668489A-3B29-47CE-888E-61B4BEBB6F82}"/>
              </a:ext>
            </a:extLst>
          </p:cNvPr>
          <p:cNvSpPr>
            <a:spLocks noChangeArrowheads="1"/>
          </p:cNvSpPr>
          <p:nvPr/>
        </p:nvSpPr>
        <p:spPr bwMode="auto">
          <a:xfrm>
            <a:off x="4211960" y="1217613"/>
            <a:ext cx="18446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zh-CN" altLang="en-US" sz="2800" b="1" i="0" dirty="0">
                <a:solidFill>
                  <a:srgbClr val="C00000"/>
                </a:solidFill>
                <a:latin typeface="华文新魏" panose="02010800040101010101" pitchFamily="2" charset="-122"/>
                <a:ea typeface="华文新魏" panose="02010800040101010101" pitchFamily="2" charset="-122"/>
                <a:sym typeface="Symbol" panose="05050102010706020507" pitchFamily="18" charset="2"/>
              </a:rPr>
              <a:t> </a:t>
            </a:r>
            <a:r>
              <a:rPr lang="zh-CN" altLang="en-US" sz="2800" b="1" i="0" dirty="0">
                <a:solidFill>
                  <a:srgbClr val="C00000"/>
                </a:solidFill>
                <a:latin typeface="华文新魏" panose="02010800040101010101" pitchFamily="2" charset="-122"/>
                <a:ea typeface="华文新魏" panose="02010800040101010101" pitchFamily="2" charset="-122"/>
              </a:rPr>
              <a:t>语法树</a:t>
            </a:r>
          </a:p>
        </p:txBody>
      </p:sp>
      <p:sp>
        <p:nvSpPr>
          <p:cNvPr id="43" name="Rectangle 2">
            <a:extLst>
              <a:ext uri="{FF2B5EF4-FFF2-40B4-BE49-F238E27FC236}">
                <a16:creationId xmlns:a16="http://schemas.microsoft.com/office/drawing/2014/main" id="{325C0786-C844-4875-B653-577B53BAB3BC}"/>
              </a:ext>
            </a:extLst>
          </p:cNvPr>
          <p:cNvSpPr txBox="1">
            <a:spLocks noChangeArrowheads="1"/>
          </p:cNvSpPr>
          <p:nvPr/>
        </p:nvSpPr>
        <p:spPr>
          <a:xfrm>
            <a:off x="3111179" y="136376"/>
            <a:ext cx="2948309" cy="877888"/>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pPr>
            <a:r>
              <a:rPr lang="zh-CN" altLang="en-US" b="1" dirty="0">
                <a:solidFill>
                  <a:srgbClr val="000099"/>
                </a:solidFill>
                <a:latin typeface="华文新魏" pitchFamily="2" charset="-122"/>
                <a:ea typeface="华文新魏" pitchFamily="2" charset="-122"/>
              </a:rPr>
              <a:t>中间代码生成</a:t>
            </a:r>
          </a:p>
        </p:txBody>
      </p:sp>
      <p:grpSp>
        <p:nvGrpSpPr>
          <p:cNvPr id="44" name="Group 3">
            <a:extLst>
              <a:ext uri="{FF2B5EF4-FFF2-40B4-BE49-F238E27FC236}">
                <a16:creationId xmlns:a16="http://schemas.microsoft.com/office/drawing/2014/main" id="{AB0F5568-868E-4342-83B3-E8FE35F1ED9A}"/>
              </a:ext>
            </a:extLst>
          </p:cNvPr>
          <p:cNvGrpSpPr>
            <a:grpSpLocks/>
          </p:cNvGrpSpPr>
          <p:nvPr/>
        </p:nvGrpSpPr>
        <p:grpSpPr bwMode="auto">
          <a:xfrm>
            <a:off x="5724128" y="2189584"/>
            <a:ext cx="3278188" cy="2895600"/>
            <a:chOff x="3704" y="1296"/>
            <a:chExt cx="2065" cy="1824"/>
          </a:xfrm>
        </p:grpSpPr>
        <p:sp>
          <p:nvSpPr>
            <p:cNvPr id="45" name="Rectangle 4">
              <a:extLst>
                <a:ext uri="{FF2B5EF4-FFF2-40B4-BE49-F238E27FC236}">
                  <a16:creationId xmlns:a16="http://schemas.microsoft.com/office/drawing/2014/main" id="{C7C012EE-0299-4A15-BA95-10CED8DD9FB2}"/>
                </a:ext>
              </a:extLst>
            </p:cNvPr>
            <p:cNvSpPr>
              <a:spLocks noChangeArrowheads="1"/>
            </p:cNvSpPr>
            <p:nvPr/>
          </p:nvSpPr>
          <p:spPr bwMode="auto">
            <a:xfrm>
              <a:off x="4128" y="1296"/>
              <a:ext cx="12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zh-CN" altLang="en-US" sz="2800" b="1" i="0">
                  <a:latin typeface="宋体" panose="02010600030101010101" pitchFamily="2" charset="-122"/>
                </a:rPr>
                <a:t>符 号 表</a:t>
              </a:r>
              <a:r>
                <a:rPr lang="zh-CN" altLang="en-US" sz="3200" i="0">
                  <a:latin typeface="Times New Roman" panose="02020603050405020304" pitchFamily="18" charset="0"/>
                </a:rPr>
                <a:t> </a:t>
              </a:r>
              <a:endParaRPr lang="en-US" altLang="zh-CN" sz="3200" i="0">
                <a:latin typeface="Times New Roman" panose="02020603050405020304" pitchFamily="18" charset="0"/>
              </a:endParaRPr>
            </a:p>
          </p:txBody>
        </p:sp>
        <p:sp>
          <p:nvSpPr>
            <p:cNvPr id="46" name="Line 5">
              <a:extLst>
                <a:ext uri="{FF2B5EF4-FFF2-40B4-BE49-F238E27FC236}">
                  <a16:creationId xmlns:a16="http://schemas.microsoft.com/office/drawing/2014/main" id="{C50CA66B-6077-4AC8-A2D0-70807526FE1F}"/>
                </a:ext>
              </a:extLst>
            </p:cNvPr>
            <p:cNvSpPr>
              <a:spLocks noChangeShapeType="1"/>
            </p:cNvSpPr>
            <p:nvPr/>
          </p:nvSpPr>
          <p:spPr bwMode="auto">
            <a:xfrm>
              <a:off x="3984" y="1968"/>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6">
              <a:extLst>
                <a:ext uri="{FF2B5EF4-FFF2-40B4-BE49-F238E27FC236}">
                  <a16:creationId xmlns:a16="http://schemas.microsoft.com/office/drawing/2014/main" id="{1059B4CF-62BD-45AF-BBE0-9CC9EA92469F}"/>
                </a:ext>
              </a:extLst>
            </p:cNvPr>
            <p:cNvSpPr>
              <a:spLocks noChangeShapeType="1"/>
            </p:cNvSpPr>
            <p:nvPr/>
          </p:nvSpPr>
          <p:spPr bwMode="auto">
            <a:xfrm>
              <a:off x="3984"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7">
              <a:extLst>
                <a:ext uri="{FF2B5EF4-FFF2-40B4-BE49-F238E27FC236}">
                  <a16:creationId xmlns:a16="http://schemas.microsoft.com/office/drawing/2014/main" id="{E07A495A-331B-4F95-919A-632EC1EF043D}"/>
                </a:ext>
              </a:extLst>
            </p:cNvPr>
            <p:cNvSpPr>
              <a:spLocks noChangeShapeType="1"/>
            </p:cNvSpPr>
            <p:nvPr/>
          </p:nvSpPr>
          <p:spPr bwMode="auto">
            <a:xfrm>
              <a:off x="4944"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8">
              <a:extLst>
                <a:ext uri="{FF2B5EF4-FFF2-40B4-BE49-F238E27FC236}">
                  <a16:creationId xmlns:a16="http://schemas.microsoft.com/office/drawing/2014/main" id="{6D57B9E7-5F31-448B-B3F2-08EACC804593}"/>
                </a:ext>
              </a:extLst>
            </p:cNvPr>
            <p:cNvSpPr>
              <a:spLocks noChangeShapeType="1"/>
            </p:cNvSpPr>
            <p:nvPr/>
          </p:nvSpPr>
          <p:spPr bwMode="auto">
            <a:xfrm>
              <a:off x="5616"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Rectangle 9">
              <a:extLst>
                <a:ext uri="{FF2B5EF4-FFF2-40B4-BE49-F238E27FC236}">
                  <a16:creationId xmlns:a16="http://schemas.microsoft.com/office/drawing/2014/main" id="{F04CCB96-12D9-4058-9CE2-4BD59986C49C}"/>
                </a:ext>
              </a:extLst>
            </p:cNvPr>
            <p:cNvSpPr>
              <a:spLocks noChangeArrowheads="1"/>
            </p:cNvSpPr>
            <p:nvPr/>
          </p:nvSpPr>
          <p:spPr bwMode="auto">
            <a:xfrm>
              <a:off x="3984" y="1632"/>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rPr>
                <a:t>position</a:t>
              </a:r>
            </a:p>
          </p:txBody>
        </p:sp>
        <p:sp>
          <p:nvSpPr>
            <p:cNvPr id="51" name="Line 10">
              <a:extLst>
                <a:ext uri="{FF2B5EF4-FFF2-40B4-BE49-F238E27FC236}">
                  <a16:creationId xmlns:a16="http://schemas.microsoft.com/office/drawing/2014/main" id="{6BC3C70E-AEB0-4AF6-97FB-5051A91B62B6}"/>
                </a:ext>
              </a:extLst>
            </p:cNvPr>
            <p:cNvSpPr>
              <a:spLocks noChangeShapeType="1"/>
            </p:cNvSpPr>
            <p:nvPr/>
          </p:nvSpPr>
          <p:spPr bwMode="auto">
            <a:xfrm>
              <a:off x="3984" y="1632"/>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Rectangle 11">
              <a:extLst>
                <a:ext uri="{FF2B5EF4-FFF2-40B4-BE49-F238E27FC236}">
                  <a16:creationId xmlns:a16="http://schemas.microsoft.com/office/drawing/2014/main" id="{2CDE4D15-BBF3-4F67-AA23-5B247E66CB73}"/>
                </a:ext>
              </a:extLst>
            </p:cNvPr>
            <p:cNvSpPr>
              <a:spLocks noChangeArrowheads="1"/>
            </p:cNvSpPr>
            <p:nvPr/>
          </p:nvSpPr>
          <p:spPr bwMode="auto">
            <a:xfrm>
              <a:off x="3992" y="1968"/>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rPr>
                <a:t>initial </a:t>
              </a:r>
            </a:p>
          </p:txBody>
        </p:sp>
        <p:sp>
          <p:nvSpPr>
            <p:cNvPr id="53" name="Line 12">
              <a:extLst>
                <a:ext uri="{FF2B5EF4-FFF2-40B4-BE49-F238E27FC236}">
                  <a16:creationId xmlns:a16="http://schemas.microsoft.com/office/drawing/2014/main" id="{FD096F31-A8B5-4109-8F7C-9D6C59E4D194}"/>
                </a:ext>
              </a:extLst>
            </p:cNvPr>
            <p:cNvSpPr>
              <a:spLocks noChangeShapeType="1"/>
            </p:cNvSpPr>
            <p:nvPr/>
          </p:nvSpPr>
          <p:spPr bwMode="auto">
            <a:xfrm>
              <a:off x="3984" y="2304"/>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13">
              <a:extLst>
                <a:ext uri="{FF2B5EF4-FFF2-40B4-BE49-F238E27FC236}">
                  <a16:creationId xmlns:a16="http://schemas.microsoft.com/office/drawing/2014/main" id="{5180AAEF-BB25-4712-9A02-CC868EAA02EA}"/>
                </a:ext>
              </a:extLst>
            </p:cNvPr>
            <p:cNvSpPr>
              <a:spLocks noChangeShapeType="1"/>
            </p:cNvSpPr>
            <p:nvPr/>
          </p:nvSpPr>
          <p:spPr bwMode="auto">
            <a:xfrm>
              <a:off x="3984" y="2640"/>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Rectangle 14">
              <a:extLst>
                <a:ext uri="{FF2B5EF4-FFF2-40B4-BE49-F238E27FC236}">
                  <a16:creationId xmlns:a16="http://schemas.microsoft.com/office/drawing/2014/main" id="{13A4046F-C0B5-44A3-8D52-709D33D3A8D8}"/>
                </a:ext>
              </a:extLst>
            </p:cNvPr>
            <p:cNvSpPr>
              <a:spLocks noChangeArrowheads="1"/>
            </p:cNvSpPr>
            <p:nvPr/>
          </p:nvSpPr>
          <p:spPr bwMode="auto">
            <a:xfrm>
              <a:off x="3992" y="2304"/>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rPr>
                <a:t>rate</a:t>
              </a:r>
            </a:p>
          </p:txBody>
        </p:sp>
        <p:sp>
          <p:nvSpPr>
            <p:cNvPr id="56" name="Rectangle 15">
              <a:extLst>
                <a:ext uri="{FF2B5EF4-FFF2-40B4-BE49-F238E27FC236}">
                  <a16:creationId xmlns:a16="http://schemas.microsoft.com/office/drawing/2014/main" id="{0A2101DF-8960-4DEF-B056-7B3D13F0D0F4}"/>
                </a:ext>
              </a:extLst>
            </p:cNvPr>
            <p:cNvSpPr>
              <a:spLocks noChangeArrowheads="1"/>
            </p:cNvSpPr>
            <p:nvPr/>
          </p:nvSpPr>
          <p:spPr bwMode="auto">
            <a:xfrm>
              <a:off x="5001" y="1616"/>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rPr>
                <a:t>. . .</a:t>
              </a:r>
            </a:p>
          </p:txBody>
        </p:sp>
        <p:sp>
          <p:nvSpPr>
            <p:cNvPr id="57" name="Rectangle 16">
              <a:extLst>
                <a:ext uri="{FF2B5EF4-FFF2-40B4-BE49-F238E27FC236}">
                  <a16:creationId xmlns:a16="http://schemas.microsoft.com/office/drawing/2014/main" id="{0256664F-2A02-4BE3-982E-5D9631894ABA}"/>
                </a:ext>
              </a:extLst>
            </p:cNvPr>
            <p:cNvSpPr>
              <a:spLocks noChangeArrowheads="1"/>
            </p:cNvSpPr>
            <p:nvPr/>
          </p:nvSpPr>
          <p:spPr bwMode="auto">
            <a:xfrm>
              <a:off x="5001" y="1952"/>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rPr>
                <a:t>. . .</a:t>
              </a:r>
            </a:p>
          </p:txBody>
        </p:sp>
        <p:sp>
          <p:nvSpPr>
            <p:cNvPr id="58" name="Rectangle 17">
              <a:extLst>
                <a:ext uri="{FF2B5EF4-FFF2-40B4-BE49-F238E27FC236}">
                  <a16:creationId xmlns:a16="http://schemas.microsoft.com/office/drawing/2014/main" id="{A133FADF-B76F-4CEB-BB4A-58F885491EE8}"/>
                </a:ext>
              </a:extLst>
            </p:cNvPr>
            <p:cNvSpPr>
              <a:spLocks noChangeArrowheads="1"/>
            </p:cNvSpPr>
            <p:nvPr/>
          </p:nvSpPr>
          <p:spPr bwMode="auto">
            <a:xfrm>
              <a:off x="5001" y="2288"/>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rPr>
                <a:t>. . .</a:t>
              </a:r>
            </a:p>
          </p:txBody>
        </p:sp>
        <p:sp>
          <p:nvSpPr>
            <p:cNvPr id="59" name="Rectangle 18">
              <a:extLst>
                <a:ext uri="{FF2B5EF4-FFF2-40B4-BE49-F238E27FC236}">
                  <a16:creationId xmlns:a16="http://schemas.microsoft.com/office/drawing/2014/main" id="{96E1CCD3-4059-48ED-BBDA-3CAE1B135C2F}"/>
                </a:ext>
              </a:extLst>
            </p:cNvPr>
            <p:cNvSpPr>
              <a:spLocks noChangeArrowheads="1"/>
            </p:cNvSpPr>
            <p:nvPr/>
          </p:nvSpPr>
          <p:spPr bwMode="auto">
            <a:xfrm>
              <a:off x="3704" y="163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rPr>
                <a:t>1</a:t>
              </a:r>
            </a:p>
          </p:txBody>
        </p:sp>
        <p:sp>
          <p:nvSpPr>
            <p:cNvPr id="60" name="Rectangle 19">
              <a:extLst>
                <a:ext uri="{FF2B5EF4-FFF2-40B4-BE49-F238E27FC236}">
                  <a16:creationId xmlns:a16="http://schemas.microsoft.com/office/drawing/2014/main" id="{1A6C0819-1751-461B-9241-6C28F2C0D16C}"/>
                </a:ext>
              </a:extLst>
            </p:cNvPr>
            <p:cNvSpPr>
              <a:spLocks noChangeArrowheads="1"/>
            </p:cNvSpPr>
            <p:nvPr/>
          </p:nvSpPr>
          <p:spPr bwMode="auto">
            <a:xfrm>
              <a:off x="3704" y="196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rPr>
                <a:t>2</a:t>
              </a:r>
            </a:p>
          </p:txBody>
        </p:sp>
        <p:sp>
          <p:nvSpPr>
            <p:cNvPr id="61" name="Rectangle 20">
              <a:extLst>
                <a:ext uri="{FF2B5EF4-FFF2-40B4-BE49-F238E27FC236}">
                  <a16:creationId xmlns:a16="http://schemas.microsoft.com/office/drawing/2014/main" id="{1D5BC9FE-7961-4ED9-B516-4CACEFFFEE25}"/>
                </a:ext>
              </a:extLst>
            </p:cNvPr>
            <p:cNvSpPr>
              <a:spLocks noChangeArrowheads="1"/>
            </p:cNvSpPr>
            <p:nvPr/>
          </p:nvSpPr>
          <p:spPr bwMode="auto">
            <a:xfrm>
              <a:off x="3704" y="230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rPr>
                <a:t>3</a:t>
              </a:r>
            </a:p>
          </p:txBody>
        </p:sp>
      </p:grpSp>
      <p:sp>
        <p:nvSpPr>
          <p:cNvPr id="62" name="Rectangle 4">
            <a:extLst>
              <a:ext uri="{FF2B5EF4-FFF2-40B4-BE49-F238E27FC236}">
                <a16:creationId xmlns:a16="http://schemas.microsoft.com/office/drawing/2014/main" id="{2940A399-08F7-4326-B8C7-CE4B2FFE97DA}"/>
              </a:ext>
            </a:extLst>
          </p:cNvPr>
          <p:cNvSpPr txBox="1">
            <a:spLocks noChangeArrowheads="1"/>
          </p:cNvSpPr>
          <p:nvPr/>
        </p:nvSpPr>
        <p:spPr>
          <a:xfrm>
            <a:off x="6104646" y="182466"/>
            <a:ext cx="3507898" cy="162611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zh-CN" altLang="en-US" sz="2400" b="1" dirty="0">
                <a:solidFill>
                  <a:srgbClr val="C00000"/>
                </a:solidFill>
                <a:latin typeface="楷体_GB2312" pitchFamily="49" charset="-122"/>
                <a:ea typeface="楷体_GB2312" pitchFamily="49" charset="-122"/>
              </a:rPr>
              <a:t>中间代码的特点</a:t>
            </a:r>
          </a:p>
          <a:p>
            <a:pPr lvl="1" fontAlgn="auto">
              <a:spcAft>
                <a:spcPts val="0"/>
              </a:spcAft>
            </a:pPr>
            <a:r>
              <a:rPr lang="zh-CN" altLang="en-US" sz="2400" b="1" dirty="0">
                <a:latin typeface="华文新魏" panose="02010800040101010101" pitchFamily="2" charset="-122"/>
                <a:ea typeface="华文新魏" panose="02010800040101010101" pitchFamily="2" charset="-122"/>
              </a:rPr>
              <a:t>简单规范</a:t>
            </a:r>
          </a:p>
          <a:p>
            <a:pPr lvl="1" fontAlgn="auto">
              <a:spcAft>
                <a:spcPts val="0"/>
              </a:spcAft>
            </a:pPr>
            <a:r>
              <a:rPr lang="zh-CN" altLang="en-US" sz="2400" b="1" dirty="0">
                <a:latin typeface="华文新魏" panose="02010800040101010101" pitchFamily="2" charset="-122"/>
                <a:ea typeface="华文新魏" panose="02010800040101010101" pitchFamily="2" charset="-122"/>
              </a:rPr>
              <a:t>机器无关</a:t>
            </a:r>
          </a:p>
          <a:p>
            <a:pPr lvl="1" fontAlgn="auto">
              <a:spcAft>
                <a:spcPts val="0"/>
              </a:spcAft>
            </a:pPr>
            <a:r>
              <a:rPr lang="zh-CN" altLang="en-US" sz="2400" b="1" dirty="0">
                <a:latin typeface="华文新魏" panose="02010800040101010101" pitchFamily="2" charset="-122"/>
                <a:ea typeface="华文新魏" panose="02010800040101010101" pitchFamily="2" charset="-122"/>
              </a:rPr>
              <a:t>易于优化与转换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anim calcmode="lin" valueType="num">
                                      <p:cBhvr additive="base">
                                        <p:cTn id="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2">
                                            <p:txEl>
                                              <p:pRg st="1" end="1"/>
                                            </p:txEl>
                                          </p:spTgt>
                                        </p:tgtEl>
                                        <p:attrNameLst>
                                          <p:attrName>style.visibility</p:attrName>
                                        </p:attrNameLst>
                                      </p:cBhvr>
                                      <p:to>
                                        <p:strVal val="visible"/>
                                      </p:to>
                                    </p:set>
                                    <p:anim calcmode="lin" valueType="num">
                                      <p:cBhvr additive="base">
                                        <p:cTn id="11" dur="500" fill="hold"/>
                                        <p:tgtEl>
                                          <p:spTgt spid="6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2">
                                            <p:txEl>
                                              <p:pRg st="2" end="2"/>
                                            </p:txEl>
                                          </p:spTgt>
                                        </p:tgtEl>
                                        <p:attrNameLst>
                                          <p:attrName>style.visibility</p:attrName>
                                        </p:attrNameLst>
                                      </p:cBhvr>
                                      <p:to>
                                        <p:strVal val="visible"/>
                                      </p:to>
                                    </p:set>
                                    <p:anim calcmode="lin" valueType="num">
                                      <p:cBhvr additive="base">
                                        <p:cTn id="15" dur="500" fill="hold"/>
                                        <p:tgtEl>
                                          <p:spTgt spid="6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2">
                                            <p:txEl>
                                              <p:pRg st="3" end="3"/>
                                            </p:txEl>
                                          </p:spTgt>
                                        </p:tgtEl>
                                        <p:attrNameLst>
                                          <p:attrName>style.visibility</p:attrName>
                                        </p:attrNameLst>
                                      </p:cBhvr>
                                      <p:to>
                                        <p:strVal val="visible"/>
                                      </p:to>
                                    </p:set>
                                    <p:anim calcmode="lin" valueType="num">
                                      <p:cBhvr additive="base">
                                        <p:cTn id="19" dur="500" fill="hold"/>
                                        <p:tgtEl>
                                          <p:spTgt spid="6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body" idx="1"/>
          </p:nvPr>
        </p:nvSpPr>
        <p:spPr>
          <a:xfrm>
            <a:off x="1143000" y="2133600"/>
            <a:ext cx="7467600" cy="3810000"/>
          </a:xfrm>
        </p:spPr>
        <p:txBody>
          <a:bodyPr/>
          <a:lstStyle/>
          <a:p>
            <a:pPr>
              <a:spcAft>
                <a:spcPct val="30000"/>
              </a:spcAft>
            </a:pPr>
            <a:r>
              <a:rPr lang="zh-CN" altLang="en-US" sz="3600" b="1" dirty="0">
                <a:latin typeface="华文新魏" pitchFamily="2" charset="-122"/>
                <a:ea typeface="华文新魏" pitchFamily="2" charset="-122"/>
              </a:rPr>
              <a:t>对中间代码的优化处理</a:t>
            </a:r>
            <a:r>
              <a:rPr lang="en-US" altLang="zh-CN" sz="3600" b="1" dirty="0">
                <a:latin typeface="华文新魏" pitchFamily="2" charset="-122"/>
                <a:ea typeface="华文新魏" pitchFamily="2" charset="-122"/>
              </a:rPr>
              <a:t>:</a:t>
            </a:r>
          </a:p>
          <a:p>
            <a:pPr marL="0" indent="0" algn="just">
              <a:spcAft>
                <a:spcPct val="30000"/>
              </a:spcAft>
              <a:buNone/>
            </a:pPr>
            <a:r>
              <a:rPr lang="en-US" altLang="zh-CN" sz="3600" b="1" dirty="0">
                <a:latin typeface="华文新魏" pitchFamily="2" charset="-122"/>
                <a:ea typeface="华文新魏" pitchFamily="2" charset="-122"/>
              </a:rPr>
              <a:t>   </a:t>
            </a:r>
            <a:r>
              <a:rPr lang="zh-CN" altLang="en-US" sz="3600" b="1" dirty="0">
                <a:latin typeface="华文新魏" pitchFamily="2" charset="-122"/>
                <a:ea typeface="华文新魏" pitchFamily="2" charset="-122"/>
              </a:rPr>
              <a:t>对代码进行等价变换以求提高执行效率</a:t>
            </a:r>
            <a:r>
              <a:rPr lang="en-US" altLang="zh-CN" sz="3600" b="1" dirty="0">
                <a:latin typeface="Arial"/>
                <a:ea typeface="华文新魏" pitchFamily="2" charset="-122"/>
              </a:rPr>
              <a:t>——</a:t>
            </a:r>
            <a:r>
              <a:rPr lang="zh-CN" altLang="en-US" sz="3600" b="1" dirty="0">
                <a:latin typeface="华文新魏" pitchFamily="2" charset="-122"/>
                <a:ea typeface="华文新魏" pitchFamily="2" charset="-122"/>
              </a:rPr>
              <a:t>提高运行速度和节省存储空间</a:t>
            </a:r>
          </a:p>
          <a:p>
            <a:pPr lvl="1">
              <a:spcAft>
                <a:spcPct val="30000"/>
              </a:spcAft>
            </a:pPr>
            <a:r>
              <a:rPr lang="zh-CN" altLang="en-US" sz="3200" b="1" dirty="0">
                <a:latin typeface="华文新魏" pitchFamily="2" charset="-122"/>
                <a:ea typeface="华文新魏" pitchFamily="2" charset="-122"/>
              </a:rPr>
              <a:t>与机器无关的优化</a:t>
            </a:r>
          </a:p>
          <a:p>
            <a:pPr lvl="1">
              <a:spcAft>
                <a:spcPct val="30000"/>
              </a:spcAft>
            </a:pPr>
            <a:r>
              <a:rPr lang="zh-CN" altLang="en-US" sz="3200" b="1" dirty="0">
                <a:latin typeface="华文新魏" pitchFamily="2" charset="-122"/>
                <a:ea typeface="华文新魏" pitchFamily="2" charset="-122"/>
              </a:rPr>
              <a:t>与机器有关的优化</a:t>
            </a:r>
          </a:p>
        </p:txBody>
      </p:sp>
      <p:sp>
        <p:nvSpPr>
          <p:cNvPr id="304131" name="Rectangle 3"/>
          <p:cNvSpPr>
            <a:spLocks noGrp="1" noChangeArrowheads="1"/>
          </p:cNvSpPr>
          <p:nvPr>
            <p:ph type="title"/>
          </p:nvPr>
        </p:nvSpPr>
        <p:spPr>
          <a:xfrm>
            <a:off x="1143000" y="914400"/>
            <a:ext cx="4876800" cy="685800"/>
          </a:xfrm>
        </p:spPr>
        <p:txBody>
          <a:bodyPr/>
          <a:lstStyle/>
          <a:p>
            <a:pPr algn="ctr"/>
            <a:r>
              <a:rPr lang="zh-CN" altLang="en-US" b="1" dirty="0">
                <a:solidFill>
                  <a:srgbClr val="000099"/>
                </a:solidFill>
                <a:latin typeface="华文新魏" pitchFamily="2" charset="-122"/>
                <a:ea typeface="华文新魏" pitchFamily="2" charset="-122"/>
              </a:rPr>
              <a:t>代码优化</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3"/>
          <p:cNvSpPr>
            <a:spLocks noGrp="1" noChangeArrowheads="1"/>
          </p:cNvSpPr>
          <p:nvPr>
            <p:ph type="title"/>
          </p:nvPr>
        </p:nvSpPr>
        <p:spPr>
          <a:xfrm>
            <a:off x="1150938" y="762000"/>
            <a:ext cx="7793037" cy="914400"/>
          </a:xfrm>
        </p:spPr>
        <p:txBody>
          <a:bodyPr/>
          <a:lstStyle/>
          <a:p>
            <a:r>
              <a:rPr lang="en-US" altLang="zh-CN" b="1" dirty="0">
                <a:solidFill>
                  <a:srgbClr val="000099"/>
                </a:solidFill>
                <a:latin typeface="华文新魏" pitchFamily="2" charset="-122"/>
                <a:ea typeface="华文新魏" pitchFamily="2" charset="-122"/>
                <a:sym typeface="+mn-ea"/>
              </a:rPr>
              <a:t>       </a:t>
            </a:r>
            <a:r>
              <a:rPr lang="zh-CN" altLang="en-US" b="1" dirty="0">
                <a:solidFill>
                  <a:srgbClr val="000099"/>
                </a:solidFill>
                <a:latin typeface="华文新魏" pitchFamily="2" charset="-122"/>
                <a:ea typeface="华文新魏" pitchFamily="2" charset="-122"/>
                <a:sym typeface="+mn-ea"/>
              </a:rPr>
              <a:t>代码优化</a:t>
            </a:r>
            <a:endParaRPr lang="zh-CN" altLang="en-US" b="1" dirty="0">
              <a:solidFill>
                <a:srgbClr val="000099"/>
              </a:solidFill>
              <a:latin typeface="华文新魏" pitchFamily="2" charset="-122"/>
              <a:ea typeface="华文新魏" pitchFamily="2" charset="-122"/>
            </a:endParaRPr>
          </a:p>
        </p:txBody>
      </p:sp>
      <p:sp>
        <p:nvSpPr>
          <p:cNvPr id="351234" name="Rectangle 2"/>
          <p:cNvSpPr>
            <a:spLocks noGrp="1" noChangeArrowheads="1"/>
          </p:cNvSpPr>
          <p:nvPr>
            <p:ph type="body" idx="1"/>
          </p:nvPr>
        </p:nvSpPr>
        <p:spPr>
          <a:xfrm>
            <a:off x="685800" y="2017713"/>
            <a:ext cx="8269288" cy="4114800"/>
          </a:xfrm>
        </p:spPr>
        <p:txBody>
          <a:bodyPr/>
          <a:lstStyle/>
          <a:p>
            <a:r>
              <a:rPr lang="zh-CN" altLang="en-US" sz="3600" b="1" dirty="0">
                <a:solidFill>
                  <a:srgbClr val="000099"/>
                </a:solidFill>
                <a:latin typeface="华文新魏" pitchFamily="2" charset="-122"/>
                <a:ea typeface="华文新魏" pitchFamily="2" charset="-122"/>
                <a:sym typeface="+mn-ea"/>
              </a:rPr>
              <a:t>与机器无关的优化</a:t>
            </a:r>
            <a:endParaRPr lang="zh-CN" altLang="en-US" sz="3600" b="1" dirty="0">
              <a:latin typeface="华文新魏" pitchFamily="2" charset="-122"/>
              <a:ea typeface="华文新魏" pitchFamily="2" charset="-122"/>
            </a:endParaRPr>
          </a:p>
          <a:p>
            <a:r>
              <a:rPr lang="zh-CN" altLang="en-US" sz="3600" b="1" dirty="0">
                <a:latin typeface="华文新魏" pitchFamily="2" charset="-122"/>
                <a:ea typeface="华文新魏" pitchFamily="2" charset="-122"/>
              </a:rPr>
              <a:t>局部优化</a:t>
            </a:r>
          </a:p>
          <a:p>
            <a:pPr lvl="1"/>
            <a:r>
              <a:rPr lang="zh-CN" altLang="en-US" b="1" dirty="0">
                <a:latin typeface="华文新魏" pitchFamily="2" charset="-122"/>
                <a:ea typeface="华文新魏" pitchFamily="2" charset="-122"/>
              </a:rPr>
              <a:t>常量合并：常数运算在编译期间完成，如</a:t>
            </a:r>
            <a:r>
              <a:rPr lang="en-US" altLang="zh-CN" b="1" dirty="0">
                <a:latin typeface="华文新魏" pitchFamily="2" charset="-122"/>
                <a:ea typeface="华文新魏" pitchFamily="2" charset="-122"/>
              </a:rPr>
              <a:t>8+9*4</a:t>
            </a:r>
          </a:p>
          <a:p>
            <a:pPr lvl="1"/>
            <a:r>
              <a:rPr lang="zh-CN" altLang="en-US" b="1" dirty="0">
                <a:latin typeface="华文新魏" pitchFamily="2" charset="-122"/>
                <a:ea typeface="华文新魏" pitchFamily="2" charset="-122"/>
              </a:rPr>
              <a:t>公共子表达式的提取</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基本块内</a:t>
            </a:r>
          </a:p>
          <a:p>
            <a:r>
              <a:rPr lang="zh-CN" altLang="en-US" sz="3600" b="1" dirty="0">
                <a:latin typeface="华文新魏" pitchFamily="2" charset="-122"/>
                <a:ea typeface="华文新魏" pitchFamily="2" charset="-122"/>
              </a:rPr>
              <a:t>循环优化</a:t>
            </a:r>
          </a:p>
          <a:p>
            <a:pPr lvl="1"/>
            <a:r>
              <a:rPr lang="zh-CN" altLang="en-US" b="1" dirty="0">
                <a:latin typeface="华文新魏" pitchFamily="2" charset="-122"/>
                <a:ea typeface="华文新魏" pitchFamily="2" charset="-122"/>
              </a:rPr>
              <a:t>强度削减</a:t>
            </a:r>
          </a:p>
          <a:p>
            <a:pPr lvl="1"/>
            <a:r>
              <a:rPr lang="zh-CN" altLang="en-US" b="1" dirty="0">
                <a:latin typeface="华文新魏" pitchFamily="2" charset="-122"/>
                <a:ea typeface="华文新魏" pitchFamily="2" charset="-122"/>
              </a:rPr>
              <a:t>代码外提</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1" name="Rectangle 3"/>
          <p:cNvSpPr>
            <a:spLocks noGrp="1" noChangeArrowheads="1"/>
          </p:cNvSpPr>
          <p:nvPr>
            <p:ph type="title"/>
          </p:nvPr>
        </p:nvSpPr>
        <p:spPr>
          <a:xfrm>
            <a:off x="1143000" y="762000"/>
            <a:ext cx="7821930" cy="838200"/>
          </a:xfrm>
        </p:spPr>
        <p:txBody>
          <a:bodyPr/>
          <a:lstStyle/>
          <a:p>
            <a:r>
              <a:rPr lang="zh-CN" altLang="en-US" b="1" dirty="0">
                <a:solidFill>
                  <a:srgbClr val="000099"/>
                </a:solidFill>
                <a:latin typeface="华文新魏" pitchFamily="2" charset="-122"/>
                <a:ea typeface="华文新魏" pitchFamily="2" charset="-122"/>
                <a:sym typeface="+mn-ea"/>
              </a:rPr>
              <a:t>代码优化</a:t>
            </a:r>
            <a:br>
              <a:rPr lang="zh-CN" altLang="en-US" b="1" dirty="0">
                <a:solidFill>
                  <a:srgbClr val="000099"/>
                </a:solidFill>
                <a:latin typeface="华文新魏" pitchFamily="2" charset="-122"/>
                <a:ea typeface="华文新魏" pitchFamily="2" charset="-122"/>
                <a:sym typeface="+mn-ea"/>
              </a:rPr>
            </a:br>
            <a:r>
              <a:rPr lang="zh-CN" altLang="en-US" b="1" dirty="0">
                <a:solidFill>
                  <a:srgbClr val="000099"/>
                </a:solidFill>
                <a:latin typeface="华文新魏" pitchFamily="2" charset="-122"/>
                <a:ea typeface="华文新魏" pitchFamily="2" charset="-122"/>
              </a:rPr>
              <a:t>与机器有关的优化</a:t>
            </a:r>
          </a:p>
        </p:txBody>
      </p:sp>
      <p:sp>
        <p:nvSpPr>
          <p:cNvPr id="350210" name="Rectangle 2"/>
          <p:cNvSpPr>
            <a:spLocks noGrp="1" noChangeArrowheads="1"/>
          </p:cNvSpPr>
          <p:nvPr>
            <p:ph type="body" idx="1"/>
          </p:nvPr>
        </p:nvSpPr>
        <p:spPr>
          <a:xfrm>
            <a:off x="381000" y="1981200"/>
            <a:ext cx="8458200" cy="4724400"/>
          </a:xfrm>
        </p:spPr>
        <p:txBody>
          <a:bodyPr/>
          <a:lstStyle/>
          <a:p>
            <a:r>
              <a:rPr lang="zh-CN" altLang="en-US" sz="2800" b="1" dirty="0">
                <a:latin typeface="华文新魏" pitchFamily="2" charset="-122"/>
                <a:ea typeface="华文新魏" pitchFamily="2" charset="-122"/>
              </a:rPr>
              <a:t>寄存器的利用</a:t>
            </a:r>
          </a:p>
          <a:p>
            <a:pPr lvl="1"/>
            <a:r>
              <a:rPr lang="zh-CN" altLang="en-US" b="1" dirty="0">
                <a:latin typeface="华文新魏" pitchFamily="2" charset="-122"/>
                <a:ea typeface="华文新魏" pitchFamily="2" charset="-122"/>
              </a:rPr>
              <a:t>将常用量放入寄存器，以减少访问内存的次数</a:t>
            </a:r>
          </a:p>
          <a:p>
            <a:r>
              <a:rPr lang="zh-CN" altLang="en-US" sz="2800" b="1" dirty="0">
                <a:latin typeface="华文新魏" pitchFamily="2" charset="-122"/>
                <a:ea typeface="华文新魏" pitchFamily="2" charset="-122"/>
              </a:rPr>
              <a:t>体系结构</a:t>
            </a:r>
          </a:p>
          <a:p>
            <a:pPr lvl="1"/>
            <a:r>
              <a:rPr lang="en-US" altLang="zh-CN" b="1" dirty="0">
                <a:latin typeface="华文新魏" pitchFamily="2" charset="-122"/>
                <a:ea typeface="华文新魏" pitchFamily="2" charset="-122"/>
              </a:rPr>
              <a:t>MIMD</a:t>
            </a:r>
            <a:r>
              <a:rPr lang="zh-CN" altLang="en-US" b="1" dirty="0">
                <a:latin typeface="华文新魏" pitchFamily="2" charset="-122"/>
                <a:ea typeface="华文新魏" pitchFamily="2" charset="-122"/>
              </a:rPr>
              <a:t>、</a:t>
            </a:r>
            <a:r>
              <a:rPr lang="en-US" altLang="zh-CN" b="1" dirty="0">
                <a:latin typeface="华文新魏" pitchFamily="2" charset="-122"/>
                <a:ea typeface="华文新魏" pitchFamily="2" charset="-122"/>
              </a:rPr>
              <a:t>SIMD</a:t>
            </a:r>
            <a:r>
              <a:rPr lang="zh-CN" altLang="en-US" b="1" dirty="0">
                <a:latin typeface="华文新魏" pitchFamily="2" charset="-122"/>
                <a:ea typeface="华文新魏" pitchFamily="2" charset="-122"/>
              </a:rPr>
              <a:t>、</a:t>
            </a:r>
            <a:r>
              <a:rPr lang="en-US" altLang="zh-CN" b="1" dirty="0">
                <a:latin typeface="华文新魏" pitchFamily="2" charset="-122"/>
                <a:ea typeface="华文新魏" pitchFamily="2" charset="-122"/>
              </a:rPr>
              <a:t>SPMD</a:t>
            </a:r>
            <a:r>
              <a:rPr lang="zh-CN" altLang="en-US" b="1" dirty="0">
                <a:latin typeface="华文新魏" pitchFamily="2" charset="-122"/>
                <a:ea typeface="华文新魏" pitchFamily="2" charset="-122"/>
              </a:rPr>
              <a:t>、向量机、流水机</a:t>
            </a:r>
          </a:p>
          <a:p>
            <a:r>
              <a:rPr lang="zh-CN" altLang="en-US" sz="2800" b="1" dirty="0">
                <a:latin typeface="华文新魏" pitchFamily="2" charset="-122"/>
                <a:ea typeface="华文新魏" pitchFamily="2" charset="-122"/>
              </a:rPr>
              <a:t>存储策略</a:t>
            </a:r>
          </a:p>
          <a:p>
            <a:pPr lvl="1"/>
            <a:r>
              <a:rPr lang="zh-CN" altLang="en-US" b="1" dirty="0">
                <a:latin typeface="华文新魏" pitchFamily="2" charset="-122"/>
                <a:ea typeface="华文新魏" pitchFamily="2" charset="-122"/>
              </a:rPr>
              <a:t>根据算法访存的要求安排：</a:t>
            </a:r>
            <a:r>
              <a:rPr lang="en-US" altLang="zh-CN" b="1" dirty="0">
                <a:latin typeface="华文新魏" pitchFamily="2" charset="-122"/>
                <a:ea typeface="华文新魏" pitchFamily="2" charset="-122"/>
              </a:rPr>
              <a:t>Cache</a:t>
            </a:r>
            <a:r>
              <a:rPr lang="zh-CN" altLang="en-US" b="1" dirty="0">
                <a:latin typeface="华文新魏" pitchFamily="2" charset="-122"/>
                <a:ea typeface="华文新魏" pitchFamily="2" charset="-122"/>
              </a:rPr>
              <a:t>、并行存储体系</a:t>
            </a:r>
            <a:r>
              <a:rPr lang="en-US" altLang="zh-CN" b="1" dirty="0">
                <a:latin typeface="Arial"/>
                <a:ea typeface="华文新魏" pitchFamily="2" charset="-122"/>
              </a:rPr>
              <a:t>——</a:t>
            </a:r>
            <a:r>
              <a:rPr lang="zh-CN" altLang="en-US" b="1" dirty="0">
                <a:latin typeface="华文新魏" pitchFamily="2" charset="-122"/>
                <a:ea typeface="华文新魏" pitchFamily="2" charset="-122"/>
              </a:rPr>
              <a:t>减少访问冲突</a:t>
            </a:r>
          </a:p>
          <a:p>
            <a:r>
              <a:rPr lang="zh-CN" altLang="en-US" sz="2800" b="1" dirty="0">
                <a:latin typeface="华文新魏" pitchFamily="2" charset="-122"/>
                <a:ea typeface="华文新魏" pitchFamily="2" charset="-122"/>
              </a:rPr>
              <a:t>任务划分</a:t>
            </a:r>
          </a:p>
          <a:p>
            <a:pPr lvl="1"/>
            <a:r>
              <a:rPr lang="zh-CN" altLang="en-US" b="1" dirty="0">
                <a:latin typeface="华文新魏" pitchFamily="2" charset="-122"/>
                <a:ea typeface="华文新魏" pitchFamily="2" charset="-122"/>
              </a:rPr>
              <a:t>按运行的算法即体系结构，划分子任务</a:t>
            </a:r>
            <a:r>
              <a:rPr lang="en-US" altLang="zh-CN" b="1" dirty="0">
                <a:latin typeface="华文新魏" pitchFamily="2" charset="-122"/>
                <a:ea typeface="华文新魏" pitchFamily="2" charset="-122"/>
              </a:rPr>
              <a:t>(MPMD)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1" name="Group 1072">
            <a:extLst>
              <a:ext uri="{FF2B5EF4-FFF2-40B4-BE49-F238E27FC236}">
                <a16:creationId xmlns:a16="http://schemas.microsoft.com/office/drawing/2014/main" id="{AB9DB790-2ACF-41A8-9E51-266C84C1FE52}"/>
              </a:ext>
            </a:extLst>
          </p:cNvPr>
          <p:cNvGrpSpPr>
            <a:grpSpLocks/>
          </p:cNvGrpSpPr>
          <p:nvPr/>
        </p:nvGrpSpPr>
        <p:grpSpPr bwMode="auto">
          <a:xfrm>
            <a:off x="1371600" y="1447800"/>
            <a:ext cx="3065463" cy="4800600"/>
            <a:chOff x="864" y="912"/>
            <a:chExt cx="1931" cy="3024"/>
          </a:xfrm>
        </p:grpSpPr>
        <p:sp>
          <p:nvSpPr>
            <p:cNvPr id="17413" name="Rectangle 1046">
              <a:extLst>
                <a:ext uri="{FF2B5EF4-FFF2-40B4-BE49-F238E27FC236}">
                  <a16:creationId xmlns:a16="http://schemas.microsoft.com/office/drawing/2014/main" id="{7909CE44-FBCB-46F5-A79A-9C018070A7DD}"/>
                </a:ext>
              </a:extLst>
            </p:cNvPr>
            <p:cNvSpPr>
              <a:spLocks noChangeArrowheads="1"/>
            </p:cNvSpPr>
            <p:nvPr/>
          </p:nvSpPr>
          <p:spPr bwMode="auto">
            <a:xfrm>
              <a:off x="864" y="2496"/>
              <a:ext cx="1920" cy="432"/>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ctr">
                <a:buFontTx/>
                <a:buNone/>
              </a:pPr>
              <a:r>
                <a:rPr lang="zh-CN" altLang="en-US" sz="2800" b="1" i="0" dirty="0">
                  <a:solidFill>
                    <a:srgbClr val="C00000"/>
                  </a:solidFill>
                  <a:latin typeface="华文新魏" panose="02010800040101010101" pitchFamily="2" charset="-122"/>
                  <a:ea typeface="华文新魏" panose="02010800040101010101" pitchFamily="2" charset="-122"/>
                </a:rPr>
                <a:t>代码优化器</a:t>
              </a:r>
              <a:endParaRPr lang="zh-CN" altLang="en-US" sz="2800" b="1" dirty="0">
                <a:solidFill>
                  <a:srgbClr val="C00000"/>
                </a:solidFill>
                <a:latin typeface="华文新魏" panose="02010800040101010101" pitchFamily="2" charset="-122"/>
                <a:ea typeface="华文新魏" panose="02010800040101010101" pitchFamily="2" charset="-122"/>
              </a:endParaRPr>
            </a:p>
          </p:txBody>
        </p:sp>
        <p:sp>
          <p:nvSpPr>
            <p:cNvPr id="17414" name="Line 1047">
              <a:extLst>
                <a:ext uri="{FF2B5EF4-FFF2-40B4-BE49-F238E27FC236}">
                  <a16:creationId xmlns:a16="http://schemas.microsoft.com/office/drawing/2014/main" id="{93781C4B-2854-410B-AE64-5AD2CD166D30}"/>
                </a:ext>
              </a:extLst>
            </p:cNvPr>
            <p:cNvSpPr>
              <a:spLocks noChangeShapeType="1"/>
            </p:cNvSpPr>
            <p:nvPr/>
          </p:nvSpPr>
          <p:spPr bwMode="auto">
            <a:xfrm>
              <a:off x="1824" y="2160"/>
              <a:ext cx="0" cy="288"/>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5" name="Line 1048">
              <a:extLst>
                <a:ext uri="{FF2B5EF4-FFF2-40B4-BE49-F238E27FC236}">
                  <a16:creationId xmlns:a16="http://schemas.microsoft.com/office/drawing/2014/main" id="{3D84784E-F58F-4D40-8ED4-0E7000C2FB24}"/>
                </a:ext>
              </a:extLst>
            </p:cNvPr>
            <p:cNvSpPr>
              <a:spLocks noChangeShapeType="1"/>
            </p:cNvSpPr>
            <p:nvPr/>
          </p:nvSpPr>
          <p:spPr bwMode="auto">
            <a:xfrm>
              <a:off x="1824" y="2976"/>
              <a:ext cx="0" cy="288"/>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6" name="Rectangle 1065">
              <a:extLst>
                <a:ext uri="{FF2B5EF4-FFF2-40B4-BE49-F238E27FC236}">
                  <a16:creationId xmlns:a16="http://schemas.microsoft.com/office/drawing/2014/main" id="{A0B393C4-19CE-4D5A-867A-9263A96EF1FD}"/>
                </a:ext>
              </a:extLst>
            </p:cNvPr>
            <p:cNvSpPr>
              <a:spLocks noChangeArrowheads="1"/>
            </p:cNvSpPr>
            <p:nvPr/>
          </p:nvSpPr>
          <p:spPr bwMode="auto">
            <a:xfrm>
              <a:off x="981" y="912"/>
              <a:ext cx="1814" cy="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l">
                <a:buFontTx/>
                <a:buNone/>
              </a:pPr>
              <a:r>
                <a:rPr lang="en-US" altLang="zh-CN" sz="2800" b="1" i="0">
                  <a:latin typeface="Times New Roman" panose="02020603050405020304" pitchFamily="18" charset="0"/>
                </a:rPr>
                <a:t>t1 = inttofloat(60)</a:t>
              </a:r>
            </a:p>
            <a:p>
              <a:pPr algn="l">
                <a:buFontTx/>
                <a:buNone/>
              </a:pPr>
              <a:r>
                <a:rPr lang="en-US" altLang="zh-CN" sz="2800" b="1" i="0">
                  <a:latin typeface="Times New Roman" panose="02020603050405020304" pitchFamily="18" charset="0"/>
                </a:rPr>
                <a:t>t2 = id3 </a:t>
              </a:r>
              <a:r>
                <a:rPr lang="en-US" altLang="zh-CN" sz="2800" b="1" i="0">
                  <a:latin typeface="Times New Roman" panose="02020603050405020304" pitchFamily="18" charset="0"/>
                  <a:sym typeface="Symbol" panose="05050102010706020507" pitchFamily="18" charset="2"/>
                </a:rPr>
                <a:t></a:t>
              </a:r>
              <a:r>
                <a:rPr lang="en-US" altLang="zh-CN" sz="2800" b="1" i="0">
                  <a:latin typeface="Times New Roman" panose="02020603050405020304" pitchFamily="18" charset="0"/>
                </a:rPr>
                <a:t> t1</a:t>
              </a:r>
            </a:p>
            <a:p>
              <a:pPr algn="l">
                <a:buFontTx/>
                <a:buNone/>
              </a:pPr>
              <a:r>
                <a:rPr lang="en-US" altLang="zh-CN" sz="2800" b="1" i="0">
                  <a:latin typeface="Times New Roman" panose="02020603050405020304" pitchFamily="18" charset="0"/>
                </a:rPr>
                <a:t>t3 = id2 + t2</a:t>
              </a:r>
            </a:p>
            <a:p>
              <a:pPr algn="l">
                <a:buFontTx/>
                <a:buNone/>
              </a:pPr>
              <a:r>
                <a:rPr lang="en-US" altLang="zh-CN" sz="2800" b="1" i="0">
                  <a:latin typeface="Times New Roman" panose="02020603050405020304" pitchFamily="18" charset="0"/>
                </a:rPr>
                <a:t>id1 = t3</a:t>
              </a:r>
            </a:p>
          </p:txBody>
        </p:sp>
        <p:sp>
          <p:nvSpPr>
            <p:cNvPr id="17417" name="Rectangle 1066">
              <a:extLst>
                <a:ext uri="{FF2B5EF4-FFF2-40B4-BE49-F238E27FC236}">
                  <a16:creationId xmlns:a16="http://schemas.microsoft.com/office/drawing/2014/main" id="{2D5E9917-9322-44CA-B6B6-DC764285D34A}"/>
                </a:ext>
              </a:extLst>
            </p:cNvPr>
            <p:cNvSpPr>
              <a:spLocks noChangeArrowheads="1"/>
            </p:cNvSpPr>
            <p:nvPr/>
          </p:nvSpPr>
          <p:spPr bwMode="auto">
            <a:xfrm>
              <a:off x="1094" y="3264"/>
              <a:ext cx="1644"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l">
                <a:buFontTx/>
                <a:buNone/>
              </a:pPr>
              <a:r>
                <a:rPr lang="en-US" altLang="zh-CN" sz="2800" b="1" i="0">
                  <a:latin typeface="Times New Roman" panose="02020603050405020304" pitchFamily="18" charset="0"/>
                </a:rPr>
                <a:t>t1 = id3 </a:t>
              </a:r>
              <a:r>
                <a:rPr lang="en-US" altLang="zh-CN" sz="2800" b="1" i="0">
                  <a:latin typeface="宋体" panose="02010600030101010101" pitchFamily="2" charset="-122"/>
                </a:rPr>
                <a:t>*</a:t>
              </a:r>
              <a:r>
                <a:rPr lang="en-US" altLang="zh-CN" sz="2800" b="1" i="0">
                  <a:latin typeface="Times New Roman" panose="02020603050405020304" pitchFamily="18" charset="0"/>
                </a:rPr>
                <a:t> 60.0</a:t>
              </a:r>
            </a:p>
            <a:p>
              <a:pPr algn="l">
                <a:buFontTx/>
                <a:buNone/>
              </a:pPr>
              <a:r>
                <a:rPr lang="en-US" altLang="zh-CN" sz="2800" b="1" i="0">
                  <a:latin typeface="Times New Roman" panose="02020603050405020304" pitchFamily="18" charset="0"/>
                </a:rPr>
                <a:t>id1 = id2 + t1</a:t>
              </a:r>
            </a:p>
          </p:txBody>
        </p:sp>
      </p:grpSp>
      <p:sp>
        <p:nvSpPr>
          <p:cNvPr id="17436" name="Rectangle 48">
            <a:extLst>
              <a:ext uri="{FF2B5EF4-FFF2-40B4-BE49-F238E27FC236}">
                <a16:creationId xmlns:a16="http://schemas.microsoft.com/office/drawing/2014/main" id="{57BAECDA-D217-4A90-9BF1-6B6C3C6CF101}"/>
              </a:ext>
            </a:extLst>
          </p:cNvPr>
          <p:cNvSpPr>
            <a:spLocks noChangeArrowheads="1"/>
          </p:cNvSpPr>
          <p:nvPr/>
        </p:nvSpPr>
        <p:spPr bwMode="auto">
          <a:xfrm>
            <a:off x="4572000" y="1358900"/>
            <a:ext cx="32400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zh-CN" altLang="en-US" sz="2800" b="1" i="0" dirty="0">
                <a:solidFill>
                  <a:srgbClr val="C00000"/>
                </a:solidFill>
                <a:latin typeface="华文新魏" panose="02010800040101010101" pitchFamily="2" charset="-122"/>
                <a:ea typeface="华文新魏" panose="02010800040101010101" pitchFamily="2" charset="-122"/>
                <a:sym typeface="Symbol" panose="05050102010706020507" pitchFamily="18" charset="2"/>
              </a:rPr>
              <a:t> 三地址</a:t>
            </a:r>
            <a:r>
              <a:rPr lang="zh-CN" altLang="en-US" sz="2800" b="1" i="0" dirty="0">
                <a:solidFill>
                  <a:srgbClr val="C00000"/>
                </a:solidFill>
                <a:latin typeface="华文新魏" panose="02010800040101010101" pitchFamily="2" charset="-122"/>
                <a:ea typeface="华文新魏" panose="02010800040101010101" pitchFamily="2" charset="-122"/>
              </a:rPr>
              <a:t>中间代码</a:t>
            </a:r>
          </a:p>
        </p:txBody>
      </p:sp>
      <p:sp>
        <p:nvSpPr>
          <p:cNvPr id="17437" name="Rectangle 48">
            <a:extLst>
              <a:ext uri="{FF2B5EF4-FFF2-40B4-BE49-F238E27FC236}">
                <a16:creationId xmlns:a16="http://schemas.microsoft.com/office/drawing/2014/main" id="{EF186245-B26E-4CF1-A568-9F9879D55E9D}"/>
              </a:ext>
            </a:extLst>
          </p:cNvPr>
          <p:cNvSpPr>
            <a:spLocks noChangeArrowheads="1"/>
          </p:cNvSpPr>
          <p:nvPr/>
        </p:nvSpPr>
        <p:spPr bwMode="auto">
          <a:xfrm>
            <a:off x="4572000" y="5270500"/>
            <a:ext cx="32400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b="1" dirty="0">
                <a:solidFill>
                  <a:srgbClr val="C00000"/>
                </a:solidFill>
                <a:latin typeface="华文新魏" panose="02010800040101010101" pitchFamily="2" charset="-122"/>
                <a:ea typeface="华文新魏" panose="02010800040101010101" pitchFamily="2" charset="-122"/>
                <a:sym typeface="Symbol" panose="05050102010706020507" pitchFamily="18" charset="2"/>
              </a:rPr>
              <a:t> 三地址</a:t>
            </a:r>
            <a:r>
              <a:rPr lang="zh-CN" altLang="en-US" sz="2800" b="1" dirty="0">
                <a:solidFill>
                  <a:srgbClr val="C00000"/>
                </a:solidFill>
                <a:latin typeface="华文新魏" panose="02010800040101010101" pitchFamily="2" charset="-122"/>
                <a:ea typeface="华文新魏" panose="02010800040101010101" pitchFamily="2" charset="-122"/>
              </a:rPr>
              <a:t>中间代码</a:t>
            </a:r>
          </a:p>
        </p:txBody>
      </p:sp>
      <p:sp>
        <p:nvSpPr>
          <p:cNvPr id="29" name="Rectangle 2">
            <a:extLst>
              <a:ext uri="{FF2B5EF4-FFF2-40B4-BE49-F238E27FC236}">
                <a16:creationId xmlns:a16="http://schemas.microsoft.com/office/drawing/2014/main" id="{5569C467-F32C-43D8-912D-EDD05CAED760}"/>
              </a:ext>
            </a:extLst>
          </p:cNvPr>
          <p:cNvSpPr txBox="1">
            <a:spLocks noChangeArrowheads="1"/>
          </p:cNvSpPr>
          <p:nvPr/>
        </p:nvSpPr>
        <p:spPr>
          <a:xfrm>
            <a:off x="3111179" y="246856"/>
            <a:ext cx="2948309" cy="877888"/>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pPr>
            <a:r>
              <a:rPr lang="zh-CN" altLang="en-US" b="1" dirty="0">
                <a:solidFill>
                  <a:srgbClr val="000099"/>
                </a:solidFill>
                <a:latin typeface="华文新魏" pitchFamily="2" charset="-122"/>
                <a:ea typeface="华文新魏" pitchFamily="2" charset="-122"/>
              </a:rPr>
              <a:t>代码优化</a:t>
            </a:r>
          </a:p>
        </p:txBody>
      </p:sp>
      <p:grpSp>
        <p:nvGrpSpPr>
          <p:cNvPr id="30" name="Group 3">
            <a:extLst>
              <a:ext uri="{FF2B5EF4-FFF2-40B4-BE49-F238E27FC236}">
                <a16:creationId xmlns:a16="http://schemas.microsoft.com/office/drawing/2014/main" id="{6F9169A1-16F2-4A0C-9C42-1331CE99F94D}"/>
              </a:ext>
            </a:extLst>
          </p:cNvPr>
          <p:cNvGrpSpPr>
            <a:grpSpLocks/>
          </p:cNvGrpSpPr>
          <p:nvPr/>
        </p:nvGrpSpPr>
        <p:grpSpPr bwMode="auto">
          <a:xfrm>
            <a:off x="5796136" y="2060848"/>
            <a:ext cx="3278188" cy="2895600"/>
            <a:chOff x="3704" y="1296"/>
            <a:chExt cx="2065" cy="1824"/>
          </a:xfrm>
        </p:grpSpPr>
        <p:sp>
          <p:nvSpPr>
            <p:cNvPr id="31" name="Rectangle 4">
              <a:extLst>
                <a:ext uri="{FF2B5EF4-FFF2-40B4-BE49-F238E27FC236}">
                  <a16:creationId xmlns:a16="http://schemas.microsoft.com/office/drawing/2014/main" id="{EBF909CA-62F3-4114-81EB-85C6946F8216}"/>
                </a:ext>
              </a:extLst>
            </p:cNvPr>
            <p:cNvSpPr>
              <a:spLocks noChangeArrowheads="1"/>
            </p:cNvSpPr>
            <p:nvPr/>
          </p:nvSpPr>
          <p:spPr bwMode="auto">
            <a:xfrm>
              <a:off x="4128" y="1296"/>
              <a:ext cx="12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zh-CN" altLang="en-US" sz="2800" b="1" i="0">
                  <a:latin typeface="宋体" panose="02010600030101010101" pitchFamily="2" charset="-122"/>
                </a:rPr>
                <a:t>符 号 表</a:t>
              </a:r>
              <a:r>
                <a:rPr lang="zh-CN" altLang="en-US" sz="3200" i="0">
                  <a:latin typeface="Times New Roman" panose="02020603050405020304" pitchFamily="18" charset="0"/>
                </a:rPr>
                <a:t> </a:t>
              </a:r>
              <a:endParaRPr lang="en-US" altLang="zh-CN" sz="3200" i="0">
                <a:latin typeface="Times New Roman" panose="02020603050405020304" pitchFamily="18" charset="0"/>
              </a:endParaRPr>
            </a:p>
          </p:txBody>
        </p:sp>
        <p:sp>
          <p:nvSpPr>
            <p:cNvPr id="32" name="Line 5">
              <a:extLst>
                <a:ext uri="{FF2B5EF4-FFF2-40B4-BE49-F238E27FC236}">
                  <a16:creationId xmlns:a16="http://schemas.microsoft.com/office/drawing/2014/main" id="{BD92D633-6DF9-453B-92F2-3DBA0253FFDF}"/>
                </a:ext>
              </a:extLst>
            </p:cNvPr>
            <p:cNvSpPr>
              <a:spLocks noChangeShapeType="1"/>
            </p:cNvSpPr>
            <p:nvPr/>
          </p:nvSpPr>
          <p:spPr bwMode="auto">
            <a:xfrm>
              <a:off x="3984" y="1968"/>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6">
              <a:extLst>
                <a:ext uri="{FF2B5EF4-FFF2-40B4-BE49-F238E27FC236}">
                  <a16:creationId xmlns:a16="http://schemas.microsoft.com/office/drawing/2014/main" id="{7CF0295D-B1C8-481C-BC32-904E93841937}"/>
                </a:ext>
              </a:extLst>
            </p:cNvPr>
            <p:cNvSpPr>
              <a:spLocks noChangeShapeType="1"/>
            </p:cNvSpPr>
            <p:nvPr/>
          </p:nvSpPr>
          <p:spPr bwMode="auto">
            <a:xfrm>
              <a:off x="3984"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7">
              <a:extLst>
                <a:ext uri="{FF2B5EF4-FFF2-40B4-BE49-F238E27FC236}">
                  <a16:creationId xmlns:a16="http://schemas.microsoft.com/office/drawing/2014/main" id="{BE8B0EF6-0AA0-47A1-A03F-8CCE9C1F0117}"/>
                </a:ext>
              </a:extLst>
            </p:cNvPr>
            <p:cNvSpPr>
              <a:spLocks noChangeShapeType="1"/>
            </p:cNvSpPr>
            <p:nvPr/>
          </p:nvSpPr>
          <p:spPr bwMode="auto">
            <a:xfrm>
              <a:off x="4944"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8">
              <a:extLst>
                <a:ext uri="{FF2B5EF4-FFF2-40B4-BE49-F238E27FC236}">
                  <a16:creationId xmlns:a16="http://schemas.microsoft.com/office/drawing/2014/main" id="{E6C9C762-B108-4B88-B2AF-7D1C4FCC7B3B}"/>
                </a:ext>
              </a:extLst>
            </p:cNvPr>
            <p:cNvSpPr>
              <a:spLocks noChangeShapeType="1"/>
            </p:cNvSpPr>
            <p:nvPr/>
          </p:nvSpPr>
          <p:spPr bwMode="auto">
            <a:xfrm>
              <a:off x="5616"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Rectangle 9">
              <a:extLst>
                <a:ext uri="{FF2B5EF4-FFF2-40B4-BE49-F238E27FC236}">
                  <a16:creationId xmlns:a16="http://schemas.microsoft.com/office/drawing/2014/main" id="{0C0D9387-4F93-43C1-A5F6-3E3837D42A4A}"/>
                </a:ext>
              </a:extLst>
            </p:cNvPr>
            <p:cNvSpPr>
              <a:spLocks noChangeArrowheads="1"/>
            </p:cNvSpPr>
            <p:nvPr/>
          </p:nvSpPr>
          <p:spPr bwMode="auto">
            <a:xfrm>
              <a:off x="3984" y="1632"/>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rPr>
                <a:t>position</a:t>
              </a:r>
            </a:p>
          </p:txBody>
        </p:sp>
        <p:sp>
          <p:nvSpPr>
            <p:cNvPr id="37" name="Line 10">
              <a:extLst>
                <a:ext uri="{FF2B5EF4-FFF2-40B4-BE49-F238E27FC236}">
                  <a16:creationId xmlns:a16="http://schemas.microsoft.com/office/drawing/2014/main" id="{D279552A-BA1B-4CB8-90F2-5F9AE6F5EE53}"/>
                </a:ext>
              </a:extLst>
            </p:cNvPr>
            <p:cNvSpPr>
              <a:spLocks noChangeShapeType="1"/>
            </p:cNvSpPr>
            <p:nvPr/>
          </p:nvSpPr>
          <p:spPr bwMode="auto">
            <a:xfrm>
              <a:off x="3984" y="1632"/>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Rectangle 11">
              <a:extLst>
                <a:ext uri="{FF2B5EF4-FFF2-40B4-BE49-F238E27FC236}">
                  <a16:creationId xmlns:a16="http://schemas.microsoft.com/office/drawing/2014/main" id="{5C2A225E-688A-4907-B00D-5AE8A636CF42}"/>
                </a:ext>
              </a:extLst>
            </p:cNvPr>
            <p:cNvSpPr>
              <a:spLocks noChangeArrowheads="1"/>
            </p:cNvSpPr>
            <p:nvPr/>
          </p:nvSpPr>
          <p:spPr bwMode="auto">
            <a:xfrm>
              <a:off x="3992" y="1968"/>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rPr>
                <a:t>initial </a:t>
              </a:r>
            </a:p>
          </p:txBody>
        </p:sp>
        <p:sp>
          <p:nvSpPr>
            <p:cNvPr id="39" name="Line 12">
              <a:extLst>
                <a:ext uri="{FF2B5EF4-FFF2-40B4-BE49-F238E27FC236}">
                  <a16:creationId xmlns:a16="http://schemas.microsoft.com/office/drawing/2014/main" id="{2C19B0C4-428D-4191-8544-C17F56F6EEFD}"/>
                </a:ext>
              </a:extLst>
            </p:cNvPr>
            <p:cNvSpPr>
              <a:spLocks noChangeShapeType="1"/>
            </p:cNvSpPr>
            <p:nvPr/>
          </p:nvSpPr>
          <p:spPr bwMode="auto">
            <a:xfrm>
              <a:off x="3984" y="2304"/>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13">
              <a:extLst>
                <a:ext uri="{FF2B5EF4-FFF2-40B4-BE49-F238E27FC236}">
                  <a16:creationId xmlns:a16="http://schemas.microsoft.com/office/drawing/2014/main" id="{DA93FFB7-E06C-4C0D-B7D5-F0DF719C6947}"/>
                </a:ext>
              </a:extLst>
            </p:cNvPr>
            <p:cNvSpPr>
              <a:spLocks noChangeShapeType="1"/>
            </p:cNvSpPr>
            <p:nvPr/>
          </p:nvSpPr>
          <p:spPr bwMode="auto">
            <a:xfrm>
              <a:off x="3984" y="2640"/>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Rectangle 14">
              <a:extLst>
                <a:ext uri="{FF2B5EF4-FFF2-40B4-BE49-F238E27FC236}">
                  <a16:creationId xmlns:a16="http://schemas.microsoft.com/office/drawing/2014/main" id="{49FE120E-3019-427E-A153-C5B1CF1875E4}"/>
                </a:ext>
              </a:extLst>
            </p:cNvPr>
            <p:cNvSpPr>
              <a:spLocks noChangeArrowheads="1"/>
            </p:cNvSpPr>
            <p:nvPr/>
          </p:nvSpPr>
          <p:spPr bwMode="auto">
            <a:xfrm>
              <a:off x="3992" y="2304"/>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rPr>
                <a:t>rate</a:t>
              </a:r>
            </a:p>
          </p:txBody>
        </p:sp>
        <p:sp>
          <p:nvSpPr>
            <p:cNvPr id="42" name="Rectangle 15">
              <a:extLst>
                <a:ext uri="{FF2B5EF4-FFF2-40B4-BE49-F238E27FC236}">
                  <a16:creationId xmlns:a16="http://schemas.microsoft.com/office/drawing/2014/main" id="{01A41368-14F3-4729-A93F-12C4C630FF49}"/>
                </a:ext>
              </a:extLst>
            </p:cNvPr>
            <p:cNvSpPr>
              <a:spLocks noChangeArrowheads="1"/>
            </p:cNvSpPr>
            <p:nvPr/>
          </p:nvSpPr>
          <p:spPr bwMode="auto">
            <a:xfrm>
              <a:off x="5001" y="1616"/>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rPr>
                <a:t>. . .</a:t>
              </a:r>
            </a:p>
          </p:txBody>
        </p:sp>
        <p:sp>
          <p:nvSpPr>
            <p:cNvPr id="43" name="Rectangle 16">
              <a:extLst>
                <a:ext uri="{FF2B5EF4-FFF2-40B4-BE49-F238E27FC236}">
                  <a16:creationId xmlns:a16="http://schemas.microsoft.com/office/drawing/2014/main" id="{43712DFF-E164-4F94-B36A-51B48D8C60E7}"/>
                </a:ext>
              </a:extLst>
            </p:cNvPr>
            <p:cNvSpPr>
              <a:spLocks noChangeArrowheads="1"/>
            </p:cNvSpPr>
            <p:nvPr/>
          </p:nvSpPr>
          <p:spPr bwMode="auto">
            <a:xfrm>
              <a:off x="5001" y="1952"/>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rPr>
                <a:t>. . .</a:t>
              </a:r>
            </a:p>
          </p:txBody>
        </p:sp>
        <p:sp>
          <p:nvSpPr>
            <p:cNvPr id="44" name="Rectangle 17">
              <a:extLst>
                <a:ext uri="{FF2B5EF4-FFF2-40B4-BE49-F238E27FC236}">
                  <a16:creationId xmlns:a16="http://schemas.microsoft.com/office/drawing/2014/main" id="{2BFA0D57-2B20-4735-8166-3E7424FE1D9C}"/>
                </a:ext>
              </a:extLst>
            </p:cNvPr>
            <p:cNvSpPr>
              <a:spLocks noChangeArrowheads="1"/>
            </p:cNvSpPr>
            <p:nvPr/>
          </p:nvSpPr>
          <p:spPr bwMode="auto">
            <a:xfrm>
              <a:off x="5001" y="2288"/>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rPr>
                <a:t>. . .</a:t>
              </a:r>
            </a:p>
          </p:txBody>
        </p:sp>
        <p:sp>
          <p:nvSpPr>
            <p:cNvPr id="45" name="Rectangle 18">
              <a:extLst>
                <a:ext uri="{FF2B5EF4-FFF2-40B4-BE49-F238E27FC236}">
                  <a16:creationId xmlns:a16="http://schemas.microsoft.com/office/drawing/2014/main" id="{3ADE7832-B486-4489-81BA-F6B9FE601848}"/>
                </a:ext>
              </a:extLst>
            </p:cNvPr>
            <p:cNvSpPr>
              <a:spLocks noChangeArrowheads="1"/>
            </p:cNvSpPr>
            <p:nvPr/>
          </p:nvSpPr>
          <p:spPr bwMode="auto">
            <a:xfrm>
              <a:off x="3704" y="163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rPr>
                <a:t>1</a:t>
              </a:r>
            </a:p>
          </p:txBody>
        </p:sp>
        <p:sp>
          <p:nvSpPr>
            <p:cNvPr id="46" name="Rectangle 19">
              <a:extLst>
                <a:ext uri="{FF2B5EF4-FFF2-40B4-BE49-F238E27FC236}">
                  <a16:creationId xmlns:a16="http://schemas.microsoft.com/office/drawing/2014/main" id="{DBABBA7B-DD06-4474-9FAE-CAD8721E9D97}"/>
                </a:ext>
              </a:extLst>
            </p:cNvPr>
            <p:cNvSpPr>
              <a:spLocks noChangeArrowheads="1"/>
            </p:cNvSpPr>
            <p:nvPr/>
          </p:nvSpPr>
          <p:spPr bwMode="auto">
            <a:xfrm>
              <a:off x="3704" y="196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rPr>
                <a:t>2</a:t>
              </a:r>
            </a:p>
          </p:txBody>
        </p:sp>
        <p:sp>
          <p:nvSpPr>
            <p:cNvPr id="47" name="Rectangle 20">
              <a:extLst>
                <a:ext uri="{FF2B5EF4-FFF2-40B4-BE49-F238E27FC236}">
                  <a16:creationId xmlns:a16="http://schemas.microsoft.com/office/drawing/2014/main" id="{C3972FF3-C2B7-4C70-9610-F0D5E6D0DCAB}"/>
                </a:ext>
              </a:extLst>
            </p:cNvPr>
            <p:cNvSpPr>
              <a:spLocks noChangeArrowheads="1"/>
            </p:cNvSpPr>
            <p:nvPr/>
          </p:nvSpPr>
          <p:spPr bwMode="auto">
            <a:xfrm>
              <a:off x="3704" y="230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rPr>
                <a:t>3</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1150938" y="838200"/>
            <a:ext cx="5478462" cy="838200"/>
          </a:xfrm>
        </p:spPr>
        <p:txBody>
          <a:bodyPr/>
          <a:lstStyle/>
          <a:p>
            <a:pPr algn="ctr"/>
            <a:r>
              <a:rPr lang="zh-CN" altLang="en-US" b="1" dirty="0">
                <a:solidFill>
                  <a:srgbClr val="000099"/>
                </a:solidFill>
                <a:latin typeface="华文新魏" pitchFamily="2" charset="-122"/>
                <a:ea typeface="华文新魏" pitchFamily="2" charset="-122"/>
              </a:rPr>
              <a:t>目标代码生成</a:t>
            </a:r>
          </a:p>
        </p:txBody>
      </p:sp>
      <p:sp>
        <p:nvSpPr>
          <p:cNvPr id="307203" name="Rectangle 3"/>
          <p:cNvSpPr>
            <a:spLocks noGrp="1" noChangeArrowheads="1"/>
          </p:cNvSpPr>
          <p:nvPr>
            <p:ph type="body" idx="1"/>
          </p:nvPr>
        </p:nvSpPr>
        <p:spPr>
          <a:xfrm>
            <a:off x="609600" y="2590800"/>
            <a:ext cx="7772400" cy="2246313"/>
          </a:xfrm>
        </p:spPr>
        <p:txBody>
          <a:bodyPr/>
          <a:lstStyle/>
          <a:p>
            <a:r>
              <a:rPr lang="zh-CN" altLang="en-US" sz="4000" b="1" dirty="0">
                <a:latin typeface="华文新魏" pitchFamily="2" charset="-122"/>
                <a:ea typeface="华文新魏" pitchFamily="2" charset="-122"/>
              </a:rPr>
              <a:t>将中间代码转换成目标机上的机器指令代码或汇编代码</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Group 1057">
            <a:extLst>
              <a:ext uri="{FF2B5EF4-FFF2-40B4-BE49-F238E27FC236}">
                <a16:creationId xmlns:a16="http://schemas.microsoft.com/office/drawing/2014/main" id="{92012989-82B8-4B2B-8EE2-615E048DAFA8}"/>
              </a:ext>
            </a:extLst>
          </p:cNvPr>
          <p:cNvGrpSpPr>
            <a:grpSpLocks/>
          </p:cNvGrpSpPr>
          <p:nvPr/>
        </p:nvGrpSpPr>
        <p:grpSpPr bwMode="auto">
          <a:xfrm>
            <a:off x="1219200" y="1358900"/>
            <a:ext cx="3048000" cy="5270500"/>
            <a:chOff x="768" y="856"/>
            <a:chExt cx="1920" cy="3320"/>
          </a:xfrm>
        </p:grpSpPr>
        <p:sp>
          <p:nvSpPr>
            <p:cNvPr id="18437" name="Rectangle 1046">
              <a:extLst>
                <a:ext uri="{FF2B5EF4-FFF2-40B4-BE49-F238E27FC236}">
                  <a16:creationId xmlns:a16="http://schemas.microsoft.com/office/drawing/2014/main" id="{30C3B092-A3B6-46BB-A345-96F08B471AA3}"/>
                </a:ext>
              </a:extLst>
            </p:cNvPr>
            <p:cNvSpPr>
              <a:spLocks noChangeArrowheads="1"/>
            </p:cNvSpPr>
            <p:nvPr/>
          </p:nvSpPr>
          <p:spPr bwMode="auto">
            <a:xfrm>
              <a:off x="768" y="1920"/>
              <a:ext cx="1920" cy="432"/>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ctr">
                <a:buFontTx/>
                <a:buNone/>
              </a:pPr>
              <a:r>
                <a:rPr lang="zh-CN" altLang="en-US" sz="2800" b="1" i="0" dirty="0">
                  <a:solidFill>
                    <a:srgbClr val="C00000"/>
                  </a:solidFill>
                  <a:latin typeface="华文新魏" panose="02010800040101010101" pitchFamily="2" charset="-122"/>
                  <a:ea typeface="华文新魏" panose="02010800040101010101" pitchFamily="2" charset="-122"/>
                </a:rPr>
                <a:t>代码生成器</a:t>
              </a:r>
              <a:endParaRPr lang="zh-CN" altLang="en-US" sz="2800" b="1" dirty="0">
                <a:solidFill>
                  <a:srgbClr val="C00000"/>
                </a:solidFill>
                <a:latin typeface="华文新魏" panose="02010800040101010101" pitchFamily="2" charset="-122"/>
                <a:ea typeface="华文新魏" panose="02010800040101010101" pitchFamily="2" charset="-122"/>
              </a:endParaRPr>
            </a:p>
          </p:txBody>
        </p:sp>
        <p:sp>
          <p:nvSpPr>
            <p:cNvPr id="18438" name="Line 1047">
              <a:extLst>
                <a:ext uri="{FF2B5EF4-FFF2-40B4-BE49-F238E27FC236}">
                  <a16:creationId xmlns:a16="http://schemas.microsoft.com/office/drawing/2014/main" id="{8B1CE961-49FD-4AB6-8EC6-2E2F7BE9AD7F}"/>
                </a:ext>
              </a:extLst>
            </p:cNvPr>
            <p:cNvSpPr>
              <a:spLocks noChangeShapeType="1"/>
            </p:cNvSpPr>
            <p:nvPr/>
          </p:nvSpPr>
          <p:spPr bwMode="auto">
            <a:xfrm>
              <a:off x="1728" y="1584"/>
              <a:ext cx="0" cy="288"/>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9" name="Line 1048">
              <a:extLst>
                <a:ext uri="{FF2B5EF4-FFF2-40B4-BE49-F238E27FC236}">
                  <a16:creationId xmlns:a16="http://schemas.microsoft.com/office/drawing/2014/main" id="{B4B432D5-95A5-4C2D-88AB-C9C8B7810EA0}"/>
                </a:ext>
              </a:extLst>
            </p:cNvPr>
            <p:cNvSpPr>
              <a:spLocks noChangeShapeType="1"/>
            </p:cNvSpPr>
            <p:nvPr/>
          </p:nvSpPr>
          <p:spPr bwMode="auto">
            <a:xfrm>
              <a:off x="1728" y="2400"/>
              <a:ext cx="0" cy="288"/>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0" name="Rectangle 1051">
              <a:extLst>
                <a:ext uri="{FF2B5EF4-FFF2-40B4-BE49-F238E27FC236}">
                  <a16:creationId xmlns:a16="http://schemas.microsoft.com/office/drawing/2014/main" id="{BEE6317B-CB88-4C6A-BAA7-CA3DDE4460BA}"/>
                </a:ext>
              </a:extLst>
            </p:cNvPr>
            <p:cNvSpPr>
              <a:spLocks noChangeArrowheads="1"/>
            </p:cNvSpPr>
            <p:nvPr/>
          </p:nvSpPr>
          <p:spPr bwMode="auto">
            <a:xfrm>
              <a:off x="816" y="2736"/>
              <a:ext cx="1824" cy="1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l">
                <a:buFontTx/>
                <a:buNone/>
              </a:pPr>
              <a:r>
                <a:rPr lang="en-US" altLang="zh-CN" sz="2800" b="1" i="0">
                  <a:latin typeface="Times New Roman" panose="02020603050405020304" pitchFamily="18" charset="0"/>
                </a:rPr>
                <a:t>MOVF id3, R2</a:t>
              </a:r>
            </a:p>
            <a:p>
              <a:pPr algn="l">
                <a:buFontTx/>
                <a:buNone/>
              </a:pPr>
              <a:r>
                <a:rPr lang="en-US" altLang="zh-CN" sz="2800" b="1" i="0">
                  <a:latin typeface="Times New Roman" panose="02020603050405020304" pitchFamily="18" charset="0"/>
                </a:rPr>
                <a:t>MULF #60.0, R2</a:t>
              </a:r>
            </a:p>
            <a:p>
              <a:pPr algn="l">
                <a:buFontTx/>
                <a:buNone/>
              </a:pPr>
              <a:r>
                <a:rPr lang="en-US" altLang="zh-CN" sz="2800" b="1" i="0">
                  <a:latin typeface="Times New Roman" panose="02020603050405020304" pitchFamily="18" charset="0"/>
                </a:rPr>
                <a:t>MOVF id2, R1</a:t>
              </a:r>
            </a:p>
            <a:p>
              <a:pPr algn="l">
                <a:buFontTx/>
                <a:buNone/>
              </a:pPr>
              <a:r>
                <a:rPr lang="en-US" altLang="zh-CN" sz="2800" b="1" i="0">
                  <a:latin typeface="Times New Roman" panose="02020603050405020304" pitchFamily="18" charset="0"/>
                </a:rPr>
                <a:t>ADDF R2, R1</a:t>
              </a:r>
            </a:p>
            <a:p>
              <a:pPr algn="l">
                <a:buFontTx/>
                <a:buNone/>
              </a:pPr>
              <a:r>
                <a:rPr lang="en-US" altLang="zh-CN" sz="2800" b="1" i="0">
                  <a:latin typeface="Times New Roman" panose="02020603050405020304" pitchFamily="18" charset="0"/>
                </a:rPr>
                <a:t>MOVF R1, id1</a:t>
              </a:r>
            </a:p>
          </p:txBody>
        </p:sp>
        <p:sp>
          <p:nvSpPr>
            <p:cNvPr id="18441" name="Rectangle 1056">
              <a:extLst>
                <a:ext uri="{FF2B5EF4-FFF2-40B4-BE49-F238E27FC236}">
                  <a16:creationId xmlns:a16="http://schemas.microsoft.com/office/drawing/2014/main" id="{3D38D4FE-5325-49C6-AF26-FC647A2E8273}"/>
                </a:ext>
              </a:extLst>
            </p:cNvPr>
            <p:cNvSpPr>
              <a:spLocks noChangeArrowheads="1"/>
            </p:cNvSpPr>
            <p:nvPr/>
          </p:nvSpPr>
          <p:spPr bwMode="auto">
            <a:xfrm>
              <a:off x="896" y="856"/>
              <a:ext cx="1644"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l">
                <a:buFontTx/>
                <a:buNone/>
              </a:pPr>
              <a:r>
                <a:rPr lang="en-US" altLang="zh-CN" sz="2800" b="1" i="0" dirty="0">
                  <a:latin typeface="Times New Roman" panose="02020603050405020304" pitchFamily="18" charset="0"/>
                </a:rPr>
                <a:t>t1 = id3 </a:t>
              </a:r>
              <a:r>
                <a:rPr lang="en-US" altLang="zh-CN" sz="2800" b="1" i="0" dirty="0">
                  <a:latin typeface="宋体" panose="02010600030101010101" pitchFamily="2" charset="-122"/>
                </a:rPr>
                <a:t>*</a:t>
              </a:r>
              <a:r>
                <a:rPr lang="en-US" altLang="zh-CN" sz="2800" b="1" i="0" dirty="0">
                  <a:latin typeface="Times New Roman" panose="02020603050405020304" pitchFamily="18" charset="0"/>
                </a:rPr>
                <a:t> 60.0</a:t>
              </a:r>
            </a:p>
            <a:p>
              <a:pPr algn="l">
                <a:buFontTx/>
                <a:buNone/>
              </a:pPr>
              <a:r>
                <a:rPr lang="en-US" altLang="zh-CN" sz="2800" b="1" i="0" dirty="0">
                  <a:latin typeface="Times New Roman" panose="02020603050405020304" pitchFamily="18" charset="0"/>
                </a:rPr>
                <a:t>id1 = id2 + t1</a:t>
              </a:r>
            </a:p>
          </p:txBody>
        </p:sp>
      </p:grpSp>
      <p:sp>
        <p:nvSpPr>
          <p:cNvPr id="18460" name="Rectangle 48">
            <a:extLst>
              <a:ext uri="{FF2B5EF4-FFF2-40B4-BE49-F238E27FC236}">
                <a16:creationId xmlns:a16="http://schemas.microsoft.com/office/drawing/2014/main" id="{2CF3FCF6-96A0-4C65-A84D-2A3D872D84CF}"/>
              </a:ext>
            </a:extLst>
          </p:cNvPr>
          <p:cNvSpPr>
            <a:spLocks noChangeArrowheads="1"/>
          </p:cNvSpPr>
          <p:nvPr/>
        </p:nvSpPr>
        <p:spPr bwMode="auto">
          <a:xfrm>
            <a:off x="3923928" y="1524001"/>
            <a:ext cx="324008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zh-CN" altLang="en-US" sz="2800" b="1" i="0" dirty="0">
                <a:solidFill>
                  <a:srgbClr val="C00000"/>
                </a:solidFill>
                <a:latin typeface="华文新魏" panose="02010800040101010101" pitchFamily="2" charset="-122"/>
                <a:ea typeface="华文新魏" panose="02010800040101010101" pitchFamily="2" charset="-122"/>
                <a:sym typeface="Symbol" panose="05050102010706020507" pitchFamily="18" charset="2"/>
              </a:rPr>
              <a:t> 三地址</a:t>
            </a:r>
            <a:r>
              <a:rPr lang="zh-CN" altLang="en-US" sz="2800" b="1" i="0" dirty="0">
                <a:solidFill>
                  <a:srgbClr val="C00000"/>
                </a:solidFill>
                <a:latin typeface="华文新魏" panose="02010800040101010101" pitchFamily="2" charset="-122"/>
                <a:ea typeface="华文新魏" panose="02010800040101010101" pitchFamily="2" charset="-122"/>
              </a:rPr>
              <a:t>中间代码</a:t>
            </a:r>
          </a:p>
        </p:txBody>
      </p:sp>
      <p:sp>
        <p:nvSpPr>
          <p:cNvPr id="18461" name="Rectangle 48">
            <a:extLst>
              <a:ext uri="{FF2B5EF4-FFF2-40B4-BE49-F238E27FC236}">
                <a16:creationId xmlns:a16="http://schemas.microsoft.com/office/drawing/2014/main" id="{BE7B0E20-B114-46D0-9D40-5FCA0B634E7B}"/>
              </a:ext>
            </a:extLst>
          </p:cNvPr>
          <p:cNvSpPr>
            <a:spLocks noChangeArrowheads="1"/>
          </p:cNvSpPr>
          <p:nvPr/>
        </p:nvSpPr>
        <p:spPr bwMode="auto">
          <a:xfrm>
            <a:off x="4406101" y="5364162"/>
            <a:ext cx="32400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b="1" dirty="0">
                <a:solidFill>
                  <a:srgbClr val="C00000"/>
                </a:solidFill>
                <a:latin typeface="华文新魏" panose="02010800040101010101" pitchFamily="2" charset="-122"/>
                <a:ea typeface="华文新魏" panose="02010800040101010101" pitchFamily="2" charset="-122"/>
                <a:sym typeface="Symbol" panose="05050102010706020507" pitchFamily="18" charset="2"/>
              </a:rPr>
              <a:t> 汇编</a:t>
            </a:r>
            <a:r>
              <a:rPr lang="zh-CN" altLang="en-US" sz="2800" b="1" dirty="0">
                <a:solidFill>
                  <a:srgbClr val="C00000"/>
                </a:solidFill>
                <a:latin typeface="华文新魏" panose="02010800040101010101" pitchFamily="2" charset="-122"/>
                <a:ea typeface="华文新魏" panose="02010800040101010101" pitchFamily="2" charset="-122"/>
              </a:rPr>
              <a:t>代码</a:t>
            </a:r>
          </a:p>
        </p:txBody>
      </p:sp>
      <p:sp>
        <p:nvSpPr>
          <p:cNvPr id="29" name="Rectangle 2">
            <a:extLst>
              <a:ext uri="{FF2B5EF4-FFF2-40B4-BE49-F238E27FC236}">
                <a16:creationId xmlns:a16="http://schemas.microsoft.com/office/drawing/2014/main" id="{2A1F35ED-2FEC-4437-859D-642AB1A308A8}"/>
              </a:ext>
            </a:extLst>
          </p:cNvPr>
          <p:cNvSpPr txBox="1">
            <a:spLocks noChangeArrowheads="1"/>
          </p:cNvSpPr>
          <p:nvPr/>
        </p:nvSpPr>
        <p:spPr>
          <a:xfrm>
            <a:off x="3111179" y="246856"/>
            <a:ext cx="2948309" cy="877888"/>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pPr>
            <a:r>
              <a:rPr lang="zh-CN" altLang="en-US" b="1" dirty="0">
                <a:solidFill>
                  <a:srgbClr val="000099"/>
                </a:solidFill>
                <a:latin typeface="华文新魏" pitchFamily="2" charset="-122"/>
                <a:ea typeface="华文新魏" pitchFamily="2" charset="-122"/>
              </a:rPr>
              <a:t>代码生成</a:t>
            </a:r>
          </a:p>
        </p:txBody>
      </p:sp>
      <p:grpSp>
        <p:nvGrpSpPr>
          <p:cNvPr id="30" name="Group 3">
            <a:extLst>
              <a:ext uri="{FF2B5EF4-FFF2-40B4-BE49-F238E27FC236}">
                <a16:creationId xmlns:a16="http://schemas.microsoft.com/office/drawing/2014/main" id="{47C3444C-6B24-472D-9424-FEEEF38D8856}"/>
              </a:ext>
            </a:extLst>
          </p:cNvPr>
          <p:cNvGrpSpPr>
            <a:grpSpLocks/>
          </p:cNvGrpSpPr>
          <p:nvPr/>
        </p:nvGrpSpPr>
        <p:grpSpPr bwMode="auto">
          <a:xfrm>
            <a:off x="5796136" y="2261592"/>
            <a:ext cx="3278188" cy="2895600"/>
            <a:chOff x="3704" y="1296"/>
            <a:chExt cx="2065" cy="1824"/>
          </a:xfrm>
        </p:grpSpPr>
        <p:sp>
          <p:nvSpPr>
            <p:cNvPr id="31" name="Rectangle 4">
              <a:extLst>
                <a:ext uri="{FF2B5EF4-FFF2-40B4-BE49-F238E27FC236}">
                  <a16:creationId xmlns:a16="http://schemas.microsoft.com/office/drawing/2014/main" id="{FDB02DEA-CBBB-4D87-BD27-DCB2786533CA}"/>
                </a:ext>
              </a:extLst>
            </p:cNvPr>
            <p:cNvSpPr>
              <a:spLocks noChangeArrowheads="1"/>
            </p:cNvSpPr>
            <p:nvPr/>
          </p:nvSpPr>
          <p:spPr bwMode="auto">
            <a:xfrm>
              <a:off x="4128" y="1296"/>
              <a:ext cx="12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zh-CN" altLang="en-US" sz="2800" b="1" i="0">
                  <a:latin typeface="宋体" panose="02010600030101010101" pitchFamily="2" charset="-122"/>
                </a:rPr>
                <a:t>符 号 表</a:t>
              </a:r>
              <a:r>
                <a:rPr lang="zh-CN" altLang="en-US" sz="3200" i="0">
                  <a:latin typeface="Times New Roman" panose="02020603050405020304" pitchFamily="18" charset="0"/>
                </a:rPr>
                <a:t> </a:t>
              </a:r>
              <a:endParaRPr lang="en-US" altLang="zh-CN" sz="3200" i="0">
                <a:latin typeface="Times New Roman" panose="02020603050405020304" pitchFamily="18" charset="0"/>
              </a:endParaRPr>
            </a:p>
          </p:txBody>
        </p:sp>
        <p:sp>
          <p:nvSpPr>
            <p:cNvPr id="32" name="Line 5">
              <a:extLst>
                <a:ext uri="{FF2B5EF4-FFF2-40B4-BE49-F238E27FC236}">
                  <a16:creationId xmlns:a16="http://schemas.microsoft.com/office/drawing/2014/main" id="{DD74C770-1B4C-44A3-8852-FF993C61F5FE}"/>
                </a:ext>
              </a:extLst>
            </p:cNvPr>
            <p:cNvSpPr>
              <a:spLocks noChangeShapeType="1"/>
            </p:cNvSpPr>
            <p:nvPr/>
          </p:nvSpPr>
          <p:spPr bwMode="auto">
            <a:xfrm>
              <a:off x="3984" y="1968"/>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6">
              <a:extLst>
                <a:ext uri="{FF2B5EF4-FFF2-40B4-BE49-F238E27FC236}">
                  <a16:creationId xmlns:a16="http://schemas.microsoft.com/office/drawing/2014/main" id="{37DDA1CA-DAD7-40B0-9331-54CD31FA11F6}"/>
                </a:ext>
              </a:extLst>
            </p:cNvPr>
            <p:cNvSpPr>
              <a:spLocks noChangeShapeType="1"/>
            </p:cNvSpPr>
            <p:nvPr/>
          </p:nvSpPr>
          <p:spPr bwMode="auto">
            <a:xfrm>
              <a:off x="3984"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7">
              <a:extLst>
                <a:ext uri="{FF2B5EF4-FFF2-40B4-BE49-F238E27FC236}">
                  <a16:creationId xmlns:a16="http://schemas.microsoft.com/office/drawing/2014/main" id="{1932F15F-8463-492D-9683-91FE9925AA78}"/>
                </a:ext>
              </a:extLst>
            </p:cNvPr>
            <p:cNvSpPr>
              <a:spLocks noChangeShapeType="1"/>
            </p:cNvSpPr>
            <p:nvPr/>
          </p:nvSpPr>
          <p:spPr bwMode="auto">
            <a:xfrm>
              <a:off x="4944"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8">
              <a:extLst>
                <a:ext uri="{FF2B5EF4-FFF2-40B4-BE49-F238E27FC236}">
                  <a16:creationId xmlns:a16="http://schemas.microsoft.com/office/drawing/2014/main" id="{F5F63955-51E5-44C4-B9CA-0DEB7DAFBEFE}"/>
                </a:ext>
              </a:extLst>
            </p:cNvPr>
            <p:cNvSpPr>
              <a:spLocks noChangeShapeType="1"/>
            </p:cNvSpPr>
            <p:nvPr/>
          </p:nvSpPr>
          <p:spPr bwMode="auto">
            <a:xfrm>
              <a:off x="5616"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Rectangle 9">
              <a:extLst>
                <a:ext uri="{FF2B5EF4-FFF2-40B4-BE49-F238E27FC236}">
                  <a16:creationId xmlns:a16="http://schemas.microsoft.com/office/drawing/2014/main" id="{18B6DDA3-682B-4DFF-8705-12A98913E19A}"/>
                </a:ext>
              </a:extLst>
            </p:cNvPr>
            <p:cNvSpPr>
              <a:spLocks noChangeArrowheads="1"/>
            </p:cNvSpPr>
            <p:nvPr/>
          </p:nvSpPr>
          <p:spPr bwMode="auto">
            <a:xfrm>
              <a:off x="3984" y="1632"/>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rPr>
                <a:t>position</a:t>
              </a:r>
            </a:p>
          </p:txBody>
        </p:sp>
        <p:sp>
          <p:nvSpPr>
            <p:cNvPr id="37" name="Line 10">
              <a:extLst>
                <a:ext uri="{FF2B5EF4-FFF2-40B4-BE49-F238E27FC236}">
                  <a16:creationId xmlns:a16="http://schemas.microsoft.com/office/drawing/2014/main" id="{CAB3F697-3635-43DD-9724-16D806E2295C}"/>
                </a:ext>
              </a:extLst>
            </p:cNvPr>
            <p:cNvSpPr>
              <a:spLocks noChangeShapeType="1"/>
            </p:cNvSpPr>
            <p:nvPr/>
          </p:nvSpPr>
          <p:spPr bwMode="auto">
            <a:xfrm>
              <a:off x="3984" y="1632"/>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Rectangle 11">
              <a:extLst>
                <a:ext uri="{FF2B5EF4-FFF2-40B4-BE49-F238E27FC236}">
                  <a16:creationId xmlns:a16="http://schemas.microsoft.com/office/drawing/2014/main" id="{5657FCAE-F442-4341-ADCC-210C5970E067}"/>
                </a:ext>
              </a:extLst>
            </p:cNvPr>
            <p:cNvSpPr>
              <a:spLocks noChangeArrowheads="1"/>
            </p:cNvSpPr>
            <p:nvPr/>
          </p:nvSpPr>
          <p:spPr bwMode="auto">
            <a:xfrm>
              <a:off x="3992" y="1968"/>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rPr>
                <a:t>initial </a:t>
              </a:r>
            </a:p>
          </p:txBody>
        </p:sp>
        <p:sp>
          <p:nvSpPr>
            <p:cNvPr id="39" name="Line 12">
              <a:extLst>
                <a:ext uri="{FF2B5EF4-FFF2-40B4-BE49-F238E27FC236}">
                  <a16:creationId xmlns:a16="http://schemas.microsoft.com/office/drawing/2014/main" id="{6AF9392F-B0FC-4271-93CA-AE9F0843A8D8}"/>
                </a:ext>
              </a:extLst>
            </p:cNvPr>
            <p:cNvSpPr>
              <a:spLocks noChangeShapeType="1"/>
            </p:cNvSpPr>
            <p:nvPr/>
          </p:nvSpPr>
          <p:spPr bwMode="auto">
            <a:xfrm>
              <a:off x="3984" y="2304"/>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13">
              <a:extLst>
                <a:ext uri="{FF2B5EF4-FFF2-40B4-BE49-F238E27FC236}">
                  <a16:creationId xmlns:a16="http://schemas.microsoft.com/office/drawing/2014/main" id="{4B9BEAA1-7A86-4AED-8312-16A83188B891}"/>
                </a:ext>
              </a:extLst>
            </p:cNvPr>
            <p:cNvSpPr>
              <a:spLocks noChangeShapeType="1"/>
            </p:cNvSpPr>
            <p:nvPr/>
          </p:nvSpPr>
          <p:spPr bwMode="auto">
            <a:xfrm>
              <a:off x="3984" y="2640"/>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Rectangle 14">
              <a:extLst>
                <a:ext uri="{FF2B5EF4-FFF2-40B4-BE49-F238E27FC236}">
                  <a16:creationId xmlns:a16="http://schemas.microsoft.com/office/drawing/2014/main" id="{1CF71002-0A4B-4556-A9EA-9A832386DB36}"/>
                </a:ext>
              </a:extLst>
            </p:cNvPr>
            <p:cNvSpPr>
              <a:spLocks noChangeArrowheads="1"/>
            </p:cNvSpPr>
            <p:nvPr/>
          </p:nvSpPr>
          <p:spPr bwMode="auto">
            <a:xfrm>
              <a:off x="3992" y="2304"/>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rPr>
                <a:t>rate</a:t>
              </a:r>
            </a:p>
          </p:txBody>
        </p:sp>
        <p:sp>
          <p:nvSpPr>
            <p:cNvPr id="42" name="Rectangle 15">
              <a:extLst>
                <a:ext uri="{FF2B5EF4-FFF2-40B4-BE49-F238E27FC236}">
                  <a16:creationId xmlns:a16="http://schemas.microsoft.com/office/drawing/2014/main" id="{83275A7F-08D8-45EF-95FC-899D79CE6311}"/>
                </a:ext>
              </a:extLst>
            </p:cNvPr>
            <p:cNvSpPr>
              <a:spLocks noChangeArrowheads="1"/>
            </p:cNvSpPr>
            <p:nvPr/>
          </p:nvSpPr>
          <p:spPr bwMode="auto">
            <a:xfrm>
              <a:off x="5001" y="1616"/>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rPr>
                <a:t>. . .</a:t>
              </a:r>
            </a:p>
          </p:txBody>
        </p:sp>
        <p:sp>
          <p:nvSpPr>
            <p:cNvPr id="43" name="Rectangle 16">
              <a:extLst>
                <a:ext uri="{FF2B5EF4-FFF2-40B4-BE49-F238E27FC236}">
                  <a16:creationId xmlns:a16="http://schemas.microsoft.com/office/drawing/2014/main" id="{D6426A04-DF31-4526-ADB7-EAAEE1705180}"/>
                </a:ext>
              </a:extLst>
            </p:cNvPr>
            <p:cNvSpPr>
              <a:spLocks noChangeArrowheads="1"/>
            </p:cNvSpPr>
            <p:nvPr/>
          </p:nvSpPr>
          <p:spPr bwMode="auto">
            <a:xfrm>
              <a:off x="5001" y="1952"/>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rPr>
                <a:t>. . .</a:t>
              </a:r>
            </a:p>
          </p:txBody>
        </p:sp>
        <p:sp>
          <p:nvSpPr>
            <p:cNvPr id="44" name="Rectangle 17">
              <a:extLst>
                <a:ext uri="{FF2B5EF4-FFF2-40B4-BE49-F238E27FC236}">
                  <a16:creationId xmlns:a16="http://schemas.microsoft.com/office/drawing/2014/main" id="{2E16E7B1-4160-4C39-9BC4-F04A4DA3F8A0}"/>
                </a:ext>
              </a:extLst>
            </p:cNvPr>
            <p:cNvSpPr>
              <a:spLocks noChangeArrowheads="1"/>
            </p:cNvSpPr>
            <p:nvPr/>
          </p:nvSpPr>
          <p:spPr bwMode="auto">
            <a:xfrm>
              <a:off x="5001" y="2288"/>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rPr>
                <a:t>. . .</a:t>
              </a:r>
            </a:p>
          </p:txBody>
        </p:sp>
        <p:sp>
          <p:nvSpPr>
            <p:cNvPr id="45" name="Rectangle 18">
              <a:extLst>
                <a:ext uri="{FF2B5EF4-FFF2-40B4-BE49-F238E27FC236}">
                  <a16:creationId xmlns:a16="http://schemas.microsoft.com/office/drawing/2014/main" id="{DA784A33-9BB5-446C-B9DC-5FC181DCCD67}"/>
                </a:ext>
              </a:extLst>
            </p:cNvPr>
            <p:cNvSpPr>
              <a:spLocks noChangeArrowheads="1"/>
            </p:cNvSpPr>
            <p:nvPr/>
          </p:nvSpPr>
          <p:spPr bwMode="auto">
            <a:xfrm>
              <a:off x="3704" y="163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dirty="0">
                  <a:latin typeface="Times New Roman" panose="02020603050405020304" pitchFamily="18" charset="0"/>
                </a:rPr>
                <a:t>1</a:t>
              </a:r>
            </a:p>
          </p:txBody>
        </p:sp>
        <p:sp>
          <p:nvSpPr>
            <p:cNvPr id="46" name="Rectangle 19">
              <a:extLst>
                <a:ext uri="{FF2B5EF4-FFF2-40B4-BE49-F238E27FC236}">
                  <a16:creationId xmlns:a16="http://schemas.microsoft.com/office/drawing/2014/main" id="{7F1CAF9F-C671-4FA4-B18B-40897721D4D3}"/>
                </a:ext>
              </a:extLst>
            </p:cNvPr>
            <p:cNvSpPr>
              <a:spLocks noChangeArrowheads="1"/>
            </p:cNvSpPr>
            <p:nvPr/>
          </p:nvSpPr>
          <p:spPr bwMode="auto">
            <a:xfrm>
              <a:off x="3704" y="196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rPr>
                <a:t>2</a:t>
              </a:r>
            </a:p>
          </p:txBody>
        </p:sp>
        <p:sp>
          <p:nvSpPr>
            <p:cNvPr id="47" name="Rectangle 20">
              <a:extLst>
                <a:ext uri="{FF2B5EF4-FFF2-40B4-BE49-F238E27FC236}">
                  <a16:creationId xmlns:a16="http://schemas.microsoft.com/office/drawing/2014/main" id="{35C332EF-2743-4776-BB25-46D473301AFB}"/>
                </a:ext>
              </a:extLst>
            </p:cNvPr>
            <p:cNvSpPr>
              <a:spLocks noChangeArrowheads="1"/>
            </p:cNvSpPr>
            <p:nvPr/>
          </p:nvSpPr>
          <p:spPr bwMode="auto">
            <a:xfrm>
              <a:off x="3704" y="230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en-US" altLang="zh-CN" sz="2800" b="1" i="0">
                  <a:latin typeface="Times New Roman" panose="02020603050405020304" pitchFamily="18" charset="0"/>
                </a:rPr>
                <a:t>3</a:t>
              </a: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9187" name="Rectangle 3"/>
          <p:cNvSpPr>
            <a:spLocks noGrp="1" noChangeArrowheads="1"/>
          </p:cNvSpPr>
          <p:nvPr>
            <p:ph type="title"/>
          </p:nvPr>
        </p:nvSpPr>
        <p:spPr>
          <a:xfrm>
            <a:off x="1066800" y="762000"/>
            <a:ext cx="5486400" cy="685800"/>
          </a:xfrm>
          <a:noFill/>
        </p:spPr>
        <p:txBody>
          <a:bodyPr lIns="92075" tIns="46037" rIns="92075" bIns="46037" anchor="ctr"/>
          <a:lstStyle/>
          <a:p>
            <a:pPr algn="ctr"/>
            <a:r>
              <a:rPr lang="zh-CN" altLang="en-US" b="1" dirty="0">
                <a:solidFill>
                  <a:srgbClr val="000099"/>
                </a:solidFill>
                <a:latin typeface="华文新魏" pitchFamily="2" charset="-122"/>
                <a:ea typeface="华文新魏" pitchFamily="2" charset="-122"/>
              </a:rPr>
              <a:t>符号表管理</a:t>
            </a:r>
          </a:p>
        </p:txBody>
      </p:sp>
      <p:sp>
        <p:nvSpPr>
          <p:cNvPr id="349186" name="Rectangle 2"/>
          <p:cNvSpPr>
            <a:spLocks noGrp="1" noChangeArrowheads="1"/>
          </p:cNvSpPr>
          <p:nvPr>
            <p:ph type="body" idx="1"/>
          </p:nvPr>
        </p:nvSpPr>
        <p:spPr>
          <a:xfrm>
            <a:off x="533400" y="2133600"/>
            <a:ext cx="8153400" cy="4038600"/>
          </a:xfrm>
          <a:noFill/>
        </p:spPr>
        <p:txBody>
          <a:bodyPr lIns="92075" tIns="46037" rIns="92075" bIns="46037"/>
          <a:lstStyle/>
          <a:p>
            <a:r>
              <a:rPr lang="zh-CN" altLang="en-US" b="1" dirty="0">
                <a:latin typeface="华文新魏" pitchFamily="2" charset="-122"/>
                <a:ea typeface="华文新魏" pitchFamily="2" charset="-122"/>
              </a:rPr>
              <a:t>管理各种符号表（常数、标号、变量、过程、结构</a:t>
            </a:r>
            <a:r>
              <a:rPr lang="en-US" altLang="zh-CN" b="1" dirty="0">
                <a:latin typeface="Arial"/>
                <a:ea typeface="华文新魏" pitchFamily="2" charset="-122"/>
              </a:rPr>
              <a:t>……</a:t>
            </a:r>
            <a:r>
              <a:rPr lang="zh-CN" altLang="en-US" b="1" dirty="0">
                <a:latin typeface="华文新魏" pitchFamily="2" charset="-122"/>
                <a:ea typeface="华文新魏" pitchFamily="2" charset="-122"/>
              </a:rPr>
              <a:t>），查、填（登记、查找）源程序中出现的符号和编译程序生成的符号，为编译的各个阶段提供信息。</a:t>
            </a:r>
          </a:p>
          <a:p>
            <a:pPr lvl="1"/>
            <a:r>
              <a:rPr lang="zh-CN" altLang="en-US" b="1" dirty="0">
                <a:solidFill>
                  <a:schemeClr val="folHlink"/>
                </a:solidFill>
                <a:latin typeface="华文新魏" pitchFamily="2" charset="-122"/>
                <a:ea typeface="华文新魏" pitchFamily="2" charset="-122"/>
              </a:rPr>
              <a:t>辅助语法检查、语义检查</a:t>
            </a:r>
          </a:p>
          <a:p>
            <a:pPr lvl="1"/>
            <a:r>
              <a:rPr lang="zh-CN" altLang="en-US" b="1" dirty="0">
                <a:solidFill>
                  <a:schemeClr val="folHlink"/>
                </a:solidFill>
                <a:latin typeface="华文新魏" pitchFamily="2" charset="-122"/>
                <a:ea typeface="华文新魏" pitchFamily="2" charset="-122"/>
              </a:rPr>
              <a:t>完成静态绑定、管理编译过程</a:t>
            </a:r>
          </a:p>
          <a:p>
            <a:r>
              <a:rPr lang="en-US" altLang="zh-CN" b="1" dirty="0">
                <a:latin typeface="华文新魏" pitchFamily="2" charset="-122"/>
                <a:ea typeface="华文新魏" pitchFamily="2" charset="-122"/>
              </a:rPr>
              <a:t>Hash</a:t>
            </a:r>
            <a:r>
              <a:rPr lang="zh-CN" altLang="en-US" b="1" dirty="0">
                <a:latin typeface="华文新魏" pitchFamily="2" charset="-122"/>
                <a:ea typeface="华文新魏" pitchFamily="2" charset="-122"/>
              </a:rPr>
              <a:t>表、链表等各种查、填表技术</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49186"/>
                                        </p:tgtEl>
                                        <p:attrNameLst>
                                          <p:attrName>style.visibility</p:attrName>
                                        </p:attrNameLst>
                                      </p:cBhvr>
                                      <p:to>
                                        <p:strVal val="visible"/>
                                      </p:to>
                                    </p:set>
                                    <p:animEffect transition="in" filter="slide(fromBottom)">
                                      <p:cBhvr>
                                        <p:cTn id="7" dur="500"/>
                                        <p:tgtEl>
                                          <p:spTgt spid="349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1295400" y="838200"/>
            <a:ext cx="5638800" cy="762000"/>
          </a:xfrm>
        </p:spPr>
        <p:txBody>
          <a:bodyPr/>
          <a:lstStyle/>
          <a:p>
            <a:pPr algn="ctr"/>
            <a:r>
              <a:rPr lang="zh-CN" altLang="en-US" b="1" dirty="0">
                <a:solidFill>
                  <a:schemeClr val="folHlink"/>
                </a:solidFill>
                <a:latin typeface="华文新魏" pitchFamily="2" charset="-122"/>
                <a:ea typeface="华文新魏" pitchFamily="2" charset="-122"/>
              </a:rPr>
              <a:t>学时与参考教材</a:t>
            </a:r>
          </a:p>
        </p:txBody>
      </p:sp>
      <p:sp>
        <p:nvSpPr>
          <p:cNvPr id="276483" name="Rectangle 3"/>
          <p:cNvSpPr>
            <a:spLocks noGrp="1" noChangeArrowheads="1"/>
          </p:cNvSpPr>
          <p:nvPr>
            <p:ph type="body" idx="1"/>
          </p:nvPr>
        </p:nvSpPr>
        <p:spPr>
          <a:xfrm>
            <a:off x="533400" y="1828800"/>
            <a:ext cx="8382000" cy="4572000"/>
          </a:xfrm>
        </p:spPr>
        <p:txBody>
          <a:bodyPr/>
          <a:lstStyle/>
          <a:p>
            <a:pPr marL="198755" lvl="1" indent="0">
              <a:lnSpc>
                <a:spcPct val="110000"/>
              </a:lnSpc>
            </a:pPr>
            <a:r>
              <a:rPr lang="en-US" altLang="zh-CN" sz="2400" b="1" dirty="0">
                <a:latin typeface="华文新魏" panose="02010800040101010101" pitchFamily="2" charset="-122"/>
                <a:ea typeface="华文新魏" panose="02010800040101010101" pitchFamily="2" charset="-122"/>
              </a:rPr>
              <a:t> Alfred  V. </a:t>
            </a:r>
            <a:r>
              <a:rPr lang="en-US" altLang="zh-CN" sz="2400" b="1" dirty="0" err="1">
                <a:latin typeface="华文新魏" panose="02010800040101010101" pitchFamily="2" charset="-122"/>
                <a:ea typeface="华文新魏" panose="02010800040101010101" pitchFamily="2" charset="-122"/>
              </a:rPr>
              <a:t>Aho</a:t>
            </a:r>
            <a:r>
              <a:rPr lang="en-US" altLang="zh-CN" sz="2400" b="1" dirty="0">
                <a:latin typeface="华文新魏" panose="02010800040101010101" pitchFamily="2" charset="-122"/>
                <a:ea typeface="华文新魏" panose="02010800040101010101" pitchFamily="2" charset="-122"/>
              </a:rPr>
              <a:t>  </a:t>
            </a:r>
            <a:r>
              <a:rPr lang="en-US" altLang="zh-CN" sz="2400" b="1" dirty="0" err="1">
                <a:latin typeface="华文新魏" panose="02010800040101010101" pitchFamily="2" charset="-122"/>
                <a:ea typeface="华文新魏" panose="02010800040101010101" pitchFamily="2" charset="-122"/>
              </a:rPr>
              <a:t>ect</a:t>
            </a:r>
            <a:r>
              <a:rPr lang="zh-CN" altLang="en-US" sz="2400" b="1" dirty="0">
                <a:latin typeface="华文新魏" panose="02010800040101010101" pitchFamily="2" charset="-122"/>
                <a:ea typeface="华文新魏" panose="02010800040101010101" pitchFamily="2" charset="-122"/>
              </a:rPr>
              <a:t>，赵建华等译</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编译原理</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原书第</a:t>
            </a:r>
            <a:r>
              <a:rPr lang="en-US" altLang="zh-CN" sz="2400" b="1" dirty="0">
                <a:latin typeface="华文新魏" panose="02010800040101010101" pitchFamily="2" charset="-122"/>
                <a:ea typeface="华文新魏" panose="02010800040101010101" pitchFamily="2" charset="-122"/>
              </a:rPr>
              <a:t>2</a:t>
            </a:r>
            <a:r>
              <a:rPr lang="zh-CN" altLang="en-US" sz="2400" b="1" dirty="0">
                <a:latin typeface="华文新魏" panose="02010800040101010101" pitchFamily="2" charset="-122"/>
                <a:ea typeface="华文新魏" panose="02010800040101010101" pitchFamily="2" charset="-122"/>
              </a:rPr>
              <a:t>版、</a:t>
            </a:r>
            <a:r>
              <a:rPr lang="zh-CN" altLang="en-US" sz="2400" b="1" dirty="0">
                <a:solidFill>
                  <a:srgbClr val="0000FF"/>
                </a:solidFill>
                <a:latin typeface="华文新魏" panose="02010800040101010101" pitchFamily="2" charset="-122"/>
                <a:ea typeface="华文新魏" panose="02010800040101010101" pitchFamily="2" charset="-122"/>
              </a:rPr>
              <a:t>龙书</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，机械工业出版社，</a:t>
            </a:r>
            <a:r>
              <a:rPr lang="en-US" altLang="zh-CN" sz="2400" b="1" dirty="0">
                <a:latin typeface="华文新魏" panose="02010800040101010101" pitchFamily="2" charset="-122"/>
                <a:ea typeface="华文新魏" panose="02010800040101010101" pitchFamily="2" charset="-122"/>
              </a:rPr>
              <a:t>2009</a:t>
            </a:r>
          </a:p>
        </p:txBody>
      </p:sp>
      <p:pic>
        <p:nvPicPr>
          <p:cNvPr id="4" name="图片 3">
            <a:extLst>
              <a:ext uri="{FF2B5EF4-FFF2-40B4-BE49-F238E27FC236}">
                <a16:creationId xmlns:a16="http://schemas.microsoft.com/office/drawing/2014/main" id="{EB202762-372A-4FC7-AABC-35DBBB1E033E}"/>
              </a:ext>
            </a:extLst>
          </p:cNvPr>
          <p:cNvPicPr>
            <a:picLocks noChangeAspect="1"/>
          </p:cNvPicPr>
          <p:nvPr/>
        </p:nvPicPr>
        <p:blipFill>
          <a:blip r:embed="rId2"/>
          <a:stretch>
            <a:fillRect/>
          </a:stretch>
        </p:blipFill>
        <p:spPr>
          <a:xfrm>
            <a:off x="1547664" y="2625824"/>
            <a:ext cx="6000846" cy="4232176"/>
          </a:xfrm>
          <a:prstGeom prst="rect">
            <a:avLst/>
          </a:prstGeom>
        </p:spPr>
      </p:pic>
    </p:spTree>
    <p:extLst>
      <p:ext uri="{BB962C8B-B14F-4D97-AF65-F5344CB8AC3E}">
        <p14:creationId xmlns:p14="http://schemas.microsoft.com/office/powerpoint/2010/main" val="46703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50938" y="762000"/>
            <a:ext cx="4487862" cy="914400"/>
          </a:xfrm>
        </p:spPr>
        <p:txBody>
          <a:bodyPr/>
          <a:lstStyle/>
          <a:p>
            <a:r>
              <a:rPr lang="en-US" altLang="zh-CN" b="1" dirty="0">
                <a:solidFill>
                  <a:srgbClr val="000099"/>
                </a:solidFill>
                <a:latin typeface="华文新魏" pitchFamily="2" charset="-122"/>
                <a:ea typeface="华文新魏" pitchFamily="2" charset="-122"/>
              </a:rPr>
              <a:t>      </a:t>
            </a:r>
            <a:r>
              <a:rPr lang="zh-CN" altLang="en-US" b="1" dirty="0">
                <a:solidFill>
                  <a:srgbClr val="000099"/>
                </a:solidFill>
                <a:latin typeface="华文新魏" pitchFamily="2" charset="-122"/>
                <a:ea typeface="华文新魏" pitchFamily="2" charset="-122"/>
              </a:rPr>
              <a:t>错误处理</a:t>
            </a:r>
          </a:p>
        </p:txBody>
      </p:sp>
      <p:sp>
        <p:nvSpPr>
          <p:cNvPr id="309251" name="Rectangle 3"/>
          <p:cNvSpPr>
            <a:spLocks noGrp="1" noChangeArrowheads="1"/>
          </p:cNvSpPr>
          <p:nvPr>
            <p:ph type="body" idx="1"/>
          </p:nvPr>
        </p:nvSpPr>
        <p:spPr>
          <a:xfrm>
            <a:off x="611560" y="2348880"/>
            <a:ext cx="7772400" cy="3468687"/>
          </a:xfrm>
        </p:spPr>
        <p:txBody>
          <a:bodyPr/>
          <a:lstStyle/>
          <a:p>
            <a:pPr marL="0" indent="0"/>
            <a:r>
              <a:rPr lang="zh-CN" altLang="en-US" b="1" dirty="0">
                <a:latin typeface="华文新魏" pitchFamily="2" charset="-122"/>
                <a:ea typeface="华文新魏" pitchFamily="2" charset="-122"/>
              </a:rPr>
              <a:t>进行各种错误的检查、报告、纠正，以及相应的续编译处理（如：错误的定位与局部化）</a:t>
            </a:r>
          </a:p>
          <a:p>
            <a:pPr marL="190500" lvl="1" indent="0"/>
            <a:r>
              <a:rPr lang="zh-CN" altLang="en-US" b="1" dirty="0">
                <a:latin typeface="华文新魏" pitchFamily="2" charset="-122"/>
                <a:ea typeface="华文新魏" pitchFamily="2" charset="-122"/>
              </a:rPr>
              <a:t>词法：拼写</a:t>
            </a:r>
            <a:r>
              <a:rPr lang="en-US" altLang="zh-CN" b="1" dirty="0">
                <a:latin typeface="Arial"/>
                <a:ea typeface="华文新魏" pitchFamily="2" charset="-122"/>
              </a:rPr>
              <a:t>……</a:t>
            </a:r>
            <a:endParaRPr lang="en-US" altLang="zh-CN" b="1" dirty="0">
              <a:latin typeface="华文新魏" pitchFamily="2" charset="-122"/>
              <a:ea typeface="华文新魏" pitchFamily="2" charset="-122"/>
            </a:endParaRPr>
          </a:p>
          <a:p>
            <a:pPr marL="190500" lvl="1" indent="0"/>
            <a:r>
              <a:rPr lang="zh-CN" altLang="en-US" b="1" dirty="0">
                <a:latin typeface="华文新魏" pitchFamily="2" charset="-122"/>
                <a:ea typeface="华文新魏" pitchFamily="2" charset="-122"/>
              </a:rPr>
              <a:t>语法：语句结构、表达式结构</a:t>
            </a:r>
            <a:r>
              <a:rPr lang="en-US" altLang="zh-CN" b="1" dirty="0">
                <a:latin typeface="Arial"/>
                <a:ea typeface="华文新魏" pitchFamily="2" charset="-122"/>
              </a:rPr>
              <a:t>……</a:t>
            </a:r>
            <a:endParaRPr lang="en-US" altLang="zh-CN" b="1" dirty="0">
              <a:latin typeface="华文新魏" pitchFamily="2" charset="-122"/>
              <a:ea typeface="华文新魏" pitchFamily="2" charset="-122"/>
            </a:endParaRPr>
          </a:p>
          <a:p>
            <a:pPr marL="190500" lvl="1" indent="0"/>
            <a:r>
              <a:rPr lang="zh-CN" altLang="en-US" b="1" dirty="0">
                <a:latin typeface="华文新魏" pitchFamily="2" charset="-122"/>
                <a:ea typeface="华文新魏" pitchFamily="2" charset="-122"/>
              </a:rPr>
              <a:t>语义：类型不匹配</a:t>
            </a:r>
            <a:r>
              <a:rPr lang="en-US" altLang="zh-CN" b="1" dirty="0">
                <a:latin typeface="Arial"/>
                <a:ea typeface="华文新魏" pitchFamily="2" charset="-122"/>
              </a:rPr>
              <a:t>……</a:t>
            </a:r>
          </a:p>
          <a:p>
            <a:pPr marL="190500" lvl="1" indent="0"/>
            <a:r>
              <a:rPr lang="en-US" altLang="zh-CN" b="1" dirty="0">
                <a:latin typeface="Arial"/>
                <a:ea typeface="华文新魏" pitchFamily="2" charset="-122"/>
              </a:rPr>
              <a:t>…….</a:t>
            </a:r>
            <a:endParaRPr lang="en-US" altLang="zh-CN" b="1" dirty="0">
              <a:latin typeface="华文新魏" pitchFamily="2" charset="-122"/>
              <a:ea typeface="华文新魏"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1143635" y="914400"/>
            <a:ext cx="7056755" cy="685800"/>
          </a:xfrm>
        </p:spPr>
        <p:txBody>
          <a:bodyPr/>
          <a:lstStyle/>
          <a:p>
            <a:pPr algn="ctr"/>
            <a:r>
              <a:rPr lang="zh-CN" altLang="en-US" b="1" dirty="0">
                <a:solidFill>
                  <a:schemeClr val="folHlink"/>
                </a:solidFill>
                <a:latin typeface="华文新魏" pitchFamily="2" charset="-122"/>
                <a:ea typeface="华文新魏" pitchFamily="2" charset="-122"/>
                <a:sym typeface="+mn-ea"/>
              </a:rPr>
              <a:t>编译器总体结构</a:t>
            </a:r>
            <a:r>
              <a:rPr lang="en-US" altLang="zh-CN" b="1" dirty="0">
                <a:solidFill>
                  <a:srgbClr val="FFFF00"/>
                </a:solidFill>
                <a:latin typeface="华文新魏" pitchFamily="2" charset="-122"/>
                <a:ea typeface="华文新魏" pitchFamily="2" charset="-122"/>
                <a:sym typeface="+mn-ea"/>
              </a:rPr>
              <a:t> </a:t>
            </a:r>
            <a:endParaRPr lang="zh-CN" altLang="en-US" b="1" dirty="0">
              <a:solidFill>
                <a:schemeClr val="folHlink"/>
              </a:solidFill>
              <a:latin typeface="华文新魏" pitchFamily="2" charset="-122"/>
              <a:ea typeface="华文新魏" pitchFamily="2" charset="-122"/>
            </a:endParaRPr>
          </a:p>
        </p:txBody>
      </p:sp>
      <p:sp>
        <p:nvSpPr>
          <p:cNvPr id="310275" name="Rectangle 3"/>
          <p:cNvSpPr>
            <a:spLocks noGrp="1" noChangeArrowheads="1"/>
          </p:cNvSpPr>
          <p:nvPr>
            <p:ph type="body" idx="1"/>
          </p:nvPr>
        </p:nvSpPr>
        <p:spPr>
          <a:xfrm>
            <a:off x="827405" y="2132330"/>
            <a:ext cx="7772400" cy="3200400"/>
          </a:xfrm>
        </p:spPr>
        <p:txBody>
          <a:bodyPr/>
          <a:lstStyle/>
          <a:p>
            <a:r>
              <a:rPr lang="zh-CN" altLang="en-US" b="1" dirty="0">
                <a:solidFill>
                  <a:schemeClr val="folHlink"/>
                </a:solidFill>
                <a:latin typeface="华文新魏" pitchFamily="2" charset="-122"/>
                <a:ea typeface="华文新魏" pitchFamily="2" charset="-122"/>
                <a:sym typeface="+mn-ea"/>
              </a:rPr>
              <a:t>模块分类</a:t>
            </a:r>
            <a:endParaRPr lang="zh-CN" altLang="en-US" b="1" dirty="0">
              <a:latin typeface="华文新魏" pitchFamily="2" charset="-122"/>
              <a:ea typeface="华文新魏" pitchFamily="2" charset="-122"/>
            </a:endParaRPr>
          </a:p>
          <a:p>
            <a:r>
              <a:rPr lang="zh-CN" altLang="en-US" b="1" dirty="0">
                <a:solidFill>
                  <a:srgbClr val="C00000"/>
                </a:solidFill>
                <a:latin typeface="华文新魏" pitchFamily="2" charset="-122"/>
                <a:ea typeface="华文新魏" pitchFamily="2" charset="-122"/>
              </a:rPr>
              <a:t>分析</a:t>
            </a:r>
            <a:r>
              <a:rPr lang="zh-CN" altLang="en-US" b="1" dirty="0">
                <a:latin typeface="华文新魏" pitchFamily="2" charset="-122"/>
                <a:ea typeface="华文新魏" pitchFamily="2" charset="-122"/>
              </a:rPr>
              <a:t>：词法分析、语法分析、语义分析</a:t>
            </a:r>
          </a:p>
          <a:p>
            <a:pPr marL="358775" indent="-358775">
              <a:tabLst>
                <a:tab pos="358775" algn="l"/>
              </a:tabLst>
            </a:pPr>
            <a:r>
              <a:rPr lang="zh-CN" altLang="en-US" b="1" dirty="0">
                <a:solidFill>
                  <a:srgbClr val="C00000"/>
                </a:solidFill>
                <a:latin typeface="华文新魏" pitchFamily="2" charset="-122"/>
                <a:ea typeface="华文新魏" pitchFamily="2" charset="-122"/>
              </a:rPr>
              <a:t>综合</a:t>
            </a:r>
            <a:r>
              <a:rPr lang="zh-CN" altLang="en-US" b="1" dirty="0">
                <a:latin typeface="华文新魏" pitchFamily="2" charset="-122"/>
                <a:ea typeface="华文新魏" pitchFamily="2" charset="-122"/>
              </a:rPr>
              <a:t>：中间代码生成、代码优化、目标</a:t>
            </a:r>
            <a:r>
              <a:rPr lang="en-US" altLang="zh-CN" b="1" dirty="0">
                <a:latin typeface="华文新魏" pitchFamily="2" charset="-122"/>
                <a:ea typeface="华文新魏" pitchFamily="2" charset="-122"/>
              </a:rPr>
              <a:t>	   	       </a:t>
            </a:r>
            <a:r>
              <a:rPr lang="zh-CN" altLang="en-US" b="1" dirty="0">
                <a:latin typeface="华文新魏" pitchFamily="2" charset="-122"/>
                <a:ea typeface="华文新魏" pitchFamily="2" charset="-122"/>
              </a:rPr>
              <a:t>代码生成</a:t>
            </a:r>
          </a:p>
          <a:p>
            <a:r>
              <a:rPr lang="zh-CN" altLang="en-US" b="1" dirty="0">
                <a:solidFill>
                  <a:srgbClr val="C00000"/>
                </a:solidFill>
                <a:latin typeface="华文新魏" pitchFamily="2" charset="-122"/>
                <a:ea typeface="华文新魏" pitchFamily="2" charset="-122"/>
              </a:rPr>
              <a:t>辅助</a:t>
            </a:r>
            <a:r>
              <a:rPr lang="zh-CN" altLang="en-US" b="1" dirty="0">
                <a:latin typeface="华文新魏" pitchFamily="2" charset="-122"/>
                <a:ea typeface="华文新魏" pitchFamily="2" charset="-122"/>
              </a:rPr>
              <a:t>：符号表管理、出错处理</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4" name="AutoShape 2"/>
          <p:cNvSpPr/>
          <p:nvPr/>
        </p:nvSpPr>
        <p:spPr>
          <a:xfrm>
            <a:off x="1679575" y="1676400"/>
            <a:ext cx="660400" cy="4489450"/>
          </a:xfrm>
          <a:prstGeom prst="downArrow">
            <a:avLst>
              <a:gd name="adj1" fmla="val 65851"/>
              <a:gd name="adj2" fmla="val 150564"/>
            </a:avLst>
          </a:prstGeom>
          <a:solidFill>
            <a:srgbClr val="9966FF"/>
          </a:solidFill>
          <a:ln w="9525">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chemeClr val="tx2"/>
              </a:solidFill>
              <a:ea typeface="楷体_GB2312" pitchFamily="49" charset="-122"/>
            </a:endParaRPr>
          </a:p>
        </p:txBody>
      </p:sp>
      <p:sp>
        <p:nvSpPr>
          <p:cNvPr id="120836" name="Rectangle 4">
            <a:hlinkClick r:id="rId2" action="ppaction://hlinksldjump"/>
          </p:cNvPr>
          <p:cNvSpPr/>
          <p:nvPr/>
        </p:nvSpPr>
        <p:spPr>
          <a:xfrm>
            <a:off x="642938" y="1971675"/>
            <a:ext cx="3065462" cy="355600"/>
          </a:xfrm>
          <a:prstGeom prst="rect">
            <a:avLst/>
          </a:prstGeom>
          <a:solidFill>
            <a:srgbClr val="D6DDF6"/>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400" b="1" dirty="0">
                <a:solidFill>
                  <a:schemeClr val="tx2"/>
                </a:solidFill>
                <a:latin typeface="楷体_GB2312" pitchFamily="49" charset="-122"/>
                <a:ea typeface="楷体_GB2312" pitchFamily="49" charset="-122"/>
              </a:rPr>
              <a:t>词法分析</a:t>
            </a:r>
          </a:p>
        </p:txBody>
      </p:sp>
      <p:sp>
        <p:nvSpPr>
          <p:cNvPr id="120837" name="Rectangle 5">
            <a:hlinkClick r:id="rId2" action="ppaction://hlinksldjump"/>
          </p:cNvPr>
          <p:cNvSpPr/>
          <p:nvPr/>
        </p:nvSpPr>
        <p:spPr>
          <a:xfrm>
            <a:off x="642938" y="2735263"/>
            <a:ext cx="3065462" cy="355600"/>
          </a:xfrm>
          <a:prstGeom prst="rect">
            <a:avLst/>
          </a:prstGeom>
          <a:solidFill>
            <a:srgbClr val="D6DDF6"/>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400" b="1" dirty="0">
                <a:solidFill>
                  <a:schemeClr val="tx2"/>
                </a:solidFill>
                <a:latin typeface="楷体_GB2312" pitchFamily="49" charset="-122"/>
                <a:ea typeface="楷体_GB2312" pitchFamily="49" charset="-122"/>
              </a:rPr>
              <a:t>语法分析</a:t>
            </a:r>
          </a:p>
        </p:txBody>
      </p:sp>
      <p:sp>
        <p:nvSpPr>
          <p:cNvPr id="120838" name="Rectangle 6">
            <a:hlinkClick r:id="rId2" action="ppaction://hlinksldjump"/>
          </p:cNvPr>
          <p:cNvSpPr/>
          <p:nvPr/>
        </p:nvSpPr>
        <p:spPr>
          <a:xfrm>
            <a:off x="431800" y="3463925"/>
            <a:ext cx="3492500" cy="355600"/>
          </a:xfrm>
          <a:prstGeom prst="rect">
            <a:avLst/>
          </a:prstGeom>
          <a:solidFill>
            <a:srgbClr val="D6DDF6"/>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400" b="1" dirty="0">
                <a:solidFill>
                  <a:schemeClr val="tx2"/>
                </a:solidFill>
                <a:latin typeface="楷体_GB2312" pitchFamily="49" charset="-122"/>
                <a:ea typeface="楷体_GB2312" pitchFamily="49" charset="-122"/>
              </a:rPr>
              <a:t>语义分析、生成中间代码</a:t>
            </a:r>
          </a:p>
        </p:txBody>
      </p:sp>
      <p:sp>
        <p:nvSpPr>
          <p:cNvPr id="120839" name="Rectangle 7">
            <a:hlinkClick r:id="rId2" action="ppaction://hlinksldjump"/>
          </p:cNvPr>
          <p:cNvSpPr/>
          <p:nvPr/>
        </p:nvSpPr>
        <p:spPr>
          <a:xfrm>
            <a:off x="642938" y="4379913"/>
            <a:ext cx="3065462" cy="355600"/>
          </a:xfrm>
          <a:prstGeom prst="rect">
            <a:avLst/>
          </a:prstGeom>
          <a:solidFill>
            <a:srgbClr val="D6DDF6"/>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80000"/>
              </a:lnSpc>
              <a:spcBef>
                <a:spcPct val="50000"/>
              </a:spcBef>
              <a:buNone/>
            </a:pPr>
            <a:r>
              <a:rPr lang="zh-CN" altLang="en-US" sz="2400" b="1" dirty="0">
                <a:solidFill>
                  <a:schemeClr val="tx2"/>
                </a:solidFill>
                <a:latin typeface="楷体_GB2312" pitchFamily="49" charset="-122"/>
                <a:ea typeface="楷体_GB2312" pitchFamily="49" charset="-122"/>
              </a:rPr>
              <a:t>代码优化</a:t>
            </a:r>
          </a:p>
        </p:txBody>
      </p:sp>
      <p:sp>
        <p:nvSpPr>
          <p:cNvPr id="120840" name="Rectangle 8">
            <a:hlinkClick r:id="rId2" action="ppaction://hlinksldjump"/>
          </p:cNvPr>
          <p:cNvSpPr/>
          <p:nvPr/>
        </p:nvSpPr>
        <p:spPr>
          <a:xfrm>
            <a:off x="642938" y="5121275"/>
            <a:ext cx="3065462" cy="355600"/>
          </a:xfrm>
          <a:prstGeom prst="rect">
            <a:avLst/>
          </a:prstGeom>
          <a:solidFill>
            <a:srgbClr val="D6DDF6"/>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400" b="1" dirty="0">
                <a:solidFill>
                  <a:schemeClr val="tx2"/>
                </a:solidFill>
                <a:latin typeface="楷体_GB2312" pitchFamily="49" charset="-122"/>
                <a:ea typeface="楷体_GB2312" pitchFamily="49" charset="-122"/>
              </a:rPr>
              <a:t>生成目标程序</a:t>
            </a:r>
          </a:p>
        </p:txBody>
      </p:sp>
      <p:pic>
        <p:nvPicPr>
          <p:cNvPr id="8204" name="Picture 11"/>
          <p:cNvPicPr/>
          <p:nvPr/>
        </p:nvPicPr>
        <p:blipFill>
          <a:blip r:embed="rId3"/>
          <a:stretch>
            <a:fillRect/>
          </a:stretch>
        </p:blipFill>
        <p:spPr>
          <a:xfrm>
            <a:off x="7523798" y="980440"/>
            <a:ext cx="525462" cy="531813"/>
          </a:xfrm>
          <a:prstGeom prst="rect">
            <a:avLst/>
          </a:prstGeom>
          <a:noFill/>
          <a:ln w="9525">
            <a:noFill/>
            <a:miter/>
          </a:ln>
        </p:spPr>
      </p:pic>
      <p:sp>
        <p:nvSpPr>
          <p:cNvPr id="120845" name="Text Box 13"/>
          <p:cNvSpPr txBox="1"/>
          <p:nvPr/>
        </p:nvSpPr>
        <p:spPr>
          <a:xfrm>
            <a:off x="3876675" y="1773238"/>
            <a:ext cx="5051425" cy="396875"/>
          </a:xfrm>
          <a:prstGeom prst="rect">
            <a:avLst/>
          </a:prstGeom>
          <a:solidFill>
            <a:srgbClr val="FFFF99"/>
          </a:solidFill>
          <a:ln w="9525">
            <a:noFill/>
            <a:miter/>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latin typeface="楷体_GB2312" pitchFamily="49" charset="-122"/>
                <a:ea typeface="楷体_GB2312" pitchFamily="49" charset="-122"/>
              </a:rPr>
              <a:t> </a:t>
            </a:r>
            <a:r>
              <a:rPr lang="zh-CN" altLang="en-US" sz="2000" b="1" dirty="0">
                <a:solidFill>
                  <a:srgbClr val="0033CC"/>
                </a:solidFill>
                <a:latin typeface="楷体_GB2312" pitchFamily="49" charset="-122"/>
                <a:ea typeface="楷体_GB2312" pitchFamily="49" charset="-122"/>
              </a:rPr>
              <a:t>词法分析程序</a:t>
            </a:r>
            <a:r>
              <a:rPr lang="zh-CN" altLang="en-US" sz="2000" b="1" dirty="0">
                <a:latin typeface="楷体_GB2312" pitchFamily="49" charset="-122"/>
                <a:ea typeface="楷体_GB2312" pitchFamily="49" charset="-122"/>
              </a:rPr>
              <a:t>：状态图，手工编写程序</a:t>
            </a:r>
            <a:endParaRPr lang="zh-CN" altLang="en-US" sz="2000" b="1" dirty="0"/>
          </a:p>
        </p:txBody>
      </p:sp>
      <p:sp>
        <p:nvSpPr>
          <p:cNvPr id="120846" name="Text Box 14"/>
          <p:cNvSpPr txBox="1"/>
          <p:nvPr/>
        </p:nvSpPr>
        <p:spPr>
          <a:xfrm>
            <a:off x="3876675" y="2536825"/>
            <a:ext cx="5051425" cy="396875"/>
          </a:xfrm>
          <a:prstGeom prst="rect">
            <a:avLst/>
          </a:prstGeom>
          <a:solidFill>
            <a:srgbClr val="FFFF99"/>
          </a:solidFill>
          <a:ln w="9525">
            <a:noFill/>
            <a:miter/>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latin typeface="楷体_GB2312" pitchFamily="49" charset="-122"/>
                <a:ea typeface="楷体_GB2312" pitchFamily="49" charset="-122"/>
              </a:rPr>
              <a:t> </a:t>
            </a:r>
            <a:r>
              <a:rPr lang="zh-CN" altLang="en-US" sz="2000" b="1" dirty="0">
                <a:solidFill>
                  <a:srgbClr val="0033CC"/>
                </a:solidFill>
                <a:latin typeface="楷体_GB2312" pitchFamily="49" charset="-122"/>
                <a:ea typeface="楷体_GB2312" pitchFamily="49" charset="-122"/>
              </a:rPr>
              <a:t>语法分析程序</a:t>
            </a:r>
            <a:r>
              <a:rPr lang="zh-CN" altLang="en-US" sz="2000" b="1" dirty="0">
                <a:latin typeface="楷体_GB2312" pitchFamily="49" charset="-122"/>
                <a:ea typeface="楷体_GB2312" pitchFamily="49" charset="-122"/>
              </a:rPr>
              <a:t>：递归子程序法，编写程序</a:t>
            </a:r>
            <a:endParaRPr lang="zh-CN" altLang="en-US" sz="2000" b="1" dirty="0"/>
          </a:p>
        </p:txBody>
      </p:sp>
      <p:sp>
        <p:nvSpPr>
          <p:cNvPr id="120847" name="Text Box 15"/>
          <p:cNvSpPr txBox="1"/>
          <p:nvPr/>
        </p:nvSpPr>
        <p:spPr>
          <a:xfrm>
            <a:off x="3924300" y="3265488"/>
            <a:ext cx="5051425" cy="701675"/>
          </a:xfrm>
          <a:prstGeom prst="rect">
            <a:avLst/>
          </a:prstGeom>
          <a:solidFill>
            <a:srgbClr val="FFFF99"/>
          </a:solidFill>
          <a:ln w="9525">
            <a:noFill/>
            <a:miter/>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latin typeface="楷体_GB2312" pitchFamily="49" charset="-122"/>
                <a:ea typeface="楷体_GB2312" pitchFamily="49" charset="-122"/>
              </a:rPr>
              <a:t> </a:t>
            </a:r>
            <a:r>
              <a:rPr lang="zh-CN" altLang="en-US" sz="2000" b="1" dirty="0">
                <a:solidFill>
                  <a:srgbClr val="0033CC"/>
                </a:solidFill>
                <a:latin typeface="楷体_GB2312" pitchFamily="49" charset="-122"/>
                <a:ea typeface="楷体_GB2312" pitchFamily="49" charset="-122"/>
              </a:rPr>
              <a:t>语义分析和代码生成</a:t>
            </a:r>
            <a:r>
              <a:rPr lang="zh-CN" altLang="en-US" sz="2000" b="1" dirty="0">
                <a:latin typeface="楷体_GB2312" pitchFamily="49" charset="-122"/>
                <a:ea typeface="楷体_GB2312" pitchFamily="49" charset="-122"/>
              </a:rPr>
              <a:t>：语法制导的翻译（属性翻译文法）</a:t>
            </a:r>
            <a:endParaRPr lang="zh-CN" altLang="en-US" sz="2000" b="1" dirty="0"/>
          </a:p>
        </p:txBody>
      </p:sp>
      <p:sp>
        <p:nvSpPr>
          <p:cNvPr id="120848" name="AutoShape 16"/>
          <p:cNvSpPr/>
          <p:nvPr/>
        </p:nvSpPr>
        <p:spPr>
          <a:xfrm>
            <a:off x="4248150" y="4735513"/>
            <a:ext cx="4679950" cy="544512"/>
          </a:xfrm>
          <a:prstGeom prst="ribbon2">
            <a:avLst>
              <a:gd name="adj1" fmla="val 12500"/>
              <a:gd name="adj2" fmla="val 61055"/>
            </a:avLst>
          </a:prstGeom>
          <a:solidFill>
            <a:srgbClr val="99FFCC"/>
          </a:solidFill>
          <a:ln w="12700" cap="flat" cmpd="sng">
            <a:solidFill>
              <a:srgbClr val="009999"/>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zh-CN" altLang="en-US" sz="2400" b="1" dirty="0">
                <a:solidFill>
                  <a:srgbClr val="FF00FF"/>
                </a:solidFill>
                <a:ea typeface="楷体_GB2312" pitchFamily="49" charset="-122"/>
              </a:rPr>
              <a:t>完成了一个翻译过程</a:t>
            </a:r>
          </a:p>
        </p:txBody>
      </p:sp>
      <p:sp>
        <p:nvSpPr>
          <p:cNvPr id="120841" name="Text Box 9"/>
          <p:cNvSpPr txBox="1"/>
          <p:nvPr/>
        </p:nvSpPr>
        <p:spPr>
          <a:xfrm>
            <a:off x="107315" y="1196340"/>
            <a:ext cx="6651625" cy="457200"/>
          </a:xfrm>
          <a:prstGeom prst="rect">
            <a:avLst/>
          </a:prstGeom>
          <a:noFill/>
          <a:ln w="9525">
            <a:noFill/>
            <a:miter/>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zh-CN" altLang="en-US" sz="2400" b="1" dirty="0">
                <a:latin typeface="楷体_GB2312" pitchFamily="49" charset="-122"/>
                <a:ea typeface="楷体_GB2312" pitchFamily="49" charset="-122"/>
              </a:rPr>
              <a:t>习惯上是将编译过程划分为</a:t>
            </a:r>
            <a:r>
              <a:rPr lang="en-US" altLang="zh-CN" sz="2400" b="1" dirty="0">
                <a:latin typeface="楷体_GB2312" pitchFamily="49" charset="-122"/>
                <a:ea typeface="楷体_GB2312" pitchFamily="49" charset="-122"/>
              </a:rPr>
              <a:t>5</a:t>
            </a:r>
            <a:r>
              <a:rPr lang="zh-CN" altLang="en-US" sz="2400" b="1" dirty="0">
                <a:latin typeface="楷体_GB2312" pitchFamily="49" charset="-122"/>
                <a:ea typeface="楷体_GB2312" pitchFamily="49" charset="-122"/>
              </a:rPr>
              <a:t>个基本阶段：</a:t>
            </a:r>
          </a:p>
        </p:txBody>
      </p:sp>
      <p:sp>
        <p:nvSpPr>
          <p:cNvPr id="295938" name="Rectangle 2"/>
          <p:cNvSpPr>
            <a:spLocks noGrp="1" noChangeArrowheads="1"/>
          </p:cNvSpPr>
          <p:nvPr>
            <p:ph type="title"/>
          </p:nvPr>
        </p:nvSpPr>
        <p:spPr>
          <a:xfrm>
            <a:off x="539750" y="260350"/>
            <a:ext cx="6836410" cy="732155"/>
          </a:xfrm>
        </p:spPr>
        <p:txBody>
          <a:bodyPr/>
          <a:lstStyle/>
          <a:p>
            <a:r>
              <a:rPr lang="zh-CN" altLang="en-US" sz="4800" b="1" dirty="0">
                <a:solidFill>
                  <a:schemeClr val="folHlink"/>
                </a:solidFill>
                <a:latin typeface="华文新魏" pitchFamily="2" charset="-122"/>
                <a:ea typeface="华文新魏" pitchFamily="2" charset="-122"/>
                <a:sym typeface="+mn-ea"/>
              </a:rPr>
              <a:t>编译器</a:t>
            </a:r>
            <a:r>
              <a:rPr lang="zh-CN" sz="4800" b="1" dirty="0">
                <a:solidFill>
                  <a:schemeClr val="folHlink"/>
                </a:solidFill>
                <a:latin typeface="华文新魏" pitchFamily="2" charset="-122"/>
                <a:ea typeface="华文新魏" pitchFamily="2" charset="-122"/>
                <a:sym typeface="+mn-ea"/>
              </a:rPr>
              <a:t>的组织</a:t>
            </a:r>
            <a:endParaRPr lang="zh-CN" b="1" dirty="0">
              <a:solidFill>
                <a:srgbClr val="000099"/>
              </a:solidFill>
              <a:latin typeface="华文新魏" pitchFamily="2" charset="-122"/>
              <a:ea typeface="华文新魏"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0841"/>
                                        </p:tgtEl>
                                        <p:attrNameLst>
                                          <p:attrName>style.visibility</p:attrName>
                                        </p:attrNameLst>
                                      </p:cBhvr>
                                      <p:to>
                                        <p:strVal val="visible"/>
                                      </p:to>
                                    </p:set>
                                    <p:animEffect transition="in" filter="box(out)">
                                      <p:cBhvr>
                                        <p:cTn id="7" dur="500"/>
                                        <p:tgtEl>
                                          <p:spTgt spid="12084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2083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2083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2083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2083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2084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120834"/>
                                        </p:tgtEl>
                                        <p:attrNameLst>
                                          <p:attrName>style.visibility</p:attrName>
                                        </p:attrNameLst>
                                      </p:cBhvr>
                                      <p:to>
                                        <p:strVal val="visible"/>
                                      </p:to>
                                    </p:set>
                                    <p:animEffect transition="in" filter="slide(fromTop)">
                                      <p:cBhvr>
                                        <p:cTn id="32" dur="500"/>
                                        <p:tgtEl>
                                          <p:spTgt spid="120834"/>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20845"/>
                                        </p:tgtEl>
                                        <p:attrNameLst>
                                          <p:attrName>style.visibility</p:attrName>
                                        </p:attrNameLst>
                                      </p:cBhvr>
                                      <p:to>
                                        <p:strVal val="visible"/>
                                      </p:to>
                                    </p:set>
                                    <p:animEffect transition="in" filter="checkerboard(across)">
                                      <p:cBhvr>
                                        <p:cTn id="37" dur="500"/>
                                        <p:tgtEl>
                                          <p:spTgt spid="120845"/>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20846"/>
                                        </p:tgtEl>
                                        <p:attrNameLst>
                                          <p:attrName>style.visibility</p:attrName>
                                        </p:attrNameLst>
                                      </p:cBhvr>
                                      <p:to>
                                        <p:strVal val="visible"/>
                                      </p:to>
                                    </p:set>
                                    <p:animEffect transition="in" filter="checkerboard(across)">
                                      <p:cBhvr>
                                        <p:cTn id="42" dur="500"/>
                                        <p:tgtEl>
                                          <p:spTgt spid="120846"/>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20847"/>
                                        </p:tgtEl>
                                        <p:attrNameLst>
                                          <p:attrName>style.visibility</p:attrName>
                                        </p:attrNameLst>
                                      </p:cBhvr>
                                      <p:to>
                                        <p:strVal val="visible"/>
                                      </p:to>
                                    </p:set>
                                    <p:animEffect transition="in" filter="checkerboard(across)">
                                      <p:cBhvr>
                                        <p:cTn id="47" dur="500"/>
                                        <p:tgtEl>
                                          <p:spTgt spid="120847"/>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20848"/>
                                        </p:tgtEl>
                                        <p:attrNameLst>
                                          <p:attrName>style.visibility</p:attrName>
                                        </p:attrNameLst>
                                      </p:cBhvr>
                                      <p:to>
                                        <p:strVal val="visible"/>
                                      </p:to>
                                    </p:set>
                                    <p:anim calcmode="lin" valueType="num">
                                      <p:cBhvr additive="base">
                                        <p:cTn id="52" dur="500" fill="hold"/>
                                        <p:tgtEl>
                                          <p:spTgt spid="120848"/>
                                        </p:tgtEl>
                                        <p:attrNameLst>
                                          <p:attrName>ppt_x</p:attrName>
                                        </p:attrNameLst>
                                      </p:cBhvr>
                                      <p:tavLst>
                                        <p:tav tm="0">
                                          <p:val>
                                            <p:strVal val="#ppt_x"/>
                                          </p:val>
                                        </p:tav>
                                        <p:tav tm="100000">
                                          <p:val>
                                            <p:strVal val="#ppt_x"/>
                                          </p:val>
                                        </p:tav>
                                      </p:tavLst>
                                    </p:anim>
                                    <p:anim calcmode="lin" valueType="num">
                                      <p:cBhvr additive="base">
                                        <p:cTn id="53" dur="500" fill="hold"/>
                                        <p:tgtEl>
                                          <p:spTgt spid="1208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bldLvl="0" animBg="1"/>
      <p:bldP spid="120836" grpId="0" bldLvl="0" animBg="1"/>
      <p:bldP spid="120837" grpId="0" bldLvl="0" animBg="1"/>
      <p:bldP spid="120838" grpId="0" bldLvl="0" animBg="1"/>
      <p:bldP spid="120839" grpId="0" bldLvl="0" animBg="1"/>
      <p:bldP spid="120840" grpId="0" bldLvl="0" animBg="1"/>
      <p:bldP spid="120845" grpId="0" bldLvl="0" animBg="1"/>
      <p:bldP spid="120846" grpId="0" bldLvl="0" animBg="1"/>
      <p:bldP spid="120847" grpId="0" bldLvl="0" animBg="1"/>
      <p:bldP spid="120848" grpId="0" bldLvl="0" animBg="1"/>
      <p:bldP spid="12084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p:nvPr/>
        </p:nvSpPr>
        <p:spPr>
          <a:xfrm>
            <a:off x="285750" y="600006"/>
            <a:ext cx="8569325" cy="1754326"/>
          </a:xfrm>
          <a:prstGeom prst="rect">
            <a:avLst/>
          </a:prstGeom>
          <a:noFill/>
          <a:ln w="12700">
            <a:noFill/>
            <a:miter/>
          </a:ln>
        </p:spPr>
        <p:txBody>
          <a:bodyPr anchor="ct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b="1" dirty="0">
                <a:solidFill>
                  <a:schemeClr val="accent2"/>
                </a:solidFill>
                <a:ea typeface="楷体_GB2312" pitchFamily="49" charset="-122"/>
              </a:rPr>
              <a:t>二、 遍（</a:t>
            </a:r>
            <a:r>
              <a:rPr lang="en-US" altLang="zh-CN" sz="2400" b="1" dirty="0">
                <a:solidFill>
                  <a:schemeClr val="accent2"/>
                </a:solidFill>
                <a:ea typeface="楷体_GB2312" pitchFamily="49" charset="-122"/>
              </a:rPr>
              <a:t>PASS</a:t>
            </a:r>
            <a:r>
              <a:rPr lang="zh-CN" altLang="en-US" sz="2400" b="1" dirty="0">
                <a:solidFill>
                  <a:schemeClr val="accent2"/>
                </a:solidFill>
                <a:ea typeface="楷体_GB2312" pitchFamily="49" charset="-122"/>
              </a:rPr>
              <a:t>）</a:t>
            </a:r>
            <a:endParaRPr lang="zh-CN" altLang="en-US" sz="2400" b="1" dirty="0">
              <a:ea typeface="楷体_GB2312" pitchFamily="49" charset="-122"/>
            </a:endParaRPr>
          </a:p>
          <a:p>
            <a:pPr marL="0" lvl="0" indent="0" eaLnBrk="1" hangingPunct="1">
              <a:spcBef>
                <a:spcPct val="50000"/>
              </a:spcBef>
              <a:buNone/>
            </a:pPr>
            <a:r>
              <a:rPr lang="zh-CN" altLang="en-US" sz="2400" b="1" dirty="0">
                <a:ea typeface="楷体_GB2312" pitchFamily="49" charset="-122"/>
              </a:rPr>
              <a:t>     </a:t>
            </a:r>
            <a:r>
              <a:rPr lang="zh-CN" altLang="en-US" sz="2400" b="1" dirty="0">
                <a:solidFill>
                  <a:srgbClr val="0033CC"/>
                </a:solidFill>
                <a:ea typeface="楷体_GB2312" pitchFamily="49" charset="-122"/>
              </a:rPr>
              <a:t>遍</a:t>
            </a:r>
            <a:r>
              <a:rPr lang="zh-CN" altLang="en-US" sz="2400" b="1" dirty="0">
                <a:ea typeface="楷体_GB2312" pitchFamily="49" charset="-122"/>
              </a:rPr>
              <a:t>：对源程序（包括源程序中间形式）从头到尾扫描一次，并做有关的加工处理  ，生成新的源程序中间形式或目标程序，通常称之为一遍。</a:t>
            </a:r>
          </a:p>
        </p:txBody>
      </p:sp>
      <p:grpSp>
        <p:nvGrpSpPr>
          <p:cNvPr id="2" name="Group 21"/>
          <p:cNvGrpSpPr/>
          <p:nvPr/>
        </p:nvGrpSpPr>
        <p:grpSpPr>
          <a:xfrm>
            <a:off x="373063" y="2332038"/>
            <a:ext cx="8429625" cy="1620837"/>
            <a:chOff x="235" y="1709"/>
            <a:chExt cx="5310" cy="1088"/>
          </a:xfrm>
        </p:grpSpPr>
        <p:sp>
          <p:nvSpPr>
            <p:cNvPr id="6158" name="AutoShape 3"/>
            <p:cNvSpPr/>
            <p:nvPr/>
          </p:nvSpPr>
          <p:spPr>
            <a:xfrm>
              <a:off x="235" y="1709"/>
              <a:ext cx="5310" cy="1088"/>
            </a:xfrm>
            <a:prstGeom prst="roundRect">
              <a:avLst>
                <a:gd name="adj" fmla="val 3491"/>
              </a:avLst>
            </a:prstGeom>
            <a:solidFill>
              <a:schemeClr val="tx2">
                <a:lumMod val="40000"/>
                <a:lumOff val="60000"/>
              </a:schemeClr>
            </a:solidFill>
            <a:ln w="127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ea typeface="楷体_GB2312" pitchFamily="49" charset="-122"/>
                </a:rPr>
                <a:t>                  </a:t>
              </a:r>
              <a:r>
                <a:rPr lang="zh-CN" altLang="en-US" sz="2400" dirty="0">
                  <a:ea typeface="楷体_GB2312" pitchFamily="49" charset="-122"/>
                </a:rPr>
                <a:t>第一遍		 第二遍</a:t>
              </a:r>
            </a:p>
            <a:p>
              <a:pPr marL="0" lvl="0" indent="0" eaLnBrk="1" hangingPunct="1">
                <a:lnSpc>
                  <a:spcPct val="150000"/>
                </a:lnSpc>
                <a:spcBef>
                  <a:spcPct val="0"/>
                </a:spcBef>
                <a:buNone/>
              </a:pPr>
              <a:r>
                <a:rPr lang="zh-CN" altLang="en-US" sz="2400" dirty="0">
                  <a:ea typeface="楷体_GB2312" pitchFamily="49" charset="-122"/>
                </a:rPr>
                <a:t>						         </a:t>
              </a:r>
              <a:r>
                <a:rPr lang="en-US" altLang="zh-CN" sz="2400" dirty="0">
                  <a:ea typeface="楷体_GB2312" pitchFamily="49" charset="-122"/>
                </a:rPr>
                <a:t>……</a:t>
              </a:r>
            </a:p>
            <a:p>
              <a:pPr marL="0" lvl="0" indent="0" eaLnBrk="1" hangingPunct="1">
                <a:spcBef>
                  <a:spcPct val="0"/>
                </a:spcBef>
                <a:buNone/>
              </a:pPr>
              <a:r>
                <a:rPr lang="en-US" altLang="zh-CN" sz="2400" dirty="0">
                  <a:ea typeface="楷体_GB2312" pitchFamily="49" charset="-122"/>
                </a:rPr>
                <a:t>                                                                                </a:t>
              </a:r>
            </a:p>
            <a:p>
              <a:pPr marL="0" lvl="0" indent="0" eaLnBrk="1" hangingPunct="1">
                <a:spcBef>
                  <a:spcPct val="0"/>
                </a:spcBef>
                <a:buNone/>
              </a:pPr>
              <a:endParaRPr lang="en-US" altLang="zh-CN" sz="2400" dirty="0">
                <a:ea typeface="楷体_GB2312" pitchFamily="49" charset="-122"/>
              </a:endParaRPr>
            </a:p>
          </p:txBody>
        </p:sp>
        <p:sp>
          <p:nvSpPr>
            <p:cNvPr id="6159" name="Rectangle 6"/>
            <p:cNvSpPr/>
            <p:nvPr/>
          </p:nvSpPr>
          <p:spPr>
            <a:xfrm>
              <a:off x="1945" y="2076"/>
              <a:ext cx="510" cy="427"/>
            </a:xfrm>
            <a:prstGeom prst="rect">
              <a:avLst/>
            </a:prstGeom>
            <a:solidFill>
              <a:srgbClr val="FFFF00"/>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dirty="0">
                  <a:ea typeface="楷体_GB2312" pitchFamily="49" charset="-122"/>
                </a:rPr>
                <a:t>S.P</a:t>
              </a:r>
            </a:p>
            <a:p>
              <a:pPr marL="0" lvl="0" indent="0" algn="ctr" eaLnBrk="1" hangingPunct="1">
                <a:spcBef>
                  <a:spcPct val="0"/>
                </a:spcBef>
                <a:buNone/>
              </a:pPr>
              <a:r>
                <a:rPr lang="zh-CN" altLang="zh-CN" sz="2000" dirty="0">
                  <a:ea typeface="楷体_GB2312" pitchFamily="49" charset="-122"/>
                </a:rPr>
                <a:t>中间形式1</a:t>
              </a:r>
              <a:endParaRPr lang="en-US" altLang="zh-CN" sz="2400" dirty="0">
                <a:ea typeface="楷体_GB2312" pitchFamily="49" charset="-122"/>
              </a:endParaRPr>
            </a:p>
          </p:txBody>
        </p:sp>
        <p:sp>
          <p:nvSpPr>
            <p:cNvPr id="6160" name="Rectangle 8"/>
            <p:cNvSpPr/>
            <p:nvPr/>
          </p:nvSpPr>
          <p:spPr>
            <a:xfrm>
              <a:off x="3466" y="2065"/>
              <a:ext cx="480" cy="450"/>
            </a:xfrm>
            <a:prstGeom prst="rect">
              <a:avLst/>
            </a:prstGeom>
            <a:solidFill>
              <a:srgbClr val="FFFF00"/>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dirty="0">
                  <a:ea typeface="楷体_GB2312" pitchFamily="49" charset="-122"/>
                </a:rPr>
                <a:t>S.P</a:t>
              </a:r>
            </a:p>
            <a:p>
              <a:pPr marL="0" lvl="0" indent="0" algn="ctr" eaLnBrk="1" hangingPunct="1">
                <a:spcBef>
                  <a:spcPct val="0"/>
                </a:spcBef>
                <a:buNone/>
              </a:pPr>
              <a:r>
                <a:rPr lang="zh-CN" altLang="en-US" sz="2000" dirty="0">
                  <a:ea typeface="楷体_GB2312" pitchFamily="49" charset="-122"/>
                </a:rPr>
                <a:t>中间形式</a:t>
              </a:r>
              <a:r>
                <a:rPr lang="en-US" altLang="zh-CN" sz="2000" dirty="0">
                  <a:ea typeface="楷体_GB2312" pitchFamily="49" charset="-122"/>
                </a:rPr>
                <a:t>2</a:t>
              </a:r>
              <a:endParaRPr lang="en-US" altLang="zh-CN" sz="2400" dirty="0">
                <a:ea typeface="楷体_GB2312" pitchFamily="49" charset="-122"/>
              </a:endParaRPr>
            </a:p>
          </p:txBody>
        </p:sp>
        <p:sp>
          <p:nvSpPr>
            <p:cNvPr id="6161" name="Rectangle 11"/>
            <p:cNvSpPr/>
            <p:nvPr/>
          </p:nvSpPr>
          <p:spPr>
            <a:xfrm>
              <a:off x="2691" y="2076"/>
              <a:ext cx="540" cy="427"/>
            </a:xfrm>
            <a:prstGeom prst="rect">
              <a:avLst/>
            </a:prstGeom>
            <a:solidFill>
              <a:srgbClr val="FFFF00"/>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dirty="0">
                  <a:ea typeface="楷体_GB2312" pitchFamily="49" charset="-122"/>
                </a:rPr>
                <a:t>C2</a:t>
              </a:r>
            </a:p>
          </p:txBody>
        </p:sp>
        <p:sp>
          <p:nvSpPr>
            <p:cNvPr id="6162" name="Rectangle 12"/>
            <p:cNvSpPr/>
            <p:nvPr/>
          </p:nvSpPr>
          <p:spPr>
            <a:xfrm>
              <a:off x="1170" y="2076"/>
              <a:ext cx="540" cy="427"/>
            </a:xfrm>
            <a:prstGeom prst="rect">
              <a:avLst/>
            </a:prstGeom>
            <a:solidFill>
              <a:srgbClr val="FFFF00"/>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dirty="0">
                  <a:ea typeface="楷体_GB2312" pitchFamily="49" charset="-122"/>
                </a:rPr>
                <a:t>C1</a:t>
              </a:r>
            </a:p>
          </p:txBody>
        </p:sp>
        <p:sp>
          <p:nvSpPr>
            <p:cNvPr id="6163" name="Rectangle 13"/>
            <p:cNvSpPr/>
            <p:nvPr/>
          </p:nvSpPr>
          <p:spPr>
            <a:xfrm>
              <a:off x="380" y="2076"/>
              <a:ext cx="555" cy="427"/>
            </a:xfrm>
            <a:prstGeom prst="rect">
              <a:avLst/>
            </a:prstGeom>
            <a:solidFill>
              <a:srgbClr val="FFFF00"/>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dirty="0">
                  <a:ea typeface="楷体_GB2312" pitchFamily="49" charset="-122"/>
                </a:rPr>
                <a:t>S.P</a:t>
              </a:r>
            </a:p>
          </p:txBody>
        </p:sp>
        <p:sp>
          <p:nvSpPr>
            <p:cNvPr id="6164" name="Rectangle 14"/>
            <p:cNvSpPr/>
            <p:nvPr/>
          </p:nvSpPr>
          <p:spPr>
            <a:xfrm>
              <a:off x="4847" y="2076"/>
              <a:ext cx="495" cy="427"/>
            </a:xfrm>
            <a:prstGeom prst="rect">
              <a:avLst/>
            </a:prstGeom>
            <a:solidFill>
              <a:srgbClr val="FFFF00"/>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dirty="0">
                  <a:ea typeface="楷体_GB2312" pitchFamily="49" charset="-122"/>
                </a:rPr>
                <a:t>O.P</a:t>
              </a:r>
            </a:p>
          </p:txBody>
        </p:sp>
        <p:sp>
          <p:nvSpPr>
            <p:cNvPr id="6165" name="AutoShape 15"/>
            <p:cNvSpPr/>
            <p:nvPr/>
          </p:nvSpPr>
          <p:spPr>
            <a:xfrm>
              <a:off x="947" y="2211"/>
              <a:ext cx="210" cy="158"/>
            </a:xfrm>
            <a:prstGeom prst="rightArrow">
              <a:avLst>
                <a:gd name="adj1" fmla="val 50000"/>
                <a:gd name="adj2" fmla="val 33227"/>
              </a:avLst>
            </a:prstGeom>
            <a:solidFill>
              <a:srgbClr val="0000FF"/>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ea typeface="楷体_GB2312" pitchFamily="49" charset="-122"/>
              </a:endParaRPr>
            </a:p>
          </p:txBody>
        </p:sp>
        <p:sp>
          <p:nvSpPr>
            <p:cNvPr id="6166" name="AutoShape 16"/>
            <p:cNvSpPr/>
            <p:nvPr/>
          </p:nvSpPr>
          <p:spPr>
            <a:xfrm>
              <a:off x="1723" y="2211"/>
              <a:ext cx="210" cy="158"/>
            </a:xfrm>
            <a:prstGeom prst="rightArrow">
              <a:avLst>
                <a:gd name="adj1" fmla="val 50000"/>
                <a:gd name="adj2" fmla="val 33227"/>
              </a:avLst>
            </a:prstGeom>
            <a:solidFill>
              <a:srgbClr val="0000FF"/>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ea typeface="楷体_GB2312" pitchFamily="49" charset="-122"/>
              </a:endParaRPr>
            </a:p>
          </p:txBody>
        </p:sp>
        <p:sp>
          <p:nvSpPr>
            <p:cNvPr id="6167" name="AutoShape 17"/>
            <p:cNvSpPr/>
            <p:nvPr/>
          </p:nvSpPr>
          <p:spPr>
            <a:xfrm>
              <a:off x="2468" y="2211"/>
              <a:ext cx="210" cy="158"/>
            </a:xfrm>
            <a:prstGeom prst="rightArrow">
              <a:avLst>
                <a:gd name="adj1" fmla="val 50000"/>
                <a:gd name="adj2" fmla="val 33227"/>
              </a:avLst>
            </a:prstGeom>
            <a:solidFill>
              <a:srgbClr val="0000FF"/>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ea typeface="楷体_GB2312" pitchFamily="49" charset="-122"/>
              </a:endParaRPr>
            </a:p>
          </p:txBody>
        </p:sp>
        <p:sp>
          <p:nvSpPr>
            <p:cNvPr id="6168" name="AutoShape 18"/>
            <p:cNvSpPr/>
            <p:nvPr/>
          </p:nvSpPr>
          <p:spPr>
            <a:xfrm>
              <a:off x="3243" y="2210"/>
              <a:ext cx="210" cy="158"/>
            </a:xfrm>
            <a:prstGeom prst="rightArrow">
              <a:avLst>
                <a:gd name="adj1" fmla="val 50000"/>
                <a:gd name="adj2" fmla="val 33227"/>
              </a:avLst>
            </a:prstGeom>
            <a:solidFill>
              <a:srgbClr val="0000FF"/>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ea typeface="楷体_GB2312" pitchFamily="49" charset="-122"/>
              </a:endParaRPr>
            </a:p>
          </p:txBody>
        </p:sp>
        <p:sp>
          <p:nvSpPr>
            <p:cNvPr id="6169" name="AutoShape 19"/>
            <p:cNvSpPr/>
            <p:nvPr/>
          </p:nvSpPr>
          <p:spPr>
            <a:xfrm>
              <a:off x="3959" y="2210"/>
              <a:ext cx="210" cy="158"/>
            </a:xfrm>
            <a:prstGeom prst="rightArrow">
              <a:avLst>
                <a:gd name="adj1" fmla="val 50000"/>
                <a:gd name="adj2" fmla="val 33227"/>
              </a:avLst>
            </a:prstGeom>
            <a:solidFill>
              <a:srgbClr val="0000FF"/>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ea typeface="楷体_GB2312" pitchFamily="49" charset="-122"/>
              </a:endParaRPr>
            </a:p>
          </p:txBody>
        </p:sp>
        <p:sp>
          <p:nvSpPr>
            <p:cNvPr id="6170" name="AutoShape 20"/>
            <p:cNvSpPr/>
            <p:nvPr/>
          </p:nvSpPr>
          <p:spPr>
            <a:xfrm>
              <a:off x="4596" y="2210"/>
              <a:ext cx="210" cy="158"/>
            </a:xfrm>
            <a:prstGeom prst="rightArrow">
              <a:avLst>
                <a:gd name="adj1" fmla="val 50000"/>
                <a:gd name="adj2" fmla="val 33227"/>
              </a:avLst>
            </a:prstGeom>
            <a:solidFill>
              <a:srgbClr val="0000FF"/>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ea typeface="楷体_GB2312" pitchFamily="49" charset="-122"/>
              </a:endParaRPr>
            </a:p>
          </p:txBody>
        </p:sp>
      </p:grpSp>
      <p:sp>
        <p:nvSpPr>
          <p:cNvPr id="68630" name="Rectangle 22"/>
          <p:cNvSpPr/>
          <p:nvPr/>
        </p:nvSpPr>
        <p:spPr>
          <a:xfrm>
            <a:off x="476250" y="4479925"/>
            <a:ext cx="8280400" cy="762000"/>
          </a:xfrm>
          <a:prstGeom prst="rect">
            <a:avLst/>
          </a:prstGeom>
          <a:solidFill>
            <a:schemeClr val="accent1">
              <a:lumMod val="20000"/>
              <a:lumOff val="80000"/>
            </a:schemeClr>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t>     </a:t>
            </a:r>
            <a:r>
              <a:rPr lang="zh-CN" altLang="en-US" sz="2400" dirty="0">
                <a:ea typeface="楷体_GB2312" pitchFamily="49" charset="-122"/>
              </a:rPr>
              <a:t>上一遍的结果是下一遍的输入，最后一遍生成目标程序。</a:t>
            </a:r>
            <a:endParaRPr lang="zh-CN" altLang="en-US" sz="2800" dirty="0"/>
          </a:p>
        </p:txBody>
      </p:sp>
      <p:grpSp>
        <p:nvGrpSpPr>
          <p:cNvPr id="3" name="Group 29"/>
          <p:cNvGrpSpPr/>
          <p:nvPr/>
        </p:nvGrpSpPr>
        <p:grpSpPr>
          <a:xfrm>
            <a:off x="475769" y="3952875"/>
            <a:ext cx="8459787" cy="1874621"/>
            <a:chOff x="250" y="452"/>
            <a:chExt cx="5472" cy="1391"/>
          </a:xfrm>
        </p:grpSpPr>
        <p:sp>
          <p:nvSpPr>
            <p:cNvPr id="6154" name="Rectangle 25"/>
            <p:cNvSpPr/>
            <p:nvPr/>
          </p:nvSpPr>
          <p:spPr>
            <a:xfrm>
              <a:off x="250" y="829"/>
              <a:ext cx="5472" cy="1014"/>
            </a:xfrm>
            <a:prstGeom prst="rect">
              <a:avLst/>
            </a:prstGeom>
            <a:solidFill>
              <a:srgbClr val="D9E6E6"/>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solidFill>
                    <a:srgbClr val="FF0000"/>
                  </a:solidFill>
                  <a:ea typeface="楷体_GB2312" pitchFamily="49" charset="-122"/>
                </a:rPr>
                <a:t>五个基本阶段</a:t>
              </a:r>
              <a:r>
                <a:rPr lang="zh-CN" altLang="en-US" sz="2400" b="1" dirty="0">
                  <a:ea typeface="楷体_GB2312" pitchFamily="49" charset="-122"/>
                </a:rPr>
                <a:t>：是将源程序翻译为目标程序在逻辑上要完成的</a:t>
              </a:r>
            </a:p>
            <a:p>
              <a:pPr marL="0" lvl="0" indent="0" eaLnBrk="1" hangingPunct="1">
                <a:spcBef>
                  <a:spcPct val="0"/>
                </a:spcBef>
                <a:buNone/>
              </a:pPr>
              <a:r>
                <a:rPr lang="zh-CN" altLang="en-US" sz="2400" b="1" dirty="0">
                  <a:ea typeface="楷体_GB2312" pitchFamily="49" charset="-122"/>
                </a:rPr>
                <a:t>                            工作。</a:t>
              </a:r>
            </a:p>
            <a:p>
              <a:pPr marL="0" lvl="0" indent="0" eaLnBrk="1" hangingPunct="1">
                <a:spcBef>
                  <a:spcPct val="0"/>
                </a:spcBef>
                <a:buNone/>
              </a:pPr>
              <a:r>
                <a:rPr lang="zh-CN" altLang="en-US" sz="2400" b="1" dirty="0">
                  <a:ea typeface="楷体_GB2312" pitchFamily="49" charset="-122"/>
                </a:rPr>
                <a:t> </a:t>
              </a:r>
              <a:r>
                <a:rPr lang="zh-CN" altLang="en-US" sz="2400" b="1" dirty="0">
                  <a:solidFill>
                    <a:srgbClr val="FF0000"/>
                  </a:solidFill>
                  <a:ea typeface="楷体_GB2312" pitchFamily="49" charset="-122"/>
                </a:rPr>
                <a:t>遍</a:t>
              </a:r>
              <a:r>
                <a:rPr lang="zh-CN" altLang="en-US" sz="2400" b="1" dirty="0">
                  <a:ea typeface="楷体_GB2312" pitchFamily="49" charset="-122"/>
                </a:rPr>
                <a:t>：是指完成上述</a:t>
              </a:r>
              <a:r>
                <a:rPr lang="en-US" altLang="zh-CN" sz="2400" b="1" dirty="0">
                  <a:ea typeface="楷体_GB2312" pitchFamily="49" charset="-122"/>
                </a:rPr>
                <a:t>5</a:t>
              </a:r>
              <a:r>
                <a:rPr lang="zh-CN" altLang="en-US" sz="2400" b="1" dirty="0">
                  <a:ea typeface="楷体_GB2312" pitchFamily="49" charset="-122"/>
                </a:rPr>
                <a:t>个基本阶段的工作，要经过几次扫描处理。</a:t>
              </a:r>
              <a:endParaRPr lang="zh-CN" altLang="en-US" sz="2800" b="1" dirty="0"/>
            </a:p>
          </p:txBody>
        </p:sp>
        <p:grpSp>
          <p:nvGrpSpPr>
            <p:cNvPr id="6155" name="Group 26"/>
            <p:cNvGrpSpPr/>
            <p:nvPr/>
          </p:nvGrpSpPr>
          <p:grpSpPr>
            <a:xfrm>
              <a:off x="375" y="452"/>
              <a:ext cx="2688" cy="343"/>
              <a:chOff x="375" y="620"/>
              <a:chExt cx="2688" cy="343"/>
            </a:xfrm>
          </p:grpSpPr>
          <p:sp>
            <p:nvSpPr>
              <p:cNvPr id="6156" name="Text Box 27"/>
              <p:cNvSpPr txBox="1"/>
              <p:nvPr/>
            </p:nvSpPr>
            <p:spPr>
              <a:xfrm>
                <a:off x="542" y="620"/>
                <a:ext cx="2521" cy="343"/>
              </a:xfrm>
              <a:prstGeom prst="rect">
                <a:avLst/>
              </a:prstGeom>
              <a:noFill/>
              <a:ln w="12700">
                <a:noFill/>
                <a:miter/>
              </a:ln>
            </p:spPr>
            <p:txBody>
              <a:bodyPr wrap="none" anchor="ct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zh-CN" altLang="en-US" sz="2400" b="1" dirty="0">
                    <a:solidFill>
                      <a:srgbClr val="0037E8"/>
                    </a:solidFill>
                    <a:ea typeface="楷体_GB2312" pitchFamily="49" charset="-122"/>
                  </a:rPr>
                  <a:t>要注意遍与基本阶段的区别</a:t>
                </a:r>
                <a:endParaRPr lang="zh-CN" altLang="en-US" sz="2400" b="1" dirty="0">
                  <a:solidFill>
                    <a:srgbClr val="0033CC"/>
                  </a:solidFill>
                  <a:ea typeface="楷体_GB2312" pitchFamily="49" charset="-122"/>
                </a:endParaRPr>
              </a:p>
            </p:txBody>
          </p:sp>
          <p:sp>
            <p:nvSpPr>
              <p:cNvPr id="68636" name="AutoShape 28"/>
              <p:cNvSpPr>
                <a:spLocks noChangeArrowheads="1"/>
              </p:cNvSpPr>
              <p:nvPr/>
            </p:nvSpPr>
            <p:spPr bwMode="auto">
              <a:xfrm>
                <a:off x="375" y="703"/>
                <a:ext cx="195" cy="180"/>
              </a:xfrm>
              <a:prstGeom prst="star5">
                <a:avLst/>
              </a:prstGeom>
              <a:solidFill>
                <a:srgbClr val="FF0000"/>
              </a:solidFill>
              <a:ln w="12700">
                <a:solidFill>
                  <a:srgbClr val="0033CC"/>
                </a:solidFill>
                <a:miter lim="800000"/>
              </a:ln>
              <a:effectLst/>
            </p:spPr>
            <p:txBody>
              <a:bodyPr wrap="none" anchor="ctr"/>
              <a:lstStyle/>
              <a:p>
                <a:pPr marL="0" marR="0" lvl="0" indent="0" algn="l" defTabSz="914400" rtl="0" eaLnBrk="0" fontAlgn="base" latinLnBrk="0" hangingPunct="0">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itchFamily="18" charset="0"/>
                  <a:ea typeface="楷体_GB2312" pitchFamily="49" charset="-122"/>
                  <a:cs typeface="+mn-cs"/>
                </a:endParaRPr>
              </a:p>
            </p:txBody>
          </p:sp>
        </p:grpSp>
      </p:grpSp>
      <p:sp>
        <p:nvSpPr>
          <p:cNvPr id="6151" name="Line 33"/>
          <p:cNvSpPr/>
          <p:nvPr/>
        </p:nvSpPr>
        <p:spPr>
          <a:xfrm>
            <a:off x="0" y="1063625"/>
            <a:ext cx="9144000" cy="12700"/>
          </a:xfrm>
          <a:prstGeom prst="line">
            <a:avLst/>
          </a:prstGeom>
          <a:ln w="19050" cap="flat" cmpd="sng">
            <a:solidFill>
              <a:srgbClr val="0037E8"/>
            </a:solidFill>
            <a:prstDash val="solid"/>
            <a:headEnd type="none" w="med" len="med"/>
            <a:tailEnd type="none" w="med" len="med"/>
          </a:ln>
        </p:spPr>
        <p:txBody>
          <a:bodyPr/>
          <a:lstStyle/>
          <a:p>
            <a:endParaRPr lang="zh-CN" altLang="en-US"/>
          </a:p>
        </p:txBody>
      </p:sp>
      <p:sp>
        <p:nvSpPr>
          <p:cNvPr id="68642" name="AutoShape 34"/>
          <p:cNvSpPr/>
          <p:nvPr/>
        </p:nvSpPr>
        <p:spPr>
          <a:xfrm rot="-5393636">
            <a:off x="2232025" y="2544763"/>
            <a:ext cx="107950" cy="2200275"/>
          </a:xfrm>
          <a:prstGeom prst="leftBrace">
            <a:avLst>
              <a:gd name="adj1" fmla="val 169852"/>
              <a:gd name="adj2" fmla="val 50000"/>
            </a:avLst>
          </a:prstGeom>
          <a:no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ea typeface="楷体_GB2312" pitchFamily="49" charset="-122"/>
            </a:endParaRPr>
          </a:p>
        </p:txBody>
      </p:sp>
      <p:sp>
        <p:nvSpPr>
          <p:cNvPr id="68644" name="Text Box 36"/>
          <p:cNvSpPr txBox="1"/>
          <p:nvPr/>
        </p:nvSpPr>
        <p:spPr>
          <a:xfrm>
            <a:off x="2025650" y="3648075"/>
            <a:ext cx="641350" cy="366713"/>
          </a:xfrm>
          <a:prstGeom prst="rect">
            <a:avLst/>
          </a:prstGeom>
          <a:noFill/>
          <a:ln w="12700">
            <a:noFill/>
            <a:miter/>
          </a:ln>
        </p:spPr>
        <p:txBody>
          <a:bodyPr wrap="none" anchor="ct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zh-CN" altLang="en-US" sz="1800" dirty="0">
                <a:ea typeface="楷体_GB2312" pitchFamily="49" charset="-122"/>
              </a:rPr>
              <a:t>一遍</a:t>
            </a:r>
            <a:endParaRPr lang="zh-CN" altLang="en-US" sz="2400"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1" fill="hold" grpId="0" nodeType="clickEffect">
                                  <p:stCondLst>
                                    <p:cond delay="0"/>
                                  </p:stCondLst>
                                  <p:childTnLst>
                                    <p:set>
                                      <p:cBhvr>
                                        <p:cTn id="10" dur="1" fill="hold">
                                          <p:stCondLst>
                                            <p:cond delay="0"/>
                                          </p:stCondLst>
                                        </p:cTn>
                                        <p:tgtEl>
                                          <p:spTgt spid="68630"/>
                                        </p:tgtEl>
                                        <p:attrNameLst>
                                          <p:attrName>style.visibility</p:attrName>
                                        </p:attrNameLst>
                                      </p:cBhvr>
                                      <p:to>
                                        <p:strVal val="visible"/>
                                      </p:to>
                                    </p:set>
                                    <p:animEffect transition="in" filter="slide(fromTop)">
                                      <p:cBhvr>
                                        <p:cTn id="11" dur="500"/>
                                        <p:tgtEl>
                                          <p:spTgt spid="68630"/>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68642"/>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499"/>
                                          </p:stCondLst>
                                        </p:cTn>
                                        <p:tgtEl>
                                          <p:spTgt spid="6864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lide(fromBottom)">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30" grpId="0" bldLvl="0" animBg="1"/>
      <p:bldP spid="68642" grpId="0" bldLvl="0" animBg="1"/>
      <p:bldP spid="6864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20" name="AutoShape 3"/>
          <p:cNvCxnSpPr>
            <a:stCxn id="122884" idx="1"/>
            <a:endCxn id="122884" idx="1"/>
          </p:cNvCxnSpPr>
          <p:nvPr/>
        </p:nvCxnSpPr>
        <p:spPr>
          <a:xfrm>
            <a:off x="539552" y="4191000"/>
            <a:ext cx="0" cy="0"/>
          </a:xfrm>
          <a:prstGeom prst="straightConnector1">
            <a:avLst/>
          </a:prstGeom>
          <a:ln w="12700">
            <a:noFill/>
          </a:ln>
        </p:spPr>
      </p:cxnSp>
      <p:sp>
        <p:nvSpPr>
          <p:cNvPr id="122884" name="Rectangle 4"/>
          <p:cNvSpPr/>
          <p:nvPr/>
        </p:nvSpPr>
        <p:spPr>
          <a:xfrm>
            <a:off x="539552" y="2400300"/>
            <a:ext cx="8204200" cy="3581400"/>
          </a:xfrm>
          <a:prstGeom prst="rect">
            <a:avLst/>
          </a:prstGeom>
          <a:solidFill>
            <a:srgbClr val="FFFFF3"/>
          </a:solidFill>
          <a:ln w="12700">
            <a:noFill/>
            <a:miter/>
          </a:ln>
        </p:spPr>
        <p:txBody>
          <a:bodyPr wrap="none" lIns="91429" tIns="45715" rIns="91429" bIns="45715"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defTabSz="762000" eaLnBrk="1" hangingPunct="1">
              <a:lnSpc>
                <a:spcPct val="89000"/>
              </a:lnSpc>
              <a:spcBef>
                <a:spcPct val="0"/>
              </a:spcBef>
              <a:buNone/>
            </a:pPr>
            <a:r>
              <a:rPr lang="en-US" altLang="zh-CN" sz="1000" dirty="0">
                <a:latin typeface="Arial" charset="0"/>
              </a:rPr>
              <a:t>	</a:t>
            </a:r>
          </a:p>
          <a:p>
            <a:pPr marL="0" lvl="0" indent="0" defTabSz="762000" eaLnBrk="1" hangingPunct="1">
              <a:lnSpc>
                <a:spcPct val="89000"/>
              </a:lnSpc>
              <a:spcBef>
                <a:spcPct val="0"/>
              </a:spcBef>
              <a:buNone/>
            </a:pPr>
            <a:endParaRPr lang="en-US" altLang="zh-CN" sz="1000" dirty="0">
              <a:latin typeface="Arial" charset="0"/>
            </a:endParaRPr>
          </a:p>
          <a:p>
            <a:pPr marL="0" lvl="0" indent="0" defTabSz="762000" eaLnBrk="1" hangingPunct="1">
              <a:lnSpc>
                <a:spcPct val="89000"/>
              </a:lnSpc>
              <a:spcBef>
                <a:spcPct val="0"/>
              </a:spcBef>
              <a:buNone/>
            </a:pPr>
            <a:endParaRPr lang="en-US" altLang="zh-CN" sz="1000" dirty="0">
              <a:latin typeface="Arial" charset="0"/>
            </a:endParaRPr>
          </a:p>
          <a:p>
            <a:pPr marL="0" lvl="0" indent="0" defTabSz="762000" eaLnBrk="1" hangingPunct="1">
              <a:lnSpc>
                <a:spcPct val="79000"/>
              </a:lnSpc>
              <a:spcBef>
                <a:spcPct val="0"/>
              </a:spcBef>
              <a:buNone/>
            </a:pPr>
            <a:r>
              <a:rPr lang="en-US" altLang="zh-CN" sz="1000" dirty="0">
                <a:latin typeface="Arial" charset="0"/>
              </a:rPr>
              <a:t>                                                            </a:t>
            </a:r>
          </a:p>
        </p:txBody>
      </p:sp>
      <p:grpSp>
        <p:nvGrpSpPr>
          <p:cNvPr id="2" name="Group 6"/>
          <p:cNvGrpSpPr/>
          <p:nvPr/>
        </p:nvGrpSpPr>
        <p:grpSpPr>
          <a:xfrm>
            <a:off x="990600" y="4551363"/>
            <a:ext cx="1111250" cy="923925"/>
            <a:chOff x="888" y="2507"/>
            <a:chExt cx="700" cy="582"/>
          </a:xfrm>
        </p:grpSpPr>
        <p:sp>
          <p:nvSpPr>
            <p:cNvPr id="9279" name="Rectangle 7"/>
            <p:cNvSpPr/>
            <p:nvPr/>
          </p:nvSpPr>
          <p:spPr>
            <a:xfrm>
              <a:off x="888" y="2507"/>
              <a:ext cx="700" cy="582"/>
            </a:xfrm>
            <a:prstGeom prst="rect">
              <a:avLst/>
            </a:prstGeom>
            <a:solidFill>
              <a:srgbClr val="EAEAEA"/>
            </a:solidFill>
            <a:ln w="127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000" dirty="0">
                  <a:ea typeface="楷体_GB2312" pitchFamily="49" charset="-122"/>
                </a:rPr>
                <a:t>词法分析</a:t>
              </a:r>
              <a:endParaRPr lang="zh-CN" altLang="en-US" sz="2400" dirty="0">
                <a:ea typeface="楷体_GB2312" pitchFamily="49" charset="-122"/>
              </a:endParaRPr>
            </a:p>
            <a:p>
              <a:pPr marL="0" lvl="0" indent="0" eaLnBrk="1" hangingPunct="1">
                <a:spcBef>
                  <a:spcPct val="0"/>
                </a:spcBef>
                <a:buNone/>
              </a:pPr>
              <a:endParaRPr lang="en-US" altLang="zh-CN" sz="2400" dirty="0">
                <a:ea typeface="楷体_GB2312" pitchFamily="49" charset="-122"/>
              </a:endParaRPr>
            </a:p>
          </p:txBody>
        </p:sp>
        <p:grpSp>
          <p:nvGrpSpPr>
            <p:cNvPr id="9280" name="Group 8"/>
            <p:cNvGrpSpPr/>
            <p:nvPr/>
          </p:nvGrpSpPr>
          <p:grpSpPr>
            <a:xfrm>
              <a:off x="985" y="2836"/>
              <a:ext cx="455" cy="203"/>
              <a:chOff x="1811" y="933"/>
              <a:chExt cx="493" cy="203"/>
            </a:xfrm>
          </p:grpSpPr>
          <p:grpSp>
            <p:nvGrpSpPr>
              <p:cNvPr id="9281" name="Group 9"/>
              <p:cNvGrpSpPr/>
              <p:nvPr/>
            </p:nvGrpSpPr>
            <p:grpSpPr>
              <a:xfrm>
                <a:off x="2110" y="935"/>
                <a:ext cx="194" cy="201"/>
                <a:chOff x="2110" y="935"/>
                <a:chExt cx="194" cy="201"/>
              </a:xfrm>
            </p:grpSpPr>
            <p:grpSp>
              <p:nvGrpSpPr>
                <p:cNvPr id="9289" name="Group 10"/>
                <p:cNvGrpSpPr/>
                <p:nvPr/>
              </p:nvGrpSpPr>
              <p:grpSpPr>
                <a:xfrm>
                  <a:off x="2110" y="935"/>
                  <a:ext cx="164" cy="119"/>
                  <a:chOff x="2110" y="935"/>
                  <a:chExt cx="164" cy="119"/>
                </a:xfrm>
              </p:grpSpPr>
              <p:sp>
                <p:nvSpPr>
                  <p:cNvPr id="9291" name="Freeform 11"/>
                  <p:cNvSpPr/>
                  <p:nvPr/>
                </p:nvSpPr>
                <p:spPr>
                  <a:xfrm>
                    <a:off x="2110" y="935"/>
                    <a:ext cx="164" cy="119"/>
                  </a:xfrm>
                  <a:custGeom>
                    <a:avLst/>
                    <a:gdLst>
                      <a:gd name="txL" fmla="*/ 0 w 164"/>
                      <a:gd name="txT" fmla="*/ 0 h 119"/>
                      <a:gd name="txR" fmla="*/ 164 w 164"/>
                      <a:gd name="txB" fmla="*/ 119 h 119"/>
                    </a:gdLst>
                    <a:ahLst/>
                    <a:cxnLst>
                      <a:cxn ang="0">
                        <a:pos x="0" y="98"/>
                      </a:cxn>
                      <a:cxn ang="0">
                        <a:pos x="1" y="102"/>
                      </a:cxn>
                      <a:cxn ang="0">
                        <a:pos x="5" y="105"/>
                      </a:cxn>
                      <a:cxn ang="0">
                        <a:pos x="11" y="109"/>
                      </a:cxn>
                      <a:cxn ang="0">
                        <a:pos x="20" y="111"/>
                      </a:cxn>
                      <a:cxn ang="0">
                        <a:pos x="30" y="113"/>
                      </a:cxn>
                      <a:cxn ang="0">
                        <a:pos x="42" y="115"/>
                      </a:cxn>
                      <a:cxn ang="0">
                        <a:pos x="55" y="116"/>
                      </a:cxn>
                      <a:cxn ang="0">
                        <a:pos x="70" y="118"/>
                      </a:cxn>
                      <a:cxn ang="0">
                        <a:pos x="84" y="118"/>
                      </a:cxn>
                      <a:cxn ang="0">
                        <a:pos x="99" y="116"/>
                      </a:cxn>
                      <a:cxn ang="0">
                        <a:pos x="113" y="115"/>
                      </a:cxn>
                      <a:cxn ang="0">
                        <a:pos x="126" y="114"/>
                      </a:cxn>
                      <a:cxn ang="0">
                        <a:pos x="137" y="112"/>
                      </a:cxn>
                      <a:cxn ang="0">
                        <a:pos x="147" y="110"/>
                      </a:cxn>
                      <a:cxn ang="0">
                        <a:pos x="155" y="106"/>
                      </a:cxn>
                      <a:cxn ang="0">
                        <a:pos x="159" y="104"/>
                      </a:cxn>
                      <a:cxn ang="0">
                        <a:pos x="163" y="101"/>
                      </a:cxn>
                      <a:cxn ang="0">
                        <a:pos x="163" y="19"/>
                      </a:cxn>
                      <a:cxn ang="0">
                        <a:pos x="161" y="15"/>
                      </a:cxn>
                      <a:cxn ang="0">
                        <a:pos x="157" y="12"/>
                      </a:cxn>
                      <a:cxn ang="0">
                        <a:pos x="151" y="8"/>
                      </a:cxn>
                      <a:cxn ang="0">
                        <a:pos x="142" y="6"/>
                      </a:cxn>
                      <a:cxn ang="0">
                        <a:pos x="131" y="4"/>
                      </a:cxn>
                      <a:cxn ang="0">
                        <a:pos x="120" y="2"/>
                      </a:cxn>
                      <a:cxn ang="0">
                        <a:pos x="107" y="1"/>
                      </a:cxn>
                      <a:cxn ang="0">
                        <a:pos x="92" y="1"/>
                      </a:cxn>
                      <a:cxn ang="0">
                        <a:pos x="78" y="0"/>
                      </a:cxn>
                      <a:cxn ang="0">
                        <a:pos x="63" y="1"/>
                      </a:cxn>
                      <a:cxn ang="0">
                        <a:pos x="49" y="2"/>
                      </a:cxn>
                      <a:cxn ang="0">
                        <a:pos x="36" y="3"/>
                      </a:cxn>
                      <a:cxn ang="0">
                        <a:pos x="25" y="5"/>
                      </a:cxn>
                      <a:cxn ang="0">
                        <a:pos x="15" y="7"/>
                      </a:cxn>
                      <a:cxn ang="0">
                        <a:pos x="7" y="11"/>
                      </a:cxn>
                      <a:cxn ang="0">
                        <a:pos x="3" y="14"/>
                      </a:cxn>
                      <a:cxn ang="0">
                        <a:pos x="0" y="17"/>
                      </a:cxn>
                    </a:cxnLst>
                    <a:rect l="txL" t="txT" r="txR" b="txB"/>
                    <a:pathLst>
                      <a:path w="164" h="119">
                        <a:moveTo>
                          <a:pt x="0" y="19"/>
                        </a:moveTo>
                        <a:lnTo>
                          <a:pt x="0" y="98"/>
                        </a:lnTo>
                        <a:lnTo>
                          <a:pt x="0" y="101"/>
                        </a:lnTo>
                        <a:lnTo>
                          <a:pt x="1" y="102"/>
                        </a:lnTo>
                        <a:lnTo>
                          <a:pt x="3" y="104"/>
                        </a:lnTo>
                        <a:lnTo>
                          <a:pt x="5" y="105"/>
                        </a:lnTo>
                        <a:lnTo>
                          <a:pt x="7" y="106"/>
                        </a:lnTo>
                        <a:lnTo>
                          <a:pt x="11" y="109"/>
                        </a:lnTo>
                        <a:lnTo>
                          <a:pt x="15" y="110"/>
                        </a:lnTo>
                        <a:lnTo>
                          <a:pt x="20" y="111"/>
                        </a:lnTo>
                        <a:lnTo>
                          <a:pt x="25" y="112"/>
                        </a:lnTo>
                        <a:lnTo>
                          <a:pt x="30" y="113"/>
                        </a:lnTo>
                        <a:lnTo>
                          <a:pt x="36" y="114"/>
                        </a:lnTo>
                        <a:lnTo>
                          <a:pt x="42" y="115"/>
                        </a:lnTo>
                        <a:lnTo>
                          <a:pt x="49" y="115"/>
                        </a:lnTo>
                        <a:lnTo>
                          <a:pt x="55" y="116"/>
                        </a:lnTo>
                        <a:lnTo>
                          <a:pt x="63" y="116"/>
                        </a:lnTo>
                        <a:lnTo>
                          <a:pt x="70" y="118"/>
                        </a:lnTo>
                        <a:lnTo>
                          <a:pt x="78" y="118"/>
                        </a:lnTo>
                        <a:lnTo>
                          <a:pt x="84" y="118"/>
                        </a:lnTo>
                        <a:lnTo>
                          <a:pt x="92" y="118"/>
                        </a:lnTo>
                        <a:lnTo>
                          <a:pt x="99" y="116"/>
                        </a:lnTo>
                        <a:lnTo>
                          <a:pt x="107" y="116"/>
                        </a:lnTo>
                        <a:lnTo>
                          <a:pt x="113" y="115"/>
                        </a:lnTo>
                        <a:lnTo>
                          <a:pt x="120" y="115"/>
                        </a:lnTo>
                        <a:lnTo>
                          <a:pt x="126" y="114"/>
                        </a:lnTo>
                        <a:lnTo>
                          <a:pt x="131" y="113"/>
                        </a:lnTo>
                        <a:lnTo>
                          <a:pt x="137" y="112"/>
                        </a:lnTo>
                        <a:lnTo>
                          <a:pt x="142" y="111"/>
                        </a:lnTo>
                        <a:lnTo>
                          <a:pt x="147" y="110"/>
                        </a:lnTo>
                        <a:lnTo>
                          <a:pt x="151" y="109"/>
                        </a:lnTo>
                        <a:lnTo>
                          <a:pt x="155" y="106"/>
                        </a:lnTo>
                        <a:lnTo>
                          <a:pt x="157" y="105"/>
                        </a:lnTo>
                        <a:lnTo>
                          <a:pt x="159" y="104"/>
                        </a:lnTo>
                        <a:lnTo>
                          <a:pt x="161" y="102"/>
                        </a:lnTo>
                        <a:lnTo>
                          <a:pt x="163" y="101"/>
                        </a:lnTo>
                        <a:lnTo>
                          <a:pt x="163" y="98"/>
                        </a:lnTo>
                        <a:lnTo>
                          <a:pt x="163" y="19"/>
                        </a:lnTo>
                        <a:lnTo>
                          <a:pt x="163" y="17"/>
                        </a:lnTo>
                        <a:lnTo>
                          <a:pt x="161" y="15"/>
                        </a:lnTo>
                        <a:lnTo>
                          <a:pt x="159" y="14"/>
                        </a:lnTo>
                        <a:lnTo>
                          <a:pt x="157" y="12"/>
                        </a:lnTo>
                        <a:lnTo>
                          <a:pt x="155" y="11"/>
                        </a:lnTo>
                        <a:lnTo>
                          <a:pt x="151" y="8"/>
                        </a:lnTo>
                        <a:lnTo>
                          <a:pt x="147" y="7"/>
                        </a:lnTo>
                        <a:lnTo>
                          <a:pt x="142" y="6"/>
                        </a:lnTo>
                        <a:lnTo>
                          <a:pt x="137" y="5"/>
                        </a:lnTo>
                        <a:lnTo>
                          <a:pt x="131" y="4"/>
                        </a:lnTo>
                        <a:lnTo>
                          <a:pt x="126" y="3"/>
                        </a:lnTo>
                        <a:lnTo>
                          <a:pt x="120" y="2"/>
                        </a:lnTo>
                        <a:lnTo>
                          <a:pt x="113" y="2"/>
                        </a:lnTo>
                        <a:lnTo>
                          <a:pt x="107" y="1"/>
                        </a:lnTo>
                        <a:lnTo>
                          <a:pt x="99" y="1"/>
                        </a:lnTo>
                        <a:lnTo>
                          <a:pt x="92" y="1"/>
                        </a:lnTo>
                        <a:lnTo>
                          <a:pt x="84" y="0"/>
                        </a:lnTo>
                        <a:lnTo>
                          <a:pt x="78" y="0"/>
                        </a:lnTo>
                        <a:lnTo>
                          <a:pt x="70" y="1"/>
                        </a:lnTo>
                        <a:lnTo>
                          <a:pt x="63" y="1"/>
                        </a:lnTo>
                        <a:lnTo>
                          <a:pt x="55" y="1"/>
                        </a:lnTo>
                        <a:lnTo>
                          <a:pt x="49" y="2"/>
                        </a:lnTo>
                        <a:lnTo>
                          <a:pt x="42" y="2"/>
                        </a:lnTo>
                        <a:lnTo>
                          <a:pt x="36" y="3"/>
                        </a:lnTo>
                        <a:lnTo>
                          <a:pt x="30" y="4"/>
                        </a:lnTo>
                        <a:lnTo>
                          <a:pt x="25" y="5"/>
                        </a:lnTo>
                        <a:lnTo>
                          <a:pt x="20" y="6"/>
                        </a:lnTo>
                        <a:lnTo>
                          <a:pt x="15" y="7"/>
                        </a:lnTo>
                        <a:lnTo>
                          <a:pt x="11" y="8"/>
                        </a:lnTo>
                        <a:lnTo>
                          <a:pt x="7" y="11"/>
                        </a:lnTo>
                        <a:lnTo>
                          <a:pt x="5" y="12"/>
                        </a:lnTo>
                        <a:lnTo>
                          <a:pt x="3" y="14"/>
                        </a:lnTo>
                        <a:lnTo>
                          <a:pt x="1" y="15"/>
                        </a:lnTo>
                        <a:lnTo>
                          <a:pt x="0" y="17"/>
                        </a:lnTo>
                        <a:lnTo>
                          <a:pt x="0" y="19"/>
                        </a:lnTo>
                      </a:path>
                    </a:pathLst>
                  </a:custGeom>
                  <a:solidFill>
                    <a:srgbClr val="FFFFFF">
                      <a:alpha val="100000"/>
                    </a:srgbClr>
                  </a:solid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9292" name="Freeform 12"/>
                  <p:cNvSpPr/>
                  <p:nvPr/>
                </p:nvSpPr>
                <p:spPr>
                  <a:xfrm>
                    <a:off x="2110" y="955"/>
                    <a:ext cx="164" cy="19"/>
                  </a:xfrm>
                  <a:custGeom>
                    <a:avLst/>
                    <a:gdLst>
                      <a:gd name="txL" fmla="*/ 0 w 164"/>
                      <a:gd name="txT" fmla="*/ 0 h 19"/>
                      <a:gd name="txR" fmla="*/ 164 w 164"/>
                      <a:gd name="txB" fmla="*/ 19 h 19"/>
                    </a:gdLst>
                    <a:ahLst/>
                    <a:cxnLst>
                      <a:cxn ang="0">
                        <a:pos x="0" y="0"/>
                      </a:cxn>
                      <a:cxn ang="0">
                        <a:pos x="0" y="2"/>
                      </a:cxn>
                      <a:cxn ang="0">
                        <a:pos x="1" y="3"/>
                      </a:cxn>
                      <a:cxn ang="0">
                        <a:pos x="3" y="5"/>
                      </a:cxn>
                      <a:cxn ang="0">
                        <a:pos x="5" y="6"/>
                      </a:cxn>
                      <a:cxn ang="0">
                        <a:pos x="7" y="7"/>
                      </a:cxn>
                      <a:cxn ang="0">
                        <a:pos x="11" y="9"/>
                      </a:cxn>
                      <a:cxn ang="0">
                        <a:pos x="15" y="10"/>
                      </a:cxn>
                      <a:cxn ang="0">
                        <a:pos x="20" y="11"/>
                      </a:cxn>
                      <a:cxn ang="0">
                        <a:pos x="25" y="12"/>
                      </a:cxn>
                      <a:cxn ang="0">
                        <a:pos x="30" y="13"/>
                      </a:cxn>
                      <a:cxn ang="0">
                        <a:pos x="36" y="14"/>
                      </a:cxn>
                      <a:cxn ang="0">
                        <a:pos x="42" y="15"/>
                      </a:cxn>
                      <a:cxn ang="0">
                        <a:pos x="49" y="16"/>
                      </a:cxn>
                      <a:cxn ang="0">
                        <a:pos x="55" y="16"/>
                      </a:cxn>
                      <a:cxn ang="0">
                        <a:pos x="63" y="16"/>
                      </a:cxn>
                      <a:cxn ang="0">
                        <a:pos x="70" y="18"/>
                      </a:cxn>
                      <a:cxn ang="0">
                        <a:pos x="78" y="18"/>
                      </a:cxn>
                      <a:cxn ang="0">
                        <a:pos x="84" y="18"/>
                      </a:cxn>
                      <a:cxn ang="0">
                        <a:pos x="92" y="18"/>
                      </a:cxn>
                      <a:cxn ang="0">
                        <a:pos x="99" y="16"/>
                      </a:cxn>
                      <a:cxn ang="0">
                        <a:pos x="107" y="16"/>
                      </a:cxn>
                      <a:cxn ang="0">
                        <a:pos x="113" y="16"/>
                      </a:cxn>
                      <a:cxn ang="0">
                        <a:pos x="120" y="15"/>
                      </a:cxn>
                      <a:cxn ang="0">
                        <a:pos x="126" y="14"/>
                      </a:cxn>
                      <a:cxn ang="0">
                        <a:pos x="131" y="13"/>
                      </a:cxn>
                      <a:cxn ang="0">
                        <a:pos x="137" y="12"/>
                      </a:cxn>
                      <a:cxn ang="0">
                        <a:pos x="142" y="11"/>
                      </a:cxn>
                      <a:cxn ang="0">
                        <a:pos x="147" y="10"/>
                      </a:cxn>
                      <a:cxn ang="0">
                        <a:pos x="151" y="9"/>
                      </a:cxn>
                      <a:cxn ang="0">
                        <a:pos x="155" y="7"/>
                      </a:cxn>
                      <a:cxn ang="0">
                        <a:pos x="157" y="6"/>
                      </a:cxn>
                      <a:cxn ang="0">
                        <a:pos x="159" y="5"/>
                      </a:cxn>
                      <a:cxn ang="0">
                        <a:pos x="161" y="3"/>
                      </a:cxn>
                      <a:cxn ang="0">
                        <a:pos x="163" y="2"/>
                      </a:cxn>
                      <a:cxn ang="0">
                        <a:pos x="163" y="0"/>
                      </a:cxn>
                    </a:cxnLst>
                    <a:rect l="txL" t="txT" r="txR" b="txB"/>
                    <a:pathLst>
                      <a:path w="164" h="19">
                        <a:moveTo>
                          <a:pt x="0" y="0"/>
                        </a:moveTo>
                        <a:lnTo>
                          <a:pt x="0" y="2"/>
                        </a:lnTo>
                        <a:lnTo>
                          <a:pt x="1" y="3"/>
                        </a:lnTo>
                        <a:lnTo>
                          <a:pt x="3" y="5"/>
                        </a:lnTo>
                        <a:lnTo>
                          <a:pt x="5" y="6"/>
                        </a:lnTo>
                        <a:lnTo>
                          <a:pt x="7" y="7"/>
                        </a:lnTo>
                        <a:lnTo>
                          <a:pt x="11" y="9"/>
                        </a:lnTo>
                        <a:lnTo>
                          <a:pt x="15" y="10"/>
                        </a:lnTo>
                        <a:lnTo>
                          <a:pt x="20" y="11"/>
                        </a:lnTo>
                        <a:lnTo>
                          <a:pt x="25" y="12"/>
                        </a:lnTo>
                        <a:lnTo>
                          <a:pt x="30" y="13"/>
                        </a:lnTo>
                        <a:lnTo>
                          <a:pt x="36" y="14"/>
                        </a:lnTo>
                        <a:lnTo>
                          <a:pt x="42" y="15"/>
                        </a:lnTo>
                        <a:lnTo>
                          <a:pt x="49" y="16"/>
                        </a:lnTo>
                        <a:lnTo>
                          <a:pt x="55" y="16"/>
                        </a:lnTo>
                        <a:lnTo>
                          <a:pt x="63" y="16"/>
                        </a:lnTo>
                        <a:lnTo>
                          <a:pt x="70" y="18"/>
                        </a:lnTo>
                        <a:lnTo>
                          <a:pt x="78" y="18"/>
                        </a:lnTo>
                        <a:lnTo>
                          <a:pt x="84" y="18"/>
                        </a:lnTo>
                        <a:lnTo>
                          <a:pt x="92" y="18"/>
                        </a:lnTo>
                        <a:lnTo>
                          <a:pt x="99" y="16"/>
                        </a:lnTo>
                        <a:lnTo>
                          <a:pt x="107" y="16"/>
                        </a:lnTo>
                        <a:lnTo>
                          <a:pt x="113" y="16"/>
                        </a:lnTo>
                        <a:lnTo>
                          <a:pt x="120" y="15"/>
                        </a:lnTo>
                        <a:lnTo>
                          <a:pt x="126" y="14"/>
                        </a:lnTo>
                        <a:lnTo>
                          <a:pt x="131" y="13"/>
                        </a:lnTo>
                        <a:lnTo>
                          <a:pt x="137" y="12"/>
                        </a:lnTo>
                        <a:lnTo>
                          <a:pt x="142" y="11"/>
                        </a:lnTo>
                        <a:lnTo>
                          <a:pt x="147" y="10"/>
                        </a:lnTo>
                        <a:lnTo>
                          <a:pt x="151" y="9"/>
                        </a:lnTo>
                        <a:lnTo>
                          <a:pt x="155" y="7"/>
                        </a:lnTo>
                        <a:lnTo>
                          <a:pt x="157" y="6"/>
                        </a:lnTo>
                        <a:lnTo>
                          <a:pt x="159" y="5"/>
                        </a:lnTo>
                        <a:lnTo>
                          <a:pt x="161" y="3"/>
                        </a:lnTo>
                        <a:lnTo>
                          <a:pt x="163" y="2"/>
                        </a:lnTo>
                        <a:lnTo>
                          <a:pt x="163" y="0"/>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9293" name="Freeform 13"/>
                  <p:cNvSpPr/>
                  <p:nvPr/>
                </p:nvSpPr>
                <p:spPr>
                  <a:xfrm>
                    <a:off x="2110" y="963"/>
                    <a:ext cx="164" cy="20"/>
                  </a:xfrm>
                  <a:custGeom>
                    <a:avLst/>
                    <a:gdLst>
                      <a:gd name="txL" fmla="*/ 0 w 164"/>
                      <a:gd name="txT" fmla="*/ 0 h 20"/>
                      <a:gd name="txR" fmla="*/ 164 w 164"/>
                      <a:gd name="txB" fmla="*/ 20 h 20"/>
                    </a:gdLst>
                    <a:ahLst/>
                    <a:cxnLst>
                      <a:cxn ang="0">
                        <a:pos x="0" y="0"/>
                      </a:cxn>
                      <a:cxn ang="0">
                        <a:pos x="0" y="2"/>
                      </a:cxn>
                      <a:cxn ang="0">
                        <a:pos x="1" y="3"/>
                      </a:cxn>
                      <a:cxn ang="0">
                        <a:pos x="3" y="5"/>
                      </a:cxn>
                      <a:cxn ang="0">
                        <a:pos x="5" y="6"/>
                      </a:cxn>
                      <a:cxn ang="0">
                        <a:pos x="7" y="8"/>
                      </a:cxn>
                      <a:cxn ang="0">
                        <a:pos x="11" y="10"/>
                      </a:cxn>
                      <a:cxn ang="0">
                        <a:pos x="15" y="11"/>
                      </a:cxn>
                      <a:cxn ang="0">
                        <a:pos x="20" y="12"/>
                      </a:cxn>
                      <a:cxn ang="0">
                        <a:pos x="25" y="13"/>
                      </a:cxn>
                      <a:cxn ang="0">
                        <a:pos x="30" y="15"/>
                      </a:cxn>
                      <a:cxn ang="0">
                        <a:pos x="36" y="15"/>
                      </a:cxn>
                      <a:cxn ang="0">
                        <a:pos x="42" y="16"/>
                      </a:cxn>
                      <a:cxn ang="0">
                        <a:pos x="49" y="17"/>
                      </a:cxn>
                      <a:cxn ang="0">
                        <a:pos x="55" y="17"/>
                      </a:cxn>
                      <a:cxn ang="0">
                        <a:pos x="63" y="19"/>
                      </a:cxn>
                      <a:cxn ang="0">
                        <a:pos x="70" y="19"/>
                      </a:cxn>
                      <a:cxn ang="0">
                        <a:pos x="78" y="19"/>
                      </a:cxn>
                      <a:cxn ang="0">
                        <a:pos x="84" y="19"/>
                      </a:cxn>
                      <a:cxn ang="0">
                        <a:pos x="92" y="19"/>
                      </a:cxn>
                      <a:cxn ang="0">
                        <a:pos x="99" y="19"/>
                      </a:cxn>
                      <a:cxn ang="0">
                        <a:pos x="107" y="17"/>
                      </a:cxn>
                      <a:cxn ang="0">
                        <a:pos x="113" y="17"/>
                      </a:cxn>
                      <a:cxn ang="0">
                        <a:pos x="120" y="16"/>
                      </a:cxn>
                      <a:cxn ang="0">
                        <a:pos x="126" y="15"/>
                      </a:cxn>
                      <a:cxn ang="0">
                        <a:pos x="131" y="15"/>
                      </a:cxn>
                      <a:cxn ang="0">
                        <a:pos x="137" y="13"/>
                      </a:cxn>
                      <a:cxn ang="0">
                        <a:pos x="142" y="12"/>
                      </a:cxn>
                      <a:cxn ang="0">
                        <a:pos x="147" y="11"/>
                      </a:cxn>
                      <a:cxn ang="0">
                        <a:pos x="151" y="10"/>
                      </a:cxn>
                      <a:cxn ang="0">
                        <a:pos x="155" y="8"/>
                      </a:cxn>
                      <a:cxn ang="0">
                        <a:pos x="157" y="6"/>
                      </a:cxn>
                      <a:cxn ang="0">
                        <a:pos x="159" y="5"/>
                      </a:cxn>
                      <a:cxn ang="0">
                        <a:pos x="161" y="3"/>
                      </a:cxn>
                      <a:cxn ang="0">
                        <a:pos x="163" y="2"/>
                      </a:cxn>
                      <a:cxn ang="0">
                        <a:pos x="163" y="0"/>
                      </a:cxn>
                    </a:cxnLst>
                    <a:rect l="txL" t="txT" r="txR" b="txB"/>
                    <a:pathLst>
                      <a:path w="164" h="20">
                        <a:moveTo>
                          <a:pt x="0" y="0"/>
                        </a:moveTo>
                        <a:lnTo>
                          <a:pt x="0" y="2"/>
                        </a:lnTo>
                        <a:lnTo>
                          <a:pt x="1" y="3"/>
                        </a:lnTo>
                        <a:lnTo>
                          <a:pt x="3" y="5"/>
                        </a:lnTo>
                        <a:lnTo>
                          <a:pt x="5" y="6"/>
                        </a:lnTo>
                        <a:lnTo>
                          <a:pt x="7" y="8"/>
                        </a:lnTo>
                        <a:lnTo>
                          <a:pt x="11" y="10"/>
                        </a:lnTo>
                        <a:lnTo>
                          <a:pt x="15" y="11"/>
                        </a:lnTo>
                        <a:lnTo>
                          <a:pt x="20" y="12"/>
                        </a:lnTo>
                        <a:lnTo>
                          <a:pt x="25" y="13"/>
                        </a:lnTo>
                        <a:lnTo>
                          <a:pt x="30" y="15"/>
                        </a:lnTo>
                        <a:lnTo>
                          <a:pt x="36" y="15"/>
                        </a:lnTo>
                        <a:lnTo>
                          <a:pt x="42" y="16"/>
                        </a:lnTo>
                        <a:lnTo>
                          <a:pt x="49" y="17"/>
                        </a:lnTo>
                        <a:lnTo>
                          <a:pt x="55" y="17"/>
                        </a:lnTo>
                        <a:lnTo>
                          <a:pt x="63" y="19"/>
                        </a:lnTo>
                        <a:lnTo>
                          <a:pt x="70" y="19"/>
                        </a:lnTo>
                        <a:lnTo>
                          <a:pt x="78" y="19"/>
                        </a:lnTo>
                        <a:lnTo>
                          <a:pt x="84" y="19"/>
                        </a:lnTo>
                        <a:lnTo>
                          <a:pt x="92" y="19"/>
                        </a:lnTo>
                        <a:lnTo>
                          <a:pt x="99" y="19"/>
                        </a:lnTo>
                        <a:lnTo>
                          <a:pt x="107" y="17"/>
                        </a:lnTo>
                        <a:lnTo>
                          <a:pt x="113" y="17"/>
                        </a:lnTo>
                        <a:lnTo>
                          <a:pt x="120" y="16"/>
                        </a:lnTo>
                        <a:lnTo>
                          <a:pt x="126" y="15"/>
                        </a:lnTo>
                        <a:lnTo>
                          <a:pt x="131" y="15"/>
                        </a:lnTo>
                        <a:lnTo>
                          <a:pt x="137" y="13"/>
                        </a:lnTo>
                        <a:lnTo>
                          <a:pt x="142" y="12"/>
                        </a:lnTo>
                        <a:lnTo>
                          <a:pt x="147" y="11"/>
                        </a:lnTo>
                        <a:lnTo>
                          <a:pt x="151" y="10"/>
                        </a:lnTo>
                        <a:lnTo>
                          <a:pt x="155" y="8"/>
                        </a:lnTo>
                        <a:lnTo>
                          <a:pt x="157" y="6"/>
                        </a:lnTo>
                        <a:lnTo>
                          <a:pt x="159" y="5"/>
                        </a:lnTo>
                        <a:lnTo>
                          <a:pt x="161" y="3"/>
                        </a:lnTo>
                        <a:lnTo>
                          <a:pt x="163" y="2"/>
                        </a:lnTo>
                        <a:lnTo>
                          <a:pt x="163" y="0"/>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9294" name="Freeform 14"/>
                  <p:cNvSpPr/>
                  <p:nvPr/>
                </p:nvSpPr>
                <p:spPr>
                  <a:xfrm>
                    <a:off x="2110" y="973"/>
                    <a:ext cx="164" cy="20"/>
                  </a:xfrm>
                  <a:custGeom>
                    <a:avLst/>
                    <a:gdLst>
                      <a:gd name="txL" fmla="*/ 0 w 164"/>
                      <a:gd name="txT" fmla="*/ 0 h 20"/>
                      <a:gd name="txR" fmla="*/ 164 w 164"/>
                      <a:gd name="txB" fmla="*/ 20 h 20"/>
                    </a:gdLst>
                    <a:ahLst/>
                    <a:cxnLst>
                      <a:cxn ang="0">
                        <a:pos x="0" y="0"/>
                      </a:cxn>
                      <a:cxn ang="0">
                        <a:pos x="0" y="1"/>
                      </a:cxn>
                      <a:cxn ang="0">
                        <a:pos x="1" y="3"/>
                      </a:cxn>
                      <a:cxn ang="0">
                        <a:pos x="3" y="4"/>
                      </a:cxn>
                      <a:cxn ang="0">
                        <a:pos x="5" y="6"/>
                      </a:cxn>
                      <a:cxn ang="0">
                        <a:pos x="7" y="7"/>
                      </a:cxn>
                      <a:cxn ang="0">
                        <a:pos x="11" y="8"/>
                      </a:cxn>
                      <a:cxn ang="0">
                        <a:pos x="15" y="11"/>
                      </a:cxn>
                      <a:cxn ang="0">
                        <a:pos x="20" y="12"/>
                      </a:cxn>
                      <a:cxn ang="0">
                        <a:pos x="25" y="13"/>
                      </a:cxn>
                      <a:cxn ang="0">
                        <a:pos x="30" y="14"/>
                      </a:cxn>
                      <a:cxn ang="0">
                        <a:pos x="36" y="15"/>
                      </a:cxn>
                      <a:cxn ang="0">
                        <a:pos x="42" y="16"/>
                      </a:cxn>
                      <a:cxn ang="0">
                        <a:pos x="49" y="16"/>
                      </a:cxn>
                      <a:cxn ang="0">
                        <a:pos x="55" y="17"/>
                      </a:cxn>
                      <a:cxn ang="0">
                        <a:pos x="63" y="17"/>
                      </a:cxn>
                      <a:cxn ang="0">
                        <a:pos x="70" y="17"/>
                      </a:cxn>
                      <a:cxn ang="0">
                        <a:pos x="78" y="19"/>
                      </a:cxn>
                      <a:cxn ang="0">
                        <a:pos x="84" y="19"/>
                      </a:cxn>
                      <a:cxn ang="0">
                        <a:pos x="92" y="17"/>
                      </a:cxn>
                      <a:cxn ang="0">
                        <a:pos x="99" y="17"/>
                      </a:cxn>
                      <a:cxn ang="0">
                        <a:pos x="107" y="17"/>
                      </a:cxn>
                      <a:cxn ang="0">
                        <a:pos x="113" y="16"/>
                      </a:cxn>
                      <a:cxn ang="0">
                        <a:pos x="120" y="16"/>
                      </a:cxn>
                      <a:cxn ang="0">
                        <a:pos x="126" y="15"/>
                      </a:cxn>
                      <a:cxn ang="0">
                        <a:pos x="131" y="14"/>
                      </a:cxn>
                      <a:cxn ang="0">
                        <a:pos x="137" y="13"/>
                      </a:cxn>
                      <a:cxn ang="0">
                        <a:pos x="142" y="12"/>
                      </a:cxn>
                      <a:cxn ang="0">
                        <a:pos x="147" y="11"/>
                      </a:cxn>
                      <a:cxn ang="0">
                        <a:pos x="151" y="8"/>
                      </a:cxn>
                      <a:cxn ang="0">
                        <a:pos x="155" y="7"/>
                      </a:cxn>
                      <a:cxn ang="0">
                        <a:pos x="157" y="6"/>
                      </a:cxn>
                      <a:cxn ang="0">
                        <a:pos x="159" y="4"/>
                      </a:cxn>
                      <a:cxn ang="0">
                        <a:pos x="161" y="3"/>
                      </a:cxn>
                      <a:cxn ang="0">
                        <a:pos x="163" y="1"/>
                      </a:cxn>
                      <a:cxn ang="0">
                        <a:pos x="163" y="0"/>
                      </a:cxn>
                    </a:cxnLst>
                    <a:rect l="txL" t="txT" r="txR" b="txB"/>
                    <a:pathLst>
                      <a:path w="164" h="20">
                        <a:moveTo>
                          <a:pt x="0" y="0"/>
                        </a:moveTo>
                        <a:lnTo>
                          <a:pt x="0" y="1"/>
                        </a:lnTo>
                        <a:lnTo>
                          <a:pt x="1" y="3"/>
                        </a:lnTo>
                        <a:lnTo>
                          <a:pt x="3" y="4"/>
                        </a:lnTo>
                        <a:lnTo>
                          <a:pt x="5" y="6"/>
                        </a:lnTo>
                        <a:lnTo>
                          <a:pt x="7" y="7"/>
                        </a:lnTo>
                        <a:lnTo>
                          <a:pt x="11" y="8"/>
                        </a:lnTo>
                        <a:lnTo>
                          <a:pt x="15" y="11"/>
                        </a:lnTo>
                        <a:lnTo>
                          <a:pt x="20" y="12"/>
                        </a:lnTo>
                        <a:lnTo>
                          <a:pt x="25" y="13"/>
                        </a:lnTo>
                        <a:lnTo>
                          <a:pt x="30" y="14"/>
                        </a:lnTo>
                        <a:lnTo>
                          <a:pt x="36" y="15"/>
                        </a:lnTo>
                        <a:lnTo>
                          <a:pt x="42" y="16"/>
                        </a:lnTo>
                        <a:lnTo>
                          <a:pt x="49" y="16"/>
                        </a:lnTo>
                        <a:lnTo>
                          <a:pt x="55" y="17"/>
                        </a:lnTo>
                        <a:lnTo>
                          <a:pt x="63" y="17"/>
                        </a:lnTo>
                        <a:lnTo>
                          <a:pt x="70" y="17"/>
                        </a:lnTo>
                        <a:lnTo>
                          <a:pt x="78" y="19"/>
                        </a:lnTo>
                        <a:lnTo>
                          <a:pt x="84" y="19"/>
                        </a:lnTo>
                        <a:lnTo>
                          <a:pt x="92" y="17"/>
                        </a:lnTo>
                        <a:lnTo>
                          <a:pt x="99" y="17"/>
                        </a:lnTo>
                        <a:lnTo>
                          <a:pt x="107" y="17"/>
                        </a:lnTo>
                        <a:lnTo>
                          <a:pt x="113" y="16"/>
                        </a:lnTo>
                        <a:lnTo>
                          <a:pt x="120" y="16"/>
                        </a:lnTo>
                        <a:lnTo>
                          <a:pt x="126" y="15"/>
                        </a:lnTo>
                        <a:lnTo>
                          <a:pt x="131" y="14"/>
                        </a:lnTo>
                        <a:lnTo>
                          <a:pt x="137" y="13"/>
                        </a:lnTo>
                        <a:lnTo>
                          <a:pt x="142" y="12"/>
                        </a:lnTo>
                        <a:lnTo>
                          <a:pt x="147" y="11"/>
                        </a:lnTo>
                        <a:lnTo>
                          <a:pt x="151" y="8"/>
                        </a:lnTo>
                        <a:lnTo>
                          <a:pt x="155" y="7"/>
                        </a:lnTo>
                        <a:lnTo>
                          <a:pt x="157" y="6"/>
                        </a:lnTo>
                        <a:lnTo>
                          <a:pt x="159" y="4"/>
                        </a:lnTo>
                        <a:lnTo>
                          <a:pt x="161" y="3"/>
                        </a:lnTo>
                        <a:lnTo>
                          <a:pt x="163" y="1"/>
                        </a:lnTo>
                        <a:lnTo>
                          <a:pt x="163" y="0"/>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grpSp>
            <p:sp>
              <p:nvSpPr>
                <p:cNvPr id="9290" name="Freeform 15"/>
                <p:cNvSpPr/>
                <p:nvPr/>
              </p:nvSpPr>
              <p:spPr>
                <a:xfrm>
                  <a:off x="2178" y="1038"/>
                  <a:ext cx="126" cy="98"/>
                </a:xfrm>
                <a:custGeom>
                  <a:avLst/>
                  <a:gdLst>
                    <a:gd name="txL" fmla="*/ 0 w 126"/>
                    <a:gd name="txT" fmla="*/ 0 h 98"/>
                    <a:gd name="txR" fmla="*/ 126 w 126"/>
                    <a:gd name="txB" fmla="*/ 98 h 98"/>
                  </a:gdLst>
                  <a:ahLst/>
                  <a:cxnLst>
                    <a:cxn ang="0">
                      <a:pos x="0" y="84"/>
                    </a:cxn>
                    <a:cxn ang="0">
                      <a:pos x="0" y="0"/>
                    </a:cxn>
                    <a:cxn ang="0">
                      <a:pos x="125" y="0"/>
                    </a:cxn>
                    <a:cxn ang="0">
                      <a:pos x="125" y="84"/>
                    </a:cxn>
                    <a:cxn ang="0">
                      <a:pos x="120" y="81"/>
                    </a:cxn>
                    <a:cxn ang="0">
                      <a:pos x="115" y="79"/>
                    </a:cxn>
                    <a:cxn ang="0">
                      <a:pos x="111" y="76"/>
                    </a:cxn>
                    <a:cxn ang="0">
                      <a:pos x="105" y="74"/>
                    </a:cxn>
                    <a:cxn ang="0">
                      <a:pos x="101" y="73"/>
                    </a:cxn>
                    <a:cxn ang="0">
                      <a:pos x="96" y="72"/>
                    </a:cxn>
                    <a:cxn ang="0">
                      <a:pos x="90" y="72"/>
                    </a:cxn>
                    <a:cxn ang="0">
                      <a:pos x="86" y="73"/>
                    </a:cxn>
                    <a:cxn ang="0">
                      <a:pos x="80" y="74"/>
                    </a:cxn>
                    <a:cxn ang="0">
                      <a:pos x="76" y="76"/>
                    </a:cxn>
                    <a:cxn ang="0">
                      <a:pos x="71" y="79"/>
                    </a:cxn>
                    <a:cxn ang="0">
                      <a:pos x="67" y="81"/>
                    </a:cxn>
                    <a:cxn ang="0">
                      <a:pos x="62" y="84"/>
                    </a:cxn>
                    <a:cxn ang="0">
                      <a:pos x="57" y="88"/>
                    </a:cxn>
                    <a:cxn ang="0">
                      <a:pos x="53" y="91"/>
                    </a:cxn>
                    <a:cxn ang="0">
                      <a:pos x="48" y="93"/>
                    </a:cxn>
                    <a:cxn ang="0">
                      <a:pos x="44" y="94"/>
                    </a:cxn>
                    <a:cxn ang="0">
                      <a:pos x="38" y="97"/>
                    </a:cxn>
                    <a:cxn ang="0">
                      <a:pos x="34" y="97"/>
                    </a:cxn>
                    <a:cxn ang="0">
                      <a:pos x="28" y="97"/>
                    </a:cxn>
                    <a:cxn ang="0">
                      <a:pos x="23" y="97"/>
                    </a:cxn>
                    <a:cxn ang="0">
                      <a:pos x="18" y="94"/>
                    </a:cxn>
                    <a:cxn ang="0">
                      <a:pos x="13" y="93"/>
                    </a:cxn>
                    <a:cxn ang="0">
                      <a:pos x="9" y="91"/>
                    </a:cxn>
                    <a:cxn ang="0">
                      <a:pos x="4" y="88"/>
                    </a:cxn>
                    <a:cxn ang="0">
                      <a:pos x="0" y="84"/>
                    </a:cxn>
                  </a:cxnLst>
                  <a:rect l="txL" t="txT" r="txR" b="txB"/>
                  <a:pathLst>
                    <a:path w="126" h="98">
                      <a:moveTo>
                        <a:pt x="0" y="84"/>
                      </a:moveTo>
                      <a:lnTo>
                        <a:pt x="0" y="0"/>
                      </a:lnTo>
                      <a:lnTo>
                        <a:pt x="125" y="0"/>
                      </a:lnTo>
                      <a:lnTo>
                        <a:pt x="125" y="84"/>
                      </a:lnTo>
                      <a:lnTo>
                        <a:pt x="120" y="81"/>
                      </a:lnTo>
                      <a:lnTo>
                        <a:pt x="115" y="79"/>
                      </a:lnTo>
                      <a:lnTo>
                        <a:pt x="111" y="76"/>
                      </a:lnTo>
                      <a:lnTo>
                        <a:pt x="105" y="74"/>
                      </a:lnTo>
                      <a:lnTo>
                        <a:pt x="101" y="73"/>
                      </a:lnTo>
                      <a:lnTo>
                        <a:pt x="96" y="72"/>
                      </a:lnTo>
                      <a:lnTo>
                        <a:pt x="90" y="72"/>
                      </a:lnTo>
                      <a:lnTo>
                        <a:pt x="86" y="73"/>
                      </a:lnTo>
                      <a:lnTo>
                        <a:pt x="80" y="74"/>
                      </a:lnTo>
                      <a:lnTo>
                        <a:pt x="76" y="76"/>
                      </a:lnTo>
                      <a:lnTo>
                        <a:pt x="71" y="79"/>
                      </a:lnTo>
                      <a:lnTo>
                        <a:pt x="67" y="81"/>
                      </a:lnTo>
                      <a:lnTo>
                        <a:pt x="62" y="84"/>
                      </a:lnTo>
                      <a:lnTo>
                        <a:pt x="57" y="88"/>
                      </a:lnTo>
                      <a:lnTo>
                        <a:pt x="53" y="91"/>
                      </a:lnTo>
                      <a:lnTo>
                        <a:pt x="48" y="93"/>
                      </a:lnTo>
                      <a:lnTo>
                        <a:pt x="44" y="94"/>
                      </a:lnTo>
                      <a:lnTo>
                        <a:pt x="38" y="97"/>
                      </a:lnTo>
                      <a:lnTo>
                        <a:pt x="34" y="97"/>
                      </a:lnTo>
                      <a:lnTo>
                        <a:pt x="28" y="97"/>
                      </a:lnTo>
                      <a:lnTo>
                        <a:pt x="23" y="97"/>
                      </a:lnTo>
                      <a:lnTo>
                        <a:pt x="18" y="94"/>
                      </a:lnTo>
                      <a:lnTo>
                        <a:pt x="13" y="93"/>
                      </a:lnTo>
                      <a:lnTo>
                        <a:pt x="9" y="91"/>
                      </a:lnTo>
                      <a:lnTo>
                        <a:pt x="4" y="88"/>
                      </a:lnTo>
                      <a:lnTo>
                        <a:pt x="0" y="84"/>
                      </a:lnTo>
                    </a:path>
                  </a:pathLst>
                </a:custGeom>
                <a:solidFill>
                  <a:srgbClr val="FFFFFF">
                    <a:alpha val="100000"/>
                  </a:srgbClr>
                </a:solidFill>
                <a:ln w="12700" cap="rnd" cmpd="sng">
                  <a:solidFill>
                    <a:srgbClr val="000000">
                      <a:alpha val="100000"/>
                    </a:srgbClr>
                  </a:solidFill>
                  <a:prstDash val="solid"/>
                  <a:round/>
                  <a:headEnd type="none" w="sm" len="sm"/>
                  <a:tailEnd type="none" w="sm" len="sm"/>
                </a:ln>
              </p:spPr>
              <p:txBody>
                <a:bodyPr/>
                <a:lstStyle/>
                <a:p>
                  <a:endParaRPr lang="zh-CN" altLang="en-US"/>
                </a:p>
              </p:txBody>
            </p:sp>
          </p:grpSp>
          <p:grpSp>
            <p:nvGrpSpPr>
              <p:cNvPr id="9282" name="Group 16"/>
              <p:cNvGrpSpPr/>
              <p:nvPr/>
            </p:nvGrpSpPr>
            <p:grpSpPr>
              <a:xfrm>
                <a:off x="1811" y="933"/>
                <a:ext cx="192" cy="164"/>
                <a:chOff x="1811" y="933"/>
                <a:chExt cx="192" cy="164"/>
              </a:xfrm>
            </p:grpSpPr>
            <p:sp>
              <p:nvSpPr>
                <p:cNvPr id="9286" name="Rectangle 17"/>
                <p:cNvSpPr/>
                <p:nvPr/>
              </p:nvSpPr>
              <p:spPr>
                <a:xfrm>
                  <a:off x="1853" y="933"/>
                  <a:ext cx="150" cy="125"/>
                </a:xfrm>
                <a:prstGeom prst="rect">
                  <a:avLst/>
                </a:prstGeom>
                <a:solidFill>
                  <a:srgbClr val="00CC99"/>
                </a:solidFill>
                <a:ln w="127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ea typeface="楷体_GB2312" pitchFamily="49" charset="-122"/>
                  </a:endParaRPr>
                </a:p>
              </p:txBody>
            </p:sp>
            <p:sp>
              <p:nvSpPr>
                <p:cNvPr id="9287" name="Rectangle 18"/>
                <p:cNvSpPr/>
                <p:nvPr/>
              </p:nvSpPr>
              <p:spPr>
                <a:xfrm>
                  <a:off x="1833" y="953"/>
                  <a:ext cx="148" cy="125"/>
                </a:xfrm>
                <a:prstGeom prst="rect">
                  <a:avLst/>
                </a:prstGeom>
                <a:solidFill>
                  <a:srgbClr val="00CC99"/>
                </a:solidFill>
                <a:ln w="127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ea typeface="楷体_GB2312" pitchFamily="49" charset="-122"/>
                  </a:endParaRPr>
                </a:p>
              </p:txBody>
            </p:sp>
            <p:sp>
              <p:nvSpPr>
                <p:cNvPr id="9288" name="Rectangle 19"/>
                <p:cNvSpPr/>
                <p:nvPr/>
              </p:nvSpPr>
              <p:spPr>
                <a:xfrm>
                  <a:off x="1811" y="971"/>
                  <a:ext cx="150" cy="126"/>
                </a:xfrm>
                <a:prstGeom prst="rect">
                  <a:avLst/>
                </a:prstGeom>
                <a:solidFill>
                  <a:srgbClr val="00CC99"/>
                </a:solidFill>
                <a:ln w="127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ea typeface="楷体_GB2312" pitchFamily="49" charset="-122"/>
                  </a:endParaRPr>
                </a:p>
              </p:txBody>
            </p:sp>
          </p:grpSp>
          <p:grpSp>
            <p:nvGrpSpPr>
              <p:cNvPr id="9283" name="Group 20"/>
              <p:cNvGrpSpPr/>
              <p:nvPr/>
            </p:nvGrpSpPr>
            <p:grpSpPr>
              <a:xfrm>
                <a:off x="2017" y="979"/>
                <a:ext cx="100" cy="58"/>
                <a:chOff x="2017" y="979"/>
                <a:chExt cx="100" cy="58"/>
              </a:xfrm>
            </p:grpSpPr>
            <p:sp>
              <p:nvSpPr>
                <p:cNvPr id="9284" name="Line 21"/>
                <p:cNvSpPr/>
                <p:nvPr/>
              </p:nvSpPr>
              <p:spPr>
                <a:xfrm>
                  <a:off x="2017" y="1007"/>
                  <a:ext cx="58" cy="0"/>
                </a:xfrm>
                <a:prstGeom prst="line">
                  <a:avLst/>
                </a:prstGeom>
                <a:ln w="12700" cap="flat" cmpd="sng">
                  <a:solidFill>
                    <a:srgbClr val="000000"/>
                  </a:solidFill>
                  <a:prstDash val="solid"/>
                  <a:headEnd type="none" w="sm" len="sm"/>
                  <a:tailEnd type="none" w="sm" len="sm"/>
                </a:ln>
              </p:spPr>
              <p:txBody>
                <a:bodyPr/>
                <a:lstStyle/>
                <a:p>
                  <a:endParaRPr lang="zh-CN" altLang="en-US"/>
                </a:p>
              </p:txBody>
            </p:sp>
            <p:sp>
              <p:nvSpPr>
                <p:cNvPr id="9285" name="Freeform 22"/>
                <p:cNvSpPr/>
                <p:nvPr/>
              </p:nvSpPr>
              <p:spPr>
                <a:xfrm>
                  <a:off x="2056" y="979"/>
                  <a:ext cx="61" cy="58"/>
                </a:xfrm>
                <a:custGeom>
                  <a:avLst/>
                  <a:gdLst>
                    <a:gd name="txL" fmla="*/ 0 w 61"/>
                    <a:gd name="txT" fmla="*/ 0 h 58"/>
                    <a:gd name="txR" fmla="*/ 61 w 61"/>
                    <a:gd name="txB" fmla="*/ 58 h 58"/>
                  </a:gdLst>
                  <a:ahLst/>
                  <a:cxnLst>
                    <a:cxn ang="0">
                      <a:pos x="0" y="57"/>
                    </a:cxn>
                    <a:cxn ang="0">
                      <a:pos x="60" y="28"/>
                    </a:cxn>
                    <a:cxn ang="0">
                      <a:pos x="0" y="0"/>
                    </a:cxn>
                    <a:cxn ang="0">
                      <a:pos x="19" y="28"/>
                    </a:cxn>
                    <a:cxn ang="0">
                      <a:pos x="0" y="57"/>
                    </a:cxn>
                  </a:cxnLst>
                  <a:rect l="txL" t="txT" r="txR" b="txB"/>
                  <a:pathLst>
                    <a:path w="61" h="58">
                      <a:moveTo>
                        <a:pt x="0" y="57"/>
                      </a:moveTo>
                      <a:lnTo>
                        <a:pt x="60" y="28"/>
                      </a:lnTo>
                      <a:lnTo>
                        <a:pt x="0" y="0"/>
                      </a:lnTo>
                      <a:lnTo>
                        <a:pt x="19" y="28"/>
                      </a:lnTo>
                      <a:lnTo>
                        <a:pt x="0" y="57"/>
                      </a:lnTo>
                    </a:path>
                  </a:pathLst>
                </a:custGeom>
                <a:solidFill>
                  <a:srgbClr val="000000">
                    <a:alpha val="100000"/>
                  </a:srgbClr>
                </a:solidFill>
                <a:ln w="9525">
                  <a:noFill/>
                </a:ln>
              </p:spPr>
              <p:txBody>
                <a:bodyPr/>
                <a:lstStyle/>
                <a:p>
                  <a:endParaRPr lang="zh-CN" altLang="en-US"/>
                </a:p>
              </p:txBody>
            </p:sp>
          </p:grpSp>
        </p:grpSp>
      </p:grpSp>
      <p:grpSp>
        <p:nvGrpSpPr>
          <p:cNvPr id="8" name="Group 23"/>
          <p:cNvGrpSpPr/>
          <p:nvPr/>
        </p:nvGrpSpPr>
        <p:grpSpPr>
          <a:xfrm>
            <a:off x="3657600" y="2536825"/>
            <a:ext cx="1111250" cy="923925"/>
            <a:chOff x="2304" y="1598"/>
            <a:chExt cx="700" cy="582"/>
          </a:xfrm>
          <a:solidFill>
            <a:schemeClr val="tx2">
              <a:lumMod val="60000"/>
              <a:lumOff val="40000"/>
            </a:schemeClr>
          </a:solidFill>
        </p:grpSpPr>
        <p:sp>
          <p:nvSpPr>
            <p:cNvPr id="9263" name="Rectangle 24"/>
            <p:cNvSpPr/>
            <p:nvPr/>
          </p:nvSpPr>
          <p:spPr>
            <a:xfrm>
              <a:off x="2304" y="1598"/>
              <a:ext cx="700" cy="582"/>
            </a:xfrm>
            <a:prstGeom prst="rect">
              <a:avLst/>
            </a:prstGeom>
            <a:grpFill/>
            <a:ln w="127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000" dirty="0">
                  <a:ea typeface="楷体_GB2312" pitchFamily="49" charset="-122"/>
                </a:rPr>
                <a:t>语法分析</a:t>
              </a:r>
              <a:endParaRPr lang="zh-CN" altLang="en-US" sz="2400" dirty="0">
                <a:ea typeface="楷体_GB2312" pitchFamily="49" charset="-122"/>
              </a:endParaRPr>
            </a:p>
            <a:p>
              <a:pPr marL="0" lvl="0" indent="0" eaLnBrk="1" hangingPunct="1">
                <a:spcBef>
                  <a:spcPct val="0"/>
                </a:spcBef>
                <a:buNone/>
              </a:pPr>
              <a:endParaRPr lang="en-US" altLang="zh-CN" sz="2400" dirty="0">
                <a:ea typeface="楷体_GB2312" pitchFamily="49" charset="-122"/>
              </a:endParaRPr>
            </a:p>
          </p:txBody>
        </p:sp>
        <p:grpSp>
          <p:nvGrpSpPr>
            <p:cNvPr id="9264" name="Group 25"/>
            <p:cNvGrpSpPr/>
            <p:nvPr/>
          </p:nvGrpSpPr>
          <p:grpSpPr>
            <a:xfrm>
              <a:off x="2401" y="1927"/>
              <a:ext cx="455" cy="203"/>
              <a:chOff x="1811" y="933"/>
              <a:chExt cx="493" cy="203"/>
            </a:xfrm>
            <a:grpFill/>
          </p:grpSpPr>
          <p:grpSp>
            <p:nvGrpSpPr>
              <p:cNvPr id="9265" name="Group 26"/>
              <p:cNvGrpSpPr/>
              <p:nvPr/>
            </p:nvGrpSpPr>
            <p:grpSpPr>
              <a:xfrm>
                <a:off x="2110" y="935"/>
                <a:ext cx="194" cy="201"/>
                <a:chOff x="2110" y="935"/>
                <a:chExt cx="194" cy="201"/>
              </a:xfrm>
              <a:grpFill/>
            </p:grpSpPr>
            <p:grpSp>
              <p:nvGrpSpPr>
                <p:cNvPr id="9273" name="Group 27"/>
                <p:cNvGrpSpPr/>
                <p:nvPr/>
              </p:nvGrpSpPr>
              <p:grpSpPr>
                <a:xfrm>
                  <a:off x="2110" y="935"/>
                  <a:ext cx="164" cy="119"/>
                  <a:chOff x="2110" y="935"/>
                  <a:chExt cx="164" cy="119"/>
                </a:xfrm>
                <a:grpFill/>
              </p:grpSpPr>
              <p:sp>
                <p:nvSpPr>
                  <p:cNvPr id="9275" name="Freeform 28"/>
                  <p:cNvSpPr/>
                  <p:nvPr/>
                </p:nvSpPr>
                <p:spPr>
                  <a:xfrm>
                    <a:off x="2110" y="935"/>
                    <a:ext cx="164" cy="119"/>
                  </a:xfrm>
                  <a:custGeom>
                    <a:avLst/>
                    <a:gdLst>
                      <a:gd name="txL" fmla="*/ 0 w 164"/>
                      <a:gd name="txT" fmla="*/ 0 h 119"/>
                      <a:gd name="txR" fmla="*/ 164 w 164"/>
                      <a:gd name="txB" fmla="*/ 119 h 119"/>
                    </a:gdLst>
                    <a:ahLst/>
                    <a:cxnLst>
                      <a:cxn ang="0">
                        <a:pos x="0" y="98"/>
                      </a:cxn>
                      <a:cxn ang="0">
                        <a:pos x="1" y="102"/>
                      </a:cxn>
                      <a:cxn ang="0">
                        <a:pos x="5" y="105"/>
                      </a:cxn>
                      <a:cxn ang="0">
                        <a:pos x="11" y="109"/>
                      </a:cxn>
                      <a:cxn ang="0">
                        <a:pos x="20" y="111"/>
                      </a:cxn>
                      <a:cxn ang="0">
                        <a:pos x="30" y="113"/>
                      </a:cxn>
                      <a:cxn ang="0">
                        <a:pos x="42" y="115"/>
                      </a:cxn>
                      <a:cxn ang="0">
                        <a:pos x="55" y="116"/>
                      </a:cxn>
                      <a:cxn ang="0">
                        <a:pos x="70" y="118"/>
                      </a:cxn>
                      <a:cxn ang="0">
                        <a:pos x="84" y="118"/>
                      </a:cxn>
                      <a:cxn ang="0">
                        <a:pos x="99" y="116"/>
                      </a:cxn>
                      <a:cxn ang="0">
                        <a:pos x="113" y="115"/>
                      </a:cxn>
                      <a:cxn ang="0">
                        <a:pos x="126" y="114"/>
                      </a:cxn>
                      <a:cxn ang="0">
                        <a:pos x="137" y="112"/>
                      </a:cxn>
                      <a:cxn ang="0">
                        <a:pos x="147" y="110"/>
                      </a:cxn>
                      <a:cxn ang="0">
                        <a:pos x="155" y="106"/>
                      </a:cxn>
                      <a:cxn ang="0">
                        <a:pos x="159" y="104"/>
                      </a:cxn>
                      <a:cxn ang="0">
                        <a:pos x="163" y="101"/>
                      </a:cxn>
                      <a:cxn ang="0">
                        <a:pos x="163" y="19"/>
                      </a:cxn>
                      <a:cxn ang="0">
                        <a:pos x="161" y="15"/>
                      </a:cxn>
                      <a:cxn ang="0">
                        <a:pos x="157" y="12"/>
                      </a:cxn>
                      <a:cxn ang="0">
                        <a:pos x="151" y="8"/>
                      </a:cxn>
                      <a:cxn ang="0">
                        <a:pos x="142" y="6"/>
                      </a:cxn>
                      <a:cxn ang="0">
                        <a:pos x="131" y="4"/>
                      </a:cxn>
                      <a:cxn ang="0">
                        <a:pos x="120" y="2"/>
                      </a:cxn>
                      <a:cxn ang="0">
                        <a:pos x="107" y="1"/>
                      </a:cxn>
                      <a:cxn ang="0">
                        <a:pos x="92" y="1"/>
                      </a:cxn>
                      <a:cxn ang="0">
                        <a:pos x="78" y="0"/>
                      </a:cxn>
                      <a:cxn ang="0">
                        <a:pos x="63" y="1"/>
                      </a:cxn>
                      <a:cxn ang="0">
                        <a:pos x="49" y="2"/>
                      </a:cxn>
                      <a:cxn ang="0">
                        <a:pos x="36" y="3"/>
                      </a:cxn>
                      <a:cxn ang="0">
                        <a:pos x="25" y="5"/>
                      </a:cxn>
                      <a:cxn ang="0">
                        <a:pos x="15" y="7"/>
                      </a:cxn>
                      <a:cxn ang="0">
                        <a:pos x="7" y="11"/>
                      </a:cxn>
                      <a:cxn ang="0">
                        <a:pos x="3" y="14"/>
                      </a:cxn>
                      <a:cxn ang="0">
                        <a:pos x="0" y="17"/>
                      </a:cxn>
                    </a:cxnLst>
                    <a:rect l="txL" t="txT" r="txR" b="txB"/>
                    <a:pathLst>
                      <a:path w="164" h="119">
                        <a:moveTo>
                          <a:pt x="0" y="19"/>
                        </a:moveTo>
                        <a:lnTo>
                          <a:pt x="0" y="98"/>
                        </a:lnTo>
                        <a:lnTo>
                          <a:pt x="0" y="101"/>
                        </a:lnTo>
                        <a:lnTo>
                          <a:pt x="1" y="102"/>
                        </a:lnTo>
                        <a:lnTo>
                          <a:pt x="3" y="104"/>
                        </a:lnTo>
                        <a:lnTo>
                          <a:pt x="5" y="105"/>
                        </a:lnTo>
                        <a:lnTo>
                          <a:pt x="7" y="106"/>
                        </a:lnTo>
                        <a:lnTo>
                          <a:pt x="11" y="109"/>
                        </a:lnTo>
                        <a:lnTo>
                          <a:pt x="15" y="110"/>
                        </a:lnTo>
                        <a:lnTo>
                          <a:pt x="20" y="111"/>
                        </a:lnTo>
                        <a:lnTo>
                          <a:pt x="25" y="112"/>
                        </a:lnTo>
                        <a:lnTo>
                          <a:pt x="30" y="113"/>
                        </a:lnTo>
                        <a:lnTo>
                          <a:pt x="36" y="114"/>
                        </a:lnTo>
                        <a:lnTo>
                          <a:pt x="42" y="115"/>
                        </a:lnTo>
                        <a:lnTo>
                          <a:pt x="49" y="115"/>
                        </a:lnTo>
                        <a:lnTo>
                          <a:pt x="55" y="116"/>
                        </a:lnTo>
                        <a:lnTo>
                          <a:pt x="63" y="116"/>
                        </a:lnTo>
                        <a:lnTo>
                          <a:pt x="70" y="118"/>
                        </a:lnTo>
                        <a:lnTo>
                          <a:pt x="78" y="118"/>
                        </a:lnTo>
                        <a:lnTo>
                          <a:pt x="84" y="118"/>
                        </a:lnTo>
                        <a:lnTo>
                          <a:pt x="92" y="118"/>
                        </a:lnTo>
                        <a:lnTo>
                          <a:pt x="99" y="116"/>
                        </a:lnTo>
                        <a:lnTo>
                          <a:pt x="107" y="116"/>
                        </a:lnTo>
                        <a:lnTo>
                          <a:pt x="113" y="115"/>
                        </a:lnTo>
                        <a:lnTo>
                          <a:pt x="120" y="115"/>
                        </a:lnTo>
                        <a:lnTo>
                          <a:pt x="126" y="114"/>
                        </a:lnTo>
                        <a:lnTo>
                          <a:pt x="131" y="113"/>
                        </a:lnTo>
                        <a:lnTo>
                          <a:pt x="137" y="112"/>
                        </a:lnTo>
                        <a:lnTo>
                          <a:pt x="142" y="111"/>
                        </a:lnTo>
                        <a:lnTo>
                          <a:pt x="147" y="110"/>
                        </a:lnTo>
                        <a:lnTo>
                          <a:pt x="151" y="109"/>
                        </a:lnTo>
                        <a:lnTo>
                          <a:pt x="155" y="106"/>
                        </a:lnTo>
                        <a:lnTo>
                          <a:pt x="157" y="105"/>
                        </a:lnTo>
                        <a:lnTo>
                          <a:pt x="159" y="104"/>
                        </a:lnTo>
                        <a:lnTo>
                          <a:pt x="161" y="102"/>
                        </a:lnTo>
                        <a:lnTo>
                          <a:pt x="163" y="101"/>
                        </a:lnTo>
                        <a:lnTo>
                          <a:pt x="163" y="98"/>
                        </a:lnTo>
                        <a:lnTo>
                          <a:pt x="163" y="19"/>
                        </a:lnTo>
                        <a:lnTo>
                          <a:pt x="163" y="17"/>
                        </a:lnTo>
                        <a:lnTo>
                          <a:pt x="161" y="15"/>
                        </a:lnTo>
                        <a:lnTo>
                          <a:pt x="159" y="14"/>
                        </a:lnTo>
                        <a:lnTo>
                          <a:pt x="157" y="12"/>
                        </a:lnTo>
                        <a:lnTo>
                          <a:pt x="155" y="11"/>
                        </a:lnTo>
                        <a:lnTo>
                          <a:pt x="151" y="8"/>
                        </a:lnTo>
                        <a:lnTo>
                          <a:pt x="147" y="7"/>
                        </a:lnTo>
                        <a:lnTo>
                          <a:pt x="142" y="6"/>
                        </a:lnTo>
                        <a:lnTo>
                          <a:pt x="137" y="5"/>
                        </a:lnTo>
                        <a:lnTo>
                          <a:pt x="131" y="4"/>
                        </a:lnTo>
                        <a:lnTo>
                          <a:pt x="126" y="3"/>
                        </a:lnTo>
                        <a:lnTo>
                          <a:pt x="120" y="2"/>
                        </a:lnTo>
                        <a:lnTo>
                          <a:pt x="113" y="2"/>
                        </a:lnTo>
                        <a:lnTo>
                          <a:pt x="107" y="1"/>
                        </a:lnTo>
                        <a:lnTo>
                          <a:pt x="99" y="1"/>
                        </a:lnTo>
                        <a:lnTo>
                          <a:pt x="92" y="1"/>
                        </a:lnTo>
                        <a:lnTo>
                          <a:pt x="84" y="0"/>
                        </a:lnTo>
                        <a:lnTo>
                          <a:pt x="78" y="0"/>
                        </a:lnTo>
                        <a:lnTo>
                          <a:pt x="70" y="1"/>
                        </a:lnTo>
                        <a:lnTo>
                          <a:pt x="63" y="1"/>
                        </a:lnTo>
                        <a:lnTo>
                          <a:pt x="55" y="1"/>
                        </a:lnTo>
                        <a:lnTo>
                          <a:pt x="49" y="2"/>
                        </a:lnTo>
                        <a:lnTo>
                          <a:pt x="42" y="2"/>
                        </a:lnTo>
                        <a:lnTo>
                          <a:pt x="36" y="3"/>
                        </a:lnTo>
                        <a:lnTo>
                          <a:pt x="30" y="4"/>
                        </a:lnTo>
                        <a:lnTo>
                          <a:pt x="25" y="5"/>
                        </a:lnTo>
                        <a:lnTo>
                          <a:pt x="20" y="6"/>
                        </a:lnTo>
                        <a:lnTo>
                          <a:pt x="15" y="7"/>
                        </a:lnTo>
                        <a:lnTo>
                          <a:pt x="11" y="8"/>
                        </a:lnTo>
                        <a:lnTo>
                          <a:pt x="7" y="11"/>
                        </a:lnTo>
                        <a:lnTo>
                          <a:pt x="5" y="12"/>
                        </a:lnTo>
                        <a:lnTo>
                          <a:pt x="3" y="14"/>
                        </a:lnTo>
                        <a:lnTo>
                          <a:pt x="1" y="15"/>
                        </a:lnTo>
                        <a:lnTo>
                          <a:pt x="0" y="17"/>
                        </a:lnTo>
                        <a:lnTo>
                          <a:pt x="0" y="19"/>
                        </a:lnTo>
                      </a:path>
                    </a:pathLst>
                  </a:custGeom>
                  <a:grp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9276" name="Freeform 29"/>
                  <p:cNvSpPr/>
                  <p:nvPr/>
                </p:nvSpPr>
                <p:spPr>
                  <a:xfrm>
                    <a:off x="2110" y="955"/>
                    <a:ext cx="164" cy="19"/>
                  </a:xfrm>
                  <a:custGeom>
                    <a:avLst/>
                    <a:gdLst>
                      <a:gd name="txL" fmla="*/ 0 w 164"/>
                      <a:gd name="txT" fmla="*/ 0 h 19"/>
                      <a:gd name="txR" fmla="*/ 164 w 164"/>
                      <a:gd name="txB" fmla="*/ 19 h 19"/>
                    </a:gdLst>
                    <a:ahLst/>
                    <a:cxnLst>
                      <a:cxn ang="0">
                        <a:pos x="0" y="0"/>
                      </a:cxn>
                      <a:cxn ang="0">
                        <a:pos x="0" y="2"/>
                      </a:cxn>
                      <a:cxn ang="0">
                        <a:pos x="1" y="3"/>
                      </a:cxn>
                      <a:cxn ang="0">
                        <a:pos x="3" y="5"/>
                      </a:cxn>
                      <a:cxn ang="0">
                        <a:pos x="5" y="6"/>
                      </a:cxn>
                      <a:cxn ang="0">
                        <a:pos x="7" y="7"/>
                      </a:cxn>
                      <a:cxn ang="0">
                        <a:pos x="11" y="9"/>
                      </a:cxn>
                      <a:cxn ang="0">
                        <a:pos x="15" y="10"/>
                      </a:cxn>
                      <a:cxn ang="0">
                        <a:pos x="20" y="11"/>
                      </a:cxn>
                      <a:cxn ang="0">
                        <a:pos x="25" y="12"/>
                      </a:cxn>
                      <a:cxn ang="0">
                        <a:pos x="30" y="13"/>
                      </a:cxn>
                      <a:cxn ang="0">
                        <a:pos x="36" y="14"/>
                      </a:cxn>
                      <a:cxn ang="0">
                        <a:pos x="42" y="15"/>
                      </a:cxn>
                      <a:cxn ang="0">
                        <a:pos x="49" y="16"/>
                      </a:cxn>
                      <a:cxn ang="0">
                        <a:pos x="55" y="16"/>
                      </a:cxn>
                      <a:cxn ang="0">
                        <a:pos x="63" y="16"/>
                      </a:cxn>
                      <a:cxn ang="0">
                        <a:pos x="70" y="18"/>
                      </a:cxn>
                      <a:cxn ang="0">
                        <a:pos x="78" y="18"/>
                      </a:cxn>
                      <a:cxn ang="0">
                        <a:pos x="84" y="18"/>
                      </a:cxn>
                      <a:cxn ang="0">
                        <a:pos x="92" y="18"/>
                      </a:cxn>
                      <a:cxn ang="0">
                        <a:pos x="99" y="16"/>
                      </a:cxn>
                      <a:cxn ang="0">
                        <a:pos x="107" y="16"/>
                      </a:cxn>
                      <a:cxn ang="0">
                        <a:pos x="113" y="16"/>
                      </a:cxn>
                      <a:cxn ang="0">
                        <a:pos x="120" y="15"/>
                      </a:cxn>
                      <a:cxn ang="0">
                        <a:pos x="126" y="14"/>
                      </a:cxn>
                      <a:cxn ang="0">
                        <a:pos x="131" y="13"/>
                      </a:cxn>
                      <a:cxn ang="0">
                        <a:pos x="137" y="12"/>
                      </a:cxn>
                      <a:cxn ang="0">
                        <a:pos x="142" y="11"/>
                      </a:cxn>
                      <a:cxn ang="0">
                        <a:pos x="147" y="10"/>
                      </a:cxn>
                      <a:cxn ang="0">
                        <a:pos x="151" y="9"/>
                      </a:cxn>
                      <a:cxn ang="0">
                        <a:pos x="155" y="7"/>
                      </a:cxn>
                      <a:cxn ang="0">
                        <a:pos x="157" y="6"/>
                      </a:cxn>
                      <a:cxn ang="0">
                        <a:pos x="159" y="5"/>
                      </a:cxn>
                      <a:cxn ang="0">
                        <a:pos x="161" y="3"/>
                      </a:cxn>
                      <a:cxn ang="0">
                        <a:pos x="163" y="2"/>
                      </a:cxn>
                      <a:cxn ang="0">
                        <a:pos x="163" y="0"/>
                      </a:cxn>
                    </a:cxnLst>
                    <a:rect l="txL" t="txT" r="txR" b="txB"/>
                    <a:pathLst>
                      <a:path w="164" h="19">
                        <a:moveTo>
                          <a:pt x="0" y="0"/>
                        </a:moveTo>
                        <a:lnTo>
                          <a:pt x="0" y="2"/>
                        </a:lnTo>
                        <a:lnTo>
                          <a:pt x="1" y="3"/>
                        </a:lnTo>
                        <a:lnTo>
                          <a:pt x="3" y="5"/>
                        </a:lnTo>
                        <a:lnTo>
                          <a:pt x="5" y="6"/>
                        </a:lnTo>
                        <a:lnTo>
                          <a:pt x="7" y="7"/>
                        </a:lnTo>
                        <a:lnTo>
                          <a:pt x="11" y="9"/>
                        </a:lnTo>
                        <a:lnTo>
                          <a:pt x="15" y="10"/>
                        </a:lnTo>
                        <a:lnTo>
                          <a:pt x="20" y="11"/>
                        </a:lnTo>
                        <a:lnTo>
                          <a:pt x="25" y="12"/>
                        </a:lnTo>
                        <a:lnTo>
                          <a:pt x="30" y="13"/>
                        </a:lnTo>
                        <a:lnTo>
                          <a:pt x="36" y="14"/>
                        </a:lnTo>
                        <a:lnTo>
                          <a:pt x="42" y="15"/>
                        </a:lnTo>
                        <a:lnTo>
                          <a:pt x="49" y="16"/>
                        </a:lnTo>
                        <a:lnTo>
                          <a:pt x="55" y="16"/>
                        </a:lnTo>
                        <a:lnTo>
                          <a:pt x="63" y="16"/>
                        </a:lnTo>
                        <a:lnTo>
                          <a:pt x="70" y="18"/>
                        </a:lnTo>
                        <a:lnTo>
                          <a:pt x="78" y="18"/>
                        </a:lnTo>
                        <a:lnTo>
                          <a:pt x="84" y="18"/>
                        </a:lnTo>
                        <a:lnTo>
                          <a:pt x="92" y="18"/>
                        </a:lnTo>
                        <a:lnTo>
                          <a:pt x="99" y="16"/>
                        </a:lnTo>
                        <a:lnTo>
                          <a:pt x="107" y="16"/>
                        </a:lnTo>
                        <a:lnTo>
                          <a:pt x="113" y="16"/>
                        </a:lnTo>
                        <a:lnTo>
                          <a:pt x="120" y="15"/>
                        </a:lnTo>
                        <a:lnTo>
                          <a:pt x="126" y="14"/>
                        </a:lnTo>
                        <a:lnTo>
                          <a:pt x="131" y="13"/>
                        </a:lnTo>
                        <a:lnTo>
                          <a:pt x="137" y="12"/>
                        </a:lnTo>
                        <a:lnTo>
                          <a:pt x="142" y="11"/>
                        </a:lnTo>
                        <a:lnTo>
                          <a:pt x="147" y="10"/>
                        </a:lnTo>
                        <a:lnTo>
                          <a:pt x="151" y="9"/>
                        </a:lnTo>
                        <a:lnTo>
                          <a:pt x="155" y="7"/>
                        </a:lnTo>
                        <a:lnTo>
                          <a:pt x="157" y="6"/>
                        </a:lnTo>
                        <a:lnTo>
                          <a:pt x="159" y="5"/>
                        </a:lnTo>
                        <a:lnTo>
                          <a:pt x="161" y="3"/>
                        </a:lnTo>
                        <a:lnTo>
                          <a:pt x="163" y="2"/>
                        </a:lnTo>
                        <a:lnTo>
                          <a:pt x="163" y="0"/>
                        </a:lnTo>
                      </a:path>
                    </a:pathLst>
                  </a:custGeom>
                  <a:grp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9277" name="Freeform 30"/>
                  <p:cNvSpPr/>
                  <p:nvPr/>
                </p:nvSpPr>
                <p:spPr>
                  <a:xfrm>
                    <a:off x="2110" y="963"/>
                    <a:ext cx="164" cy="20"/>
                  </a:xfrm>
                  <a:custGeom>
                    <a:avLst/>
                    <a:gdLst>
                      <a:gd name="txL" fmla="*/ 0 w 164"/>
                      <a:gd name="txT" fmla="*/ 0 h 20"/>
                      <a:gd name="txR" fmla="*/ 164 w 164"/>
                      <a:gd name="txB" fmla="*/ 20 h 20"/>
                    </a:gdLst>
                    <a:ahLst/>
                    <a:cxnLst>
                      <a:cxn ang="0">
                        <a:pos x="0" y="0"/>
                      </a:cxn>
                      <a:cxn ang="0">
                        <a:pos x="0" y="2"/>
                      </a:cxn>
                      <a:cxn ang="0">
                        <a:pos x="1" y="3"/>
                      </a:cxn>
                      <a:cxn ang="0">
                        <a:pos x="3" y="5"/>
                      </a:cxn>
                      <a:cxn ang="0">
                        <a:pos x="5" y="6"/>
                      </a:cxn>
                      <a:cxn ang="0">
                        <a:pos x="7" y="8"/>
                      </a:cxn>
                      <a:cxn ang="0">
                        <a:pos x="11" y="10"/>
                      </a:cxn>
                      <a:cxn ang="0">
                        <a:pos x="15" y="11"/>
                      </a:cxn>
                      <a:cxn ang="0">
                        <a:pos x="20" y="12"/>
                      </a:cxn>
                      <a:cxn ang="0">
                        <a:pos x="25" y="13"/>
                      </a:cxn>
                      <a:cxn ang="0">
                        <a:pos x="30" y="15"/>
                      </a:cxn>
                      <a:cxn ang="0">
                        <a:pos x="36" y="15"/>
                      </a:cxn>
                      <a:cxn ang="0">
                        <a:pos x="42" y="16"/>
                      </a:cxn>
                      <a:cxn ang="0">
                        <a:pos x="49" y="17"/>
                      </a:cxn>
                      <a:cxn ang="0">
                        <a:pos x="55" y="17"/>
                      </a:cxn>
                      <a:cxn ang="0">
                        <a:pos x="63" y="19"/>
                      </a:cxn>
                      <a:cxn ang="0">
                        <a:pos x="70" y="19"/>
                      </a:cxn>
                      <a:cxn ang="0">
                        <a:pos x="78" y="19"/>
                      </a:cxn>
                      <a:cxn ang="0">
                        <a:pos x="84" y="19"/>
                      </a:cxn>
                      <a:cxn ang="0">
                        <a:pos x="92" y="19"/>
                      </a:cxn>
                      <a:cxn ang="0">
                        <a:pos x="99" y="19"/>
                      </a:cxn>
                      <a:cxn ang="0">
                        <a:pos x="107" y="17"/>
                      </a:cxn>
                      <a:cxn ang="0">
                        <a:pos x="113" y="17"/>
                      </a:cxn>
                      <a:cxn ang="0">
                        <a:pos x="120" y="16"/>
                      </a:cxn>
                      <a:cxn ang="0">
                        <a:pos x="126" y="15"/>
                      </a:cxn>
                      <a:cxn ang="0">
                        <a:pos x="131" y="15"/>
                      </a:cxn>
                      <a:cxn ang="0">
                        <a:pos x="137" y="13"/>
                      </a:cxn>
                      <a:cxn ang="0">
                        <a:pos x="142" y="12"/>
                      </a:cxn>
                      <a:cxn ang="0">
                        <a:pos x="147" y="11"/>
                      </a:cxn>
                      <a:cxn ang="0">
                        <a:pos x="151" y="10"/>
                      </a:cxn>
                      <a:cxn ang="0">
                        <a:pos x="155" y="8"/>
                      </a:cxn>
                      <a:cxn ang="0">
                        <a:pos x="157" y="6"/>
                      </a:cxn>
                      <a:cxn ang="0">
                        <a:pos x="159" y="5"/>
                      </a:cxn>
                      <a:cxn ang="0">
                        <a:pos x="161" y="3"/>
                      </a:cxn>
                      <a:cxn ang="0">
                        <a:pos x="163" y="2"/>
                      </a:cxn>
                      <a:cxn ang="0">
                        <a:pos x="163" y="0"/>
                      </a:cxn>
                    </a:cxnLst>
                    <a:rect l="txL" t="txT" r="txR" b="txB"/>
                    <a:pathLst>
                      <a:path w="164" h="20">
                        <a:moveTo>
                          <a:pt x="0" y="0"/>
                        </a:moveTo>
                        <a:lnTo>
                          <a:pt x="0" y="2"/>
                        </a:lnTo>
                        <a:lnTo>
                          <a:pt x="1" y="3"/>
                        </a:lnTo>
                        <a:lnTo>
                          <a:pt x="3" y="5"/>
                        </a:lnTo>
                        <a:lnTo>
                          <a:pt x="5" y="6"/>
                        </a:lnTo>
                        <a:lnTo>
                          <a:pt x="7" y="8"/>
                        </a:lnTo>
                        <a:lnTo>
                          <a:pt x="11" y="10"/>
                        </a:lnTo>
                        <a:lnTo>
                          <a:pt x="15" y="11"/>
                        </a:lnTo>
                        <a:lnTo>
                          <a:pt x="20" y="12"/>
                        </a:lnTo>
                        <a:lnTo>
                          <a:pt x="25" y="13"/>
                        </a:lnTo>
                        <a:lnTo>
                          <a:pt x="30" y="15"/>
                        </a:lnTo>
                        <a:lnTo>
                          <a:pt x="36" y="15"/>
                        </a:lnTo>
                        <a:lnTo>
                          <a:pt x="42" y="16"/>
                        </a:lnTo>
                        <a:lnTo>
                          <a:pt x="49" y="17"/>
                        </a:lnTo>
                        <a:lnTo>
                          <a:pt x="55" y="17"/>
                        </a:lnTo>
                        <a:lnTo>
                          <a:pt x="63" y="19"/>
                        </a:lnTo>
                        <a:lnTo>
                          <a:pt x="70" y="19"/>
                        </a:lnTo>
                        <a:lnTo>
                          <a:pt x="78" y="19"/>
                        </a:lnTo>
                        <a:lnTo>
                          <a:pt x="84" y="19"/>
                        </a:lnTo>
                        <a:lnTo>
                          <a:pt x="92" y="19"/>
                        </a:lnTo>
                        <a:lnTo>
                          <a:pt x="99" y="19"/>
                        </a:lnTo>
                        <a:lnTo>
                          <a:pt x="107" y="17"/>
                        </a:lnTo>
                        <a:lnTo>
                          <a:pt x="113" y="17"/>
                        </a:lnTo>
                        <a:lnTo>
                          <a:pt x="120" y="16"/>
                        </a:lnTo>
                        <a:lnTo>
                          <a:pt x="126" y="15"/>
                        </a:lnTo>
                        <a:lnTo>
                          <a:pt x="131" y="15"/>
                        </a:lnTo>
                        <a:lnTo>
                          <a:pt x="137" y="13"/>
                        </a:lnTo>
                        <a:lnTo>
                          <a:pt x="142" y="12"/>
                        </a:lnTo>
                        <a:lnTo>
                          <a:pt x="147" y="11"/>
                        </a:lnTo>
                        <a:lnTo>
                          <a:pt x="151" y="10"/>
                        </a:lnTo>
                        <a:lnTo>
                          <a:pt x="155" y="8"/>
                        </a:lnTo>
                        <a:lnTo>
                          <a:pt x="157" y="6"/>
                        </a:lnTo>
                        <a:lnTo>
                          <a:pt x="159" y="5"/>
                        </a:lnTo>
                        <a:lnTo>
                          <a:pt x="161" y="3"/>
                        </a:lnTo>
                        <a:lnTo>
                          <a:pt x="163" y="2"/>
                        </a:lnTo>
                        <a:lnTo>
                          <a:pt x="163" y="0"/>
                        </a:lnTo>
                      </a:path>
                    </a:pathLst>
                  </a:custGeom>
                  <a:grp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9278" name="Freeform 31"/>
                  <p:cNvSpPr/>
                  <p:nvPr/>
                </p:nvSpPr>
                <p:spPr>
                  <a:xfrm>
                    <a:off x="2110" y="973"/>
                    <a:ext cx="164" cy="20"/>
                  </a:xfrm>
                  <a:custGeom>
                    <a:avLst/>
                    <a:gdLst>
                      <a:gd name="txL" fmla="*/ 0 w 164"/>
                      <a:gd name="txT" fmla="*/ 0 h 20"/>
                      <a:gd name="txR" fmla="*/ 164 w 164"/>
                      <a:gd name="txB" fmla="*/ 20 h 20"/>
                    </a:gdLst>
                    <a:ahLst/>
                    <a:cxnLst>
                      <a:cxn ang="0">
                        <a:pos x="0" y="0"/>
                      </a:cxn>
                      <a:cxn ang="0">
                        <a:pos x="0" y="1"/>
                      </a:cxn>
                      <a:cxn ang="0">
                        <a:pos x="1" y="3"/>
                      </a:cxn>
                      <a:cxn ang="0">
                        <a:pos x="3" y="4"/>
                      </a:cxn>
                      <a:cxn ang="0">
                        <a:pos x="5" y="6"/>
                      </a:cxn>
                      <a:cxn ang="0">
                        <a:pos x="7" y="7"/>
                      </a:cxn>
                      <a:cxn ang="0">
                        <a:pos x="11" y="8"/>
                      </a:cxn>
                      <a:cxn ang="0">
                        <a:pos x="15" y="11"/>
                      </a:cxn>
                      <a:cxn ang="0">
                        <a:pos x="20" y="12"/>
                      </a:cxn>
                      <a:cxn ang="0">
                        <a:pos x="25" y="13"/>
                      </a:cxn>
                      <a:cxn ang="0">
                        <a:pos x="30" y="14"/>
                      </a:cxn>
                      <a:cxn ang="0">
                        <a:pos x="36" y="15"/>
                      </a:cxn>
                      <a:cxn ang="0">
                        <a:pos x="42" y="16"/>
                      </a:cxn>
                      <a:cxn ang="0">
                        <a:pos x="49" y="16"/>
                      </a:cxn>
                      <a:cxn ang="0">
                        <a:pos x="55" y="17"/>
                      </a:cxn>
                      <a:cxn ang="0">
                        <a:pos x="63" y="17"/>
                      </a:cxn>
                      <a:cxn ang="0">
                        <a:pos x="70" y="17"/>
                      </a:cxn>
                      <a:cxn ang="0">
                        <a:pos x="78" y="19"/>
                      </a:cxn>
                      <a:cxn ang="0">
                        <a:pos x="84" y="19"/>
                      </a:cxn>
                      <a:cxn ang="0">
                        <a:pos x="92" y="17"/>
                      </a:cxn>
                      <a:cxn ang="0">
                        <a:pos x="99" y="17"/>
                      </a:cxn>
                      <a:cxn ang="0">
                        <a:pos x="107" y="17"/>
                      </a:cxn>
                      <a:cxn ang="0">
                        <a:pos x="113" y="16"/>
                      </a:cxn>
                      <a:cxn ang="0">
                        <a:pos x="120" y="16"/>
                      </a:cxn>
                      <a:cxn ang="0">
                        <a:pos x="126" y="15"/>
                      </a:cxn>
                      <a:cxn ang="0">
                        <a:pos x="131" y="14"/>
                      </a:cxn>
                      <a:cxn ang="0">
                        <a:pos x="137" y="13"/>
                      </a:cxn>
                      <a:cxn ang="0">
                        <a:pos x="142" y="12"/>
                      </a:cxn>
                      <a:cxn ang="0">
                        <a:pos x="147" y="11"/>
                      </a:cxn>
                      <a:cxn ang="0">
                        <a:pos x="151" y="8"/>
                      </a:cxn>
                      <a:cxn ang="0">
                        <a:pos x="155" y="7"/>
                      </a:cxn>
                      <a:cxn ang="0">
                        <a:pos x="157" y="6"/>
                      </a:cxn>
                      <a:cxn ang="0">
                        <a:pos x="159" y="4"/>
                      </a:cxn>
                      <a:cxn ang="0">
                        <a:pos x="161" y="3"/>
                      </a:cxn>
                      <a:cxn ang="0">
                        <a:pos x="163" y="1"/>
                      </a:cxn>
                      <a:cxn ang="0">
                        <a:pos x="163" y="0"/>
                      </a:cxn>
                    </a:cxnLst>
                    <a:rect l="txL" t="txT" r="txR" b="txB"/>
                    <a:pathLst>
                      <a:path w="164" h="20">
                        <a:moveTo>
                          <a:pt x="0" y="0"/>
                        </a:moveTo>
                        <a:lnTo>
                          <a:pt x="0" y="1"/>
                        </a:lnTo>
                        <a:lnTo>
                          <a:pt x="1" y="3"/>
                        </a:lnTo>
                        <a:lnTo>
                          <a:pt x="3" y="4"/>
                        </a:lnTo>
                        <a:lnTo>
                          <a:pt x="5" y="6"/>
                        </a:lnTo>
                        <a:lnTo>
                          <a:pt x="7" y="7"/>
                        </a:lnTo>
                        <a:lnTo>
                          <a:pt x="11" y="8"/>
                        </a:lnTo>
                        <a:lnTo>
                          <a:pt x="15" y="11"/>
                        </a:lnTo>
                        <a:lnTo>
                          <a:pt x="20" y="12"/>
                        </a:lnTo>
                        <a:lnTo>
                          <a:pt x="25" y="13"/>
                        </a:lnTo>
                        <a:lnTo>
                          <a:pt x="30" y="14"/>
                        </a:lnTo>
                        <a:lnTo>
                          <a:pt x="36" y="15"/>
                        </a:lnTo>
                        <a:lnTo>
                          <a:pt x="42" y="16"/>
                        </a:lnTo>
                        <a:lnTo>
                          <a:pt x="49" y="16"/>
                        </a:lnTo>
                        <a:lnTo>
                          <a:pt x="55" y="17"/>
                        </a:lnTo>
                        <a:lnTo>
                          <a:pt x="63" y="17"/>
                        </a:lnTo>
                        <a:lnTo>
                          <a:pt x="70" y="17"/>
                        </a:lnTo>
                        <a:lnTo>
                          <a:pt x="78" y="19"/>
                        </a:lnTo>
                        <a:lnTo>
                          <a:pt x="84" y="19"/>
                        </a:lnTo>
                        <a:lnTo>
                          <a:pt x="92" y="17"/>
                        </a:lnTo>
                        <a:lnTo>
                          <a:pt x="99" y="17"/>
                        </a:lnTo>
                        <a:lnTo>
                          <a:pt x="107" y="17"/>
                        </a:lnTo>
                        <a:lnTo>
                          <a:pt x="113" y="16"/>
                        </a:lnTo>
                        <a:lnTo>
                          <a:pt x="120" y="16"/>
                        </a:lnTo>
                        <a:lnTo>
                          <a:pt x="126" y="15"/>
                        </a:lnTo>
                        <a:lnTo>
                          <a:pt x="131" y="14"/>
                        </a:lnTo>
                        <a:lnTo>
                          <a:pt x="137" y="13"/>
                        </a:lnTo>
                        <a:lnTo>
                          <a:pt x="142" y="12"/>
                        </a:lnTo>
                        <a:lnTo>
                          <a:pt x="147" y="11"/>
                        </a:lnTo>
                        <a:lnTo>
                          <a:pt x="151" y="8"/>
                        </a:lnTo>
                        <a:lnTo>
                          <a:pt x="155" y="7"/>
                        </a:lnTo>
                        <a:lnTo>
                          <a:pt x="157" y="6"/>
                        </a:lnTo>
                        <a:lnTo>
                          <a:pt x="159" y="4"/>
                        </a:lnTo>
                        <a:lnTo>
                          <a:pt x="161" y="3"/>
                        </a:lnTo>
                        <a:lnTo>
                          <a:pt x="163" y="1"/>
                        </a:lnTo>
                        <a:lnTo>
                          <a:pt x="163" y="0"/>
                        </a:lnTo>
                      </a:path>
                    </a:pathLst>
                  </a:custGeom>
                  <a:grpFill/>
                  <a:ln w="12700" cap="rnd" cmpd="sng">
                    <a:solidFill>
                      <a:srgbClr val="000000">
                        <a:alpha val="100000"/>
                      </a:srgbClr>
                    </a:solidFill>
                    <a:prstDash val="solid"/>
                    <a:round/>
                    <a:headEnd type="none" w="sm" len="sm"/>
                    <a:tailEnd type="none" w="sm" len="sm"/>
                  </a:ln>
                </p:spPr>
                <p:txBody>
                  <a:bodyPr/>
                  <a:lstStyle/>
                  <a:p>
                    <a:endParaRPr lang="zh-CN" altLang="en-US"/>
                  </a:p>
                </p:txBody>
              </p:sp>
            </p:grpSp>
            <p:sp>
              <p:nvSpPr>
                <p:cNvPr id="9274" name="Freeform 32"/>
                <p:cNvSpPr/>
                <p:nvPr/>
              </p:nvSpPr>
              <p:spPr>
                <a:xfrm>
                  <a:off x="2178" y="1038"/>
                  <a:ext cx="126" cy="98"/>
                </a:xfrm>
                <a:custGeom>
                  <a:avLst/>
                  <a:gdLst>
                    <a:gd name="txL" fmla="*/ 0 w 126"/>
                    <a:gd name="txT" fmla="*/ 0 h 98"/>
                    <a:gd name="txR" fmla="*/ 126 w 126"/>
                    <a:gd name="txB" fmla="*/ 98 h 98"/>
                  </a:gdLst>
                  <a:ahLst/>
                  <a:cxnLst>
                    <a:cxn ang="0">
                      <a:pos x="0" y="84"/>
                    </a:cxn>
                    <a:cxn ang="0">
                      <a:pos x="0" y="0"/>
                    </a:cxn>
                    <a:cxn ang="0">
                      <a:pos x="125" y="0"/>
                    </a:cxn>
                    <a:cxn ang="0">
                      <a:pos x="125" y="84"/>
                    </a:cxn>
                    <a:cxn ang="0">
                      <a:pos x="120" y="81"/>
                    </a:cxn>
                    <a:cxn ang="0">
                      <a:pos x="115" y="79"/>
                    </a:cxn>
                    <a:cxn ang="0">
                      <a:pos x="111" y="76"/>
                    </a:cxn>
                    <a:cxn ang="0">
                      <a:pos x="105" y="74"/>
                    </a:cxn>
                    <a:cxn ang="0">
                      <a:pos x="101" y="73"/>
                    </a:cxn>
                    <a:cxn ang="0">
                      <a:pos x="96" y="72"/>
                    </a:cxn>
                    <a:cxn ang="0">
                      <a:pos x="90" y="72"/>
                    </a:cxn>
                    <a:cxn ang="0">
                      <a:pos x="86" y="73"/>
                    </a:cxn>
                    <a:cxn ang="0">
                      <a:pos x="80" y="74"/>
                    </a:cxn>
                    <a:cxn ang="0">
                      <a:pos x="76" y="76"/>
                    </a:cxn>
                    <a:cxn ang="0">
                      <a:pos x="71" y="79"/>
                    </a:cxn>
                    <a:cxn ang="0">
                      <a:pos x="67" y="81"/>
                    </a:cxn>
                    <a:cxn ang="0">
                      <a:pos x="62" y="84"/>
                    </a:cxn>
                    <a:cxn ang="0">
                      <a:pos x="57" y="88"/>
                    </a:cxn>
                    <a:cxn ang="0">
                      <a:pos x="53" y="91"/>
                    </a:cxn>
                    <a:cxn ang="0">
                      <a:pos x="48" y="93"/>
                    </a:cxn>
                    <a:cxn ang="0">
                      <a:pos x="44" y="94"/>
                    </a:cxn>
                    <a:cxn ang="0">
                      <a:pos x="38" y="97"/>
                    </a:cxn>
                    <a:cxn ang="0">
                      <a:pos x="34" y="97"/>
                    </a:cxn>
                    <a:cxn ang="0">
                      <a:pos x="28" y="97"/>
                    </a:cxn>
                    <a:cxn ang="0">
                      <a:pos x="23" y="97"/>
                    </a:cxn>
                    <a:cxn ang="0">
                      <a:pos x="18" y="94"/>
                    </a:cxn>
                    <a:cxn ang="0">
                      <a:pos x="13" y="93"/>
                    </a:cxn>
                    <a:cxn ang="0">
                      <a:pos x="9" y="91"/>
                    </a:cxn>
                    <a:cxn ang="0">
                      <a:pos x="4" y="88"/>
                    </a:cxn>
                    <a:cxn ang="0">
                      <a:pos x="0" y="84"/>
                    </a:cxn>
                  </a:cxnLst>
                  <a:rect l="txL" t="txT" r="txR" b="txB"/>
                  <a:pathLst>
                    <a:path w="126" h="98">
                      <a:moveTo>
                        <a:pt x="0" y="84"/>
                      </a:moveTo>
                      <a:lnTo>
                        <a:pt x="0" y="0"/>
                      </a:lnTo>
                      <a:lnTo>
                        <a:pt x="125" y="0"/>
                      </a:lnTo>
                      <a:lnTo>
                        <a:pt x="125" y="84"/>
                      </a:lnTo>
                      <a:lnTo>
                        <a:pt x="120" y="81"/>
                      </a:lnTo>
                      <a:lnTo>
                        <a:pt x="115" y="79"/>
                      </a:lnTo>
                      <a:lnTo>
                        <a:pt x="111" y="76"/>
                      </a:lnTo>
                      <a:lnTo>
                        <a:pt x="105" y="74"/>
                      </a:lnTo>
                      <a:lnTo>
                        <a:pt x="101" y="73"/>
                      </a:lnTo>
                      <a:lnTo>
                        <a:pt x="96" y="72"/>
                      </a:lnTo>
                      <a:lnTo>
                        <a:pt x="90" y="72"/>
                      </a:lnTo>
                      <a:lnTo>
                        <a:pt x="86" y="73"/>
                      </a:lnTo>
                      <a:lnTo>
                        <a:pt x="80" y="74"/>
                      </a:lnTo>
                      <a:lnTo>
                        <a:pt x="76" y="76"/>
                      </a:lnTo>
                      <a:lnTo>
                        <a:pt x="71" y="79"/>
                      </a:lnTo>
                      <a:lnTo>
                        <a:pt x="67" y="81"/>
                      </a:lnTo>
                      <a:lnTo>
                        <a:pt x="62" y="84"/>
                      </a:lnTo>
                      <a:lnTo>
                        <a:pt x="57" y="88"/>
                      </a:lnTo>
                      <a:lnTo>
                        <a:pt x="53" y="91"/>
                      </a:lnTo>
                      <a:lnTo>
                        <a:pt x="48" y="93"/>
                      </a:lnTo>
                      <a:lnTo>
                        <a:pt x="44" y="94"/>
                      </a:lnTo>
                      <a:lnTo>
                        <a:pt x="38" y="97"/>
                      </a:lnTo>
                      <a:lnTo>
                        <a:pt x="34" y="97"/>
                      </a:lnTo>
                      <a:lnTo>
                        <a:pt x="28" y="97"/>
                      </a:lnTo>
                      <a:lnTo>
                        <a:pt x="23" y="97"/>
                      </a:lnTo>
                      <a:lnTo>
                        <a:pt x="18" y="94"/>
                      </a:lnTo>
                      <a:lnTo>
                        <a:pt x="13" y="93"/>
                      </a:lnTo>
                      <a:lnTo>
                        <a:pt x="9" y="91"/>
                      </a:lnTo>
                      <a:lnTo>
                        <a:pt x="4" y="88"/>
                      </a:lnTo>
                      <a:lnTo>
                        <a:pt x="0" y="84"/>
                      </a:lnTo>
                    </a:path>
                  </a:pathLst>
                </a:custGeom>
                <a:grpFill/>
                <a:ln w="12700" cap="rnd" cmpd="sng">
                  <a:solidFill>
                    <a:srgbClr val="000000">
                      <a:alpha val="100000"/>
                    </a:srgbClr>
                  </a:solidFill>
                  <a:prstDash val="solid"/>
                  <a:round/>
                  <a:headEnd type="none" w="sm" len="sm"/>
                  <a:tailEnd type="none" w="sm" len="sm"/>
                </a:ln>
              </p:spPr>
              <p:txBody>
                <a:bodyPr/>
                <a:lstStyle/>
                <a:p>
                  <a:endParaRPr lang="zh-CN" altLang="en-US"/>
                </a:p>
              </p:txBody>
            </p:sp>
          </p:grpSp>
          <p:grpSp>
            <p:nvGrpSpPr>
              <p:cNvPr id="9266" name="Group 33"/>
              <p:cNvGrpSpPr/>
              <p:nvPr/>
            </p:nvGrpSpPr>
            <p:grpSpPr>
              <a:xfrm>
                <a:off x="1811" y="933"/>
                <a:ext cx="192" cy="164"/>
                <a:chOff x="1811" y="933"/>
                <a:chExt cx="192" cy="164"/>
              </a:xfrm>
              <a:grpFill/>
            </p:grpSpPr>
            <p:sp>
              <p:nvSpPr>
                <p:cNvPr id="9270" name="Rectangle 34"/>
                <p:cNvSpPr/>
                <p:nvPr/>
              </p:nvSpPr>
              <p:spPr>
                <a:xfrm>
                  <a:off x="1853" y="933"/>
                  <a:ext cx="150" cy="125"/>
                </a:xfrm>
                <a:prstGeom prst="rect">
                  <a:avLst/>
                </a:prstGeom>
                <a:grpFill/>
                <a:ln w="127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ea typeface="楷体_GB2312" pitchFamily="49" charset="-122"/>
                  </a:endParaRPr>
                </a:p>
              </p:txBody>
            </p:sp>
            <p:sp>
              <p:nvSpPr>
                <p:cNvPr id="9271" name="Rectangle 35"/>
                <p:cNvSpPr/>
                <p:nvPr/>
              </p:nvSpPr>
              <p:spPr>
                <a:xfrm>
                  <a:off x="1833" y="953"/>
                  <a:ext cx="148" cy="125"/>
                </a:xfrm>
                <a:prstGeom prst="rect">
                  <a:avLst/>
                </a:prstGeom>
                <a:grpFill/>
                <a:ln w="127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ea typeface="楷体_GB2312" pitchFamily="49" charset="-122"/>
                  </a:endParaRPr>
                </a:p>
              </p:txBody>
            </p:sp>
            <p:sp>
              <p:nvSpPr>
                <p:cNvPr id="9272" name="Rectangle 36"/>
                <p:cNvSpPr/>
                <p:nvPr/>
              </p:nvSpPr>
              <p:spPr>
                <a:xfrm>
                  <a:off x="1811" y="971"/>
                  <a:ext cx="150" cy="126"/>
                </a:xfrm>
                <a:prstGeom prst="rect">
                  <a:avLst/>
                </a:prstGeom>
                <a:grpFill/>
                <a:ln w="127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ea typeface="楷体_GB2312" pitchFamily="49" charset="-122"/>
                  </a:endParaRPr>
                </a:p>
              </p:txBody>
            </p:sp>
          </p:grpSp>
          <p:grpSp>
            <p:nvGrpSpPr>
              <p:cNvPr id="9267" name="Group 37"/>
              <p:cNvGrpSpPr/>
              <p:nvPr/>
            </p:nvGrpSpPr>
            <p:grpSpPr>
              <a:xfrm>
                <a:off x="2017" y="979"/>
                <a:ext cx="100" cy="58"/>
                <a:chOff x="2017" y="979"/>
                <a:chExt cx="100" cy="58"/>
              </a:xfrm>
              <a:grpFill/>
            </p:grpSpPr>
            <p:sp>
              <p:nvSpPr>
                <p:cNvPr id="9268" name="Line 38"/>
                <p:cNvSpPr/>
                <p:nvPr/>
              </p:nvSpPr>
              <p:spPr>
                <a:xfrm>
                  <a:off x="2017" y="1007"/>
                  <a:ext cx="58" cy="0"/>
                </a:xfrm>
                <a:prstGeom prst="line">
                  <a:avLst/>
                </a:prstGeom>
                <a:grpFill/>
                <a:ln w="12700" cap="flat" cmpd="sng">
                  <a:solidFill>
                    <a:srgbClr val="000000"/>
                  </a:solidFill>
                  <a:prstDash val="solid"/>
                  <a:headEnd type="none" w="sm" len="sm"/>
                  <a:tailEnd type="none" w="sm" len="sm"/>
                </a:ln>
              </p:spPr>
              <p:txBody>
                <a:bodyPr/>
                <a:lstStyle/>
                <a:p>
                  <a:endParaRPr lang="zh-CN" altLang="en-US"/>
                </a:p>
              </p:txBody>
            </p:sp>
            <p:sp>
              <p:nvSpPr>
                <p:cNvPr id="9269" name="Freeform 39"/>
                <p:cNvSpPr/>
                <p:nvPr/>
              </p:nvSpPr>
              <p:spPr>
                <a:xfrm>
                  <a:off x="2056" y="979"/>
                  <a:ext cx="61" cy="58"/>
                </a:xfrm>
                <a:custGeom>
                  <a:avLst/>
                  <a:gdLst>
                    <a:gd name="txL" fmla="*/ 0 w 61"/>
                    <a:gd name="txT" fmla="*/ 0 h 58"/>
                    <a:gd name="txR" fmla="*/ 61 w 61"/>
                    <a:gd name="txB" fmla="*/ 58 h 58"/>
                  </a:gdLst>
                  <a:ahLst/>
                  <a:cxnLst>
                    <a:cxn ang="0">
                      <a:pos x="0" y="57"/>
                    </a:cxn>
                    <a:cxn ang="0">
                      <a:pos x="60" y="28"/>
                    </a:cxn>
                    <a:cxn ang="0">
                      <a:pos x="0" y="0"/>
                    </a:cxn>
                    <a:cxn ang="0">
                      <a:pos x="19" y="28"/>
                    </a:cxn>
                    <a:cxn ang="0">
                      <a:pos x="0" y="57"/>
                    </a:cxn>
                  </a:cxnLst>
                  <a:rect l="txL" t="txT" r="txR" b="txB"/>
                  <a:pathLst>
                    <a:path w="61" h="58">
                      <a:moveTo>
                        <a:pt x="0" y="57"/>
                      </a:moveTo>
                      <a:lnTo>
                        <a:pt x="60" y="28"/>
                      </a:lnTo>
                      <a:lnTo>
                        <a:pt x="0" y="0"/>
                      </a:lnTo>
                      <a:lnTo>
                        <a:pt x="19" y="28"/>
                      </a:lnTo>
                      <a:lnTo>
                        <a:pt x="0" y="57"/>
                      </a:lnTo>
                    </a:path>
                  </a:pathLst>
                </a:custGeom>
                <a:grpFill/>
                <a:ln w="9525">
                  <a:noFill/>
                </a:ln>
              </p:spPr>
              <p:txBody>
                <a:bodyPr/>
                <a:lstStyle/>
                <a:p>
                  <a:endParaRPr lang="zh-CN" altLang="en-US"/>
                </a:p>
              </p:txBody>
            </p:sp>
          </p:grpSp>
        </p:grpSp>
      </p:grpSp>
      <p:grpSp>
        <p:nvGrpSpPr>
          <p:cNvPr id="14" name="Group 40"/>
          <p:cNvGrpSpPr/>
          <p:nvPr/>
        </p:nvGrpSpPr>
        <p:grpSpPr>
          <a:xfrm>
            <a:off x="6870700" y="2522538"/>
            <a:ext cx="1611313" cy="923925"/>
            <a:chOff x="4088" y="1589"/>
            <a:chExt cx="1015" cy="582"/>
          </a:xfrm>
        </p:grpSpPr>
        <p:sp>
          <p:nvSpPr>
            <p:cNvPr id="9247" name="Rectangle 41"/>
            <p:cNvSpPr/>
            <p:nvPr/>
          </p:nvSpPr>
          <p:spPr>
            <a:xfrm>
              <a:off x="4088" y="1589"/>
              <a:ext cx="1015" cy="582"/>
            </a:xfrm>
            <a:prstGeom prst="rect">
              <a:avLst/>
            </a:prstGeom>
            <a:solidFill>
              <a:srgbClr val="FF9933">
                <a:alpha val="50195"/>
              </a:srgbClr>
            </a:solidFill>
            <a:ln w="127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80000"/>
                </a:lnSpc>
                <a:spcBef>
                  <a:spcPct val="0"/>
                </a:spcBef>
                <a:buNone/>
              </a:pPr>
              <a:r>
                <a:rPr lang="zh-CN" altLang="en-US" sz="2000" dirty="0">
                  <a:ea typeface="楷体_GB2312" pitchFamily="49" charset="-122"/>
                </a:rPr>
                <a:t>语义分析生成</a:t>
              </a:r>
            </a:p>
            <a:p>
              <a:pPr marL="0" lvl="0" indent="0" eaLnBrk="1" hangingPunct="1">
                <a:lnSpc>
                  <a:spcPct val="80000"/>
                </a:lnSpc>
                <a:spcBef>
                  <a:spcPct val="0"/>
                </a:spcBef>
                <a:buNone/>
              </a:pPr>
              <a:r>
                <a:rPr lang="zh-CN" altLang="en-US" sz="2000" dirty="0">
                  <a:ea typeface="楷体_GB2312" pitchFamily="49" charset="-122"/>
                </a:rPr>
                <a:t>目标程序</a:t>
              </a:r>
              <a:endParaRPr lang="zh-CN" altLang="en-US" sz="2400" dirty="0">
                <a:ea typeface="楷体_GB2312" pitchFamily="49" charset="-122"/>
              </a:endParaRPr>
            </a:p>
            <a:p>
              <a:pPr marL="0" lvl="0" indent="0" eaLnBrk="1" hangingPunct="1">
                <a:spcBef>
                  <a:spcPct val="0"/>
                </a:spcBef>
                <a:buNone/>
              </a:pPr>
              <a:endParaRPr lang="en-US" altLang="zh-CN" sz="2400" dirty="0">
                <a:ea typeface="楷体_GB2312" pitchFamily="49" charset="-122"/>
              </a:endParaRPr>
            </a:p>
          </p:txBody>
        </p:sp>
        <p:grpSp>
          <p:nvGrpSpPr>
            <p:cNvPr id="9248" name="Group 42"/>
            <p:cNvGrpSpPr/>
            <p:nvPr/>
          </p:nvGrpSpPr>
          <p:grpSpPr>
            <a:xfrm>
              <a:off x="4560" y="1918"/>
              <a:ext cx="455" cy="203"/>
              <a:chOff x="1811" y="933"/>
              <a:chExt cx="493" cy="203"/>
            </a:xfrm>
          </p:grpSpPr>
          <p:grpSp>
            <p:nvGrpSpPr>
              <p:cNvPr id="9249" name="Group 43"/>
              <p:cNvGrpSpPr/>
              <p:nvPr/>
            </p:nvGrpSpPr>
            <p:grpSpPr>
              <a:xfrm>
                <a:off x="2110" y="935"/>
                <a:ext cx="194" cy="201"/>
                <a:chOff x="2110" y="935"/>
                <a:chExt cx="194" cy="201"/>
              </a:xfrm>
            </p:grpSpPr>
            <p:grpSp>
              <p:nvGrpSpPr>
                <p:cNvPr id="9257" name="Group 44"/>
                <p:cNvGrpSpPr/>
                <p:nvPr/>
              </p:nvGrpSpPr>
              <p:grpSpPr>
                <a:xfrm>
                  <a:off x="2110" y="935"/>
                  <a:ext cx="164" cy="119"/>
                  <a:chOff x="2110" y="935"/>
                  <a:chExt cx="164" cy="119"/>
                </a:xfrm>
              </p:grpSpPr>
              <p:sp>
                <p:nvSpPr>
                  <p:cNvPr id="9259" name="Freeform 45"/>
                  <p:cNvSpPr/>
                  <p:nvPr/>
                </p:nvSpPr>
                <p:spPr>
                  <a:xfrm>
                    <a:off x="2110" y="935"/>
                    <a:ext cx="164" cy="119"/>
                  </a:xfrm>
                  <a:custGeom>
                    <a:avLst/>
                    <a:gdLst>
                      <a:gd name="txL" fmla="*/ 0 w 164"/>
                      <a:gd name="txT" fmla="*/ 0 h 119"/>
                      <a:gd name="txR" fmla="*/ 164 w 164"/>
                      <a:gd name="txB" fmla="*/ 119 h 119"/>
                    </a:gdLst>
                    <a:ahLst/>
                    <a:cxnLst>
                      <a:cxn ang="0">
                        <a:pos x="0" y="98"/>
                      </a:cxn>
                      <a:cxn ang="0">
                        <a:pos x="1" y="102"/>
                      </a:cxn>
                      <a:cxn ang="0">
                        <a:pos x="5" y="105"/>
                      </a:cxn>
                      <a:cxn ang="0">
                        <a:pos x="11" y="109"/>
                      </a:cxn>
                      <a:cxn ang="0">
                        <a:pos x="20" y="111"/>
                      </a:cxn>
                      <a:cxn ang="0">
                        <a:pos x="30" y="113"/>
                      </a:cxn>
                      <a:cxn ang="0">
                        <a:pos x="42" y="115"/>
                      </a:cxn>
                      <a:cxn ang="0">
                        <a:pos x="55" y="116"/>
                      </a:cxn>
                      <a:cxn ang="0">
                        <a:pos x="70" y="118"/>
                      </a:cxn>
                      <a:cxn ang="0">
                        <a:pos x="84" y="118"/>
                      </a:cxn>
                      <a:cxn ang="0">
                        <a:pos x="99" y="116"/>
                      </a:cxn>
                      <a:cxn ang="0">
                        <a:pos x="113" y="115"/>
                      </a:cxn>
                      <a:cxn ang="0">
                        <a:pos x="126" y="114"/>
                      </a:cxn>
                      <a:cxn ang="0">
                        <a:pos x="137" y="112"/>
                      </a:cxn>
                      <a:cxn ang="0">
                        <a:pos x="147" y="110"/>
                      </a:cxn>
                      <a:cxn ang="0">
                        <a:pos x="155" y="106"/>
                      </a:cxn>
                      <a:cxn ang="0">
                        <a:pos x="159" y="104"/>
                      </a:cxn>
                      <a:cxn ang="0">
                        <a:pos x="163" y="101"/>
                      </a:cxn>
                      <a:cxn ang="0">
                        <a:pos x="163" y="19"/>
                      </a:cxn>
                      <a:cxn ang="0">
                        <a:pos x="161" y="15"/>
                      </a:cxn>
                      <a:cxn ang="0">
                        <a:pos x="157" y="12"/>
                      </a:cxn>
                      <a:cxn ang="0">
                        <a:pos x="151" y="8"/>
                      </a:cxn>
                      <a:cxn ang="0">
                        <a:pos x="142" y="6"/>
                      </a:cxn>
                      <a:cxn ang="0">
                        <a:pos x="131" y="4"/>
                      </a:cxn>
                      <a:cxn ang="0">
                        <a:pos x="120" y="2"/>
                      </a:cxn>
                      <a:cxn ang="0">
                        <a:pos x="107" y="1"/>
                      </a:cxn>
                      <a:cxn ang="0">
                        <a:pos x="92" y="1"/>
                      </a:cxn>
                      <a:cxn ang="0">
                        <a:pos x="78" y="0"/>
                      </a:cxn>
                      <a:cxn ang="0">
                        <a:pos x="63" y="1"/>
                      </a:cxn>
                      <a:cxn ang="0">
                        <a:pos x="49" y="2"/>
                      </a:cxn>
                      <a:cxn ang="0">
                        <a:pos x="36" y="3"/>
                      </a:cxn>
                      <a:cxn ang="0">
                        <a:pos x="25" y="5"/>
                      </a:cxn>
                      <a:cxn ang="0">
                        <a:pos x="15" y="7"/>
                      </a:cxn>
                      <a:cxn ang="0">
                        <a:pos x="7" y="11"/>
                      </a:cxn>
                      <a:cxn ang="0">
                        <a:pos x="3" y="14"/>
                      </a:cxn>
                      <a:cxn ang="0">
                        <a:pos x="0" y="17"/>
                      </a:cxn>
                    </a:cxnLst>
                    <a:rect l="txL" t="txT" r="txR" b="txB"/>
                    <a:pathLst>
                      <a:path w="164" h="119">
                        <a:moveTo>
                          <a:pt x="0" y="19"/>
                        </a:moveTo>
                        <a:lnTo>
                          <a:pt x="0" y="98"/>
                        </a:lnTo>
                        <a:lnTo>
                          <a:pt x="0" y="101"/>
                        </a:lnTo>
                        <a:lnTo>
                          <a:pt x="1" y="102"/>
                        </a:lnTo>
                        <a:lnTo>
                          <a:pt x="3" y="104"/>
                        </a:lnTo>
                        <a:lnTo>
                          <a:pt x="5" y="105"/>
                        </a:lnTo>
                        <a:lnTo>
                          <a:pt x="7" y="106"/>
                        </a:lnTo>
                        <a:lnTo>
                          <a:pt x="11" y="109"/>
                        </a:lnTo>
                        <a:lnTo>
                          <a:pt x="15" y="110"/>
                        </a:lnTo>
                        <a:lnTo>
                          <a:pt x="20" y="111"/>
                        </a:lnTo>
                        <a:lnTo>
                          <a:pt x="25" y="112"/>
                        </a:lnTo>
                        <a:lnTo>
                          <a:pt x="30" y="113"/>
                        </a:lnTo>
                        <a:lnTo>
                          <a:pt x="36" y="114"/>
                        </a:lnTo>
                        <a:lnTo>
                          <a:pt x="42" y="115"/>
                        </a:lnTo>
                        <a:lnTo>
                          <a:pt x="49" y="115"/>
                        </a:lnTo>
                        <a:lnTo>
                          <a:pt x="55" y="116"/>
                        </a:lnTo>
                        <a:lnTo>
                          <a:pt x="63" y="116"/>
                        </a:lnTo>
                        <a:lnTo>
                          <a:pt x="70" y="118"/>
                        </a:lnTo>
                        <a:lnTo>
                          <a:pt x="78" y="118"/>
                        </a:lnTo>
                        <a:lnTo>
                          <a:pt x="84" y="118"/>
                        </a:lnTo>
                        <a:lnTo>
                          <a:pt x="92" y="118"/>
                        </a:lnTo>
                        <a:lnTo>
                          <a:pt x="99" y="116"/>
                        </a:lnTo>
                        <a:lnTo>
                          <a:pt x="107" y="116"/>
                        </a:lnTo>
                        <a:lnTo>
                          <a:pt x="113" y="115"/>
                        </a:lnTo>
                        <a:lnTo>
                          <a:pt x="120" y="115"/>
                        </a:lnTo>
                        <a:lnTo>
                          <a:pt x="126" y="114"/>
                        </a:lnTo>
                        <a:lnTo>
                          <a:pt x="131" y="113"/>
                        </a:lnTo>
                        <a:lnTo>
                          <a:pt x="137" y="112"/>
                        </a:lnTo>
                        <a:lnTo>
                          <a:pt x="142" y="111"/>
                        </a:lnTo>
                        <a:lnTo>
                          <a:pt x="147" y="110"/>
                        </a:lnTo>
                        <a:lnTo>
                          <a:pt x="151" y="109"/>
                        </a:lnTo>
                        <a:lnTo>
                          <a:pt x="155" y="106"/>
                        </a:lnTo>
                        <a:lnTo>
                          <a:pt x="157" y="105"/>
                        </a:lnTo>
                        <a:lnTo>
                          <a:pt x="159" y="104"/>
                        </a:lnTo>
                        <a:lnTo>
                          <a:pt x="161" y="102"/>
                        </a:lnTo>
                        <a:lnTo>
                          <a:pt x="163" y="101"/>
                        </a:lnTo>
                        <a:lnTo>
                          <a:pt x="163" y="98"/>
                        </a:lnTo>
                        <a:lnTo>
                          <a:pt x="163" y="19"/>
                        </a:lnTo>
                        <a:lnTo>
                          <a:pt x="163" y="17"/>
                        </a:lnTo>
                        <a:lnTo>
                          <a:pt x="161" y="15"/>
                        </a:lnTo>
                        <a:lnTo>
                          <a:pt x="159" y="14"/>
                        </a:lnTo>
                        <a:lnTo>
                          <a:pt x="157" y="12"/>
                        </a:lnTo>
                        <a:lnTo>
                          <a:pt x="155" y="11"/>
                        </a:lnTo>
                        <a:lnTo>
                          <a:pt x="151" y="8"/>
                        </a:lnTo>
                        <a:lnTo>
                          <a:pt x="147" y="7"/>
                        </a:lnTo>
                        <a:lnTo>
                          <a:pt x="142" y="6"/>
                        </a:lnTo>
                        <a:lnTo>
                          <a:pt x="137" y="5"/>
                        </a:lnTo>
                        <a:lnTo>
                          <a:pt x="131" y="4"/>
                        </a:lnTo>
                        <a:lnTo>
                          <a:pt x="126" y="3"/>
                        </a:lnTo>
                        <a:lnTo>
                          <a:pt x="120" y="2"/>
                        </a:lnTo>
                        <a:lnTo>
                          <a:pt x="113" y="2"/>
                        </a:lnTo>
                        <a:lnTo>
                          <a:pt x="107" y="1"/>
                        </a:lnTo>
                        <a:lnTo>
                          <a:pt x="99" y="1"/>
                        </a:lnTo>
                        <a:lnTo>
                          <a:pt x="92" y="1"/>
                        </a:lnTo>
                        <a:lnTo>
                          <a:pt x="84" y="0"/>
                        </a:lnTo>
                        <a:lnTo>
                          <a:pt x="78" y="0"/>
                        </a:lnTo>
                        <a:lnTo>
                          <a:pt x="70" y="1"/>
                        </a:lnTo>
                        <a:lnTo>
                          <a:pt x="63" y="1"/>
                        </a:lnTo>
                        <a:lnTo>
                          <a:pt x="55" y="1"/>
                        </a:lnTo>
                        <a:lnTo>
                          <a:pt x="49" y="2"/>
                        </a:lnTo>
                        <a:lnTo>
                          <a:pt x="42" y="2"/>
                        </a:lnTo>
                        <a:lnTo>
                          <a:pt x="36" y="3"/>
                        </a:lnTo>
                        <a:lnTo>
                          <a:pt x="30" y="4"/>
                        </a:lnTo>
                        <a:lnTo>
                          <a:pt x="25" y="5"/>
                        </a:lnTo>
                        <a:lnTo>
                          <a:pt x="20" y="6"/>
                        </a:lnTo>
                        <a:lnTo>
                          <a:pt x="15" y="7"/>
                        </a:lnTo>
                        <a:lnTo>
                          <a:pt x="11" y="8"/>
                        </a:lnTo>
                        <a:lnTo>
                          <a:pt x="7" y="11"/>
                        </a:lnTo>
                        <a:lnTo>
                          <a:pt x="5" y="12"/>
                        </a:lnTo>
                        <a:lnTo>
                          <a:pt x="3" y="14"/>
                        </a:lnTo>
                        <a:lnTo>
                          <a:pt x="1" y="15"/>
                        </a:lnTo>
                        <a:lnTo>
                          <a:pt x="0" y="17"/>
                        </a:lnTo>
                        <a:lnTo>
                          <a:pt x="0" y="19"/>
                        </a:lnTo>
                      </a:path>
                    </a:pathLst>
                  </a:custGeom>
                  <a:solidFill>
                    <a:srgbClr val="FFFFFF">
                      <a:alpha val="100000"/>
                    </a:srgbClr>
                  </a:solid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9260" name="Freeform 46"/>
                  <p:cNvSpPr/>
                  <p:nvPr/>
                </p:nvSpPr>
                <p:spPr>
                  <a:xfrm>
                    <a:off x="2110" y="955"/>
                    <a:ext cx="164" cy="19"/>
                  </a:xfrm>
                  <a:custGeom>
                    <a:avLst/>
                    <a:gdLst>
                      <a:gd name="txL" fmla="*/ 0 w 164"/>
                      <a:gd name="txT" fmla="*/ 0 h 19"/>
                      <a:gd name="txR" fmla="*/ 164 w 164"/>
                      <a:gd name="txB" fmla="*/ 19 h 19"/>
                    </a:gdLst>
                    <a:ahLst/>
                    <a:cxnLst>
                      <a:cxn ang="0">
                        <a:pos x="0" y="0"/>
                      </a:cxn>
                      <a:cxn ang="0">
                        <a:pos x="0" y="2"/>
                      </a:cxn>
                      <a:cxn ang="0">
                        <a:pos x="1" y="3"/>
                      </a:cxn>
                      <a:cxn ang="0">
                        <a:pos x="3" y="5"/>
                      </a:cxn>
                      <a:cxn ang="0">
                        <a:pos x="5" y="6"/>
                      </a:cxn>
                      <a:cxn ang="0">
                        <a:pos x="7" y="7"/>
                      </a:cxn>
                      <a:cxn ang="0">
                        <a:pos x="11" y="9"/>
                      </a:cxn>
                      <a:cxn ang="0">
                        <a:pos x="15" y="10"/>
                      </a:cxn>
                      <a:cxn ang="0">
                        <a:pos x="20" y="11"/>
                      </a:cxn>
                      <a:cxn ang="0">
                        <a:pos x="25" y="12"/>
                      </a:cxn>
                      <a:cxn ang="0">
                        <a:pos x="30" y="13"/>
                      </a:cxn>
                      <a:cxn ang="0">
                        <a:pos x="36" y="14"/>
                      </a:cxn>
                      <a:cxn ang="0">
                        <a:pos x="42" y="15"/>
                      </a:cxn>
                      <a:cxn ang="0">
                        <a:pos x="49" y="16"/>
                      </a:cxn>
                      <a:cxn ang="0">
                        <a:pos x="55" y="16"/>
                      </a:cxn>
                      <a:cxn ang="0">
                        <a:pos x="63" y="16"/>
                      </a:cxn>
                      <a:cxn ang="0">
                        <a:pos x="70" y="18"/>
                      </a:cxn>
                      <a:cxn ang="0">
                        <a:pos x="78" y="18"/>
                      </a:cxn>
                      <a:cxn ang="0">
                        <a:pos x="84" y="18"/>
                      </a:cxn>
                      <a:cxn ang="0">
                        <a:pos x="92" y="18"/>
                      </a:cxn>
                      <a:cxn ang="0">
                        <a:pos x="99" y="16"/>
                      </a:cxn>
                      <a:cxn ang="0">
                        <a:pos x="107" y="16"/>
                      </a:cxn>
                      <a:cxn ang="0">
                        <a:pos x="113" y="16"/>
                      </a:cxn>
                      <a:cxn ang="0">
                        <a:pos x="120" y="15"/>
                      </a:cxn>
                      <a:cxn ang="0">
                        <a:pos x="126" y="14"/>
                      </a:cxn>
                      <a:cxn ang="0">
                        <a:pos x="131" y="13"/>
                      </a:cxn>
                      <a:cxn ang="0">
                        <a:pos x="137" y="12"/>
                      </a:cxn>
                      <a:cxn ang="0">
                        <a:pos x="142" y="11"/>
                      </a:cxn>
                      <a:cxn ang="0">
                        <a:pos x="147" y="10"/>
                      </a:cxn>
                      <a:cxn ang="0">
                        <a:pos x="151" y="9"/>
                      </a:cxn>
                      <a:cxn ang="0">
                        <a:pos x="155" y="7"/>
                      </a:cxn>
                      <a:cxn ang="0">
                        <a:pos x="157" y="6"/>
                      </a:cxn>
                      <a:cxn ang="0">
                        <a:pos x="159" y="5"/>
                      </a:cxn>
                      <a:cxn ang="0">
                        <a:pos x="161" y="3"/>
                      </a:cxn>
                      <a:cxn ang="0">
                        <a:pos x="163" y="2"/>
                      </a:cxn>
                      <a:cxn ang="0">
                        <a:pos x="163" y="0"/>
                      </a:cxn>
                    </a:cxnLst>
                    <a:rect l="txL" t="txT" r="txR" b="txB"/>
                    <a:pathLst>
                      <a:path w="164" h="19">
                        <a:moveTo>
                          <a:pt x="0" y="0"/>
                        </a:moveTo>
                        <a:lnTo>
                          <a:pt x="0" y="2"/>
                        </a:lnTo>
                        <a:lnTo>
                          <a:pt x="1" y="3"/>
                        </a:lnTo>
                        <a:lnTo>
                          <a:pt x="3" y="5"/>
                        </a:lnTo>
                        <a:lnTo>
                          <a:pt x="5" y="6"/>
                        </a:lnTo>
                        <a:lnTo>
                          <a:pt x="7" y="7"/>
                        </a:lnTo>
                        <a:lnTo>
                          <a:pt x="11" y="9"/>
                        </a:lnTo>
                        <a:lnTo>
                          <a:pt x="15" y="10"/>
                        </a:lnTo>
                        <a:lnTo>
                          <a:pt x="20" y="11"/>
                        </a:lnTo>
                        <a:lnTo>
                          <a:pt x="25" y="12"/>
                        </a:lnTo>
                        <a:lnTo>
                          <a:pt x="30" y="13"/>
                        </a:lnTo>
                        <a:lnTo>
                          <a:pt x="36" y="14"/>
                        </a:lnTo>
                        <a:lnTo>
                          <a:pt x="42" y="15"/>
                        </a:lnTo>
                        <a:lnTo>
                          <a:pt x="49" y="16"/>
                        </a:lnTo>
                        <a:lnTo>
                          <a:pt x="55" y="16"/>
                        </a:lnTo>
                        <a:lnTo>
                          <a:pt x="63" y="16"/>
                        </a:lnTo>
                        <a:lnTo>
                          <a:pt x="70" y="18"/>
                        </a:lnTo>
                        <a:lnTo>
                          <a:pt x="78" y="18"/>
                        </a:lnTo>
                        <a:lnTo>
                          <a:pt x="84" y="18"/>
                        </a:lnTo>
                        <a:lnTo>
                          <a:pt x="92" y="18"/>
                        </a:lnTo>
                        <a:lnTo>
                          <a:pt x="99" y="16"/>
                        </a:lnTo>
                        <a:lnTo>
                          <a:pt x="107" y="16"/>
                        </a:lnTo>
                        <a:lnTo>
                          <a:pt x="113" y="16"/>
                        </a:lnTo>
                        <a:lnTo>
                          <a:pt x="120" y="15"/>
                        </a:lnTo>
                        <a:lnTo>
                          <a:pt x="126" y="14"/>
                        </a:lnTo>
                        <a:lnTo>
                          <a:pt x="131" y="13"/>
                        </a:lnTo>
                        <a:lnTo>
                          <a:pt x="137" y="12"/>
                        </a:lnTo>
                        <a:lnTo>
                          <a:pt x="142" y="11"/>
                        </a:lnTo>
                        <a:lnTo>
                          <a:pt x="147" y="10"/>
                        </a:lnTo>
                        <a:lnTo>
                          <a:pt x="151" y="9"/>
                        </a:lnTo>
                        <a:lnTo>
                          <a:pt x="155" y="7"/>
                        </a:lnTo>
                        <a:lnTo>
                          <a:pt x="157" y="6"/>
                        </a:lnTo>
                        <a:lnTo>
                          <a:pt x="159" y="5"/>
                        </a:lnTo>
                        <a:lnTo>
                          <a:pt x="161" y="3"/>
                        </a:lnTo>
                        <a:lnTo>
                          <a:pt x="163" y="2"/>
                        </a:lnTo>
                        <a:lnTo>
                          <a:pt x="163" y="0"/>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9261" name="Freeform 47"/>
                  <p:cNvSpPr/>
                  <p:nvPr/>
                </p:nvSpPr>
                <p:spPr>
                  <a:xfrm>
                    <a:off x="2110" y="963"/>
                    <a:ext cx="164" cy="20"/>
                  </a:xfrm>
                  <a:custGeom>
                    <a:avLst/>
                    <a:gdLst>
                      <a:gd name="txL" fmla="*/ 0 w 164"/>
                      <a:gd name="txT" fmla="*/ 0 h 20"/>
                      <a:gd name="txR" fmla="*/ 164 w 164"/>
                      <a:gd name="txB" fmla="*/ 20 h 20"/>
                    </a:gdLst>
                    <a:ahLst/>
                    <a:cxnLst>
                      <a:cxn ang="0">
                        <a:pos x="0" y="0"/>
                      </a:cxn>
                      <a:cxn ang="0">
                        <a:pos x="0" y="2"/>
                      </a:cxn>
                      <a:cxn ang="0">
                        <a:pos x="1" y="3"/>
                      </a:cxn>
                      <a:cxn ang="0">
                        <a:pos x="3" y="5"/>
                      </a:cxn>
                      <a:cxn ang="0">
                        <a:pos x="5" y="6"/>
                      </a:cxn>
                      <a:cxn ang="0">
                        <a:pos x="7" y="8"/>
                      </a:cxn>
                      <a:cxn ang="0">
                        <a:pos x="11" y="10"/>
                      </a:cxn>
                      <a:cxn ang="0">
                        <a:pos x="15" y="11"/>
                      </a:cxn>
                      <a:cxn ang="0">
                        <a:pos x="20" y="12"/>
                      </a:cxn>
                      <a:cxn ang="0">
                        <a:pos x="25" y="13"/>
                      </a:cxn>
                      <a:cxn ang="0">
                        <a:pos x="30" y="15"/>
                      </a:cxn>
                      <a:cxn ang="0">
                        <a:pos x="36" y="15"/>
                      </a:cxn>
                      <a:cxn ang="0">
                        <a:pos x="42" y="16"/>
                      </a:cxn>
                      <a:cxn ang="0">
                        <a:pos x="49" y="17"/>
                      </a:cxn>
                      <a:cxn ang="0">
                        <a:pos x="55" y="17"/>
                      </a:cxn>
                      <a:cxn ang="0">
                        <a:pos x="63" y="19"/>
                      </a:cxn>
                      <a:cxn ang="0">
                        <a:pos x="70" y="19"/>
                      </a:cxn>
                      <a:cxn ang="0">
                        <a:pos x="78" y="19"/>
                      </a:cxn>
                      <a:cxn ang="0">
                        <a:pos x="84" y="19"/>
                      </a:cxn>
                      <a:cxn ang="0">
                        <a:pos x="92" y="19"/>
                      </a:cxn>
                      <a:cxn ang="0">
                        <a:pos x="99" y="19"/>
                      </a:cxn>
                      <a:cxn ang="0">
                        <a:pos x="107" y="17"/>
                      </a:cxn>
                      <a:cxn ang="0">
                        <a:pos x="113" y="17"/>
                      </a:cxn>
                      <a:cxn ang="0">
                        <a:pos x="120" y="16"/>
                      </a:cxn>
                      <a:cxn ang="0">
                        <a:pos x="126" y="15"/>
                      </a:cxn>
                      <a:cxn ang="0">
                        <a:pos x="131" y="15"/>
                      </a:cxn>
                      <a:cxn ang="0">
                        <a:pos x="137" y="13"/>
                      </a:cxn>
                      <a:cxn ang="0">
                        <a:pos x="142" y="12"/>
                      </a:cxn>
                      <a:cxn ang="0">
                        <a:pos x="147" y="11"/>
                      </a:cxn>
                      <a:cxn ang="0">
                        <a:pos x="151" y="10"/>
                      </a:cxn>
                      <a:cxn ang="0">
                        <a:pos x="155" y="8"/>
                      </a:cxn>
                      <a:cxn ang="0">
                        <a:pos x="157" y="6"/>
                      </a:cxn>
                      <a:cxn ang="0">
                        <a:pos x="159" y="5"/>
                      </a:cxn>
                      <a:cxn ang="0">
                        <a:pos x="161" y="3"/>
                      </a:cxn>
                      <a:cxn ang="0">
                        <a:pos x="163" y="2"/>
                      </a:cxn>
                      <a:cxn ang="0">
                        <a:pos x="163" y="0"/>
                      </a:cxn>
                    </a:cxnLst>
                    <a:rect l="txL" t="txT" r="txR" b="txB"/>
                    <a:pathLst>
                      <a:path w="164" h="20">
                        <a:moveTo>
                          <a:pt x="0" y="0"/>
                        </a:moveTo>
                        <a:lnTo>
                          <a:pt x="0" y="2"/>
                        </a:lnTo>
                        <a:lnTo>
                          <a:pt x="1" y="3"/>
                        </a:lnTo>
                        <a:lnTo>
                          <a:pt x="3" y="5"/>
                        </a:lnTo>
                        <a:lnTo>
                          <a:pt x="5" y="6"/>
                        </a:lnTo>
                        <a:lnTo>
                          <a:pt x="7" y="8"/>
                        </a:lnTo>
                        <a:lnTo>
                          <a:pt x="11" y="10"/>
                        </a:lnTo>
                        <a:lnTo>
                          <a:pt x="15" y="11"/>
                        </a:lnTo>
                        <a:lnTo>
                          <a:pt x="20" y="12"/>
                        </a:lnTo>
                        <a:lnTo>
                          <a:pt x="25" y="13"/>
                        </a:lnTo>
                        <a:lnTo>
                          <a:pt x="30" y="15"/>
                        </a:lnTo>
                        <a:lnTo>
                          <a:pt x="36" y="15"/>
                        </a:lnTo>
                        <a:lnTo>
                          <a:pt x="42" y="16"/>
                        </a:lnTo>
                        <a:lnTo>
                          <a:pt x="49" y="17"/>
                        </a:lnTo>
                        <a:lnTo>
                          <a:pt x="55" y="17"/>
                        </a:lnTo>
                        <a:lnTo>
                          <a:pt x="63" y="19"/>
                        </a:lnTo>
                        <a:lnTo>
                          <a:pt x="70" y="19"/>
                        </a:lnTo>
                        <a:lnTo>
                          <a:pt x="78" y="19"/>
                        </a:lnTo>
                        <a:lnTo>
                          <a:pt x="84" y="19"/>
                        </a:lnTo>
                        <a:lnTo>
                          <a:pt x="92" y="19"/>
                        </a:lnTo>
                        <a:lnTo>
                          <a:pt x="99" y="19"/>
                        </a:lnTo>
                        <a:lnTo>
                          <a:pt x="107" y="17"/>
                        </a:lnTo>
                        <a:lnTo>
                          <a:pt x="113" y="17"/>
                        </a:lnTo>
                        <a:lnTo>
                          <a:pt x="120" y="16"/>
                        </a:lnTo>
                        <a:lnTo>
                          <a:pt x="126" y="15"/>
                        </a:lnTo>
                        <a:lnTo>
                          <a:pt x="131" y="15"/>
                        </a:lnTo>
                        <a:lnTo>
                          <a:pt x="137" y="13"/>
                        </a:lnTo>
                        <a:lnTo>
                          <a:pt x="142" y="12"/>
                        </a:lnTo>
                        <a:lnTo>
                          <a:pt x="147" y="11"/>
                        </a:lnTo>
                        <a:lnTo>
                          <a:pt x="151" y="10"/>
                        </a:lnTo>
                        <a:lnTo>
                          <a:pt x="155" y="8"/>
                        </a:lnTo>
                        <a:lnTo>
                          <a:pt x="157" y="6"/>
                        </a:lnTo>
                        <a:lnTo>
                          <a:pt x="159" y="5"/>
                        </a:lnTo>
                        <a:lnTo>
                          <a:pt x="161" y="3"/>
                        </a:lnTo>
                        <a:lnTo>
                          <a:pt x="163" y="2"/>
                        </a:lnTo>
                        <a:lnTo>
                          <a:pt x="163" y="0"/>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9262" name="Freeform 48"/>
                  <p:cNvSpPr/>
                  <p:nvPr/>
                </p:nvSpPr>
                <p:spPr>
                  <a:xfrm>
                    <a:off x="2110" y="973"/>
                    <a:ext cx="164" cy="20"/>
                  </a:xfrm>
                  <a:custGeom>
                    <a:avLst/>
                    <a:gdLst>
                      <a:gd name="txL" fmla="*/ 0 w 164"/>
                      <a:gd name="txT" fmla="*/ 0 h 20"/>
                      <a:gd name="txR" fmla="*/ 164 w 164"/>
                      <a:gd name="txB" fmla="*/ 20 h 20"/>
                    </a:gdLst>
                    <a:ahLst/>
                    <a:cxnLst>
                      <a:cxn ang="0">
                        <a:pos x="0" y="0"/>
                      </a:cxn>
                      <a:cxn ang="0">
                        <a:pos x="0" y="1"/>
                      </a:cxn>
                      <a:cxn ang="0">
                        <a:pos x="1" y="3"/>
                      </a:cxn>
                      <a:cxn ang="0">
                        <a:pos x="3" y="4"/>
                      </a:cxn>
                      <a:cxn ang="0">
                        <a:pos x="5" y="6"/>
                      </a:cxn>
                      <a:cxn ang="0">
                        <a:pos x="7" y="7"/>
                      </a:cxn>
                      <a:cxn ang="0">
                        <a:pos x="11" y="8"/>
                      </a:cxn>
                      <a:cxn ang="0">
                        <a:pos x="15" y="11"/>
                      </a:cxn>
                      <a:cxn ang="0">
                        <a:pos x="20" y="12"/>
                      </a:cxn>
                      <a:cxn ang="0">
                        <a:pos x="25" y="13"/>
                      </a:cxn>
                      <a:cxn ang="0">
                        <a:pos x="30" y="14"/>
                      </a:cxn>
                      <a:cxn ang="0">
                        <a:pos x="36" y="15"/>
                      </a:cxn>
                      <a:cxn ang="0">
                        <a:pos x="42" y="16"/>
                      </a:cxn>
                      <a:cxn ang="0">
                        <a:pos x="49" y="16"/>
                      </a:cxn>
                      <a:cxn ang="0">
                        <a:pos x="55" y="17"/>
                      </a:cxn>
                      <a:cxn ang="0">
                        <a:pos x="63" y="17"/>
                      </a:cxn>
                      <a:cxn ang="0">
                        <a:pos x="70" y="17"/>
                      </a:cxn>
                      <a:cxn ang="0">
                        <a:pos x="78" y="19"/>
                      </a:cxn>
                      <a:cxn ang="0">
                        <a:pos x="84" y="19"/>
                      </a:cxn>
                      <a:cxn ang="0">
                        <a:pos x="92" y="17"/>
                      </a:cxn>
                      <a:cxn ang="0">
                        <a:pos x="99" y="17"/>
                      </a:cxn>
                      <a:cxn ang="0">
                        <a:pos x="107" y="17"/>
                      </a:cxn>
                      <a:cxn ang="0">
                        <a:pos x="113" y="16"/>
                      </a:cxn>
                      <a:cxn ang="0">
                        <a:pos x="120" y="16"/>
                      </a:cxn>
                      <a:cxn ang="0">
                        <a:pos x="126" y="15"/>
                      </a:cxn>
                      <a:cxn ang="0">
                        <a:pos x="131" y="14"/>
                      </a:cxn>
                      <a:cxn ang="0">
                        <a:pos x="137" y="13"/>
                      </a:cxn>
                      <a:cxn ang="0">
                        <a:pos x="142" y="12"/>
                      </a:cxn>
                      <a:cxn ang="0">
                        <a:pos x="147" y="11"/>
                      </a:cxn>
                      <a:cxn ang="0">
                        <a:pos x="151" y="8"/>
                      </a:cxn>
                      <a:cxn ang="0">
                        <a:pos x="155" y="7"/>
                      </a:cxn>
                      <a:cxn ang="0">
                        <a:pos x="157" y="6"/>
                      </a:cxn>
                      <a:cxn ang="0">
                        <a:pos x="159" y="4"/>
                      </a:cxn>
                      <a:cxn ang="0">
                        <a:pos x="161" y="3"/>
                      </a:cxn>
                      <a:cxn ang="0">
                        <a:pos x="163" y="1"/>
                      </a:cxn>
                      <a:cxn ang="0">
                        <a:pos x="163" y="0"/>
                      </a:cxn>
                    </a:cxnLst>
                    <a:rect l="txL" t="txT" r="txR" b="txB"/>
                    <a:pathLst>
                      <a:path w="164" h="20">
                        <a:moveTo>
                          <a:pt x="0" y="0"/>
                        </a:moveTo>
                        <a:lnTo>
                          <a:pt x="0" y="1"/>
                        </a:lnTo>
                        <a:lnTo>
                          <a:pt x="1" y="3"/>
                        </a:lnTo>
                        <a:lnTo>
                          <a:pt x="3" y="4"/>
                        </a:lnTo>
                        <a:lnTo>
                          <a:pt x="5" y="6"/>
                        </a:lnTo>
                        <a:lnTo>
                          <a:pt x="7" y="7"/>
                        </a:lnTo>
                        <a:lnTo>
                          <a:pt x="11" y="8"/>
                        </a:lnTo>
                        <a:lnTo>
                          <a:pt x="15" y="11"/>
                        </a:lnTo>
                        <a:lnTo>
                          <a:pt x="20" y="12"/>
                        </a:lnTo>
                        <a:lnTo>
                          <a:pt x="25" y="13"/>
                        </a:lnTo>
                        <a:lnTo>
                          <a:pt x="30" y="14"/>
                        </a:lnTo>
                        <a:lnTo>
                          <a:pt x="36" y="15"/>
                        </a:lnTo>
                        <a:lnTo>
                          <a:pt x="42" y="16"/>
                        </a:lnTo>
                        <a:lnTo>
                          <a:pt x="49" y="16"/>
                        </a:lnTo>
                        <a:lnTo>
                          <a:pt x="55" y="17"/>
                        </a:lnTo>
                        <a:lnTo>
                          <a:pt x="63" y="17"/>
                        </a:lnTo>
                        <a:lnTo>
                          <a:pt x="70" y="17"/>
                        </a:lnTo>
                        <a:lnTo>
                          <a:pt x="78" y="19"/>
                        </a:lnTo>
                        <a:lnTo>
                          <a:pt x="84" y="19"/>
                        </a:lnTo>
                        <a:lnTo>
                          <a:pt x="92" y="17"/>
                        </a:lnTo>
                        <a:lnTo>
                          <a:pt x="99" y="17"/>
                        </a:lnTo>
                        <a:lnTo>
                          <a:pt x="107" y="17"/>
                        </a:lnTo>
                        <a:lnTo>
                          <a:pt x="113" y="16"/>
                        </a:lnTo>
                        <a:lnTo>
                          <a:pt x="120" y="16"/>
                        </a:lnTo>
                        <a:lnTo>
                          <a:pt x="126" y="15"/>
                        </a:lnTo>
                        <a:lnTo>
                          <a:pt x="131" y="14"/>
                        </a:lnTo>
                        <a:lnTo>
                          <a:pt x="137" y="13"/>
                        </a:lnTo>
                        <a:lnTo>
                          <a:pt x="142" y="12"/>
                        </a:lnTo>
                        <a:lnTo>
                          <a:pt x="147" y="11"/>
                        </a:lnTo>
                        <a:lnTo>
                          <a:pt x="151" y="8"/>
                        </a:lnTo>
                        <a:lnTo>
                          <a:pt x="155" y="7"/>
                        </a:lnTo>
                        <a:lnTo>
                          <a:pt x="157" y="6"/>
                        </a:lnTo>
                        <a:lnTo>
                          <a:pt x="159" y="4"/>
                        </a:lnTo>
                        <a:lnTo>
                          <a:pt x="161" y="3"/>
                        </a:lnTo>
                        <a:lnTo>
                          <a:pt x="163" y="1"/>
                        </a:lnTo>
                        <a:lnTo>
                          <a:pt x="163" y="0"/>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grpSp>
            <p:sp>
              <p:nvSpPr>
                <p:cNvPr id="9258" name="Freeform 49"/>
                <p:cNvSpPr/>
                <p:nvPr/>
              </p:nvSpPr>
              <p:spPr>
                <a:xfrm>
                  <a:off x="2178" y="1038"/>
                  <a:ext cx="126" cy="98"/>
                </a:xfrm>
                <a:custGeom>
                  <a:avLst/>
                  <a:gdLst>
                    <a:gd name="txL" fmla="*/ 0 w 126"/>
                    <a:gd name="txT" fmla="*/ 0 h 98"/>
                    <a:gd name="txR" fmla="*/ 126 w 126"/>
                    <a:gd name="txB" fmla="*/ 98 h 98"/>
                  </a:gdLst>
                  <a:ahLst/>
                  <a:cxnLst>
                    <a:cxn ang="0">
                      <a:pos x="0" y="84"/>
                    </a:cxn>
                    <a:cxn ang="0">
                      <a:pos x="0" y="0"/>
                    </a:cxn>
                    <a:cxn ang="0">
                      <a:pos x="125" y="0"/>
                    </a:cxn>
                    <a:cxn ang="0">
                      <a:pos x="125" y="84"/>
                    </a:cxn>
                    <a:cxn ang="0">
                      <a:pos x="120" y="81"/>
                    </a:cxn>
                    <a:cxn ang="0">
                      <a:pos x="115" y="79"/>
                    </a:cxn>
                    <a:cxn ang="0">
                      <a:pos x="111" y="76"/>
                    </a:cxn>
                    <a:cxn ang="0">
                      <a:pos x="105" y="74"/>
                    </a:cxn>
                    <a:cxn ang="0">
                      <a:pos x="101" y="73"/>
                    </a:cxn>
                    <a:cxn ang="0">
                      <a:pos x="96" y="72"/>
                    </a:cxn>
                    <a:cxn ang="0">
                      <a:pos x="90" y="72"/>
                    </a:cxn>
                    <a:cxn ang="0">
                      <a:pos x="86" y="73"/>
                    </a:cxn>
                    <a:cxn ang="0">
                      <a:pos x="80" y="74"/>
                    </a:cxn>
                    <a:cxn ang="0">
                      <a:pos x="76" y="76"/>
                    </a:cxn>
                    <a:cxn ang="0">
                      <a:pos x="71" y="79"/>
                    </a:cxn>
                    <a:cxn ang="0">
                      <a:pos x="67" y="81"/>
                    </a:cxn>
                    <a:cxn ang="0">
                      <a:pos x="62" y="84"/>
                    </a:cxn>
                    <a:cxn ang="0">
                      <a:pos x="57" y="88"/>
                    </a:cxn>
                    <a:cxn ang="0">
                      <a:pos x="53" y="91"/>
                    </a:cxn>
                    <a:cxn ang="0">
                      <a:pos x="48" y="93"/>
                    </a:cxn>
                    <a:cxn ang="0">
                      <a:pos x="44" y="94"/>
                    </a:cxn>
                    <a:cxn ang="0">
                      <a:pos x="38" y="97"/>
                    </a:cxn>
                    <a:cxn ang="0">
                      <a:pos x="34" y="97"/>
                    </a:cxn>
                    <a:cxn ang="0">
                      <a:pos x="28" y="97"/>
                    </a:cxn>
                    <a:cxn ang="0">
                      <a:pos x="23" y="97"/>
                    </a:cxn>
                    <a:cxn ang="0">
                      <a:pos x="18" y="94"/>
                    </a:cxn>
                    <a:cxn ang="0">
                      <a:pos x="13" y="93"/>
                    </a:cxn>
                    <a:cxn ang="0">
                      <a:pos x="9" y="91"/>
                    </a:cxn>
                    <a:cxn ang="0">
                      <a:pos x="4" y="88"/>
                    </a:cxn>
                    <a:cxn ang="0">
                      <a:pos x="0" y="84"/>
                    </a:cxn>
                  </a:cxnLst>
                  <a:rect l="txL" t="txT" r="txR" b="txB"/>
                  <a:pathLst>
                    <a:path w="126" h="98">
                      <a:moveTo>
                        <a:pt x="0" y="84"/>
                      </a:moveTo>
                      <a:lnTo>
                        <a:pt x="0" y="0"/>
                      </a:lnTo>
                      <a:lnTo>
                        <a:pt x="125" y="0"/>
                      </a:lnTo>
                      <a:lnTo>
                        <a:pt x="125" y="84"/>
                      </a:lnTo>
                      <a:lnTo>
                        <a:pt x="120" y="81"/>
                      </a:lnTo>
                      <a:lnTo>
                        <a:pt x="115" y="79"/>
                      </a:lnTo>
                      <a:lnTo>
                        <a:pt x="111" y="76"/>
                      </a:lnTo>
                      <a:lnTo>
                        <a:pt x="105" y="74"/>
                      </a:lnTo>
                      <a:lnTo>
                        <a:pt x="101" y="73"/>
                      </a:lnTo>
                      <a:lnTo>
                        <a:pt x="96" y="72"/>
                      </a:lnTo>
                      <a:lnTo>
                        <a:pt x="90" y="72"/>
                      </a:lnTo>
                      <a:lnTo>
                        <a:pt x="86" y="73"/>
                      </a:lnTo>
                      <a:lnTo>
                        <a:pt x="80" y="74"/>
                      </a:lnTo>
                      <a:lnTo>
                        <a:pt x="76" y="76"/>
                      </a:lnTo>
                      <a:lnTo>
                        <a:pt x="71" y="79"/>
                      </a:lnTo>
                      <a:lnTo>
                        <a:pt x="67" y="81"/>
                      </a:lnTo>
                      <a:lnTo>
                        <a:pt x="62" y="84"/>
                      </a:lnTo>
                      <a:lnTo>
                        <a:pt x="57" y="88"/>
                      </a:lnTo>
                      <a:lnTo>
                        <a:pt x="53" y="91"/>
                      </a:lnTo>
                      <a:lnTo>
                        <a:pt x="48" y="93"/>
                      </a:lnTo>
                      <a:lnTo>
                        <a:pt x="44" y="94"/>
                      </a:lnTo>
                      <a:lnTo>
                        <a:pt x="38" y="97"/>
                      </a:lnTo>
                      <a:lnTo>
                        <a:pt x="34" y="97"/>
                      </a:lnTo>
                      <a:lnTo>
                        <a:pt x="28" y="97"/>
                      </a:lnTo>
                      <a:lnTo>
                        <a:pt x="23" y="97"/>
                      </a:lnTo>
                      <a:lnTo>
                        <a:pt x="18" y="94"/>
                      </a:lnTo>
                      <a:lnTo>
                        <a:pt x="13" y="93"/>
                      </a:lnTo>
                      <a:lnTo>
                        <a:pt x="9" y="91"/>
                      </a:lnTo>
                      <a:lnTo>
                        <a:pt x="4" y="88"/>
                      </a:lnTo>
                      <a:lnTo>
                        <a:pt x="0" y="84"/>
                      </a:lnTo>
                    </a:path>
                  </a:pathLst>
                </a:custGeom>
                <a:solidFill>
                  <a:srgbClr val="FFFFFF">
                    <a:alpha val="100000"/>
                  </a:srgbClr>
                </a:solidFill>
                <a:ln w="12700" cap="rnd" cmpd="sng">
                  <a:solidFill>
                    <a:srgbClr val="000000">
                      <a:alpha val="100000"/>
                    </a:srgbClr>
                  </a:solidFill>
                  <a:prstDash val="solid"/>
                  <a:round/>
                  <a:headEnd type="none" w="sm" len="sm"/>
                  <a:tailEnd type="none" w="sm" len="sm"/>
                </a:ln>
              </p:spPr>
              <p:txBody>
                <a:bodyPr/>
                <a:lstStyle/>
                <a:p>
                  <a:endParaRPr lang="zh-CN" altLang="en-US"/>
                </a:p>
              </p:txBody>
            </p:sp>
          </p:grpSp>
          <p:grpSp>
            <p:nvGrpSpPr>
              <p:cNvPr id="9250" name="Group 50"/>
              <p:cNvGrpSpPr/>
              <p:nvPr/>
            </p:nvGrpSpPr>
            <p:grpSpPr>
              <a:xfrm>
                <a:off x="1811" y="933"/>
                <a:ext cx="192" cy="164"/>
                <a:chOff x="1811" y="933"/>
                <a:chExt cx="192" cy="164"/>
              </a:xfrm>
            </p:grpSpPr>
            <p:sp>
              <p:nvSpPr>
                <p:cNvPr id="9254" name="Rectangle 51"/>
                <p:cNvSpPr/>
                <p:nvPr/>
              </p:nvSpPr>
              <p:spPr>
                <a:xfrm>
                  <a:off x="1853" y="933"/>
                  <a:ext cx="150" cy="125"/>
                </a:xfrm>
                <a:prstGeom prst="rect">
                  <a:avLst/>
                </a:prstGeom>
                <a:solidFill>
                  <a:srgbClr val="00CC99"/>
                </a:solidFill>
                <a:ln w="127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ea typeface="楷体_GB2312" pitchFamily="49" charset="-122"/>
                  </a:endParaRPr>
                </a:p>
              </p:txBody>
            </p:sp>
            <p:sp>
              <p:nvSpPr>
                <p:cNvPr id="9255" name="Rectangle 52"/>
                <p:cNvSpPr/>
                <p:nvPr/>
              </p:nvSpPr>
              <p:spPr>
                <a:xfrm>
                  <a:off x="1833" y="953"/>
                  <a:ext cx="148" cy="125"/>
                </a:xfrm>
                <a:prstGeom prst="rect">
                  <a:avLst/>
                </a:prstGeom>
                <a:solidFill>
                  <a:srgbClr val="00CC99"/>
                </a:solidFill>
                <a:ln w="127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ea typeface="楷体_GB2312" pitchFamily="49" charset="-122"/>
                  </a:endParaRPr>
                </a:p>
              </p:txBody>
            </p:sp>
            <p:sp>
              <p:nvSpPr>
                <p:cNvPr id="9256" name="Rectangle 53"/>
                <p:cNvSpPr/>
                <p:nvPr/>
              </p:nvSpPr>
              <p:spPr>
                <a:xfrm>
                  <a:off x="1811" y="971"/>
                  <a:ext cx="150" cy="126"/>
                </a:xfrm>
                <a:prstGeom prst="rect">
                  <a:avLst/>
                </a:prstGeom>
                <a:solidFill>
                  <a:srgbClr val="00CC99"/>
                </a:solidFill>
                <a:ln w="127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ea typeface="楷体_GB2312" pitchFamily="49" charset="-122"/>
                  </a:endParaRPr>
                </a:p>
              </p:txBody>
            </p:sp>
          </p:grpSp>
          <p:grpSp>
            <p:nvGrpSpPr>
              <p:cNvPr id="9251" name="Group 54"/>
              <p:cNvGrpSpPr/>
              <p:nvPr/>
            </p:nvGrpSpPr>
            <p:grpSpPr>
              <a:xfrm>
                <a:off x="2017" y="979"/>
                <a:ext cx="100" cy="58"/>
                <a:chOff x="2017" y="979"/>
                <a:chExt cx="100" cy="58"/>
              </a:xfrm>
            </p:grpSpPr>
            <p:sp>
              <p:nvSpPr>
                <p:cNvPr id="9252" name="Line 55"/>
                <p:cNvSpPr/>
                <p:nvPr/>
              </p:nvSpPr>
              <p:spPr>
                <a:xfrm>
                  <a:off x="2017" y="1007"/>
                  <a:ext cx="58" cy="0"/>
                </a:xfrm>
                <a:prstGeom prst="line">
                  <a:avLst/>
                </a:prstGeom>
                <a:ln w="12700" cap="flat" cmpd="sng">
                  <a:solidFill>
                    <a:srgbClr val="000000"/>
                  </a:solidFill>
                  <a:prstDash val="solid"/>
                  <a:headEnd type="none" w="sm" len="sm"/>
                  <a:tailEnd type="none" w="sm" len="sm"/>
                </a:ln>
              </p:spPr>
              <p:txBody>
                <a:bodyPr/>
                <a:lstStyle/>
                <a:p>
                  <a:endParaRPr lang="zh-CN" altLang="en-US"/>
                </a:p>
              </p:txBody>
            </p:sp>
            <p:sp>
              <p:nvSpPr>
                <p:cNvPr id="9253" name="Freeform 56"/>
                <p:cNvSpPr/>
                <p:nvPr/>
              </p:nvSpPr>
              <p:spPr>
                <a:xfrm>
                  <a:off x="2056" y="979"/>
                  <a:ext cx="61" cy="58"/>
                </a:xfrm>
                <a:custGeom>
                  <a:avLst/>
                  <a:gdLst>
                    <a:gd name="txL" fmla="*/ 0 w 61"/>
                    <a:gd name="txT" fmla="*/ 0 h 58"/>
                    <a:gd name="txR" fmla="*/ 61 w 61"/>
                    <a:gd name="txB" fmla="*/ 58 h 58"/>
                  </a:gdLst>
                  <a:ahLst/>
                  <a:cxnLst>
                    <a:cxn ang="0">
                      <a:pos x="0" y="57"/>
                    </a:cxn>
                    <a:cxn ang="0">
                      <a:pos x="60" y="28"/>
                    </a:cxn>
                    <a:cxn ang="0">
                      <a:pos x="0" y="0"/>
                    </a:cxn>
                    <a:cxn ang="0">
                      <a:pos x="19" y="28"/>
                    </a:cxn>
                    <a:cxn ang="0">
                      <a:pos x="0" y="57"/>
                    </a:cxn>
                  </a:cxnLst>
                  <a:rect l="txL" t="txT" r="txR" b="txB"/>
                  <a:pathLst>
                    <a:path w="61" h="58">
                      <a:moveTo>
                        <a:pt x="0" y="57"/>
                      </a:moveTo>
                      <a:lnTo>
                        <a:pt x="60" y="28"/>
                      </a:lnTo>
                      <a:lnTo>
                        <a:pt x="0" y="0"/>
                      </a:lnTo>
                      <a:lnTo>
                        <a:pt x="19" y="28"/>
                      </a:lnTo>
                      <a:lnTo>
                        <a:pt x="0" y="57"/>
                      </a:lnTo>
                    </a:path>
                  </a:pathLst>
                </a:custGeom>
                <a:solidFill>
                  <a:srgbClr val="000000">
                    <a:alpha val="100000"/>
                  </a:srgbClr>
                </a:solidFill>
                <a:ln w="9525">
                  <a:noFill/>
                </a:ln>
              </p:spPr>
              <p:txBody>
                <a:bodyPr/>
                <a:lstStyle/>
                <a:p>
                  <a:endParaRPr lang="zh-CN" altLang="en-US"/>
                </a:p>
              </p:txBody>
            </p:sp>
          </p:grpSp>
        </p:grpSp>
      </p:grpSp>
      <p:grpSp>
        <p:nvGrpSpPr>
          <p:cNvPr id="20" name="Group 57"/>
          <p:cNvGrpSpPr/>
          <p:nvPr/>
        </p:nvGrpSpPr>
        <p:grpSpPr>
          <a:xfrm>
            <a:off x="1298575" y="2690813"/>
            <a:ext cx="1011238" cy="1809750"/>
            <a:chOff x="818" y="1695"/>
            <a:chExt cx="637" cy="1140"/>
          </a:xfrm>
        </p:grpSpPr>
        <p:sp>
          <p:nvSpPr>
            <p:cNvPr id="9245" name="Rectangle 58"/>
            <p:cNvSpPr/>
            <p:nvPr/>
          </p:nvSpPr>
          <p:spPr>
            <a:xfrm>
              <a:off x="818" y="1695"/>
              <a:ext cx="637" cy="248"/>
            </a:xfrm>
            <a:prstGeom prst="rect">
              <a:avLst/>
            </a:prstGeom>
            <a:solidFill>
              <a:srgbClr val="FFFF00"/>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dirty="0">
                  <a:ea typeface="楷体_GB2312" pitchFamily="49" charset="-122"/>
                </a:rPr>
                <a:t>S.P.</a:t>
              </a:r>
            </a:p>
          </p:txBody>
        </p:sp>
        <p:sp>
          <p:nvSpPr>
            <p:cNvPr id="9246" name="AutoShape 59" descr="深色横线"/>
            <p:cNvSpPr/>
            <p:nvPr/>
          </p:nvSpPr>
          <p:spPr>
            <a:xfrm rot="426801">
              <a:off x="998" y="1973"/>
              <a:ext cx="90" cy="862"/>
            </a:xfrm>
            <a:prstGeom prst="downArrow">
              <a:avLst>
                <a:gd name="adj1" fmla="val 50000"/>
                <a:gd name="adj2" fmla="val 239444"/>
              </a:avLst>
            </a:prstGeom>
            <a:pattFill prst="dkHorz">
              <a:fgClr>
                <a:srgbClr val="41BB2D"/>
              </a:fgClr>
              <a:bgClr>
                <a:srgbClr val="FFFFFF"/>
              </a:bgClr>
            </a:patt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ea typeface="楷体_GB2312" pitchFamily="49" charset="-122"/>
              </a:endParaRPr>
            </a:p>
          </p:txBody>
        </p:sp>
      </p:grpSp>
      <p:grpSp>
        <p:nvGrpSpPr>
          <p:cNvPr id="21" name="Group 60"/>
          <p:cNvGrpSpPr/>
          <p:nvPr/>
        </p:nvGrpSpPr>
        <p:grpSpPr>
          <a:xfrm>
            <a:off x="4856163" y="2400300"/>
            <a:ext cx="1917700" cy="476250"/>
            <a:chOff x="3059" y="1512"/>
            <a:chExt cx="1208" cy="300"/>
          </a:xfrm>
        </p:grpSpPr>
        <p:sp>
          <p:nvSpPr>
            <p:cNvPr id="9243" name="AutoShape 61"/>
            <p:cNvSpPr/>
            <p:nvPr/>
          </p:nvSpPr>
          <p:spPr>
            <a:xfrm>
              <a:off x="3059" y="1707"/>
              <a:ext cx="1208" cy="105"/>
            </a:xfrm>
            <a:prstGeom prst="rightArrow">
              <a:avLst>
                <a:gd name="adj1" fmla="val 50000"/>
                <a:gd name="adj2" fmla="val 287619"/>
              </a:avLst>
            </a:prstGeom>
            <a:solidFill>
              <a:srgbClr val="0037E8"/>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ea typeface="楷体_GB2312" pitchFamily="49" charset="-122"/>
              </a:endParaRPr>
            </a:p>
          </p:txBody>
        </p:sp>
        <p:sp>
          <p:nvSpPr>
            <p:cNvPr id="9244" name="Text Box 62"/>
            <p:cNvSpPr txBox="1"/>
            <p:nvPr/>
          </p:nvSpPr>
          <p:spPr>
            <a:xfrm>
              <a:off x="3192" y="1512"/>
              <a:ext cx="756" cy="250"/>
            </a:xfrm>
            <a:prstGeom prst="rect">
              <a:avLst/>
            </a:prstGeom>
            <a:noFill/>
            <a:ln w="12700">
              <a:noFill/>
              <a:miter/>
            </a:ln>
          </p:spPr>
          <p:txBody>
            <a:bodyPr wrap="none" anchor="ct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zh-CN" altLang="en-US" sz="2000" b="1" dirty="0">
                  <a:ea typeface="楷体_GB2312" pitchFamily="49" charset="-122"/>
                </a:rPr>
                <a:t>语法成分</a:t>
              </a:r>
            </a:p>
          </p:txBody>
        </p:sp>
      </p:grpSp>
      <p:grpSp>
        <p:nvGrpSpPr>
          <p:cNvPr id="22" name="Group 63"/>
          <p:cNvGrpSpPr/>
          <p:nvPr/>
        </p:nvGrpSpPr>
        <p:grpSpPr>
          <a:xfrm>
            <a:off x="4806950" y="3128963"/>
            <a:ext cx="1917700" cy="465137"/>
            <a:chOff x="3028" y="1971"/>
            <a:chExt cx="1208" cy="293"/>
          </a:xfrm>
        </p:grpSpPr>
        <p:sp>
          <p:nvSpPr>
            <p:cNvPr id="9241" name="AutoShape 64"/>
            <p:cNvSpPr/>
            <p:nvPr/>
          </p:nvSpPr>
          <p:spPr>
            <a:xfrm flipH="1">
              <a:off x="3028" y="1971"/>
              <a:ext cx="1208" cy="105"/>
            </a:xfrm>
            <a:prstGeom prst="rightArrow">
              <a:avLst>
                <a:gd name="adj1" fmla="val 50000"/>
                <a:gd name="adj2" fmla="val 287619"/>
              </a:avLst>
            </a:prstGeom>
            <a:solidFill>
              <a:srgbClr val="FF3300"/>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ea typeface="楷体_GB2312" pitchFamily="49" charset="-122"/>
              </a:endParaRPr>
            </a:p>
          </p:txBody>
        </p:sp>
        <p:sp>
          <p:nvSpPr>
            <p:cNvPr id="9242" name="Text Box 65"/>
            <p:cNvSpPr txBox="1"/>
            <p:nvPr/>
          </p:nvSpPr>
          <p:spPr>
            <a:xfrm>
              <a:off x="3107" y="2014"/>
              <a:ext cx="1076" cy="250"/>
            </a:xfrm>
            <a:prstGeom prst="rect">
              <a:avLst/>
            </a:prstGeom>
            <a:noFill/>
            <a:ln w="12700">
              <a:noFill/>
              <a:miter/>
            </a:ln>
          </p:spPr>
          <p:txBody>
            <a:bodyPr wrap="none" anchor="ct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zh-CN" altLang="en-US" sz="2000" b="1" dirty="0">
                  <a:ea typeface="楷体_GB2312" pitchFamily="49" charset="-122"/>
                </a:rPr>
                <a:t>返回分析结果</a:t>
              </a:r>
            </a:p>
          </p:txBody>
        </p:sp>
      </p:grpSp>
      <p:grpSp>
        <p:nvGrpSpPr>
          <p:cNvPr id="23" name="Group 66"/>
          <p:cNvGrpSpPr/>
          <p:nvPr/>
        </p:nvGrpSpPr>
        <p:grpSpPr>
          <a:xfrm>
            <a:off x="3549650" y="3487738"/>
            <a:ext cx="1465263" cy="1954212"/>
            <a:chOff x="2236" y="2197"/>
            <a:chExt cx="923" cy="1231"/>
          </a:xfrm>
        </p:grpSpPr>
        <p:sp>
          <p:nvSpPr>
            <p:cNvPr id="9239" name="AutoShape 67"/>
            <p:cNvSpPr/>
            <p:nvPr/>
          </p:nvSpPr>
          <p:spPr>
            <a:xfrm>
              <a:off x="2236" y="3008"/>
              <a:ext cx="923" cy="420"/>
            </a:xfrm>
            <a:prstGeom prst="roundRect">
              <a:avLst>
                <a:gd name="adj" fmla="val 16667"/>
              </a:avLst>
            </a:prstGeom>
            <a:solidFill>
              <a:srgbClr val="99C549"/>
            </a:solidFill>
            <a:ln w="127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000" dirty="0">
                  <a:ea typeface="楷体_GB2312" pitchFamily="49" charset="-122"/>
                </a:rPr>
                <a:t>整理目标程序</a:t>
              </a:r>
            </a:p>
            <a:p>
              <a:pPr marL="0" lvl="0" indent="0" algn="ctr" eaLnBrk="1" hangingPunct="1">
                <a:spcBef>
                  <a:spcPct val="0"/>
                </a:spcBef>
                <a:buNone/>
              </a:pPr>
              <a:r>
                <a:rPr lang="zh-CN" altLang="en-US" sz="2000" dirty="0">
                  <a:ea typeface="楷体_GB2312" pitchFamily="49" charset="-122"/>
                </a:rPr>
                <a:t>   停机</a:t>
              </a:r>
            </a:p>
          </p:txBody>
        </p:sp>
        <p:sp>
          <p:nvSpPr>
            <p:cNvPr id="9240" name="AutoShape 68"/>
            <p:cNvSpPr/>
            <p:nvPr/>
          </p:nvSpPr>
          <p:spPr>
            <a:xfrm>
              <a:off x="2621" y="2197"/>
              <a:ext cx="105" cy="802"/>
            </a:xfrm>
            <a:prstGeom prst="downArrow">
              <a:avLst>
                <a:gd name="adj1" fmla="val 50000"/>
                <a:gd name="adj2" fmla="val 190952"/>
              </a:avLst>
            </a:prstGeom>
            <a:solidFill>
              <a:schemeClr val="tx1"/>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ea typeface="楷体_GB2312" pitchFamily="49" charset="-122"/>
              </a:endParaRPr>
            </a:p>
          </p:txBody>
        </p:sp>
      </p:grpSp>
      <p:pic>
        <p:nvPicPr>
          <p:cNvPr id="122949" name="Picture 69"/>
          <p:cNvPicPr/>
          <p:nvPr/>
        </p:nvPicPr>
        <p:blipFill>
          <a:blip r:embed="rId3"/>
          <a:stretch>
            <a:fillRect/>
          </a:stretch>
        </p:blipFill>
        <p:spPr>
          <a:xfrm>
            <a:off x="5178425" y="4954588"/>
            <a:ext cx="1898650" cy="284162"/>
          </a:xfrm>
          <a:prstGeom prst="rect">
            <a:avLst/>
          </a:prstGeom>
          <a:noFill/>
          <a:ln w="9525">
            <a:noFill/>
            <a:miter/>
          </a:ln>
        </p:spPr>
      </p:pic>
      <p:sp>
        <p:nvSpPr>
          <p:cNvPr id="122950" name="Rectangle 70"/>
          <p:cNvSpPr/>
          <p:nvPr/>
        </p:nvSpPr>
        <p:spPr>
          <a:xfrm>
            <a:off x="7221538" y="4873625"/>
            <a:ext cx="1011237" cy="393700"/>
          </a:xfrm>
          <a:prstGeom prst="rect">
            <a:avLst/>
          </a:prstGeom>
          <a:solidFill>
            <a:srgbClr val="E08CE0"/>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dirty="0">
                <a:ea typeface="楷体_GB2312" pitchFamily="49" charset="-122"/>
              </a:rPr>
              <a:t>O.P.</a:t>
            </a:r>
          </a:p>
        </p:txBody>
      </p:sp>
      <p:sp>
        <p:nvSpPr>
          <p:cNvPr id="122951" name="AutoShape 71" descr="深色横线"/>
          <p:cNvSpPr/>
          <p:nvPr/>
        </p:nvSpPr>
        <p:spPr>
          <a:xfrm>
            <a:off x="7596188" y="3484563"/>
            <a:ext cx="166687" cy="1357312"/>
          </a:xfrm>
          <a:prstGeom prst="downArrow">
            <a:avLst>
              <a:gd name="adj1" fmla="val 50000"/>
              <a:gd name="adj2" fmla="val 203571"/>
            </a:avLst>
          </a:prstGeom>
          <a:pattFill prst="dkHorz">
            <a:fgClr>
              <a:srgbClr val="9966FF"/>
            </a:fgClr>
            <a:bgClr>
              <a:srgbClr val="FFFFFF"/>
            </a:bgClr>
          </a:patt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ea typeface="楷体_GB2312" pitchFamily="49" charset="-122"/>
            </a:endParaRPr>
          </a:p>
        </p:txBody>
      </p:sp>
      <p:grpSp>
        <p:nvGrpSpPr>
          <p:cNvPr id="24" name="Group 72"/>
          <p:cNvGrpSpPr/>
          <p:nvPr/>
        </p:nvGrpSpPr>
        <p:grpSpPr>
          <a:xfrm>
            <a:off x="1909763" y="3495675"/>
            <a:ext cx="1874837" cy="417513"/>
            <a:chOff x="1203" y="2202"/>
            <a:chExt cx="1181" cy="263"/>
          </a:xfrm>
        </p:grpSpPr>
        <p:sp>
          <p:nvSpPr>
            <p:cNvPr id="9237" name="AutoShape 73"/>
            <p:cNvSpPr/>
            <p:nvPr/>
          </p:nvSpPr>
          <p:spPr>
            <a:xfrm rot="3044004">
              <a:off x="1750" y="1831"/>
              <a:ext cx="86" cy="1181"/>
            </a:xfrm>
            <a:prstGeom prst="downArrow">
              <a:avLst>
                <a:gd name="adj1" fmla="val 50000"/>
                <a:gd name="adj2" fmla="val 343313"/>
              </a:avLst>
            </a:prstGeom>
            <a:solidFill>
              <a:srgbClr val="0037E8"/>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ea typeface="楷体_GB2312" pitchFamily="49" charset="-122"/>
              </a:endParaRPr>
            </a:p>
          </p:txBody>
        </p:sp>
        <p:sp>
          <p:nvSpPr>
            <p:cNvPr id="9238" name="Text Box 74"/>
            <p:cNvSpPr txBox="1"/>
            <p:nvPr/>
          </p:nvSpPr>
          <p:spPr>
            <a:xfrm>
              <a:off x="1210" y="2202"/>
              <a:ext cx="596" cy="229"/>
            </a:xfrm>
            <a:prstGeom prst="rect">
              <a:avLst/>
            </a:prstGeom>
            <a:noFill/>
            <a:ln w="12700">
              <a:noFill/>
              <a:miter/>
            </a:ln>
          </p:spPr>
          <p:txBody>
            <a:bodyPr wrap="none" anchor="ct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89000"/>
                </a:lnSpc>
                <a:spcBef>
                  <a:spcPct val="0"/>
                </a:spcBef>
                <a:buNone/>
              </a:pPr>
              <a:r>
                <a:rPr lang="zh-CN" altLang="en-US" sz="2000" b="1" dirty="0">
                  <a:latin typeface="Arial" charset="0"/>
                  <a:ea typeface="楷体_GB2312" pitchFamily="49" charset="-122"/>
                </a:rPr>
                <a:t>取单词</a:t>
              </a:r>
              <a:endParaRPr lang="zh-CN" altLang="en-US" sz="2400" dirty="0">
                <a:ea typeface="楷体_GB2312" pitchFamily="49" charset="-122"/>
              </a:endParaRPr>
            </a:p>
          </p:txBody>
        </p:sp>
      </p:grpSp>
      <p:grpSp>
        <p:nvGrpSpPr>
          <p:cNvPr id="25" name="Group 75"/>
          <p:cNvGrpSpPr/>
          <p:nvPr/>
        </p:nvGrpSpPr>
        <p:grpSpPr>
          <a:xfrm>
            <a:off x="2062163" y="3929063"/>
            <a:ext cx="1876425" cy="493712"/>
            <a:chOff x="1299" y="2475"/>
            <a:chExt cx="1182" cy="311"/>
          </a:xfrm>
        </p:grpSpPr>
        <p:sp>
          <p:nvSpPr>
            <p:cNvPr id="9235" name="AutoShape 76"/>
            <p:cNvSpPr/>
            <p:nvPr/>
          </p:nvSpPr>
          <p:spPr>
            <a:xfrm rot="-7797195">
              <a:off x="1846" y="1927"/>
              <a:ext cx="86" cy="1181"/>
            </a:xfrm>
            <a:prstGeom prst="downArrow">
              <a:avLst>
                <a:gd name="adj1" fmla="val 50000"/>
                <a:gd name="adj2" fmla="val 343313"/>
              </a:avLst>
            </a:prstGeom>
            <a:solidFill>
              <a:srgbClr val="FF3300"/>
            </a:solidFill>
            <a:ln w="12700">
              <a:noFill/>
              <a:miter/>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ea typeface="楷体_GB2312" pitchFamily="49" charset="-122"/>
              </a:endParaRPr>
            </a:p>
          </p:txBody>
        </p:sp>
        <p:sp>
          <p:nvSpPr>
            <p:cNvPr id="9236" name="Text Box 77"/>
            <p:cNvSpPr txBox="1"/>
            <p:nvPr/>
          </p:nvSpPr>
          <p:spPr>
            <a:xfrm>
              <a:off x="1725" y="2576"/>
              <a:ext cx="756" cy="210"/>
            </a:xfrm>
            <a:prstGeom prst="rect">
              <a:avLst/>
            </a:prstGeom>
            <a:noFill/>
            <a:ln w="12700">
              <a:noFill/>
              <a:miter/>
            </a:ln>
          </p:spPr>
          <p:txBody>
            <a:bodyPr wrap="none" anchor="ct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79000"/>
                </a:lnSpc>
                <a:spcBef>
                  <a:spcPct val="0"/>
                </a:spcBef>
                <a:buNone/>
              </a:pPr>
              <a:r>
                <a:rPr lang="zh-CN" altLang="en-US" sz="2000" b="1" dirty="0">
                  <a:latin typeface="Arial" charset="0"/>
                  <a:ea typeface="楷体_GB2312" pitchFamily="49" charset="-122"/>
                </a:rPr>
                <a:t>返回单词</a:t>
              </a:r>
              <a:endParaRPr lang="zh-CN" altLang="en-US" sz="2400" dirty="0">
                <a:ea typeface="楷体_GB2312" pitchFamily="49" charset="-122"/>
              </a:endParaRPr>
            </a:p>
          </p:txBody>
        </p:sp>
      </p:grpSp>
      <p:sp>
        <p:nvSpPr>
          <p:cNvPr id="295938" name="Rectangle 2"/>
          <p:cNvSpPr>
            <a:spLocks noGrp="1" noChangeArrowheads="1"/>
          </p:cNvSpPr>
          <p:nvPr/>
        </p:nvSpPr>
        <p:spPr>
          <a:xfrm>
            <a:off x="1450837" y="754063"/>
            <a:ext cx="6836410" cy="732155"/>
          </a:xfrm>
          <a:prstGeom prst="rect">
            <a:avLst/>
          </a:prstGeom>
          <a:noFill/>
          <a:ln w="9525">
            <a:noFill/>
            <a:miter lim="800000"/>
          </a:ln>
        </p:spPr>
        <p:txBody>
          <a:bodyPr vert="horz" wrap="square" lIns="91440" tIns="45720" rIns="91440" bIns="45720" numCol="1" anchor="b" anchorCtr="0" compatLnSpc="1"/>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ea typeface="宋体" pitchFamily="2" charset="-122"/>
              </a:defRPr>
            </a:lvl2pPr>
            <a:lvl3pPr algn="l" rtl="0" fontAlgn="base">
              <a:spcBef>
                <a:spcPct val="0"/>
              </a:spcBef>
              <a:spcAft>
                <a:spcPct val="0"/>
              </a:spcAft>
              <a:defRPr sz="4400">
                <a:solidFill>
                  <a:schemeClr val="tx2"/>
                </a:solidFill>
                <a:latin typeface="Tahoma" pitchFamily="34" charset="0"/>
                <a:ea typeface="宋体" pitchFamily="2" charset="-122"/>
              </a:defRPr>
            </a:lvl3pPr>
            <a:lvl4pPr algn="l" rtl="0" fontAlgn="base">
              <a:spcBef>
                <a:spcPct val="0"/>
              </a:spcBef>
              <a:spcAft>
                <a:spcPct val="0"/>
              </a:spcAft>
              <a:defRPr sz="4400">
                <a:solidFill>
                  <a:schemeClr val="tx2"/>
                </a:solidFill>
                <a:latin typeface="Tahoma" pitchFamily="34" charset="0"/>
                <a:ea typeface="宋体" pitchFamily="2" charset="-122"/>
              </a:defRPr>
            </a:lvl4pPr>
            <a:lvl5pPr algn="l" rtl="0" fontAlgn="base">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r>
              <a:rPr lang="zh-CN" altLang="en-US" sz="4800" b="1" dirty="0">
                <a:solidFill>
                  <a:schemeClr val="folHlink"/>
                </a:solidFill>
                <a:latin typeface="华文新魏" pitchFamily="2" charset="-122"/>
                <a:ea typeface="华文新魏" pitchFamily="2" charset="-122"/>
                <a:sym typeface="+mn-ea"/>
              </a:rPr>
              <a:t>编译器</a:t>
            </a:r>
            <a:r>
              <a:rPr lang="zh-CN" sz="4800" b="1" dirty="0">
                <a:solidFill>
                  <a:schemeClr val="folHlink"/>
                </a:solidFill>
                <a:latin typeface="华文新魏" pitchFamily="2" charset="-122"/>
                <a:ea typeface="华文新魏" pitchFamily="2" charset="-122"/>
                <a:sym typeface="+mn-ea"/>
              </a:rPr>
              <a:t>的组织</a:t>
            </a:r>
            <a:endParaRPr lang="zh-CN" b="1" dirty="0">
              <a:solidFill>
                <a:srgbClr val="000099"/>
              </a:solidFill>
              <a:latin typeface="华文新魏" pitchFamily="2" charset="-122"/>
              <a:ea typeface="华文新魏" pitchFamily="2" charset="-122"/>
            </a:endParaRPr>
          </a:p>
        </p:txBody>
      </p:sp>
      <p:sp>
        <p:nvSpPr>
          <p:cNvPr id="5" name="文本框 4"/>
          <p:cNvSpPr txBox="1"/>
          <p:nvPr/>
        </p:nvSpPr>
        <p:spPr>
          <a:xfrm>
            <a:off x="1488895" y="1844824"/>
            <a:ext cx="3045006" cy="523220"/>
          </a:xfrm>
          <a:prstGeom prst="rect">
            <a:avLst/>
          </a:prstGeom>
          <a:noFill/>
        </p:spPr>
        <p:txBody>
          <a:bodyPr wrap="square" rtlCol="0">
            <a:spAutoFit/>
          </a:bodyPr>
          <a:lstStyle/>
          <a:p>
            <a:r>
              <a:rPr lang="zh-CN" altLang="en-US" sz="2800" b="1" dirty="0">
                <a:latin typeface="华文新魏" panose="02010800040101010101" pitchFamily="2" charset="-122"/>
                <a:ea typeface="华文新魏" panose="02010800040101010101" pitchFamily="2" charset="-122"/>
              </a:rPr>
              <a:t>一遍扫描的示意图</a:t>
            </a:r>
          </a:p>
        </p:txBody>
      </p:sp>
      <p:sp>
        <p:nvSpPr>
          <p:cNvPr id="78" name="Rectangle 3"/>
          <p:cNvSpPr txBox="1">
            <a:spLocks noChangeArrowheads="1"/>
          </p:cNvSpPr>
          <p:nvPr/>
        </p:nvSpPr>
        <p:spPr>
          <a:xfrm>
            <a:off x="2970218" y="5805264"/>
            <a:ext cx="3834030" cy="652464"/>
          </a:xfrm>
          <a:prstGeom prst="rect">
            <a:avLst/>
          </a:prstGeom>
        </p:spPr>
        <p:txBody>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0" indent="0">
              <a:buNone/>
            </a:pPr>
            <a:r>
              <a:rPr lang="zh-CN" altLang="en-US" sz="2800" b="1" kern="0" dirty="0">
                <a:latin typeface="华文新魏" pitchFamily="2" charset="-122"/>
                <a:ea typeface="华文新魏" pitchFamily="2" charset="-122"/>
              </a:rPr>
              <a:t>以语法分析程序为中心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28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272"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strVal val="2/3*#ppt_w"/>
                                          </p:val>
                                        </p:tav>
                                        <p:tav tm="100000">
                                          <p:val>
                                            <p:strVal val="#ppt_w"/>
                                          </p:val>
                                        </p:tav>
                                      </p:tavLst>
                                    </p:anim>
                                    <p:anim calcmode="lin" valueType="num">
                                      <p:cBhvr>
                                        <p:cTn id="12" dur="500" fill="hold"/>
                                        <p:tgtEl>
                                          <p:spTgt spid="8"/>
                                        </p:tgtEl>
                                        <p:attrNameLst>
                                          <p:attrName>ppt_h</p:attrName>
                                        </p:attrNameLst>
                                      </p:cBhvr>
                                      <p:tavLst>
                                        <p:tav tm="0">
                                          <p:val>
                                            <p:strVal val="2/3*#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strips(downLeft)">
                                      <p:cBhvr>
                                        <p:cTn id="17" dur="500"/>
                                        <p:tgtEl>
                                          <p:spTgt spid="24"/>
                                        </p:tgtEl>
                                      </p:cBhvr>
                                    </p:animEffect>
                                  </p:childTnLst>
                                </p:cTn>
                              </p:par>
                            </p:childTnLst>
                          </p:cTn>
                        </p:par>
                        <p:par>
                          <p:cTn id="18" fill="hold">
                            <p:stCondLst>
                              <p:cond delay="500"/>
                            </p:stCondLst>
                            <p:childTnLst>
                              <p:par>
                                <p:cTn id="19" presetID="23" presetClass="entr" presetSubtype="272"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strVal val="2/3*#ppt_w"/>
                                          </p:val>
                                        </p:tav>
                                        <p:tav tm="100000">
                                          <p:val>
                                            <p:strVal val="#ppt_w"/>
                                          </p:val>
                                        </p:tav>
                                      </p:tavLst>
                                    </p:anim>
                                    <p:anim calcmode="lin" valueType="num">
                                      <p:cBhvr>
                                        <p:cTn id="22" dur="500" fill="hold"/>
                                        <p:tgtEl>
                                          <p:spTgt spid="2"/>
                                        </p:tgtEl>
                                        <p:attrNameLst>
                                          <p:attrName>ppt_h</p:attrName>
                                        </p:attrNameLst>
                                      </p:cBhvr>
                                      <p:tavLst>
                                        <p:tav tm="0">
                                          <p:val>
                                            <p:strVal val="2/3*#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strips(upRight)">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strips(downRight)">
                                      <p:cBhvr>
                                        <p:cTn id="37" dur="500"/>
                                        <p:tgtEl>
                                          <p:spTgt spid="21"/>
                                        </p:tgtEl>
                                      </p:cBhvr>
                                    </p:animEffect>
                                  </p:childTnLst>
                                </p:cTn>
                              </p:par>
                            </p:childTnLst>
                          </p:cTn>
                        </p:par>
                        <p:par>
                          <p:cTn id="38" fill="hold">
                            <p:stCondLst>
                              <p:cond delay="500"/>
                            </p:stCondLst>
                            <p:childTnLst>
                              <p:par>
                                <p:cTn id="39" presetID="23" presetClass="entr" presetSubtype="272" fill="hold" nodeType="afterEffect">
                                  <p:stCondLst>
                                    <p:cond delay="10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strVal val="2/3*#ppt_w"/>
                                          </p:val>
                                        </p:tav>
                                        <p:tav tm="100000">
                                          <p:val>
                                            <p:strVal val="#ppt_w"/>
                                          </p:val>
                                        </p:tav>
                                      </p:tavLst>
                                    </p:anim>
                                    <p:anim calcmode="lin" valueType="num">
                                      <p:cBhvr>
                                        <p:cTn id="42" dur="500" fill="hold"/>
                                        <p:tgtEl>
                                          <p:spTgt spid="14"/>
                                        </p:tgtEl>
                                        <p:attrNameLst>
                                          <p:attrName>ppt_h</p:attrName>
                                        </p:attrNameLst>
                                      </p:cBhvr>
                                      <p:tavLst>
                                        <p:tav tm="0">
                                          <p:val>
                                            <p:strVal val="2/3*#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8" presetClass="entr" presetSubtype="12"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strips(downLeft)">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up)">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22949"/>
                                        </p:tgtEl>
                                        <p:attrNameLst>
                                          <p:attrName>style.visibility</p:attrName>
                                        </p:attrNameLst>
                                      </p:cBhvr>
                                      <p:to>
                                        <p:strVal val="visible"/>
                                      </p:to>
                                    </p:set>
                                    <p:animEffect transition="in" filter="wipe(left)">
                                      <p:cBhvr>
                                        <p:cTn id="57" dur="500"/>
                                        <p:tgtEl>
                                          <p:spTgt spid="122949"/>
                                        </p:tgtEl>
                                      </p:cBhvr>
                                    </p:animEffect>
                                  </p:childTnLst>
                                </p:cTn>
                              </p:par>
                            </p:childTnLst>
                          </p:cTn>
                        </p:par>
                        <p:par>
                          <p:cTn id="58" fill="hold">
                            <p:stCondLst>
                              <p:cond delay="500"/>
                            </p:stCondLst>
                            <p:childTnLst>
                              <p:par>
                                <p:cTn id="59" presetID="22" presetClass="entr" presetSubtype="1" fill="hold" grpId="0" nodeType="afterEffect">
                                  <p:stCondLst>
                                    <p:cond delay="100"/>
                                  </p:stCondLst>
                                  <p:childTnLst>
                                    <p:set>
                                      <p:cBhvr>
                                        <p:cTn id="60" dur="1" fill="hold">
                                          <p:stCondLst>
                                            <p:cond delay="0"/>
                                          </p:stCondLst>
                                        </p:cTn>
                                        <p:tgtEl>
                                          <p:spTgt spid="122951"/>
                                        </p:tgtEl>
                                        <p:attrNameLst>
                                          <p:attrName>style.visibility</p:attrName>
                                        </p:attrNameLst>
                                      </p:cBhvr>
                                      <p:to>
                                        <p:strVal val="visible"/>
                                      </p:to>
                                    </p:set>
                                    <p:animEffect transition="in" filter="wipe(up)">
                                      <p:cBhvr>
                                        <p:cTn id="61" dur="500"/>
                                        <p:tgtEl>
                                          <p:spTgt spid="122951"/>
                                        </p:tgtEl>
                                      </p:cBhvr>
                                    </p:animEffect>
                                  </p:childTnLst>
                                </p:cTn>
                              </p:par>
                            </p:childTnLst>
                          </p:cTn>
                        </p:par>
                        <p:par>
                          <p:cTn id="62" fill="hold">
                            <p:stCondLst>
                              <p:cond delay="1100"/>
                            </p:stCondLst>
                            <p:childTnLst>
                              <p:par>
                                <p:cTn id="63" presetID="23" presetClass="entr" presetSubtype="272" fill="hold" grpId="0" nodeType="afterEffect">
                                  <p:stCondLst>
                                    <p:cond delay="100"/>
                                  </p:stCondLst>
                                  <p:childTnLst>
                                    <p:set>
                                      <p:cBhvr>
                                        <p:cTn id="64" dur="1" fill="hold">
                                          <p:stCondLst>
                                            <p:cond delay="0"/>
                                          </p:stCondLst>
                                        </p:cTn>
                                        <p:tgtEl>
                                          <p:spTgt spid="122950"/>
                                        </p:tgtEl>
                                        <p:attrNameLst>
                                          <p:attrName>style.visibility</p:attrName>
                                        </p:attrNameLst>
                                      </p:cBhvr>
                                      <p:to>
                                        <p:strVal val="visible"/>
                                      </p:to>
                                    </p:set>
                                    <p:anim calcmode="lin" valueType="num">
                                      <p:cBhvr>
                                        <p:cTn id="65" dur="500" fill="hold"/>
                                        <p:tgtEl>
                                          <p:spTgt spid="122950"/>
                                        </p:tgtEl>
                                        <p:attrNameLst>
                                          <p:attrName>ppt_w</p:attrName>
                                        </p:attrNameLst>
                                      </p:cBhvr>
                                      <p:tavLst>
                                        <p:tav tm="0">
                                          <p:val>
                                            <p:strVal val="2/3*#ppt_w"/>
                                          </p:val>
                                        </p:tav>
                                        <p:tav tm="100000">
                                          <p:val>
                                            <p:strVal val="#ppt_w"/>
                                          </p:val>
                                        </p:tav>
                                      </p:tavLst>
                                    </p:anim>
                                    <p:anim calcmode="lin" valueType="num">
                                      <p:cBhvr>
                                        <p:cTn id="66" dur="500" fill="hold"/>
                                        <p:tgtEl>
                                          <p:spTgt spid="122950"/>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bldLvl="0" animBg="1"/>
      <p:bldP spid="122950" grpId="0" bldLvl="0" animBg="1"/>
      <p:bldP spid="122951"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2132856"/>
            <a:ext cx="7772400" cy="4114800"/>
          </a:xfrm>
        </p:spPr>
        <p:txBody>
          <a:bodyPr/>
          <a:lstStyle/>
          <a:p>
            <a:r>
              <a:rPr lang="zh-CN" altLang="en-US" b="1" dirty="0">
                <a:latin typeface="华文新魏" panose="02010800040101010101" pitchFamily="2" charset="-122"/>
                <a:ea typeface="华文新魏" panose="02010800040101010101" pitchFamily="2" charset="-122"/>
              </a:rPr>
              <a:t>一遍扫描与多遍扫描</a:t>
            </a:r>
            <a:endParaRPr lang="en-US" altLang="zh-CN" b="1" dirty="0">
              <a:latin typeface="华文新魏" panose="02010800040101010101" pitchFamily="2" charset="-122"/>
              <a:ea typeface="华文新魏" panose="02010800040101010101" pitchFamily="2" charset="-122"/>
            </a:endParaRPr>
          </a:p>
          <a:p>
            <a:r>
              <a:rPr lang="zh-CN" altLang="en-US" b="1" dirty="0">
                <a:latin typeface="华文新魏" panose="02010800040101010101" pitchFamily="2" charset="-122"/>
                <a:ea typeface="华文新魏" panose="02010800040101010101" pitchFamily="2" charset="-122"/>
              </a:rPr>
              <a:t>多遍扫描的优点</a:t>
            </a:r>
            <a:endParaRPr lang="en-US" altLang="zh-CN" b="1" dirty="0">
              <a:latin typeface="华文新魏" panose="02010800040101010101" pitchFamily="2" charset="-122"/>
              <a:ea typeface="华文新魏" panose="02010800040101010101" pitchFamily="2" charset="-122"/>
            </a:endParaRPr>
          </a:p>
          <a:p>
            <a:pPr lvl="1"/>
            <a:r>
              <a:rPr lang="zh-CN" altLang="en-US" b="1" dirty="0">
                <a:latin typeface="华文新魏" panose="02010800040101010101" pitchFamily="2" charset="-122"/>
                <a:ea typeface="华文新魏" panose="02010800040101010101" pitchFamily="2" charset="-122"/>
              </a:rPr>
              <a:t>编译程序的结构清晰（模块结构）</a:t>
            </a:r>
            <a:endParaRPr lang="en-US" altLang="zh-CN" b="1" dirty="0">
              <a:latin typeface="华文新魏" panose="02010800040101010101" pitchFamily="2" charset="-122"/>
              <a:ea typeface="华文新魏" panose="02010800040101010101" pitchFamily="2" charset="-122"/>
            </a:endParaRPr>
          </a:p>
          <a:p>
            <a:pPr lvl="1"/>
            <a:r>
              <a:rPr lang="zh-CN" altLang="en-US" b="1" dirty="0">
                <a:latin typeface="华文新魏" panose="02010800040101010101" pitchFamily="2" charset="-122"/>
                <a:ea typeface="华文新魏" panose="02010800040101010101" pitchFamily="2" charset="-122"/>
              </a:rPr>
              <a:t>有利于进行细致和充分的代码优化</a:t>
            </a:r>
            <a:endParaRPr lang="en-US" altLang="zh-CN" b="1" dirty="0">
              <a:latin typeface="华文新魏" panose="02010800040101010101" pitchFamily="2" charset="-122"/>
              <a:ea typeface="华文新魏" panose="02010800040101010101" pitchFamily="2" charset="-122"/>
            </a:endParaRPr>
          </a:p>
          <a:p>
            <a:pPr lvl="1"/>
            <a:r>
              <a:rPr lang="zh-CN" altLang="en-US" b="1" dirty="0">
                <a:latin typeface="华文新魏" panose="02010800040101010101" pitchFamily="2" charset="-122"/>
                <a:ea typeface="华文新魏" panose="02010800040101010101" pitchFamily="2" charset="-122"/>
              </a:rPr>
              <a:t>易于采用覆盖技术，提高内存利用率</a:t>
            </a:r>
          </a:p>
        </p:txBody>
      </p:sp>
      <p:sp>
        <p:nvSpPr>
          <p:cNvPr id="6" name="Rectangle 2">
            <a:extLst>
              <a:ext uri="{FF2B5EF4-FFF2-40B4-BE49-F238E27FC236}">
                <a16:creationId xmlns:a16="http://schemas.microsoft.com/office/drawing/2014/main" id="{3EFC6434-D4E2-40A2-BF63-3C1ED0429242}"/>
              </a:ext>
            </a:extLst>
          </p:cNvPr>
          <p:cNvSpPr>
            <a:spLocks noGrp="1" noChangeArrowheads="1"/>
          </p:cNvSpPr>
          <p:nvPr/>
        </p:nvSpPr>
        <p:spPr>
          <a:xfrm>
            <a:off x="1450837" y="754063"/>
            <a:ext cx="6836410" cy="732155"/>
          </a:xfrm>
          <a:prstGeom prst="rect">
            <a:avLst/>
          </a:prstGeom>
          <a:noFill/>
          <a:ln w="9525">
            <a:noFill/>
            <a:miter lim="800000"/>
          </a:ln>
        </p:spPr>
        <p:txBody>
          <a:bodyPr vert="horz" wrap="square" lIns="91440" tIns="45720" rIns="91440" bIns="45720" numCol="1" anchor="b" anchorCtr="0" compatLnSpc="1"/>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ea typeface="宋体" pitchFamily="2" charset="-122"/>
              </a:defRPr>
            </a:lvl2pPr>
            <a:lvl3pPr algn="l" rtl="0" fontAlgn="base">
              <a:spcBef>
                <a:spcPct val="0"/>
              </a:spcBef>
              <a:spcAft>
                <a:spcPct val="0"/>
              </a:spcAft>
              <a:defRPr sz="4400">
                <a:solidFill>
                  <a:schemeClr val="tx2"/>
                </a:solidFill>
                <a:latin typeface="Tahoma" pitchFamily="34" charset="0"/>
                <a:ea typeface="宋体" pitchFamily="2" charset="-122"/>
              </a:defRPr>
            </a:lvl3pPr>
            <a:lvl4pPr algn="l" rtl="0" fontAlgn="base">
              <a:spcBef>
                <a:spcPct val="0"/>
              </a:spcBef>
              <a:spcAft>
                <a:spcPct val="0"/>
              </a:spcAft>
              <a:defRPr sz="4400">
                <a:solidFill>
                  <a:schemeClr val="tx2"/>
                </a:solidFill>
                <a:latin typeface="Tahoma" pitchFamily="34" charset="0"/>
                <a:ea typeface="宋体" pitchFamily="2" charset="-122"/>
              </a:defRPr>
            </a:lvl4pPr>
            <a:lvl5pPr algn="l" rtl="0" fontAlgn="base">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r>
              <a:rPr lang="zh-CN" altLang="en-US" sz="4800" b="1" dirty="0">
                <a:solidFill>
                  <a:schemeClr val="folHlink"/>
                </a:solidFill>
                <a:latin typeface="华文新魏" pitchFamily="2" charset="-122"/>
                <a:ea typeface="华文新魏" pitchFamily="2" charset="-122"/>
                <a:sym typeface="+mn-ea"/>
              </a:rPr>
              <a:t>编译器</a:t>
            </a:r>
            <a:r>
              <a:rPr lang="zh-CN" sz="4800" b="1" dirty="0">
                <a:solidFill>
                  <a:schemeClr val="folHlink"/>
                </a:solidFill>
                <a:latin typeface="华文新魏" pitchFamily="2" charset="-122"/>
                <a:ea typeface="华文新魏" pitchFamily="2" charset="-122"/>
                <a:sym typeface="+mn-ea"/>
              </a:rPr>
              <a:t>的组织</a:t>
            </a:r>
            <a:endParaRPr lang="zh-CN" b="1" dirty="0">
              <a:solidFill>
                <a:srgbClr val="000099"/>
              </a:solidFill>
              <a:latin typeface="华文新魏" pitchFamily="2" charset="-122"/>
              <a:ea typeface="华文新魏" pitchFamily="2" charset="-122"/>
            </a:endParaRPr>
          </a:p>
        </p:txBody>
      </p:sp>
    </p:spTree>
    <p:extLst>
      <p:ext uri="{BB962C8B-B14F-4D97-AF65-F5344CB8AC3E}">
        <p14:creationId xmlns:p14="http://schemas.microsoft.com/office/powerpoint/2010/main" val="47434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1150938" y="685800"/>
            <a:ext cx="7793037" cy="990600"/>
          </a:xfrm>
        </p:spPr>
        <p:txBody>
          <a:bodyPr/>
          <a:lstStyle/>
          <a:p>
            <a:r>
              <a:rPr lang="en-US" altLang="zh-CN" b="1" dirty="0">
                <a:solidFill>
                  <a:schemeClr val="folHlink"/>
                </a:solidFill>
                <a:latin typeface="华文新魏" pitchFamily="2" charset="-122"/>
                <a:ea typeface="华文新魏" pitchFamily="2" charset="-122"/>
                <a:sym typeface="+mn-ea"/>
              </a:rPr>
              <a:t>   </a:t>
            </a:r>
            <a:r>
              <a:rPr lang="zh-CN" altLang="en-US" b="1" dirty="0">
                <a:solidFill>
                  <a:schemeClr val="folHlink"/>
                </a:solidFill>
                <a:latin typeface="华文新魏" pitchFamily="2" charset="-122"/>
                <a:ea typeface="华文新魏" pitchFamily="2" charset="-122"/>
                <a:sym typeface="+mn-ea"/>
              </a:rPr>
              <a:t>编译器</a:t>
            </a:r>
            <a:r>
              <a:rPr lang="zh-CN" b="1" dirty="0">
                <a:solidFill>
                  <a:schemeClr val="folHlink"/>
                </a:solidFill>
                <a:latin typeface="华文新魏" pitchFamily="2" charset="-122"/>
                <a:ea typeface="华文新魏" pitchFamily="2" charset="-122"/>
                <a:sym typeface="+mn-ea"/>
              </a:rPr>
              <a:t>的组织</a:t>
            </a:r>
            <a:endParaRPr lang="zh-CN" altLang="en-US" b="1" dirty="0">
              <a:solidFill>
                <a:srgbClr val="000099"/>
              </a:solidFill>
              <a:latin typeface="华文新魏" pitchFamily="2" charset="-122"/>
              <a:ea typeface="华文新魏" pitchFamily="2" charset="-122"/>
            </a:endParaRPr>
          </a:p>
        </p:txBody>
      </p:sp>
      <p:sp>
        <p:nvSpPr>
          <p:cNvPr id="313347" name="Rectangle 3"/>
          <p:cNvSpPr>
            <a:spLocks noGrp="1" noChangeArrowheads="1"/>
          </p:cNvSpPr>
          <p:nvPr>
            <p:ph type="body" idx="1"/>
          </p:nvPr>
        </p:nvSpPr>
        <p:spPr/>
        <p:txBody>
          <a:bodyPr/>
          <a:lstStyle/>
          <a:p>
            <a:r>
              <a:rPr lang="zh-CN" altLang="en-US" b="1" dirty="0">
                <a:solidFill>
                  <a:srgbClr val="000099"/>
                </a:solidFill>
                <a:latin typeface="华文新魏" pitchFamily="2" charset="-122"/>
                <a:ea typeface="华文新魏" pitchFamily="2" charset="-122"/>
                <a:sym typeface="+mn-ea"/>
              </a:rPr>
              <a:t>编译的前端与后端</a:t>
            </a:r>
            <a:endParaRPr lang="zh-CN" altLang="en-US" b="1" dirty="0">
              <a:latin typeface="华文新魏" pitchFamily="2" charset="-122"/>
              <a:ea typeface="华文新魏" pitchFamily="2" charset="-122"/>
            </a:endParaRPr>
          </a:p>
          <a:p>
            <a:r>
              <a:rPr lang="zh-CN" altLang="en-US" b="1" dirty="0">
                <a:latin typeface="华文新魏" pitchFamily="2" charset="-122"/>
                <a:ea typeface="华文新魏" pitchFamily="2" charset="-122"/>
              </a:rPr>
              <a:t>前端（分析部分）</a:t>
            </a:r>
          </a:p>
          <a:p>
            <a:pPr lvl="1"/>
            <a:r>
              <a:rPr lang="zh-CN" altLang="en-US" b="1" dirty="0">
                <a:solidFill>
                  <a:srgbClr val="C00000"/>
                </a:solidFill>
                <a:latin typeface="华文新魏" pitchFamily="2" charset="-122"/>
                <a:ea typeface="华文新魏" pitchFamily="2" charset="-122"/>
              </a:rPr>
              <a:t>与源语言有关</a:t>
            </a:r>
            <a:r>
              <a:rPr lang="zh-CN" altLang="en-US" b="1" dirty="0">
                <a:latin typeface="华文新魏" pitchFamily="2" charset="-122"/>
                <a:ea typeface="华文新魏" pitchFamily="2" charset="-122"/>
              </a:rPr>
              <a:t>、与目标机无关的部分</a:t>
            </a:r>
          </a:p>
          <a:p>
            <a:pPr lvl="1"/>
            <a:r>
              <a:rPr lang="zh-CN" altLang="en-US" b="1" dirty="0">
                <a:latin typeface="华文新魏" pitchFamily="2" charset="-122"/>
                <a:ea typeface="华文新魏" pitchFamily="2" charset="-122"/>
              </a:rPr>
              <a:t>词法分析、语法分析、语义分析与中间代码生成、与机器无关的代码优化</a:t>
            </a:r>
          </a:p>
          <a:p>
            <a:r>
              <a:rPr lang="zh-CN" altLang="en-US" b="1" dirty="0">
                <a:latin typeface="华文新魏" pitchFamily="2" charset="-122"/>
                <a:ea typeface="华文新魏" pitchFamily="2" charset="-122"/>
              </a:rPr>
              <a:t>后端（综合部分）</a:t>
            </a:r>
          </a:p>
          <a:p>
            <a:pPr lvl="1"/>
            <a:r>
              <a:rPr lang="zh-CN" altLang="en-US" b="1" dirty="0">
                <a:latin typeface="华文新魏" pitchFamily="2" charset="-122"/>
                <a:ea typeface="华文新魏" pitchFamily="2" charset="-122"/>
              </a:rPr>
              <a:t>与</a:t>
            </a:r>
            <a:r>
              <a:rPr lang="zh-CN" altLang="en-US" b="1" dirty="0">
                <a:solidFill>
                  <a:srgbClr val="C00000"/>
                </a:solidFill>
                <a:latin typeface="华文新魏" pitchFamily="2" charset="-122"/>
                <a:ea typeface="华文新魏" pitchFamily="2" charset="-122"/>
              </a:rPr>
              <a:t>目标机有关</a:t>
            </a:r>
            <a:r>
              <a:rPr lang="zh-CN" altLang="en-US" b="1" dirty="0">
                <a:latin typeface="华文新魏" pitchFamily="2" charset="-122"/>
                <a:ea typeface="华文新魏" pitchFamily="2" charset="-122"/>
              </a:rPr>
              <a:t>的部分</a:t>
            </a:r>
          </a:p>
          <a:p>
            <a:pPr lvl="1"/>
            <a:r>
              <a:rPr lang="zh-CN" altLang="en-US" b="1" dirty="0">
                <a:latin typeface="华文新魏" pitchFamily="2" charset="-122"/>
                <a:ea typeface="华文新魏" pitchFamily="2" charset="-122"/>
              </a:rPr>
              <a:t>与机器有关的代码优化、目标代码生成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3347">
                                            <p:txEl>
                                              <p:pRg st="0" end="0"/>
                                            </p:txEl>
                                          </p:spTgt>
                                        </p:tgtEl>
                                        <p:attrNameLst>
                                          <p:attrName>style.visibility</p:attrName>
                                        </p:attrNameLst>
                                      </p:cBhvr>
                                      <p:to>
                                        <p:strVal val="visible"/>
                                      </p:to>
                                    </p:set>
                                    <p:animEffect transition="in" filter="blinds(horizontal)">
                                      <p:cBhvr>
                                        <p:cTn id="7" dur="500"/>
                                        <p:tgtEl>
                                          <p:spTgt spid="313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13347">
                                            <p:txEl>
                                              <p:pRg st="1" end="1"/>
                                            </p:txEl>
                                          </p:spTgt>
                                        </p:tgtEl>
                                        <p:attrNameLst>
                                          <p:attrName>style.visibility</p:attrName>
                                        </p:attrNameLst>
                                      </p:cBhvr>
                                      <p:to>
                                        <p:strVal val="visible"/>
                                      </p:to>
                                    </p:set>
                                    <p:anim calcmode="lin" valueType="num">
                                      <p:cBhvr additive="base">
                                        <p:cTn id="12" dur="500" fill="hold"/>
                                        <p:tgtEl>
                                          <p:spTgt spid="31334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133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13347">
                                            <p:txEl>
                                              <p:pRg st="4" end="4"/>
                                            </p:txEl>
                                          </p:spTgt>
                                        </p:tgtEl>
                                        <p:attrNameLst>
                                          <p:attrName>style.visibility</p:attrName>
                                        </p:attrNameLst>
                                      </p:cBhvr>
                                      <p:to>
                                        <p:strVal val="visible"/>
                                      </p:to>
                                    </p:set>
                                    <p:anim calcmode="lin" valueType="num">
                                      <p:cBhvr additive="base">
                                        <p:cTn id="18" dur="500" fill="hold"/>
                                        <p:tgtEl>
                                          <p:spTgt spid="313347">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133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13347">
                                            <p:txEl>
                                              <p:pRg st="2" end="2"/>
                                            </p:txEl>
                                          </p:spTgt>
                                        </p:tgtEl>
                                        <p:attrNameLst>
                                          <p:attrName>style.visibility</p:attrName>
                                        </p:attrNameLst>
                                      </p:cBhvr>
                                      <p:to>
                                        <p:strVal val="visible"/>
                                      </p:to>
                                    </p:set>
                                    <p:anim calcmode="lin" valueType="num">
                                      <p:cBhvr additive="base">
                                        <p:cTn id="24" dur="500" fill="hold"/>
                                        <p:tgtEl>
                                          <p:spTgt spid="31334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13347">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13347">
                                            <p:txEl>
                                              <p:pRg st="3" end="3"/>
                                            </p:txEl>
                                          </p:spTgt>
                                        </p:tgtEl>
                                        <p:attrNameLst>
                                          <p:attrName>style.visibility</p:attrName>
                                        </p:attrNameLst>
                                      </p:cBhvr>
                                      <p:to>
                                        <p:strVal val="visible"/>
                                      </p:to>
                                    </p:set>
                                    <p:anim calcmode="lin" valueType="num">
                                      <p:cBhvr additive="base">
                                        <p:cTn id="28" dur="500" fill="hold"/>
                                        <p:tgtEl>
                                          <p:spTgt spid="313347">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133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13347">
                                            <p:txEl>
                                              <p:pRg st="5" end="5"/>
                                            </p:txEl>
                                          </p:spTgt>
                                        </p:tgtEl>
                                        <p:attrNameLst>
                                          <p:attrName>style.visibility</p:attrName>
                                        </p:attrNameLst>
                                      </p:cBhvr>
                                      <p:to>
                                        <p:strVal val="visible"/>
                                      </p:to>
                                    </p:set>
                                    <p:animEffect transition="in" filter="fade">
                                      <p:cBhvr>
                                        <p:cTn id="34" dur="500"/>
                                        <p:tgtEl>
                                          <p:spTgt spid="313347">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13347">
                                            <p:txEl>
                                              <p:pRg st="6" end="6"/>
                                            </p:txEl>
                                          </p:spTgt>
                                        </p:tgtEl>
                                        <p:attrNameLst>
                                          <p:attrName>style.visibility</p:attrName>
                                        </p:attrNameLst>
                                      </p:cBhvr>
                                      <p:to>
                                        <p:strVal val="visible"/>
                                      </p:to>
                                    </p:set>
                                    <p:animEffect transition="in" filter="fade">
                                      <p:cBhvr>
                                        <p:cTn id="37" dur="500"/>
                                        <p:tgtEl>
                                          <p:spTgt spid="3133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uiExpand="1"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609600" y="152400"/>
            <a:ext cx="7772400" cy="685800"/>
          </a:xfrm>
        </p:spPr>
        <p:txBody>
          <a:bodyPr/>
          <a:lstStyle/>
          <a:p>
            <a:pPr algn="ctr"/>
            <a:r>
              <a:rPr lang="zh-CN" altLang="en-US" sz="4000" b="1" dirty="0">
                <a:solidFill>
                  <a:schemeClr val="folHlink"/>
                </a:solidFill>
                <a:latin typeface="华文新魏" pitchFamily="2" charset="-122"/>
                <a:ea typeface="华文新魏" pitchFamily="2" charset="-122"/>
              </a:rPr>
              <a:t>编译器总体结构</a:t>
            </a:r>
          </a:p>
        </p:txBody>
      </p:sp>
      <p:grpSp>
        <p:nvGrpSpPr>
          <p:cNvPr id="340995" name="Group 3"/>
          <p:cNvGrpSpPr/>
          <p:nvPr/>
        </p:nvGrpSpPr>
        <p:grpSpPr bwMode="auto">
          <a:xfrm>
            <a:off x="885825" y="909955"/>
            <a:ext cx="7194550" cy="5791200"/>
            <a:chOff x="542" y="576"/>
            <a:chExt cx="4532" cy="3648"/>
          </a:xfrm>
        </p:grpSpPr>
        <p:sp>
          <p:nvSpPr>
            <p:cNvPr id="340996" name="AutoShape 4"/>
            <p:cNvSpPr>
              <a:spLocks noChangeArrowheads="1"/>
            </p:cNvSpPr>
            <p:nvPr/>
          </p:nvSpPr>
          <p:spPr bwMode="auto">
            <a:xfrm>
              <a:off x="2640" y="3312"/>
              <a:ext cx="192" cy="240"/>
            </a:xfrm>
            <a:prstGeom prst="downArrow">
              <a:avLst>
                <a:gd name="adj1" fmla="val 50000"/>
                <a:gd name="adj2" fmla="val 31250"/>
              </a:avLst>
            </a:prstGeom>
            <a:noFill/>
            <a:ln w="9525">
              <a:solidFill>
                <a:schemeClr val="tx1"/>
              </a:solidFill>
              <a:miter lim="800000"/>
            </a:ln>
            <a:effectLst/>
          </p:spPr>
          <p:txBody>
            <a:bodyPr wrap="none" lIns="92075" tIns="46037" rIns="92075" bIns="46037" anchor="ctr"/>
            <a:lstStyle/>
            <a:p>
              <a:endParaRPr lang="zh-CN" altLang="en-US"/>
            </a:p>
          </p:txBody>
        </p:sp>
        <p:sp>
          <p:nvSpPr>
            <p:cNvPr id="340997" name="Rectangle 5"/>
            <p:cNvSpPr>
              <a:spLocks noChangeArrowheads="1"/>
            </p:cNvSpPr>
            <p:nvPr/>
          </p:nvSpPr>
          <p:spPr bwMode="auto">
            <a:xfrm>
              <a:off x="2832" y="3312"/>
              <a:ext cx="768" cy="192"/>
            </a:xfrm>
            <a:prstGeom prst="rect">
              <a:avLst/>
            </a:prstGeom>
            <a:noFill/>
            <a:ln w="9525">
              <a:noFill/>
              <a:miter lim="800000"/>
            </a:ln>
            <a:effectLst/>
          </p:spPr>
          <p:txBody>
            <a:bodyPr lIns="92075" tIns="46037" rIns="92075" bIns="46037"/>
            <a:lstStyle/>
            <a:p>
              <a:pPr marL="342900" indent="-342900" eaLnBrk="0" hangingPunct="0">
                <a:spcBef>
                  <a:spcPct val="20000"/>
                </a:spcBef>
              </a:pPr>
              <a:r>
                <a:rPr kumimoji="1" lang="zh-CN" altLang="en-US" sz="1600" b="1">
                  <a:solidFill>
                    <a:schemeClr val="folHlink"/>
                  </a:solidFill>
                  <a:effectLst>
                    <a:outerShdw blurRad="38100" dist="38100" dir="2700000" algn="tl">
                      <a:srgbClr val="C0C0C0"/>
                    </a:outerShdw>
                  </a:effectLst>
                  <a:latin typeface="华文新魏" pitchFamily="2" charset="-122"/>
                  <a:ea typeface="华文新魏" pitchFamily="2" charset="-122"/>
                </a:rPr>
                <a:t>中间代码</a:t>
              </a:r>
            </a:p>
          </p:txBody>
        </p:sp>
        <p:sp>
          <p:nvSpPr>
            <p:cNvPr id="340998" name="Rectangle 6"/>
            <p:cNvSpPr>
              <a:spLocks noChangeArrowheads="1"/>
            </p:cNvSpPr>
            <p:nvPr/>
          </p:nvSpPr>
          <p:spPr bwMode="auto">
            <a:xfrm>
              <a:off x="1872" y="3552"/>
              <a:ext cx="1824" cy="384"/>
            </a:xfrm>
            <a:prstGeom prst="rect">
              <a:avLst/>
            </a:prstGeom>
            <a:noFill/>
            <a:ln w="9525">
              <a:solidFill>
                <a:schemeClr val="tx1"/>
              </a:solidFill>
              <a:miter lim="800000"/>
            </a:ln>
            <a:effectLst/>
          </p:spPr>
          <p:txBody>
            <a:bodyPr lIns="92075" tIns="46037" rIns="92075" bIns="46037"/>
            <a:lstStyle/>
            <a:p>
              <a:pPr marL="342900" indent="-342900" eaLnBrk="0" hangingPunct="0">
                <a:spcBef>
                  <a:spcPct val="20000"/>
                </a:spcBef>
              </a:pPr>
              <a:r>
                <a:rPr kumimoji="1" lang="zh-CN" altLang="en-US" sz="2800" b="1">
                  <a:effectLst>
                    <a:outerShdw blurRad="38100" dist="38100" dir="2700000" algn="tl">
                      <a:srgbClr val="C0C0C0"/>
                    </a:outerShdw>
                  </a:effectLst>
                  <a:latin typeface="华文新魏" pitchFamily="2" charset="-122"/>
                  <a:ea typeface="华文新魏" pitchFamily="2" charset="-122"/>
                </a:rPr>
                <a:t>目标代码生成器</a:t>
              </a:r>
            </a:p>
          </p:txBody>
        </p:sp>
        <p:sp>
          <p:nvSpPr>
            <p:cNvPr id="340999" name="Rectangle 7"/>
            <p:cNvSpPr>
              <a:spLocks noChangeArrowheads="1"/>
            </p:cNvSpPr>
            <p:nvPr/>
          </p:nvSpPr>
          <p:spPr bwMode="auto">
            <a:xfrm>
              <a:off x="2112" y="2880"/>
              <a:ext cx="1296" cy="384"/>
            </a:xfrm>
            <a:prstGeom prst="rect">
              <a:avLst/>
            </a:prstGeom>
            <a:noFill/>
            <a:ln w="9525">
              <a:solidFill>
                <a:schemeClr val="tx1"/>
              </a:solidFill>
              <a:miter lim="800000"/>
            </a:ln>
            <a:effectLst/>
          </p:spPr>
          <p:txBody>
            <a:bodyPr lIns="92075" tIns="46037" rIns="92075" bIns="46037"/>
            <a:lstStyle/>
            <a:p>
              <a:pPr marL="342900" indent="-342900" eaLnBrk="0" hangingPunct="0">
                <a:spcBef>
                  <a:spcPct val="20000"/>
                </a:spcBef>
              </a:pPr>
              <a:r>
                <a:rPr kumimoji="1" lang="zh-CN" altLang="en-US" sz="2800" b="1">
                  <a:effectLst>
                    <a:outerShdw blurRad="38100" dist="38100" dir="2700000" algn="tl">
                      <a:srgbClr val="C0C0C0"/>
                    </a:outerShdw>
                  </a:effectLst>
                  <a:latin typeface="华文新魏" pitchFamily="2" charset="-122"/>
                  <a:ea typeface="华文新魏" pitchFamily="2" charset="-122"/>
                </a:rPr>
                <a:t>代码优化器</a:t>
              </a:r>
            </a:p>
          </p:txBody>
        </p:sp>
        <p:sp>
          <p:nvSpPr>
            <p:cNvPr id="341000" name="Rectangle 8"/>
            <p:cNvSpPr>
              <a:spLocks noChangeArrowheads="1"/>
            </p:cNvSpPr>
            <p:nvPr/>
          </p:nvSpPr>
          <p:spPr bwMode="auto">
            <a:xfrm>
              <a:off x="1488" y="2208"/>
              <a:ext cx="2832" cy="384"/>
            </a:xfrm>
            <a:prstGeom prst="rect">
              <a:avLst/>
            </a:prstGeom>
            <a:noFill/>
            <a:ln w="9525">
              <a:solidFill>
                <a:schemeClr val="tx1"/>
              </a:solidFill>
              <a:miter lim="800000"/>
            </a:ln>
            <a:effectLst/>
          </p:spPr>
          <p:txBody>
            <a:bodyPr lIns="92075" tIns="46037" rIns="92075" bIns="46037"/>
            <a:lstStyle/>
            <a:p>
              <a:pPr marL="342900" indent="-342900" eaLnBrk="0" hangingPunct="0">
                <a:spcBef>
                  <a:spcPct val="20000"/>
                </a:spcBef>
              </a:pPr>
              <a:r>
                <a:rPr kumimoji="1" lang="zh-CN" altLang="en-US" sz="2800" b="1">
                  <a:effectLst>
                    <a:outerShdw blurRad="38100" dist="38100" dir="2700000" algn="tl">
                      <a:srgbClr val="C0C0C0"/>
                    </a:outerShdw>
                  </a:effectLst>
                  <a:latin typeface="华文新魏" pitchFamily="2" charset="-122"/>
                  <a:ea typeface="华文新魏" pitchFamily="2" charset="-122"/>
                </a:rPr>
                <a:t>语义分析与中间代码生成器</a:t>
              </a:r>
            </a:p>
          </p:txBody>
        </p:sp>
        <p:sp>
          <p:nvSpPr>
            <p:cNvPr id="341001" name="Rectangle 9"/>
            <p:cNvSpPr>
              <a:spLocks noChangeArrowheads="1"/>
            </p:cNvSpPr>
            <p:nvPr/>
          </p:nvSpPr>
          <p:spPr bwMode="auto">
            <a:xfrm>
              <a:off x="2112" y="1488"/>
              <a:ext cx="1296" cy="384"/>
            </a:xfrm>
            <a:prstGeom prst="rect">
              <a:avLst/>
            </a:prstGeom>
            <a:noFill/>
            <a:ln w="9525">
              <a:solidFill>
                <a:schemeClr val="tx1"/>
              </a:solidFill>
              <a:miter lim="800000"/>
            </a:ln>
            <a:effectLst/>
          </p:spPr>
          <p:txBody>
            <a:bodyPr lIns="92075" tIns="46037" rIns="92075" bIns="46037"/>
            <a:lstStyle/>
            <a:p>
              <a:pPr marL="342900" indent="-342900" eaLnBrk="0" hangingPunct="0">
                <a:spcBef>
                  <a:spcPct val="20000"/>
                </a:spcBef>
              </a:pPr>
              <a:r>
                <a:rPr kumimoji="1" lang="zh-CN" altLang="en-US" sz="2800" b="1">
                  <a:effectLst>
                    <a:outerShdw blurRad="38100" dist="38100" dir="2700000" algn="tl">
                      <a:srgbClr val="C0C0C0"/>
                    </a:outerShdw>
                  </a:effectLst>
                  <a:latin typeface="华文新魏" pitchFamily="2" charset="-122"/>
                  <a:ea typeface="华文新魏" pitchFamily="2" charset="-122"/>
                </a:rPr>
                <a:t>语法分析器</a:t>
              </a:r>
            </a:p>
          </p:txBody>
        </p:sp>
        <p:grpSp>
          <p:nvGrpSpPr>
            <p:cNvPr id="341002" name="Group 10"/>
            <p:cNvGrpSpPr/>
            <p:nvPr/>
          </p:nvGrpSpPr>
          <p:grpSpPr bwMode="auto">
            <a:xfrm>
              <a:off x="542" y="1008"/>
              <a:ext cx="1570" cy="2880"/>
              <a:chOff x="542" y="1104"/>
              <a:chExt cx="1570" cy="2880"/>
            </a:xfrm>
          </p:grpSpPr>
          <p:sp>
            <p:nvSpPr>
              <p:cNvPr id="341003" name="Text Box 11"/>
              <p:cNvSpPr txBox="1">
                <a:spLocks noChangeArrowheads="1"/>
              </p:cNvSpPr>
              <p:nvPr/>
            </p:nvSpPr>
            <p:spPr bwMode="auto">
              <a:xfrm>
                <a:off x="542" y="1104"/>
                <a:ext cx="418" cy="2880"/>
              </a:xfrm>
              <a:prstGeom prst="rect">
                <a:avLst/>
              </a:prstGeom>
              <a:noFill/>
              <a:ln w="9525">
                <a:solidFill>
                  <a:schemeClr val="tx1"/>
                </a:solidFill>
                <a:miter lim="800000"/>
              </a:ln>
              <a:effectLst/>
            </p:spPr>
            <p:txBody>
              <a:bodyPr vert="eaVert" lIns="92075" tIns="46037" rIns="92075" bIns="46037">
                <a:spAutoFit/>
              </a:bodyPr>
              <a:lstStyle/>
              <a:p>
                <a:pPr algn="ctr" eaLnBrk="0" hangingPunct="0">
                  <a:lnSpc>
                    <a:spcPct val="110000"/>
                  </a:lnSpc>
                  <a:spcBef>
                    <a:spcPct val="50000"/>
                  </a:spcBef>
                </a:pPr>
                <a:r>
                  <a:rPr kumimoji="1" lang="zh-CN" altLang="en-US" sz="2800" b="1" dirty="0">
                    <a:effectLst>
                      <a:outerShdw blurRad="38100" dist="38100" dir="2700000" algn="tl">
                        <a:srgbClr val="C0C0C0"/>
                      </a:outerShdw>
                    </a:effectLst>
                    <a:latin typeface="华文新魏" pitchFamily="2" charset="-122"/>
                    <a:ea typeface="华文新魏" pitchFamily="2" charset="-122"/>
                  </a:rPr>
                  <a:t>表    格    管    理    </a:t>
                </a:r>
              </a:p>
            </p:txBody>
          </p:sp>
          <p:sp>
            <p:nvSpPr>
              <p:cNvPr id="341004" name="Line 12"/>
              <p:cNvSpPr>
                <a:spLocks noChangeShapeType="1"/>
              </p:cNvSpPr>
              <p:nvPr/>
            </p:nvSpPr>
            <p:spPr bwMode="auto">
              <a:xfrm>
                <a:off x="960" y="1152"/>
                <a:ext cx="1152" cy="0"/>
              </a:xfrm>
              <a:prstGeom prst="line">
                <a:avLst/>
              </a:prstGeom>
              <a:noFill/>
              <a:ln w="9525">
                <a:solidFill>
                  <a:schemeClr val="tx1"/>
                </a:solidFill>
                <a:round/>
                <a:headEnd type="triangle" w="med" len="med"/>
                <a:tailEnd type="triangle" w="med" len="med"/>
              </a:ln>
              <a:effectLst/>
            </p:spPr>
            <p:txBody>
              <a:bodyPr wrap="none"/>
              <a:lstStyle/>
              <a:p>
                <a:endParaRPr lang="zh-CN" altLang="en-US"/>
              </a:p>
            </p:txBody>
          </p:sp>
          <p:sp>
            <p:nvSpPr>
              <p:cNvPr id="341005" name="Line 13"/>
              <p:cNvSpPr>
                <a:spLocks noChangeShapeType="1"/>
              </p:cNvSpPr>
              <p:nvPr/>
            </p:nvSpPr>
            <p:spPr bwMode="auto">
              <a:xfrm>
                <a:off x="960" y="1824"/>
                <a:ext cx="1152" cy="0"/>
              </a:xfrm>
              <a:prstGeom prst="line">
                <a:avLst/>
              </a:prstGeom>
              <a:noFill/>
              <a:ln w="9525">
                <a:solidFill>
                  <a:schemeClr val="tx1"/>
                </a:solidFill>
                <a:round/>
                <a:headEnd type="triangle" w="med" len="med"/>
                <a:tailEnd type="triangle" w="med" len="med"/>
              </a:ln>
              <a:effectLst/>
            </p:spPr>
            <p:txBody>
              <a:bodyPr wrap="none"/>
              <a:lstStyle/>
              <a:p>
                <a:endParaRPr lang="zh-CN" altLang="en-US"/>
              </a:p>
            </p:txBody>
          </p:sp>
          <p:sp>
            <p:nvSpPr>
              <p:cNvPr id="341006" name="Line 14"/>
              <p:cNvSpPr>
                <a:spLocks noChangeShapeType="1"/>
              </p:cNvSpPr>
              <p:nvPr/>
            </p:nvSpPr>
            <p:spPr bwMode="auto">
              <a:xfrm>
                <a:off x="960" y="2496"/>
                <a:ext cx="528" cy="0"/>
              </a:xfrm>
              <a:prstGeom prst="line">
                <a:avLst/>
              </a:prstGeom>
              <a:noFill/>
              <a:ln w="9525">
                <a:solidFill>
                  <a:schemeClr val="tx1"/>
                </a:solidFill>
                <a:round/>
                <a:headEnd type="triangle" w="med" len="med"/>
                <a:tailEnd type="triangle" w="med" len="med"/>
              </a:ln>
              <a:effectLst/>
            </p:spPr>
            <p:txBody>
              <a:bodyPr wrap="none"/>
              <a:lstStyle/>
              <a:p>
                <a:endParaRPr lang="zh-CN" altLang="en-US"/>
              </a:p>
            </p:txBody>
          </p:sp>
          <p:sp>
            <p:nvSpPr>
              <p:cNvPr id="341007" name="Line 15"/>
              <p:cNvSpPr>
                <a:spLocks noChangeShapeType="1"/>
              </p:cNvSpPr>
              <p:nvPr/>
            </p:nvSpPr>
            <p:spPr bwMode="auto">
              <a:xfrm>
                <a:off x="960" y="3168"/>
                <a:ext cx="1152" cy="0"/>
              </a:xfrm>
              <a:prstGeom prst="line">
                <a:avLst/>
              </a:prstGeom>
              <a:noFill/>
              <a:ln w="9525">
                <a:solidFill>
                  <a:schemeClr val="tx1"/>
                </a:solidFill>
                <a:round/>
                <a:headEnd type="triangle" w="med" len="med"/>
                <a:tailEnd type="triangle" w="med" len="med"/>
              </a:ln>
              <a:effectLst/>
            </p:spPr>
            <p:txBody>
              <a:bodyPr wrap="none"/>
              <a:lstStyle/>
              <a:p>
                <a:endParaRPr lang="zh-CN" altLang="en-US"/>
              </a:p>
            </p:txBody>
          </p:sp>
          <p:sp>
            <p:nvSpPr>
              <p:cNvPr id="341008" name="Line 16"/>
              <p:cNvSpPr>
                <a:spLocks noChangeShapeType="1"/>
              </p:cNvSpPr>
              <p:nvPr/>
            </p:nvSpPr>
            <p:spPr bwMode="auto">
              <a:xfrm>
                <a:off x="1008" y="3840"/>
                <a:ext cx="816" cy="0"/>
              </a:xfrm>
              <a:prstGeom prst="line">
                <a:avLst/>
              </a:prstGeom>
              <a:noFill/>
              <a:ln w="9525">
                <a:solidFill>
                  <a:schemeClr val="tx1"/>
                </a:solidFill>
                <a:round/>
                <a:headEnd type="triangle" w="med" len="med"/>
                <a:tailEnd type="triangle" w="med" len="med"/>
              </a:ln>
              <a:effectLst/>
            </p:spPr>
            <p:txBody>
              <a:bodyPr wrap="none"/>
              <a:lstStyle/>
              <a:p>
                <a:endParaRPr lang="zh-CN" altLang="en-US"/>
              </a:p>
            </p:txBody>
          </p:sp>
        </p:grpSp>
        <p:grpSp>
          <p:nvGrpSpPr>
            <p:cNvPr id="341009" name="Group 17"/>
            <p:cNvGrpSpPr/>
            <p:nvPr/>
          </p:nvGrpSpPr>
          <p:grpSpPr bwMode="auto">
            <a:xfrm>
              <a:off x="3408" y="912"/>
              <a:ext cx="1666" cy="2976"/>
              <a:chOff x="3408" y="1008"/>
              <a:chExt cx="1666" cy="2976"/>
            </a:xfrm>
          </p:grpSpPr>
          <p:grpSp>
            <p:nvGrpSpPr>
              <p:cNvPr id="341010" name="Group 18"/>
              <p:cNvGrpSpPr/>
              <p:nvPr/>
            </p:nvGrpSpPr>
            <p:grpSpPr bwMode="auto">
              <a:xfrm>
                <a:off x="3408" y="1008"/>
                <a:ext cx="1666" cy="2976"/>
                <a:chOff x="3408" y="1008"/>
                <a:chExt cx="1666" cy="2976"/>
              </a:xfrm>
            </p:grpSpPr>
            <p:sp>
              <p:nvSpPr>
                <p:cNvPr id="341011" name="Text Box 19"/>
                <p:cNvSpPr txBox="1">
                  <a:spLocks noChangeArrowheads="1"/>
                </p:cNvSpPr>
                <p:nvPr/>
              </p:nvSpPr>
              <p:spPr bwMode="auto">
                <a:xfrm>
                  <a:off x="4656" y="1008"/>
                  <a:ext cx="418" cy="2976"/>
                </a:xfrm>
                <a:prstGeom prst="rect">
                  <a:avLst/>
                </a:prstGeom>
                <a:noFill/>
                <a:ln w="9525">
                  <a:solidFill>
                    <a:schemeClr val="tx1"/>
                  </a:solidFill>
                  <a:miter lim="800000"/>
                </a:ln>
                <a:effectLst/>
              </p:spPr>
              <p:txBody>
                <a:bodyPr vert="eaVert" lIns="92075" tIns="46037" rIns="92075" bIns="46037">
                  <a:spAutoFit/>
                </a:bodyPr>
                <a:lstStyle/>
                <a:p>
                  <a:pPr eaLnBrk="0" hangingPunct="0">
                    <a:lnSpc>
                      <a:spcPct val="110000"/>
                    </a:lnSpc>
                    <a:spcBef>
                      <a:spcPct val="50000"/>
                    </a:spcBef>
                  </a:pPr>
                  <a:r>
                    <a:rPr kumimoji="1" lang="zh-CN" altLang="en-US" sz="2800" b="1">
                      <a:effectLst>
                        <a:outerShdw blurRad="38100" dist="38100" dir="2700000" algn="tl">
                          <a:srgbClr val="C0C0C0"/>
                        </a:outerShdw>
                      </a:effectLst>
                      <a:latin typeface="华文新魏" pitchFamily="2" charset="-122"/>
                      <a:ea typeface="华文新魏" pitchFamily="2" charset="-122"/>
                    </a:rPr>
                    <a:t>             出    错    处    理</a:t>
                  </a:r>
                </a:p>
              </p:txBody>
            </p:sp>
            <p:sp>
              <p:nvSpPr>
                <p:cNvPr id="341012" name="Line 20"/>
                <p:cNvSpPr>
                  <a:spLocks noChangeShapeType="1"/>
                </p:cNvSpPr>
                <p:nvPr/>
              </p:nvSpPr>
              <p:spPr bwMode="auto">
                <a:xfrm>
                  <a:off x="3456" y="1824"/>
                  <a:ext cx="1152" cy="0"/>
                </a:xfrm>
                <a:prstGeom prst="line">
                  <a:avLst/>
                </a:prstGeom>
                <a:noFill/>
                <a:ln w="9525">
                  <a:solidFill>
                    <a:schemeClr val="tx1"/>
                  </a:solidFill>
                  <a:round/>
                  <a:headEnd type="triangle" w="med" len="med"/>
                  <a:tailEnd type="triangle" w="med" len="med"/>
                </a:ln>
                <a:effectLst/>
              </p:spPr>
              <p:txBody>
                <a:bodyPr wrap="none"/>
                <a:lstStyle/>
                <a:p>
                  <a:endParaRPr lang="zh-CN" altLang="en-US"/>
                </a:p>
              </p:txBody>
            </p:sp>
            <p:sp>
              <p:nvSpPr>
                <p:cNvPr id="341013" name="Line 21"/>
                <p:cNvSpPr>
                  <a:spLocks noChangeShapeType="1"/>
                </p:cNvSpPr>
                <p:nvPr/>
              </p:nvSpPr>
              <p:spPr bwMode="auto">
                <a:xfrm>
                  <a:off x="3408" y="1104"/>
                  <a:ext cx="1152" cy="0"/>
                </a:xfrm>
                <a:prstGeom prst="line">
                  <a:avLst/>
                </a:prstGeom>
                <a:noFill/>
                <a:ln w="9525">
                  <a:solidFill>
                    <a:schemeClr val="tx1"/>
                  </a:solidFill>
                  <a:round/>
                  <a:headEnd type="triangle" w="med" len="med"/>
                  <a:tailEnd type="triangle" w="med" len="med"/>
                </a:ln>
                <a:effectLst/>
              </p:spPr>
              <p:txBody>
                <a:bodyPr wrap="none"/>
                <a:lstStyle/>
                <a:p>
                  <a:endParaRPr lang="zh-CN" altLang="en-US"/>
                </a:p>
              </p:txBody>
            </p:sp>
            <p:sp>
              <p:nvSpPr>
                <p:cNvPr id="341014" name="Line 22"/>
                <p:cNvSpPr>
                  <a:spLocks noChangeShapeType="1"/>
                </p:cNvSpPr>
                <p:nvPr/>
              </p:nvSpPr>
              <p:spPr bwMode="auto">
                <a:xfrm>
                  <a:off x="3408" y="3168"/>
                  <a:ext cx="1152" cy="0"/>
                </a:xfrm>
                <a:prstGeom prst="line">
                  <a:avLst/>
                </a:prstGeom>
                <a:noFill/>
                <a:ln w="9525">
                  <a:solidFill>
                    <a:schemeClr val="tx1"/>
                  </a:solidFill>
                  <a:round/>
                  <a:headEnd type="triangle" w="med" len="med"/>
                  <a:tailEnd type="triangle" w="med" len="med"/>
                </a:ln>
                <a:effectLst/>
              </p:spPr>
              <p:txBody>
                <a:bodyPr wrap="none"/>
                <a:lstStyle/>
                <a:p>
                  <a:endParaRPr lang="zh-CN" altLang="en-US"/>
                </a:p>
              </p:txBody>
            </p:sp>
            <p:sp>
              <p:nvSpPr>
                <p:cNvPr id="341015" name="Line 23"/>
                <p:cNvSpPr>
                  <a:spLocks noChangeShapeType="1"/>
                </p:cNvSpPr>
                <p:nvPr/>
              </p:nvSpPr>
              <p:spPr bwMode="auto">
                <a:xfrm>
                  <a:off x="4320" y="2544"/>
                  <a:ext cx="288" cy="0"/>
                </a:xfrm>
                <a:prstGeom prst="line">
                  <a:avLst/>
                </a:prstGeom>
                <a:noFill/>
                <a:ln w="9525">
                  <a:solidFill>
                    <a:schemeClr val="tx1"/>
                  </a:solidFill>
                  <a:round/>
                  <a:headEnd type="triangle" w="med" len="med"/>
                  <a:tailEnd type="triangle" w="med" len="med"/>
                </a:ln>
                <a:effectLst/>
              </p:spPr>
              <p:txBody>
                <a:bodyPr wrap="none"/>
                <a:lstStyle/>
                <a:p>
                  <a:endParaRPr lang="zh-CN" altLang="en-US"/>
                </a:p>
              </p:txBody>
            </p:sp>
          </p:grpSp>
          <p:sp>
            <p:nvSpPr>
              <p:cNvPr id="341016" name="Line 24"/>
              <p:cNvSpPr>
                <a:spLocks noChangeShapeType="1"/>
              </p:cNvSpPr>
              <p:nvPr/>
            </p:nvSpPr>
            <p:spPr bwMode="auto">
              <a:xfrm>
                <a:off x="3744" y="3888"/>
                <a:ext cx="816" cy="0"/>
              </a:xfrm>
              <a:prstGeom prst="line">
                <a:avLst/>
              </a:prstGeom>
              <a:noFill/>
              <a:ln w="9525">
                <a:solidFill>
                  <a:schemeClr val="tx1"/>
                </a:solidFill>
                <a:round/>
                <a:headEnd type="triangle" w="med" len="med"/>
                <a:tailEnd type="triangle" w="med" len="med"/>
              </a:ln>
              <a:effectLst/>
            </p:spPr>
            <p:txBody>
              <a:bodyPr wrap="none"/>
              <a:lstStyle/>
              <a:p>
                <a:endParaRPr lang="zh-CN" altLang="en-US"/>
              </a:p>
            </p:txBody>
          </p:sp>
        </p:grpSp>
        <p:sp>
          <p:nvSpPr>
            <p:cNvPr id="341017" name="Rectangle 25"/>
            <p:cNvSpPr>
              <a:spLocks noChangeArrowheads="1"/>
            </p:cNvSpPr>
            <p:nvPr/>
          </p:nvSpPr>
          <p:spPr bwMode="auto">
            <a:xfrm>
              <a:off x="2832" y="2640"/>
              <a:ext cx="768" cy="192"/>
            </a:xfrm>
            <a:prstGeom prst="rect">
              <a:avLst/>
            </a:prstGeom>
            <a:noFill/>
            <a:ln w="9525">
              <a:noFill/>
              <a:miter lim="800000"/>
            </a:ln>
            <a:effectLst/>
          </p:spPr>
          <p:txBody>
            <a:bodyPr lIns="92075" tIns="46037" rIns="92075" bIns="46037"/>
            <a:lstStyle/>
            <a:p>
              <a:pPr marL="342900" indent="-342900" eaLnBrk="0" hangingPunct="0">
                <a:spcBef>
                  <a:spcPct val="20000"/>
                </a:spcBef>
              </a:pPr>
              <a:r>
                <a:rPr kumimoji="1" lang="zh-CN" altLang="en-US" sz="1600" b="1">
                  <a:solidFill>
                    <a:schemeClr val="folHlink"/>
                  </a:solidFill>
                  <a:effectLst>
                    <a:outerShdw blurRad="38100" dist="38100" dir="2700000" algn="tl">
                      <a:srgbClr val="C0C0C0"/>
                    </a:outerShdw>
                  </a:effectLst>
                  <a:latin typeface="华文新魏" pitchFamily="2" charset="-122"/>
                  <a:ea typeface="华文新魏" pitchFamily="2" charset="-122"/>
                </a:rPr>
                <a:t>中间代码</a:t>
              </a:r>
            </a:p>
          </p:txBody>
        </p:sp>
        <p:sp>
          <p:nvSpPr>
            <p:cNvPr id="341018" name="AutoShape 26"/>
            <p:cNvSpPr>
              <a:spLocks noChangeArrowheads="1"/>
            </p:cNvSpPr>
            <p:nvPr/>
          </p:nvSpPr>
          <p:spPr bwMode="auto">
            <a:xfrm>
              <a:off x="2640" y="2640"/>
              <a:ext cx="192" cy="240"/>
            </a:xfrm>
            <a:prstGeom prst="downArrow">
              <a:avLst>
                <a:gd name="adj1" fmla="val 50000"/>
                <a:gd name="adj2" fmla="val 31250"/>
              </a:avLst>
            </a:prstGeom>
            <a:noFill/>
            <a:ln w="9525">
              <a:solidFill>
                <a:schemeClr val="tx1"/>
              </a:solidFill>
              <a:miter lim="800000"/>
            </a:ln>
            <a:effectLst/>
          </p:spPr>
          <p:txBody>
            <a:bodyPr wrap="none" lIns="92075" tIns="46037" rIns="92075" bIns="46037" anchor="ctr"/>
            <a:lstStyle/>
            <a:p>
              <a:endParaRPr lang="zh-CN" altLang="en-US"/>
            </a:p>
          </p:txBody>
        </p:sp>
        <p:sp>
          <p:nvSpPr>
            <p:cNvPr id="341019" name="AutoShape 27"/>
            <p:cNvSpPr>
              <a:spLocks noChangeArrowheads="1"/>
            </p:cNvSpPr>
            <p:nvPr/>
          </p:nvSpPr>
          <p:spPr bwMode="auto">
            <a:xfrm>
              <a:off x="2640" y="3984"/>
              <a:ext cx="192" cy="240"/>
            </a:xfrm>
            <a:prstGeom prst="downArrow">
              <a:avLst>
                <a:gd name="adj1" fmla="val 50000"/>
                <a:gd name="adj2" fmla="val 31250"/>
              </a:avLst>
            </a:prstGeom>
            <a:noFill/>
            <a:ln w="9525">
              <a:solidFill>
                <a:schemeClr val="tx1"/>
              </a:solidFill>
              <a:miter lim="800000"/>
            </a:ln>
            <a:effectLst/>
          </p:spPr>
          <p:txBody>
            <a:bodyPr wrap="none" lIns="92075" tIns="46037" rIns="92075" bIns="46037" anchor="ctr"/>
            <a:lstStyle/>
            <a:p>
              <a:endParaRPr lang="zh-CN" altLang="en-US"/>
            </a:p>
          </p:txBody>
        </p:sp>
        <p:sp>
          <p:nvSpPr>
            <p:cNvPr id="341020" name="Rectangle 28"/>
            <p:cNvSpPr>
              <a:spLocks noChangeArrowheads="1"/>
            </p:cNvSpPr>
            <p:nvPr/>
          </p:nvSpPr>
          <p:spPr bwMode="auto">
            <a:xfrm>
              <a:off x="2784" y="3978"/>
              <a:ext cx="768" cy="192"/>
            </a:xfrm>
            <a:prstGeom prst="rect">
              <a:avLst/>
            </a:prstGeom>
            <a:noFill/>
            <a:ln w="9525">
              <a:noFill/>
              <a:miter lim="800000"/>
            </a:ln>
            <a:effectLst/>
          </p:spPr>
          <p:txBody>
            <a:bodyPr lIns="92075" tIns="46037" rIns="92075" bIns="46037"/>
            <a:lstStyle/>
            <a:p>
              <a:pPr marL="342900" indent="-342900" eaLnBrk="0" hangingPunct="0">
                <a:spcBef>
                  <a:spcPct val="20000"/>
                </a:spcBef>
              </a:pPr>
              <a:r>
                <a:rPr kumimoji="1" lang="zh-CN" altLang="en-US" sz="1600" b="1">
                  <a:solidFill>
                    <a:schemeClr val="folHlink"/>
                  </a:solidFill>
                  <a:effectLst>
                    <a:outerShdw blurRad="38100" dist="38100" dir="2700000" algn="tl">
                      <a:srgbClr val="C0C0C0"/>
                    </a:outerShdw>
                  </a:effectLst>
                  <a:latin typeface="华文新魏" pitchFamily="2" charset="-122"/>
                  <a:ea typeface="华文新魏" pitchFamily="2" charset="-122"/>
                </a:rPr>
                <a:t>目标代码</a:t>
              </a:r>
            </a:p>
          </p:txBody>
        </p:sp>
        <p:sp>
          <p:nvSpPr>
            <p:cNvPr id="341021" name="AutoShape 29"/>
            <p:cNvSpPr>
              <a:spLocks noChangeArrowheads="1"/>
            </p:cNvSpPr>
            <p:nvPr/>
          </p:nvSpPr>
          <p:spPr bwMode="auto">
            <a:xfrm>
              <a:off x="2640" y="1920"/>
              <a:ext cx="192" cy="240"/>
            </a:xfrm>
            <a:prstGeom prst="downArrow">
              <a:avLst>
                <a:gd name="adj1" fmla="val 50000"/>
                <a:gd name="adj2" fmla="val 31250"/>
              </a:avLst>
            </a:prstGeom>
            <a:noFill/>
            <a:ln w="9525">
              <a:solidFill>
                <a:schemeClr val="tx1"/>
              </a:solidFill>
              <a:miter lim="800000"/>
            </a:ln>
            <a:effectLst/>
          </p:spPr>
          <p:txBody>
            <a:bodyPr wrap="none" lIns="92075" tIns="46037" rIns="92075" bIns="46037" anchor="ctr"/>
            <a:lstStyle/>
            <a:p>
              <a:endParaRPr lang="zh-CN" altLang="en-US"/>
            </a:p>
          </p:txBody>
        </p:sp>
        <p:sp>
          <p:nvSpPr>
            <p:cNvPr id="341022" name="Rectangle 30"/>
            <p:cNvSpPr>
              <a:spLocks noChangeArrowheads="1"/>
            </p:cNvSpPr>
            <p:nvPr/>
          </p:nvSpPr>
          <p:spPr bwMode="auto">
            <a:xfrm>
              <a:off x="2880" y="1920"/>
              <a:ext cx="768" cy="192"/>
            </a:xfrm>
            <a:prstGeom prst="rect">
              <a:avLst/>
            </a:prstGeom>
            <a:noFill/>
            <a:ln w="9525">
              <a:noFill/>
              <a:miter lim="800000"/>
            </a:ln>
            <a:effectLst/>
          </p:spPr>
          <p:txBody>
            <a:bodyPr lIns="92075" tIns="46037" rIns="92075" bIns="46037"/>
            <a:lstStyle/>
            <a:p>
              <a:pPr marL="342900" indent="-342900" eaLnBrk="0" hangingPunct="0">
                <a:spcBef>
                  <a:spcPct val="20000"/>
                </a:spcBef>
              </a:pPr>
              <a:r>
                <a:rPr kumimoji="1" lang="zh-CN" altLang="en-US" sz="1600" b="1">
                  <a:solidFill>
                    <a:schemeClr val="folHlink"/>
                  </a:solidFill>
                  <a:effectLst>
                    <a:outerShdw blurRad="38100" dist="38100" dir="2700000" algn="tl">
                      <a:srgbClr val="C0C0C0"/>
                    </a:outerShdw>
                  </a:effectLst>
                  <a:latin typeface="华文新魏" pitchFamily="2" charset="-122"/>
                  <a:ea typeface="华文新魏" pitchFamily="2" charset="-122"/>
                </a:rPr>
                <a:t>语法单位</a:t>
              </a:r>
            </a:p>
          </p:txBody>
        </p:sp>
        <p:sp>
          <p:nvSpPr>
            <p:cNvPr id="341023" name="AutoShape 31"/>
            <p:cNvSpPr>
              <a:spLocks noChangeArrowheads="1"/>
            </p:cNvSpPr>
            <p:nvPr/>
          </p:nvSpPr>
          <p:spPr bwMode="auto">
            <a:xfrm>
              <a:off x="2640" y="1248"/>
              <a:ext cx="192" cy="240"/>
            </a:xfrm>
            <a:prstGeom prst="downArrow">
              <a:avLst>
                <a:gd name="adj1" fmla="val 50000"/>
                <a:gd name="adj2" fmla="val 31250"/>
              </a:avLst>
            </a:prstGeom>
            <a:noFill/>
            <a:ln w="9525">
              <a:solidFill>
                <a:schemeClr val="tx1"/>
              </a:solidFill>
              <a:miter lim="800000"/>
            </a:ln>
            <a:effectLst/>
          </p:spPr>
          <p:txBody>
            <a:bodyPr wrap="none" lIns="92075" tIns="46037" rIns="92075" bIns="46037" anchor="ctr"/>
            <a:lstStyle/>
            <a:p>
              <a:endParaRPr lang="zh-CN" altLang="en-US"/>
            </a:p>
          </p:txBody>
        </p:sp>
        <p:sp>
          <p:nvSpPr>
            <p:cNvPr id="341024" name="Rectangle 32"/>
            <p:cNvSpPr>
              <a:spLocks noChangeArrowheads="1"/>
            </p:cNvSpPr>
            <p:nvPr/>
          </p:nvSpPr>
          <p:spPr bwMode="auto">
            <a:xfrm>
              <a:off x="2880" y="1248"/>
              <a:ext cx="768" cy="192"/>
            </a:xfrm>
            <a:prstGeom prst="rect">
              <a:avLst/>
            </a:prstGeom>
            <a:noFill/>
            <a:ln w="9525">
              <a:noFill/>
              <a:miter lim="800000"/>
            </a:ln>
            <a:effectLst/>
          </p:spPr>
          <p:txBody>
            <a:bodyPr lIns="92075" tIns="46037" rIns="92075" bIns="46037"/>
            <a:lstStyle/>
            <a:p>
              <a:pPr marL="342900" indent="-342900" eaLnBrk="0" hangingPunct="0">
                <a:spcBef>
                  <a:spcPct val="20000"/>
                </a:spcBef>
              </a:pPr>
              <a:r>
                <a:rPr kumimoji="1" lang="zh-CN" altLang="en-US" sz="1600" b="1">
                  <a:solidFill>
                    <a:schemeClr val="folHlink"/>
                  </a:solidFill>
                  <a:effectLst>
                    <a:outerShdw blurRad="38100" dist="38100" dir="2700000" algn="tl">
                      <a:srgbClr val="C0C0C0"/>
                    </a:outerShdw>
                  </a:effectLst>
                  <a:latin typeface="华文新魏" pitchFamily="2" charset="-122"/>
                  <a:ea typeface="华文新魏" pitchFamily="2" charset="-122"/>
                </a:rPr>
                <a:t>单词符号</a:t>
              </a:r>
            </a:p>
          </p:txBody>
        </p:sp>
        <p:sp>
          <p:nvSpPr>
            <p:cNvPr id="341025" name="Rectangle 33"/>
            <p:cNvSpPr>
              <a:spLocks noChangeArrowheads="1"/>
            </p:cNvSpPr>
            <p:nvPr/>
          </p:nvSpPr>
          <p:spPr bwMode="auto">
            <a:xfrm>
              <a:off x="2112" y="816"/>
              <a:ext cx="1296" cy="384"/>
            </a:xfrm>
            <a:prstGeom prst="rect">
              <a:avLst/>
            </a:prstGeom>
            <a:noFill/>
            <a:ln w="9525">
              <a:solidFill>
                <a:schemeClr val="tx1"/>
              </a:solidFill>
              <a:miter lim="800000"/>
            </a:ln>
            <a:effectLst/>
          </p:spPr>
          <p:txBody>
            <a:bodyPr lIns="92075" tIns="46037" rIns="92075" bIns="46037"/>
            <a:lstStyle/>
            <a:p>
              <a:pPr marL="342900" indent="-342900" eaLnBrk="0" hangingPunct="0">
                <a:spcBef>
                  <a:spcPct val="20000"/>
                </a:spcBef>
              </a:pPr>
              <a:r>
                <a:rPr kumimoji="1" lang="zh-CN" altLang="en-US" sz="2800" b="1">
                  <a:effectLst>
                    <a:outerShdw blurRad="38100" dist="38100" dir="2700000" algn="tl">
                      <a:srgbClr val="C0C0C0"/>
                    </a:outerShdw>
                  </a:effectLst>
                  <a:latin typeface="华文新魏" pitchFamily="2" charset="-122"/>
                  <a:ea typeface="华文新魏" pitchFamily="2" charset="-122"/>
                </a:rPr>
                <a:t>词法分析器</a:t>
              </a:r>
            </a:p>
          </p:txBody>
        </p:sp>
        <p:sp>
          <p:nvSpPr>
            <p:cNvPr id="341026" name="AutoShape 34"/>
            <p:cNvSpPr>
              <a:spLocks noChangeArrowheads="1"/>
            </p:cNvSpPr>
            <p:nvPr/>
          </p:nvSpPr>
          <p:spPr bwMode="auto">
            <a:xfrm>
              <a:off x="2640" y="576"/>
              <a:ext cx="192" cy="240"/>
            </a:xfrm>
            <a:prstGeom prst="downArrow">
              <a:avLst>
                <a:gd name="adj1" fmla="val 50000"/>
                <a:gd name="adj2" fmla="val 31250"/>
              </a:avLst>
            </a:prstGeom>
            <a:noFill/>
            <a:ln w="9525">
              <a:solidFill>
                <a:schemeClr val="tx1"/>
              </a:solidFill>
              <a:miter lim="800000"/>
            </a:ln>
            <a:effectLst/>
          </p:spPr>
          <p:txBody>
            <a:bodyPr wrap="none" lIns="92075" tIns="46037" rIns="92075" bIns="46037" anchor="ctr"/>
            <a:lstStyle/>
            <a:p>
              <a:endParaRPr lang="zh-CN" altLang="en-US"/>
            </a:p>
          </p:txBody>
        </p:sp>
        <p:sp>
          <p:nvSpPr>
            <p:cNvPr id="341027" name="Rectangle 35"/>
            <p:cNvSpPr>
              <a:spLocks noChangeArrowheads="1"/>
            </p:cNvSpPr>
            <p:nvPr/>
          </p:nvSpPr>
          <p:spPr bwMode="auto">
            <a:xfrm>
              <a:off x="2832" y="576"/>
              <a:ext cx="768" cy="192"/>
            </a:xfrm>
            <a:prstGeom prst="rect">
              <a:avLst/>
            </a:prstGeom>
            <a:noFill/>
            <a:ln w="9525">
              <a:noFill/>
              <a:miter lim="800000"/>
            </a:ln>
            <a:effectLst/>
          </p:spPr>
          <p:txBody>
            <a:bodyPr lIns="92075" tIns="46037" rIns="92075" bIns="46037"/>
            <a:lstStyle/>
            <a:p>
              <a:pPr marL="342900" indent="-342900" eaLnBrk="0" hangingPunct="0">
                <a:spcBef>
                  <a:spcPct val="20000"/>
                </a:spcBef>
              </a:pPr>
              <a:r>
                <a:rPr kumimoji="1" lang="zh-CN" altLang="en-US" sz="1600" b="1">
                  <a:solidFill>
                    <a:schemeClr val="folHlink"/>
                  </a:solidFill>
                  <a:effectLst>
                    <a:outerShdw blurRad="38100" dist="38100" dir="2700000" algn="tl">
                      <a:srgbClr val="C0C0C0"/>
                    </a:outerShdw>
                  </a:effectLst>
                  <a:latin typeface="华文新魏" pitchFamily="2" charset="-122"/>
                  <a:ea typeface="华文新魏" pitchFamily="2" charset="-122"/>
                </a:rPr>
                <a:t>源程序</a:t>
              </a:r>
            </a:p>
          </p:txBody>
        </p:sp>
        <p:sp>
          <p:nvSpPr>
            <p:cNvPr id="341028" name="Line 36"/>
            <p:cNvSpPr>
              <a:spLocks noChangeShapeType="1"/>
            </p:cNvSpPr>
            <p:nvPr/>
          </p:nvSpPr>
          <p:spPr bwMode="auto">
            <a:xfrm>
              <a:off x="2592" y="2208"/>
              <a:ext cx="0" cy="384"/>
            </a:xfrm>
            <a:prstGeom prst="line">
              <a:avLst/>
            </a:prstGeom>
            <a:noFill/>
            <a:ln w="38100">
              <a:solidFill>
                <a:srgbClr val="FF9900"/>
              </a:solidFill>
              <a:prstDash val="sysDot"/>
              <a:round/>
            </a:ln>
            <a:effectLst/>
          </p:spPr>
          <p:txBody>
            <a:bodyPr wrap="none"/>
            <a:lstStyle/>
            <a:p>
              <a:endParaRPr lang="zh-CN" altLang="en-US"/>
            </a:p>
          </p:txBody>
        </p:sp>
      </p:gr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3927255-8EBC-4B76-8C98-E4C7906CB188}"/>
              </a:ext>
            </a:extLst>
          </p:cNvPr>
          <p:cNvSpPr>
            <a:spLocks noGrp="1" noChangeArrowheads="1"/>
          </p:cNvSpPr>
          <p:nvPr>
            <p:ph type="title"/>
          </p:nvPr>
        </p:nvSpPr>
        <p:spPr>
          <a:xfrm>
            <a:off x="609600" y="413792"/>
            <a:ext cx="7772400" cy="1143000"/>
          </a:xfrm>
          <a:noFill/>
          <a:ln w="9525">
            <a:noFill/>
            <a:miter lim="800000"/>
          </a:ln>
          <a:effectLst/>
        </p:spPr>
        <p:txBody>
          <a:bodyPr vert="horz" wrap="square" lIns="91440" tIns="45720" rIns="91440" bIns="45720" numCol="1" anchor="b" anchorCtr="0" compatLnSpc="1"/>
          <a:lstStyle/>
          <a:p>
            <a:pPr algn="ctr"/>
            <a:r>
              <a:rPr lang="en-US" altLang="zh-CN" sz="4000" b="1" dirty="0">
                <a:solidFill>
                  <a:schemeClr val="folHlink"/>
                </a:solidFill>
                <a:latin typeface="华文新魏" pitchFamily="2" charset="-122"/>
                <a:ea typeface="华文新魏" pitchFamily="2" charset="-122"/>
              </a:rPr>
              <a:t>1.2  </a:t>
            </a:r>
            <a:r>
              <a:rPr lang="zh-CN" altLang="en-US" sz="4000" b="1" dirty="0">
                <a:solidFill>
                  <a:schemeClr val="folHlink"/>
                </a:solidFill>
                <a:latin typeface="华文新魏" pitchFamily="2" charset="-122"/>
                <a:ea typeface="华文新魏" pitchFamily="2" charset="-122"/>
              </a:rPr>
              <a:t>编译器技术的应用 </a:t>
            </a:r>
          </a:p>
        </p:txBody>
      </p:sp>
      <p:sp>
        <p:nvSpPr>
          <p:cNvPr id="480259" name="Rectangle 3">
            <a:extLst>
              <a:ext uri="{FF2B5EF4-FFF2-40B4-BE49-F238E27FC236}">
                <a16:creationId xmlns:a16="http://schemas.microsoft.com/office/drawing/2014/main" id="{0FF02BED-A4AB-4524-97BD-9BA27D910CB9}"/>
              </a:ext>
            </a:extLst>
          </p:cNvPr>
          <p:cNvSpPr>
            <a:spLocks noGrp="1" noChangeArrowheads="1"/>
          </p:cNvSpPr>
          <p:nvPr>
            <p:ph type="body" idx="1"/>
          </p:nvPr>
        </p:nvSpPr>
        <p:spPr>
          <a:xfrm>
            <a:off x="827907" y="2348880"/>
            <a:ext cx="6984453" cy="3312368"/>
          </a:xfrm>
          <a:noFill/>
        </p:spPr>
        <p:txBody>
          <a:bodyPr/>
          <a:lstStyle/>
          <a:p>
            <a:r>
              <a:rPr lang="zh-CN" altLang="en-US" b="1" dirty="0">
                <a:latin typeface="华文新魏" panose="02010800040101010101" pitchFamily="2" charset="-122"/>
                <a:ea typeface="华文新魏" panose="02010800040101010101" pitchFamily="2" charset="-122"/>
              </a:rPr>
              <a:t>高级语言的实现</a:t>
            </a:r>
            <a:endParaRPr lang="en-US" altLang="zh-CN" b="1" dirty="0">
              <a:latin typeface="华文新魏" panose="02010800040101010101" pitchFamily="2" charset="-122"/>
              <a:ea typeface="华文新魏" panose="02010800040101010101" pitchFamily="2" charset="-122"/>
            </a:endParaRPr>
          </a:p>
          <a:p>
            <a:r>
              <a:rPr lang="zh-CN" altLang="en-US" b="1" dirty="0">
                <a:latin typeface="华文新魏" panose="02010800040101010101" pitchFamily="2" charset="-122"/>
                <a:ea typeface="华文新魏" panose="02010800040101010101" pitchFamily="2" charset="-122"/>
              </a:rPr>
              <a:t>针对计算机体系结构的优化</a:t>
            </a:r>
            <a:endParaRPr lang="en-US" altLang="zh-CN" b="1" dirty="0">
              <a:latin typeface="华文新魏" panose="02010800040101010101" pitchFamily="2" charset="-122"/>
              <a:ea typeface="华文新魏" panose="02010800040101010101" pitchFamily="2" charset="-122"/>
            </a:endParaRPr>
          </a:p>
          <a:p>
            <a:r>
              <a:rPr lang="zh-CN" altLang="en-US" b="1" dirty="0">
                <a:latin typeface="华文新魏" panose="02010800040101010101" pitchFamily="2" charset="-122"/>
                <a:ea typeface="华文新魏" panose="02010800040101010101" pitchFamily="2" charset="-122"/>
              </a:rPr>
              <a:t>新计算机体系结构的设计</a:t>
            </a:r>
            <a:endParaRPr lang="en-US" altLang="zh-CN" b="1" dirty="0">
              <a:latin typeface="华文新魏" panose="02010800040101010101" pitchFamily="2" charset="-122"/>
              <a:ea typeface="华文新魏" panose="02010800040101010101" pitchFamily="2" charset="-122"/>
            </a:endParaRPr>
          </a:p>
          <a:p>
            <a:r>
              <a:rPr lang="zh-CN" altLang="en-US" b="1" dirty="0">
                <a:latin typeface="华文新魏" panose="02010800040101010101" pitchFamily="2" charset="-122"/>
                <a:ea typeface="华文新魏" panose="02010800040101010101" pitchFamily="2" charset="-122"/>
              </a:rPr>
              <a:t>程序翻译</a:t>
            </a:r>
            <a:endParaRPr lang="en-US" altLang="zh-CN" b="1" dirty="0">
              <a:latin typeface="华文新魏" panose="02010800040101010101" pitchFamily="2" charset="-122"/>
              <a:ea typeface="华文新魏" panose="02010800040101010101" pitchFamily="2" charset="-122"/>
            </a:endParaRPr>
          </a:p>
          <a:p>
            <a:r>
              <a:rPr lang="zh-CN" altLang="en-US" b="1" dirty="0">
                <a:latin typeface="华文新魏" panose="02010800040101010101" pitchFamily="2" charset="-122"/>
                <a:ea typeface="华文新魏" panose="02010800040101010101" pitchFamily="2" charset="-122"/>
              </a:rPr>
              <a:t>提高软件开发的效率</a:t>
            </a:r>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a:t>
            </a:r>
            <a:endParaRPr lang="zh-CN" altLang="en-US"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1295400" y="838200"/>
            <a:ext cx="5638800" cy="762000"/>
          </a:xfrm>
        </p:spPr>
        <p:txBody>
          <a:bodyPr/>
          <a:lstStyle/>
          <a:p>
            <a:pPr algn="ctr"/>
            <a:r>
              <a:rPr lang="zh-CN" altLang="en-US" b="1" dirty="0">
                <a:solidFill>
                  <a:schemeClr val="folHlink"/>
                </a:solidFill>
                <a:latin typeface="华文新魏" pitchFamily="2" charset="-122"/>
                <a:ea typeface="华文新魏" pitchFamily="2" charset="-122"/>
              </a:rPr>
              <a:t>学时与参考教材</a:t>
            </a:r>
          </a:p>
        </p:txBody>
      </p:sp>
      <p:sp>
        <p:nvSpPr>
          <p:cNvPr id="276483" name="Rectangle 3"/>
          <p:cNvSpPr>
            <a:spLocks noGrp="1" noChangeArrowheads="1"/>
          </p:cNvSpPr>
          <p:nvPr>
            <p:ph type="body" idx="1"/>
          </p:nvPr>
        </p:nvSpPr>
        <p:spPr>
          <a:xfrm>
            <a:off x="533400" y="1828800"/>
            <a:ext cx="8382000" cy="4572000"/>
          </a:xfrm>
        </p:spPr>
        <p:txBody>
          <a:bodyPr/>
          <a:lstStyle/>
          <a:p>
            <a:pPr marL="198755" lvl="1" indent="0">
              <a:lnSpc>
                <a:spcPct val="110000"/>
              </a:lnSpc>
            </a:pPr>
            <a:r>
              <a:rPr lang="en-US" altLang="zh-CN" sz="2400" b="1" dirty="0">
                <a:latin typeface="华文新魏" panose="02010800040101010101" pitchFamily="2" charset="-122"/>
                <a:ea typeface="华文新魏" panose="02010800040101010101" pitchFamily="2" charset="-122"/>
              </a:rPr>
              <a:t> Andrew  W. Appel  </a:t>
            </a:r>
            <a:r>
              <a:rPr lang="en-US" altLang="zh-CN" sz="2400" b="1" dirty="0" err="1">
                <a:latin typeface="华文新魏" panose="02010800040101010101" pitchFamily="2" charset="-122"/>
                <a:ea typeface="华文新魏" panose="02010800040101010101" pitchFamily="2" charset="-122"/>
              </a:rPr>
              <a:t>ect</a:t>
            </a:r>
            <a:r>
              <a:rPr lang="zh-CN" altLang="en-US" sz="2400" b="1" dirty="0">
                <a:latin typeface="华文新魏" panose="02010800040101010101" pitchFamily="2" charset="-122"/>
                <a:ea typeface="华文新魏" panose="02010800040101010101" pitchFamily="2" charset="-122"/>
              </a:rPr>
              <a:t>，赵克佳等译</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现代编译原理 </a:t>
            </a:r>
            <a:r>
              <a:rPr lang="en-US" altLang="zh-CN" sz="2400" b="1" dirty="0">
                <a:latin typeface="华文新魏" panose="02010800040101010101" pitchFamily="2" charset="-122"/>
                <a:ea typeface="华文新魏" panose="02010800040101010101" pitchFamily="2" charset="-122"/>
              </a:rPr>
              <a:t>C</a:t>
            </a:r>
            <a:r>
              <a:rPr lang="zh-CN" altLang="en-US" sz="2400" b="1" dirty="0">
                <a:latin typeface="华文新魏" panose="02010800040101010101" pitchFamily="2" charset="-122"/>
                <a:ea typeface="华文新魏" panose="02010800040101010101" pitchFamily="2" charset="-122"/>
              </a:rPr>
              <a:t>语言描述（修订版）</a:t>
            </a:r>
            <a:r>
              <a:rPr lang="en-US" altLang="zh-CN" sz="2400" b="1" dirty="0">
                <a:latin typeface="华文新魏" panose="02010800040101010101" pitchFamily="2" charset="-122"/>
                <a:ea typeface="华文新魏" panose="02010800040101010101" pitchFamily="2" charset="-122"/>
              </a:rPr>
              <a:t>》(</a:t>
            </a:r>
            <a:r>
              <a:rPr lang="zh-CN" altLang="en-US" sz="2400" b="1" dirty="0">
                <a:solidFill>
                  <a:srgbClr val="0000FF"/>
                </a:solidFill>
                <a:latin typeface="华文新魏" panose="02010800040101010101" pitchFamily="2" charset="-122"/>
                <a:ea typeface="华文新魏" panose="02010800040101010101" pitchFamily="2" charset="-122"/>
              </a:rPr>
              <a:t>虎书</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，人民邮电出版社，</a:t>
            </a:r>
            <a:r>
              <a:rPr lang="en-US" altLang="zh-CN" sz="2400" b="1" dirty="0">
                <a:latin typeface="华文新魏" panose="02010800040101010101" pitchFamily="2" charset="-122"/>
                <a:ea typeface="华文新魏" panose="02010800040101010101" pitchFamily="2" charset="-122"/>
              </a:rPr>
              <a:t>2018</a:t>
            </a:r>
          </a:p>
        </p:txBody>
      </p:sp>
      <p:pic>
        <p:nvPicPr>
          <p:cNvPr id="2" name="图片 1">
            <a:extLst>
              <a:ext uri="{FF2B5EF4-FFF2-40B4-BE49-F238E27FC236}">
                <a16:creationId xmlns:a16="http://schemas.microsoft.com/office/drawing/2014/main" id="{9FE50DC5-2851-4CF5-9DD5-9AF93B4F0D2A}"/>
              </a:ext>
            </a:extLst>
          </p:cNvPr>
          <p:cNvPicPr>
            <a:picLocks noChangeAspect="1"/>
          </p:cNvPicPr>
          <p:nvPr/>
        </p:nvPicPr>
        <p:blipFill>
          <a:blip r:embed="rId3"/>
          <a:stretch>
            <a:fillRect/>
          </a:stretch>
        </p:blipFill>
        <p:spPr>
          <a:xfrm>
            <a:off x="4701233" y="2638425"/>
            <a:ext cx="2943225" cy="3990975"/>
          </a:xfrm>
          <a:prstGeom prst="rect">
            <a:avLst/>
          </a:prstGeom>
        </p:spPr>
      </p:pic>
      <p:pic>
        <p:nvPicPr>
          <p:cNvPr id="4" name="图片 3">
            <a:extLst>
              <a:ext uri="{FF2B5EF4-FFF2-40B4-BE49-F238E27FC236}">
                <a16:creationId xmlns:a16="http://schemas.microsoft.com/office/drawing/2014/main" id="{FF6C4101-A426-4066-93D8-6CB6FE3A90BB}"/>
              </a:ext>
            </a:extLst>
          </p:cNvPr>
          <p:cNvPicPr>
            <a:picLocks noChangeAspect="1"/>
          </p:cNvPicPr>
          <p:nvPr/>
        </p:nvPicPr>
        <p:blipFill>
          <a:blip r:embed="rId4"/>
          <a:stretch>
            <a:fillRect/>
          </a:stretch>
        </p:blipFill>
        <p:spPr>
          <a:xfrm>
            <a:off x="1151395" y="2841101"/>
            <a:ext cx="2844542" cy="3726571"/>
          </a:xfrm>
          <a:prstGeom prst="rect">
            <a:avLst/>
          </a:prstGeom>
        </p:spPr>
      </p:pic>
    </p:spTree>
    <p:extLst>
      <p:ext uri="{BB962C8B-B14F-4D97-AF65-F5344CB8AC3E}">
        <p14:creationId xmlns:p14="http://schemas.microsoft.com/office/powerpoint/2010/main" val="63628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685925" y="744538"/>
            <a:ext cx="5653088" cy="779462"/>
          </a:xfrm>
        </p:spPr>
        <p:txBody>
          <a:bodyPr/>
          <a:lstStyle/>
          <a:p>
            <a:pPr algn="ctr"/>
            <a:r>
              <a:rPr lang="zh-CN" altLang="en-US" b="1">
                <a:solidFill>
                  <a:schemeClr val="folHlink"/>
                </a:solidFill>
                <a:latin typeface="华文新魏" pitchFamily="2" charset="-122"/>
                <a:ea typeface="华文新魏" pitchFamily="2" charset="-122"/>
              </a:rPr>
              <a:t>学时与参考教材</a:t>
            </a:r>
          </a:p>
        </p:txBody>
      </p:sp>
      <p:sp>
        <p:nvSpPr>
          <p:cNvPr id="277507" name="Rectangle 3"/>
          <p:cNvSpPr>
            <a:spLocks noGrp="1" noChangeArrowheads="1"/>
          </p:cNvSpPr>
          <p:nvPr>
            <p:ph type="body" idx="1"/>
          </p:nvPr>
        </p:nvSpPr>
        <p:spPr>
          <a:xfrm>
            <a:off x="304800" y="1752600"/>
            <a:ext cx="8534400" cy="4724400"/>
          </a:xfrm>
        </p:spPr>
        <p:txBody>
          <a:bodyPr/>
          <a:lstStyle/>
          <a:p>
            <a:pPr lvl="1">
              <a:lnSpc>
                <a:spcPct val="110000"/>
              </a:lnSpc>
            </a:pPr>
            <a:r>
              <a:rPr lang="en-US" altLang="zh-CN" b="1" dirty="0">
                <a:latin typeface="华文新魏" panose="02010800040101010101" pitchFamily="2" charset="-122"/>
                <a:ea typeface="华文新魏" panose="02010800040101010101" pitchFamily="2" charset="-122"/>
              </a:rPr>
              <a:t>5</a:t>
            </a:r>
            <a:r>
              <a:rPr lang="zh-CN" altLang="en-US" b="1" dirty="0">
                <a:latin typeface="华文新魏" panose="02010800040101010101" pitchFamily="2" charset="-122"/>
                <a:ea typeface="华文新魏" panose="02010800040101010101" pitchFamily="2" charset="-122"/>
              </a:rPr>
              <a:t>、何炎祥等，</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编译原理</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，华中理工大学出版社，</a:t>
            </a:r>
            <a:r>
              <a:rPr lang="en-US" altLang="zh-CN" b="1" dirty="0">
                <a:latin typeface="华文新魏" panose="02010800040101010101" pitchFamily="2" charset="-122"/>
                <a:ea typeface="华文新魏" panose="02010800040101010101" pitchFamily="2" charset="-122"/>
              </a:rPr>
              <a:t>2000.10. </a:t>
            </a:r>
          </a:p>
          <a:p>
            <a:pPr lvl="1">
              <a:lnSpc>
                <a:spcPct val="110000"/>
              </a:lnSpc>
            </a:pPr>
            <a:r>
              <a:rPr lang="en-US" altLang="zh-CN" b="1" dirty="0">
                <a:latin typeface="华文新魏" panose="02010800040101010101" pitchFamily="2" charset="-122"/>
                <a:ea typeface="华文新魏" panose="02010800040101010101" pitchFamily="2" charset="-122"/>
              </a:rPr>
              <a:t>6</a:t>
            </a:r>
            <a:r>
              <a:rPr lang="zh-CN" altLang="en-US"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P.M.</a:t>
            </a:r>
            <a:r>
              <a:rPr lang="zh-CN" altLang="en-US" b="1" dirty="0">
                <a:latin typeface="华文新魏" panose="02010800040101010101" pitchFamily="2" charset="-122"/>
                <a:ea typeface="华文新魏" panose="02010800040101010101" pitchFamily="2" charset="-122"/>
              </a:rPr>
              <a:t>刘易斯，</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编译程序设计理论</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，科学出版社，</a:t>
            </a:r>
            <a:r>
              <a:rPr lang="en-US" altLang="zh-CN" b="1" dirty="0">
                <a:latin typeface="华文新魏" panose="02010800040101010101" pitchFamily="2" charset="-122"/>
                <a:ea typeface="华文新魏" panose="02010800040101010101" pitchFamily="2" charset="-122"/>
              </a:rPr>
              <a:t>1984.5.</a:t>
            </a:r>
          </a:p>
          <a:p>
            <a:pPr lvl="1">
              <a:lnSpc>
                <a:spcPct val="110000"/>
              </a:lnSpc>
            </a:pPr>
            <a:r>
              <a:rPr lang="en-US" altLang="zh-CN" b="1" dirty="0">
                <a:latin typeface="华文新魏" panose="02010800040101010101" pitchFamily="2" charset="-122"/>
                <a:ea typeface="华文新魏" panose="02010800040101010101" pitchFamily="2" charset="-122"/>
              </a:rPr>
              <a:t>7</a:t>
            </a:r>
            <a:r>
              <a:rPr lang="zh-CN" altLang="en-US" b="1" dirty="0">
                <a:latin typeface="华文新魏" panose="02010800040101010101" pitchFamily="2" charset="-122"/>
                <a:ea typeface="华文新魏" panose="02010800040101010101" pitchFamily="2" charset="-122"/>
              </a:rPr>
              <a:t>、高仲仪等，</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编译技术</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，西北工业大学出版社，</a:t>
            </a:r>
            <a:r>
              <a:rPr lang="en-US" altLang="zh-CN" b="1" dirty="0">
                <a:latin typeface="华文新魏" panose="02010800040101010101" pitchFamily="2" charset="-122"/>
                <a:ea typeface="华文新魏" panose="02010800040101010101" pitchFamily="2" charset="-122"/>
              </a:rPr>
              <a:t>1985.9</a:t>
            </a:r>
          </a:p>
          <a:p>
            <a:pPr lvl="1">
              <a:lnSpc>
                <a:spcPct val="110000"/>
              </a:lnSpc>
            </a:pPr>
            <a:r>
              <a:rPr lang="en-US" altLang="zh-CN" b="1" dirty="0">
                <a:latin typeface="华文新魏" panose="02010800040101010101" pitchFamily="2" charset="-122"/>
                <a:ea typeface="华文新魏" panose="02010800040101010101" pitchFamily="2" charset="-122"/>
              </a:rPr>
              <a:t>8</a:t>
            </a:r>
            <a:r>
              <a:rPr lang="zh-CN" altLang="en-US" b="1" dirty="0">
                <a:latin typeface="华文新魏" panose="02010800040101010101" pitchFamily="2" charset="-122"/>
                <a:ea typeface="华文新魏" panose="02010800040101010101" pitchFamily="2" charset="-122"/>
              </a:rPr>
              <a:t>、何炎祥等，</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可信编译构造理论与关键技术</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科学出版社，</a:t>
            </a:r>
            <a:r>
              <a:rPr lang="en-US" altLang="zh-CN" b="1" dirty="0">
                <a:latin typeface="华文新魏" panose="02010800040101010101" pitchFamily="2" charset="-122"/>
                <a:ea typeface="华文新魏" panose="02010800040101010101" pitchFamily="2" charset="-122"/>
              </a:rPr>
              <a:t>2012.6</a:t>
            </a:r>
          </a:p>
          <a:p>
            <a:pPr lvl="1">
              <a:lnSpc>
                <a:spcPct val="110000"/>
              </a:lnSpc>
            </a:pPr>
            <a:r>
              <a:rPr lang="en-US" altLang="zh-CN" b="1" dirty="0">
                <a:latin typeface="华文新魏" panose="02010800040101010101" pitchFamily="2" charset="-122"/>
                <a:ea typeface="华文新魏" panose="02010800040101010101" pitchFamily="2" charset="-122"/>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1685925" y="609600"/>
            <a:ext cx="6111875" cy="1066800"/>
          </a:xfrm>
        </p:spPr>
        <p:txBody>
          <a:bodyPr/>
          <a:lstStyle/>
          <a:p>
            <a:pPr algn="ctr"/>
            <a:r>
              <a:rPr lang="zh-CN" altLang="en-US" sz="4800" b="1">
                <a:solidFill>
                  <a:schemeClr val="folHlink"/>
                </a:solidFill>
                <a:ea typeface="华文新魏" pitchFamily="2" charset="-122"/>
              </a:rPr>
              <a:t>主要内容</a:t>
            </a:r>
          </a:p>
        </p:txBody>
      </p:sp>
      <p:sp>
        <p:nvSpPr>
          <p:cNvPr id="278531" name="Rectangle 3"/>
          <p:cNvSpPr>
            <a:spLocks noGrp="1" noChangeArrowheads="1"/>
          </p:cNvSpPr>
          <p:nvPr>
            <p:ph type="body" idx="1"/>
          </p:nvPr>
        </p:nvSpPr>
        <p:spPr>
          <a:xfrm>
            <a:off x="179512" y="2204864"/>
            <a:ext cx="8664575" cy="4876800"/>
          </a:xfrm>
        </p:spPr>
        <p:txBody>
          <a:bodyPr/>
          <a:lstStyle/>
          <a:p>
            <a:pPr marL="278130" lvl="1" indent="0">
              <a:lnSpc>
                <a:spcPct val="80000"/>
              </a:lnSpc>
              <a:spcBef>
                <a:spcPct val="10000"/>
              </a:spcBef>
              <a:spcAft>
                <a:spcPct val="25000"/>
              </a:spcAft>
              <a:buClr>
                <a:schemeClr val="folHlink"/>
              </a:buClr>
              <a:buFont typeface="Wingdings" pitchFamily="2" charset="2"/>
              <a:buChar char="q"/>
            </a:pPr>
            <a:r>
              <a:rPr lang="zh-CN" altLang="en-US" sz="3200" b="1" dirty="0">
                <a:latin typeface="华文新魏" pitchFamily="2" charset="-122"/>
                <a:ea typeface="华文新魏" pitchFamily="2" charset="-122"/>
              </a:rPr>
              <a:t>编译系统及其设计概述</a:t>
            </a:r>
            <a:r>
              <a:rPr lang="en-US" altLang="zh-CN" sz="2000" b="1" dirty="0">
                <a:latin typeface="华文新魏" pitchFamily="2" charset="-122"/>
                <a:ea typeface="华文新魏" pitchFamily="2" charset="-122"/>
              </a:rPr>
              <a:t>(</a:t>
            </a:r>
            <a:r>
              <a:rPr lang="zh-CN" altLang="en-US" sz="2000" b="1" dirty="0">
                <a:solidFill>
                  <a:schemeClr val="hlink"/>
                </a:solidFill>
                <a:latin typeface="华文新魏" pitchFamily="2" charset="-122"/>
                <a:ea typeface="华文新魏" pitchFamily="2" charset="-122"/>
              </a:rPr>
              <a:t>总体结构</a:t>
            </a:r>
            <a:r>
              <a:rPr lang="zh-CN" altLang="en-US" sz="2000" b="1" dirty="0">
                <a:solidFill>
                  <a:schemeClr val="folHlink"/>
                </a:solidFill>
                <a:latin typeface="华文新魏" pitchFamily="2" charset="-122"/>
                <a:ea typeface="华文新魏" pitchFamily="2" charset="-122"/>
              </a:rPr>
              <a:t>、设计方法</a:t>
            </a:r>
            <a:r>
              <a:rPr lang="en-US" altLang="zh-CN" sz="2000" b="1" dirty="0">
                <a:solidFill>
                  <a:schemeClr val="folHlink"/>
                </a:solidFill>
                <a:latin typeface="Arial"/>
                <a:ea typeface="华文新魏" pitchFamily="2" charset="-122"/>
              </a:rPr>
              <a:t>——</a:t>
            </a:r>
            <a:r>
              <a:rPr lang="en-US" altLang="zh-CN" sz="2000" b="1" dirty="0">
                <a:solidFill>
                  <a:schemeClr val="folHlink"/>
                </a:solidFill>
                <a:latin typeface="华文新魏" pitchFamily="2" charset="-122"/>
                <a:ea typeface="华文新魏" pitchFamily="2" charset="-122"/>
              </a:rPr>
              <a:t>2</a:t>
            </a:r>
            <a:r>
              <a:rPr lang="zh-CN" altLang="en-US" sz="2000" b="1" dirty="0">
                <a:solidFill>
                  <a:schemeClr val="folHlink"/>
                </a:solidFill>
                <a:latin typeface="华文新魏" pitchFamily="2" charset="-122"/>
                <a:ea typeface="华文新魏" pitchFamily="2" charset="-122"/>
              </a:rPr>
              <a:t>学时</a:t>
            </a:r>
            <a:r>
              <a:rPr lang="en-US" altLang="zh-CN" sz="2000" b="1" dirty="0">
                <a:latin typeface="华文新魏" pitchFamily="2" charset="-122"/>
                <a:ea typeface="华文新魏" pitchFamily="2" charset="-122"/>
              </a:rPr>
              <a:t>)</a:t>
            </a:r>
          </a:p>
          <a:p>
            <a:pPr marL="278130" lvl="1" indent="0">
              <a:lnSpc>
                <a:spcPct val="80000"/>
              </a:lnSpc>
              <a:spcBef>
                <a:spcPct val="10000"/>
              </a:spcBef>
              <a:spcAft>
                <a:spcPct val="25000"/>
              </a:spcAft>
              <a:buClr>
                <a:schemeClr val="folHlink"/>
              </a:buClr>
              <a:buFont typeface="Wingdings" pitchFamily="2" charset="2"/>
              <a:buChar char="q"/>
            </a:pPr>
            <a:r>
              <a:rPr lang="zh-CN" altLang="en-US" sz="3200" b="1" dirty="0">
                <a:latin typeface="华文新魏" pitchFamily="2" charset="-122"/>
                <a:ea typeface="华文新魏" pitchFamily="2" charset="-122"/>
              </a:rPr>
              <a:t>词法分析</a:t>
            </a:r>
            <a:r>
              <a:rPr lang="en-US" altLang="zh-CN" sz="2000" b="1" dirty="0">
                <a:latin typeface="华文新魏" pitchFamily="2" charset="-122"/>
                <a:ea typeface="华文新魏" pitchFamily="2" charset="-122"/>
              </a:rPr>
              <a:t>(</a:t>
            </a:r>
            <a:r>
              <a:rPr lang="zh-CN" altLang="en-US" sz="2000" b="1" dirty="0">
                <a:solidFill>
                  <a:schemeClr val="folHlink"/>
                </a:solidFill>
                <a:latin typeface="华文新魏" pitchFamily="2" charset="-122"/>
                <a:ea typeface="华文新魏" pitchFamily="2" charset="-122"/>
              </a:rPr>
              <a:t>词法分析、正规式、</a:t>
            </a:r>
            <a:r>
              <a:rPr lang="en-US" altLang="zh-CN" sz="2000" b="1" dirty="0">
                <a:solidFill>
                  <a:schemeClr val="folHlink"/>
                </a:solidFill>
                <a:latin typeface="华文新魏" pitchFamily="2" charset="-122"/>
                <a:ea typeface="华文新魏" pitchFamily="2" charset="-122"/>
              </a:rPr>
              <a:t>DFA</a:t>
            </a:r>
            <a:r>
              <a:rPr lang="zh-CN" altLang="en-US" sz="2000" b="1" dirty="0">
                <a:solidFill>
                  <a:schemeClr val="folHlink"/>
                </a:solidFill>
                <a:latin typeface="华文新魏" pitchFamily="2" charset="-122"/>
                <a:ea typeface="华文新魏" pitchFamily="2" charset="-122"/>
              </a:rPr>
              <a:t>：状态转换图</a:t>
            </a:r>
            <a:r>
              <a:rPr lang="en-US" altLang="zh-CN" sz="2000" b="1" dirty="0">
                <a:solidFill>
                  <a:schemeClr val="folHlink"/>
                </a:solidFill>
                <a:latin typeface="Arial"/>
                <a:ea typeface="华文新魏" pitchFamily="2" charset="-122"/>
              </a:rPr>
              <a:t>——</a:t>
            </a:r>
            <a:r>
              <a:rPr lang="en-US" altLang="zh-CN" sz="2000" b="1" dirty="0">
                <a:solidFill>
                  <a:schemeClr val="folHlink"/>
                </a:solidFill>
                <a:latin typeface="华文新魏" pitchFamily="2" charset="-122"/>
                <a:ea typeface="华文新魏" pitchFamily="2" charset="-122"/>
              </a:rPr>
              <a:t>10</a:t>
            </a:r>
            <a:r>
              <a:rPr lang="zh-CN" altLang="en-US" sz="2000" b="1" dirty="0">
                <a:solidFill>
                  <a:schemeClr val="folHlink"/>
                </a:solidFill>
                <a:latin typeface="华文新魏" pitchFamily="2" charset="-122"/>
                <a:ea typeface="华文新魏" pitchFamily="2" charset="-122"/>
              </a:rPr>
              <a:t>学时</a:t>
            </a:r>
            <a:r>
              <a:rPr lang="en-US" altLang="zh-CN" sz="2000" b="1" dirty="0">
                <a:latin typeface="华文新魏" pitchFamily="2" charset="-122"/>
                <a:ea typeface="华文新魏" pitchFamily="2" charset="-122"/>
              </a:rPr>
              <a:t>)</a:t>
            </a:r>
          </a:p>
          <a:p>
            <a:pPr marL="278130" lvl="1" indent="0">
              <a:lnSpc>
                <a:spcPct val="80000"/>
              </a:lnSpc>
              <a:spcBef>
                <a:spcPct val="10000"/>
              </a:spcBef>
              <a:spcAft>
                <a:spcPct val="25000"/>
              </a:spcAft>
              <a:buClr>
                <a:schemeClr val="folHlink"/>
              </a:buClr>
              <a:buFont typeface="Wingdings" pitchFamily="2" charset="2"/>
              <a:buChar char="q"/>
            </a:pPr>
            <a:r>
              <a:rPr lang="zh-CN" altLang="en-US" sz="3200" b="1" dirty="0">
                <a:latin typeface="华文新魏" pitchFamily="2" charset="-122"/>
                <a:ea typeface="华文新魏" pitchFamily="2" charset="-122"/>
              </a:rPr>
              <a:t>语言与文法</a:t>
            </a:r>
            <a:r>
              <a:rPr lang="en-US" altLang="zh-CN" sz="2000" b="1" dirty="0">
                <a:latin typeface="华文新魏" pitchFamily="2" charset="-122"/>
                <a:ea typeface="华文新魏" pitchFamily="2" charset="-122"/>
              </a:rPr>
              <a:t>(</a:t>
            </a:r>
            <a:r>
              <a:rPr lang="zh-CN" altLang="en-US" sz="2000" b="1" dirty="0">
                <a:solidFill>
                  <a:schemeClr val="folHlink"/>
                </a:solidFill>
                <a:latin typeface="华文新魏" pitchFamily="2" charset="-122"/>
                <a:ea typeface="华文新魏" pitchFamily="2" charset="-122"/>
              </a:rPr>
              <a:t>文法、推导、归约、分类、语法树</a:t>
            </a:r>
            <a:r>
              <a:rPr lang="en-US" altLang="zh-CN" sz="2000" b="1" dirty="0">
                <a:solidFill>
                  <a:schemeClr val="folHlink"/>
                </a:solidFill>
                <a:latin typeface="Arial"/>
                <a:ea typeface="华文新魏" pitchFamily="2" charset="-122"/>
              </a:rPr>
              <a:t>——</a:t>
            </a:r>
            <a:r>
              <a:rPr lang="en-US" altLang="zh-CN" sz="2000" b="1" dirty="0">
                <a:solidFill>
                  <a:schemeClr val="folHlink"/>
                </a:solidFill>
                <a:latin typeface="华文新魏" pitchFamily="2" charset="-122"/>
                <a:ea typeface="华文新魏" pitchFamily="2" charset="-122"/>
              </a:rPr>
              <a:t>6</a:t>
            </a:r>
            <a:r>
              <a:rPr lang="zh-CN" altLang="en-US" sz="2000" b="1" dirty="0">
                <a:solidFill>
                  <a:schemeClr val="folHlink"/>
                </a:solidFill>
                <a:latin typeface="华文新魏" pitchFamily="2" charset="-122"/>
                <a:ea typeface="华文新魏" pitchFamily="2" charset="-122"/>
              </a:rPr>
              <a:t>学时</a:t>
            </a:r>
            <a:r>
              <a:rPr lang="en-US" altLang="zh-CN" sz="2000" b="1" dirty="0">
                <a:latin typeface="华文新魏" pitchFamily="2" charset="-122"/>
                <a:ea typeface="华文新魏" pitchFamily="2" charset="-122"/>
              </a:rPr>
              <a:t>)</a:t>
            </a:r>
          </a:p>
          <a:p>
            <a:pPr marL="278130" lvl="1" indent="0">
              <a:lnSpc>
                <a:spcPct val="80000"/>
              </a:lnSpc>
              <a:spcBef>
                <a:spcPct val="10000"/>
              </a:spcBef>
              <a:spcAft>
                <a:spcPct val="25000"/>
              </a:spcAft>
              <a:buClr>
                <a:schemeClr val="folHlink"/>
              </a:buClr>
              <a:buFont typeface="Wingdings" pitchFamily="2" charset="2"/>
              <a:buChar char="q"/>
            </a:pPr>
            <a:r>
              <a:rPr lang="zh-CN" altLang="en-US" sz="3200" b="1" dirty="0">
                <a:latin typeface="华文新魏" pitchFamily="2" charset="-122"/>
                <a:ea typeface="华文新魏" pitchFamily="2" charset="-122"/>
              </a:rPr>
              <a:t>语法分析</a:t>
            </a:r>
            <a:r>
              <a:rPr lang="en-US" altLang="zh-CN" sz="2000" b="1" dirty="0">
                <a:latin typeface="华文新魏" pitchFamily="2" charset="-122"/>
                <a:ea typeface="华文新魏" pitchFamily="2" charset="-122"/>
              </a:rPr>
              <a:t>(</a:t>
            </a:r>
            <a:r>
              <a:rPr lang="zh-CN" altLang="en-US" sz="2000" b="1" dirty="0">
                <a:solidFill>
                  <a:schemeClr val="hlink"/>
                </a:solidFill>
                <a:latin typeface="华文新魏" pitchFamily="2" charset="-122"/>
                <a:ea typeface="华文新魏" pitchFamily="2" charset="-122"/>
              </a:rPr>
              <a:t>自顶向下</a:t>
            </a:r>
            <a:r>
              <a:rPr lang="zh-CN" altLang="en-US" sz="2000" b="1" dirty="0">
                <a:solidFill>
                  <a:schemeClr val="folHlink"/>
                </a:solidFill>
                <a:latin typeface="华文新魏" pitchFamily="2" charset="-122"/>
                <a:ea typeface="华文新魏" pitchFamily="2" charset="-122"/>
              </a:rPr>
              <a:t>：</a:t>
            </a:r>
            <a:r>
              <a:rPr lang="en-US" altLang="zh-CN" sz="2000" b="1" dirty="0">
                <a:solidFill>
                  <a:schemeClr val="folHlink"/>
                </a:solidFill>
                <a:latin typeface="华文新魏" pitchFamily="2" charset="-122"/>
                <a:ea typeface="华文新魏" pitchFamily="2" charset="-122"/>
              </a:rPr>
              <a:t>LL(1)</a:t>
            </a:r>
            <a:r>
              <a:rPr lang="zh-CN" altLang="en-US" sz="2000" b="1" dirty="0">
                <a:solidFill>
                  <a:schemeClr val="folHlink"/>
                </a:solidFill>
                <a:latin typeface="华文新魏" pitchFamily="2" charset="-122"/>
                <a:ea typeface="华文新魏" pitchFamily="2" charset="-122"/>
              </a:rPr>
              <a:t>、递归子程序；</a:t>
            </a:r>
            <a:r>
              <a:rPr lang="zh-CN" altLang="en-US" sz="2000" b="1" dirty="0">
                <a:solidFill>
                  <a:schemeClr val="hlink"/>
                </a:solidFill>
                <a:latin typeface="华文新魏" pitchFamily="2" charset="-122"/>
                <a:ea typeface="华文新魏" pitchFamily="2" charset="-122"/>
              </a:rPr>
              <a:t>自底向上</a:t>
            </a:r>
            <a:r>
              <a:rPr lang="zh-CN" altLang="en-US" sz="2000" b="1" dirty="0">
                <a:solidFill>
                  <a:schemeClr val="folHlink"/>
                </a:solidFill>
                <a:latin typeface="华文新魏" pitchFamily="2" charset="-122"/>
                <a:ea typeface="华文新魏" pitchFamily="2" charset="-122"/>
              </a:rPr>
              <a:t>：算符优先、    </a:t>
            </a:r>
            <a:endParaRPr lang="en-US" altLang="zh-CN" sz="2000" b="1" dirty="0">
              <a:solidFill>
                <a:schemeClr val="folHlink"/>
              </a:solidFill>
              <a:latin typeface="华文新魏" pitchFamily="2" charset="-122"/>
              <a:ea typeface="华文新魏" pitchFamily="2" charset="-122"/>
            </a:endParaRPr>
          </a:p>
          <a:p>
            <a:pPr marL="278130" lvl="1" indent="0">
              <a:lnSpc>
                <a:spcPct val="80000"/>
              </a:lnSpc>
              <a:spcBef>
                <a:spcPct val="10000"/>
              </a:spcBef>
              <a:spcAft>
                <a:spcPct val="25000"/>
              </a:spcAft>
              <a:buClr>
                <a:schemeClr val="folHlink"/>
              </a:buClr>
              <a:buNone/>
            </a:pPr>
            <a:r>
              <a:rPr lang="en-US" altLang="zh-CN" sz="2000" b="1" dirty="0">
                <a:solidFill>
                  <a:schemeClr val="folHlink"/>
                </a:solidFill>
                <a:latin typeface="华文新魏" pitchFamily="2" charset="-122"/>
                <a:ea typeface="华文新魏" pitchFamily="2" charset="-122"/>
              </a:rPr>
              <a:t>		        LR</a:t>
            </a:r>
            <a:r>
              <a:rPr lang="zh-CN" altLang="en-US" sz="2000" b="1" dirty="0">
                <a:solidFill>
                  <a:schemeClr val="folHlink"/>
                </a:solidFill>
                <a:latin typeface="华文新魏" pitchFamily="2" charset="-122"/>
                <a:ea typeface="华文新魏" pitchFamily="2" charset="-122"/>
              </a:rPr>
              <a:t>类分析法</a:t>
            </a:r>
            <a:r>
              <a:rPr lang="en-US" altLang="zh-CN" sz="2000" b="1" dirty="0">
                <a:solidFill>
                  <a:schemeClr val="folHlink"/>
                </a:solidFill>
                <a:latin typeface="Arial"/>
                <a:ea typeface="华文新魏" pitchFamily="2" charset="-122"/>
              </a:rPr>
              <a:t>——</a:t>
            </a:r>
            <a:r>
              <a:rPr lang="en-US" altLang="zh-CN" sz="2000" b="1" dirty="0">
                <a:solidFill>
                  <a:schemeClr val="folHlink"/>
                </a:solidFill>
                <a:latin typeface="华文新魏" pitchFamily="2" charset="-122"/>
                <a:ea typeface="华文新魏" pitchFamily="2" charset="-122"/>
              </a:rPr>
              <a:t>16</a:t>
            </a:r>
            <a:r>
              <a:rPr lang="zh-CN" altLang="en-US" sz="2000" b="1" dirty="0">
                <a:solidFill>
                  <a:schemeClr val="folHlink"/>
                </a:solidFill>
                <a:latin typeface="华文新魏" pitchFamily="2" charset="-122"/>
                <a:ea typeface="华文新魏" pitchFamily="2" charset="-122"/>
              </a:rPr>
              <a:t>学时</a:t>
            </a:r>
            <a:r>
              <a:rPr lang="en-US" altLang="zh-CN" sz="2000" b="1" dirty="0">
                <a:latin typeface="华文新魏" pitchFamily="2" charset="-122"/>
                <a:ea typeface="华文新魏" pitchFamily="2" charset="-122"/>
              </a:rPr>
              <a:t>)</a:t>
            </a:r>
          </a:p>
          <a:p>
            <a:pPr marL="278130" lvl="1" indent="0">
              <a:lnSpc>
                <a:spcPct val="80000"/>
              </a:lnSpc>
              <a:spcBef>
                <a:spcPct val="10000"/>
              </a:spcBef>
              <a:spcAft>
                <a:spcPct val="25000"/>
              </a:spcAft>
              <a:buClr>
                <a:schemeClr val="folHlink"/>
              </a:buClr>
              <a:buFont typeface="Wingdings" pitchFamily="2" charset="2"/>
              <a:buChar char="q"/>
            </a:pPr>
            <a:r>
              <a:rPr lang="zh-CN" altLang="en-US" sz="3200" b="1" dirty="0">
                <a:latin typeface="华文新魏" pitchFamily="2" charset="-122"/>
                <a:ea typeface="华文新魏" pitchFamily="2" charset="-122"/>
              </a:rPr>
              <a:t>语义分析</a:t>
            </a:r>
            <a:r>
              <a:rPr lang="en-US" altLang="zh-CN" sz="2000" b="1" dirty="0">
                <a:latin typeface="华文新魏" pitchFamily="2" charset="-122"/>
                <a:ea typeface="华文新魏" pitchFamily="2" charset="-122"/>
              </a:rPr>
              <a:t>(</a:t>
            </a:r>
            <a:r>
              <a:rPr lang="zh-CN" altLang="en-US" sz="2000" b="1" dirty="0">
                <a:solidFill>
                  <a:schemeClr val="folHlink"/>
                </a:solidFill>
                <a:latin typeface="华文新魏" pitchFamily="2" charset="-122"/>
                <a:ea typeface="华文新魏" pitchFamily="2" charset="-122"/>
              </a:rPr>
              <a:t>属性文法、各种语句的</a:t>
            </a:r>
            <a:r>
              <a:rPr lang="zh-CN" altLang="en-US" sz="2000" b="1" dirty="0">
                <a:solidFill>
                  <a:schemeClr val="hlink"/>
                </a:solidFill>
                <a:latin typeface="华文新魏" pitchFamily="2" charset="-122"/>
                <a:ea typeface="华文新魏" pitchFamily="2" charset="-122"/>
              </a:rPr>
              <a:t>语法制导翻译</a:t>
            </a:r>
            <a:r>
              <a:rPr lang="en-US" altLang="zh-CN" sz="2000" b="1" dirty="0">
                <a:solidFill>
                  <a:schemeClr val="folHlink"/>
                </a:solidFill>
                <a:latin typeface="Arial"/>
                <a:ea typeface="华文新魏" pitchFamily="2" charset="-122"/>
              </a:rPr>
              <a:t>——</a:t>
            </a:r>
            <a:r>
              <a:rPr lang="en-US" altLang="zh-CN" sz="2000" b="1" dirty="0">
                <a:solidFill>
                  <a:schemeClr val="folHlink"/>
                </a:solidFill>
                <a:latin typeface="华文新魏" pitchFamily="2" charset="-122"/>
                <a:ea typeface="华文新魏" pitchFamily="2" charset="-122"/>
              </a:rPr>
              <a:t>10</a:t>
            </a:r>
            <a:r>
              <a:rPr lang="zh-CN" altLang="en-US" sz="2000" b="1" dirty="0">
                <a:solidFill>
                  <a:schemeClr val="folHlink"/>
                </a:solidFill>
                <a:latin typeface="华文新魏" pitchFamily="2" charset="-122"/>
                <a:ea typeface="华文新魏" pitchFamily="2" charset="-122"/>
              </a:rPr>
              <a:t>学时</a:t>
            </a:r>
            <a:r>
              <a:rPr lang="en-US" altLang="zh-CN" sz="2000" b="1" dirty="0">
                <a:latin typeface="华文新魏" pitchFamily="2" charset="-122"/>
                <a:ea typeface="华文新魏" pitchFamily="2" charset="-122"/>
              </a:rPr>
              <a:t>)</a:t>
            </a:r>
          </a:p>
          <a:p>
            <a:pPr marL="278130" lvl="1" indent="0">
              <a:lnSpc>
                <a:spcPct val="80000"/>
              </a:lnSpc>
              <a:spcBef>
                <a:spcPct val="10000"/>
              </a:spcBef>
              <a:spcAft>
                <a:spcPct val="25000"/>
              </a:spcAft>
              <a:buClr>
                <a:schemeClr val="folHlink"/>
              </a:buClr>
              <a:buFont typeface="Wingdings" pitchFamily="2" charset="2"/>
              <a:buChar char="q"/>
            </a:pPr>
            <a:r>
              <a:rPr lang="zh-CN" altLang="en-US" sz="3200" b="1" dirty="0">
                <a:latin typeface="华文新魏" pitchFamily="2" charset="-122"/>
                <a:ea typeface="华文新魏" pitchFamily="2" charset="-122"/>
              </a:rPr>
              <a:t>运行环境</a:t>
            </a:r>
            <a:r>
              <a:rPr lang="en-US" altLang="zh-CN" sz="2000" b="1" dirty="0">
                <a:latin typeface="华文新魏" pitchFamily="2" charset="-122"/>
                <a:ea typeface="华文新魏" pitchFamily="2" charset="-122"/>
              </a:rPr>
              <a:t>(</a:t>
            </a:r>
            <a:r>
              <a:rPr lang="zh-CN" altLang="en-US" sz="2000" b="1" dirty="0">
                <a:solidFill>
                  <a:schemeClr val="folHlink"/>
                </a:solidFill>
                <a:latin typeface="华文新魏" pitchFamily="2" charset="-122"/>
                <a:ea typeface="华文新魏" pitchFamily="2" charset="-122"/>
              </a:rPr>
              <a:t>存储分配、过程调用、符号表管理</a:t>
            </a:r>
            <a:r>
              <a:rPr lang="en-US" altLang="zh-CN" sz="2000" b="1" dirty="0">
                <a:solidFill>
                  <a:schemeClr val="folHlink"/>
                </a:solidFill>
                <a:latin typeface="Arial"/>
                <a:ea typeface="华文新魏" pitchFamily="2" charset="-122"/>
              </a:rPr>
              <a:t>——</a:t>
            </a:r>
            <a:r>
              <a:rPr lang="en-US" altLang="zh-CN" sz="2000" b="1" dirty="0">
                <a:solidFill>
                  <a:schemeClr val="folHlink"/>
                </a:solidFill>
                <a:latin typeface="华文新魏" pitchFamily="2" charset="-122"/>
                <a:ea typeface="华文新魏" pitchFamily="2" charset="-122"/>
              </a:rPr>
              <a:t>4</a:t>
            </a:r>
            <a:r>
              <a:rPr lang="zh-CN" altLang="en-US" sz="2000" b="1" dirty="0">
                <a:solidFill>
                  <a:schemeClr val="folHlink"/>
                </a:solidFill>
                <a:latin typeface="华文新魏" pitchFamily="2" charset="-122"/>
                <a:ea typeface="华文新魏" pitchFamily="2" charset="-122"/>
              </a:rPr>
              <a:t>学时</a:t>
            </a:r>
            <a:r>
              <a:rPr lang="en-US" altLang="zh-CN" sz="2000" b="1" dirty="0">
                <a:latin typeface="华文新魏" pitchFamily="2" charset="-122"/>
                <a:ea typeface="华文新魏"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8531"/>
                                        </p:tgtEl>
                                        <p:attrNameLst>
                                          <p:attrName>style.visibility</p:attrName>
                                        </p:attrNameLst>
                                      </p:cBhvr>
                                      <p:to>
                                        <p:strVal val="visible"/>
                                      </p:to>
                                    </p:set>
                                    <p:anim calcmode="lin" valueType="num">
                                      <p:cBhvr additive="base">
                                        <p:cTn id="7" dur="500" fill="hold"/>
                                        <p:tgtEl>
                                          <p:spTgt spid="278531"/>
                                        </p:tgtEl>
                                        <p:attrNameLst>
                                          <p:attrName>ppt_x</p:attrName>
                                        </p:attrNameLst>
                                      </p:cBhvr>
                                      <p:tavLst>
                                        <p:tav tm="0">
                                          <p:val>
                                            <p:strVal val="0-#ppt_w/2"/>
                                          </p:val>
                                        </p:tav>
                                        <p:tav tm="100000">
                                          <p:val>
                                            <p:strVal val="#ppt_x"/>
                                          </p:val>
                                        </p:tav>
                                      </p:tavLst>
                                    </p:anim>
                                    <p:anim calcmode="lin" valueType="num">
                                      <p:cBhvr additive="base">
                                        <p:cTn id="8" dur="500" fill="hold"/>
                                        <p:tgtEl>
                                          <p:spTgt spid="2785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827088" y="838200"/>
            <a:ext cx="7489825" cy="838200"/>
          </a:xfrm>
        </p:spPr>
        <p:txBody>
          <a:bodyPr/>
          <a:lstStyle/>
          <a:p>
            <a:pPr algn="ctr"/>
            <a:r>
              <a:rPr lang="zh-CN" altLang="en-US" sz="4800" b="1">
                <a:latin typeface="华文新魏" pitchFamily="2" charset="-122"/>
                <a:ea typeface="华文新魏" pitchFamily="2" charset="-122"/>
              </a:rPr>
              <a:t>编译原理课程的定位</a:t>
            </a:r>
            <a:r>
              <a:rPr lang="zh-CN" altLang="en-US" b="1">
                <a:latin typeface="华文新魏" pitchFamily="2" charset="-122"/>
                <a:ea typeface="华文新魏" pitchFamily="2" charset="-122"/>
              </a:rPr>
              <a:t> </a:t>
            </a:r>
          </a:p>
        </p:txBody>
      </p:sp>
      <p:sp>
        <p:nvSpPr>
          <p:cNvPr id="6" name="Rectangle 3">
            <a:extLst>
              <a:ext uri="{FF2B5EF4-FFF2-40B4-BE49-F238E27FC236}">
                <a16:creationId xmlns:a16="http://schemas.microsoft.com/office/drawing/2014/main" id="{8079DA06-E3F7-4A9F-8D0E-8F8CCECCE2C9}"/>
              </a:ext>
            </a:extLst>
          </p:cNvPr>
          <p:cNvSpPr txBox="1">
            <a:spLocks noChangeArrowheads="1"/>
          </p:cNvSpPr>
          <p:nvPr/>
        </p:nvSpPr>
        <p:spPr bwMode="auto">
          <a:xfrm>
            <a:off x="533400" y="2377753"/>
            <a:ext cx="7772400" cy="3283495"/>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lnSpc>
                <a:spcPct val="120000"/>
              </a:lnSpc>
            </a:pPr>
            <a:r>
              <a:rPr lang="zh-CN" altLang="en-US" sz="3600" b="1" kern="0">
                <a:latin typeface="Arial"/>
                <a:ea typeface="华文新魏" pitchFamily="2" charset="-122"/>
              </a:rPr>
              <a:t>经常遇到的问题</a:t>
            </a:r>
            <a:endParaRPr lang="en-US" altLang="zh-CN" sz="3600" b="1" kern="0">
              <a:latin typeface="Arial"/>
              <a:ea typeface="华文新魏" pitchFamily="2" charset="-122"/>
            </a:endParaRPr>
          </a:p>
          <a:p>
            <a:pPr lvl="1">
              <a:lnSpc>
                <a:spcPct val="120000"/>
              </a:lnSpc>
            </a:pPr>
            <a:r>
              <a:rPr lang="zh-CN" altLang="en-US" sz="3200" b="1" kern="0">
                <a:solidFill>
                  <a:srgbClr val="0000FF"/>
                </a:solidFill>
                <a:ea typeface="华文新魏" pitchFamily="2" charset="-122"/>
              </a:rPr>
              <a:t>为什么要学编译原理？</a:t>
            </a:r>
            <a:endParaRPr lang="en-US" altLang="zh-CN" sz="3200" b="1" kern="0">
              <a:solidFill>
                <a:srgbClr val="0000FF"/>
              </a:solidFill>
              <a:ea typeface="华文新魏" pitchFamily="2" charset="-122"/>
            </a:endParaRPr>
          </a:p>
          <a:p>
            <a:pPr lvl="1">
              <a:lnSpc>
                <a:spcPct val="120000"/>
              </a:lnSpc>
            </a:pPr>
            <a:r>
              <a:rPr lang="zh-CN" altLang="en-US" sz="3200" b="1" kern="0">
                <a:solidFill>
                  <a:srgbClr val="0000FF"/>
                </a:solidFill>
                <a:ea typeface="华文新魏" pitchFamily="2" charset="-122"/>
              </a:rPr>
              <a:t>不做编译器要不要学编译原理？</a:t>
            </a:r>
          </a:p>
        </p:txBody>
      </p:sp>
    </p:spTree>
    <p:extLst>
      <p:ext uri="{BB962C8B-B14F-4D97-AF65-F5344CB8AC3E}">
        <p14:creationId xmlns:p14="http://schemas.microsoft.com/office/powerpoint/2010/main" val="3115134291"/>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1616</TotalTime>
  <Words>3579</Words>
  <Application>Microsoft Office PowerPoint</Application>
  <PresentationFormat>全屏显示(4:3)</PresentationFormat>
  <Paragraphs>573</Paragraphs>
  <Slides>58</Slides>
  <Notes>12</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58</vt:i4>
      </vt:variant>
    </vt:vector>
  </HeadingPairs>
  <TitlesOfParts>
    <vt:vector size="71" baseType="lpstr">
      <vt:lpstr>Monotype Sorts</vt:lpstr>
      <vt:lpstr>华文新魏</vt:lpstr>
      <vt:lpstr>楷体_GB2312</vt:lpstr>
      <vt:lpstr>宋体</vt:lpstr>
      <vt:lpstr>Arial</vt:lpstr>
      <vt:lpstr>Calibri</vt:lpstr>
      <vt:lpstr>Calibri Light</vt:lpstr>
      <vt:lpstr>Courier New</vt:lpstr>
      <vt:lpstr>Tahoma</vt:lpstr>
      <vt:lpstr>Times New Roman</vt:lpstr>
      <vt:lpstr>Wingdings</vt:lpstr>
      <vt:lpstr>Blends</vt:lpstr>
      <vt:lpstr>Office 主题</vt:lpstr>
      <vt:lpstr>《编译原理》 ( Compiling Principle )</vt:lpstr>
      <vt:lpstr>课程简介</vt:lpstr>
      <vt:lpstr>学时与参考教材</vt:lpstr>
      <vt:lpstr>学时与参考教材</vt:lpstr>
      <vt:lpstr>学时与参考教材</vt:lpstr>
      <vt:lpstr>学时与参考教材</vt:lpstr>
      <vt:lpstr>学时与参考教材</vt:lpstr>
      <vt:lpstr>主要内容</vt:lpstr>
      <vt:lpstr>编译原理课程的定位 </vt:lpstr>
      <vt:lpstr>教学目的——计算学科的定义 </vt:lpstr>
      <vt:lpstr>教学目的——学科基本特征</vt:lpstr>
      <vt:lpstr>教学目的——计算学科本科生专业能力构成</vt:lpstr>
      <vt:lpstr>教学目的——本科工程教育的定位</vt:lpstr>
      <vt:lpstr>教学目的——《编译原理》是一门非常好的课程</vt:lpstr>
      <vt:lpstr>教学目的——《编译原理》是一门非常好的课程</vt:lpstr>
      <vt:lpstr>教学目的——《编译原理》是一门非常好的课程</vt:lpstr>
      <vt:lpstr>课程目的（课程教学大纲——基于OBE）</vt:lpstr>
      <vt:lpstr>课程目的（课程教学大纲——基于OBE ）</vt:lpstr>
      <vt:lpstr>教学要求</vt:lpstr>
      <vt:lpstr>学习方法</vt:lpstr>
      <vt:lpstr>学习方法</vt:lpstr>
      <vt:lpstr>希望...</vt:lpstr>
      <vt:lpstr>成绩评定</vt:lpstr>
      <vt:lpstr>第1章 引论</vt:lpstr>
      <vt:lpstr>1.1  编译器概述</vt:lpstr>
      <vt:lpstr>1.1 编译器概述</vt:lpstr>
      <vt:lpstr>人工英汉翻译的例子</vt:lpstr>
      <vt:lpstr>1.1 编译器概述</vt:lpstr>
      <vt:lpstr>1.1 编译器概述</vt:lpstr>
      <vt:lpstr>PowerPoint 演示文稿</vt:lpstr>
      <vt:lpstr>1.1  编译器概述</vt:lpstr>
      <vt:lpstr>1.1 编译器概述</vt:lpstr>
      <vt:lpstr>编译器总体结构 </vt:lpstr>
      <vt:lpstr>词法分析器</vt:lpstr>
      <vt:lpstr>词法分析器</vt:lpstr>
      <vt:lpstr>词法分析器</vt:lpstr>
      <vt:lpstr>语法分析器</vt:lpstr>
      <vt:lpstr>表达式的语法特征</vt:lpstr>
      <vt:lpstr>语法分析</vt:lpstr>
      <vt:lpstr>语义分析器</vt:lpstr>
      <vt:lpstr>语义分析</vt:lpstr>
      <vt:lpstr>PowerPoint 演示文稿</vt:lpstr>
      <vt:lpstr>代码优化</vt:lpstr>
      <vt:lpstr>       代码优化</vt:lpstr>
      <vt:lpstr>代码优化 与机器有关的优化</vt:lpstr>
      <vt:lpstr>PowerPoint 演示文稿</vt:lpstr>
      <vt:lpstr>目标代码生成</vt:lpstr>
      <vt:lpstr>PowerPoint 演示文稿</vt:lpstr>
      <vt:lpstr>符号表管理</vt:lpstr>
      <vt:lpstr>      错误处理</vt:lpstr>
      <vt:lpstr>编译器总体结构 </vt:lpstr>
      <vt:lpstr>编译器的组织</vt:lpstr>
      <vt:lpstr>PowerPoint 演示文稿</vt:lpstr>
      <vt:lpstr>PowerPoint 演示文稿</vt:lpstr>
      <vt:lpstr>PowerPoint 演示文稿</vt:lpstr>
      <vt:lpstr>   编译器的组织</vt:lpstr>
      <vt:lpstr>编译器总体结构</vt:lpstr>
      <vt:lpstr>1.2  编译器技术的应用 </vt:lpstr>
    </vt:vector>
  </TitlesOfParts>
  <Company>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dc:title>
  <dc:creator>whj</dc:creator>
  <cp:lastModifiedBy>mengyu</cp:lastModifiedBy>
  <cp:revision>200</cp:revision>
  <dcterms:created xsi:type="dcterms:W3CDTF">2003-07-09T14:46:00Z</dcterms:created>
  <dcterms:modified xsi:type="dcterms:W3CDTF">2022-02-20T10:17:04Z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y fmtid="{D5CDD505-2E9C-101B-9397-08002B2CF9AE}" pid="3" name="KSOProductBuildVer">
    <vt:lpwstr>2052-10.1.0.5554</vt:lpwstr>
  </property>
</Properties>
</file>