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7D3B-714D-49BF-B2B5-F0D100461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CD3DC-DCDD-4228-8F0E-E54BF9849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E88E0-5EFB-4F53-928C-0BC292C0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E3DF2-F395-4481-BE16-372A2984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EE021-6EB9-457F-90FD-ADB04306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9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E7E94-8520-4689-9320-AF0F242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28A05-B6A1-4B37-A38A-8FC79104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98738-D6C1-41EE-B176-9B2BF38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32A0-C0C7-4122-9497-4968350F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DF880-FD8A-45B2-9FA5-D43115FE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D0FBB-3365-4141-A859-011A65395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BFEA9-D8B0-4D6D-914E-5442F195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C9143-E78E-4FCE-95C4-E4A0372C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1C5BA-CEFB-4271-A6F9-AEF4B7C6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E192C-9E12-4631-95DE-826775E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CCEE-0D8D-466A-A562-EAEBE2B2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59E0-5EC7-4961-8B61-C1852A87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3F6B7-2C85-47E4-B001-2B8B6CE0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16145-2E97-4F69-8405-1F7BEF4D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C77A3-D83B-43CC-8840-20CECBB1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FD7B-69CE-41C9-88B5-0D1E79AF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06039-18E9-4E7B-8982-D619BFE9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49805-ED3F-4D1B-8197-64A6847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B888-C00C-4BC4-BCAE-9516770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BCC2F-4E3F-449A-B470-D10E5E78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1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B3EA-655B-4B08-A2A2-D96BB615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A06C-DC39-453F-ABD3-9E38E2A42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9B0CA-0C7C-478F-A979-0F8D8791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3F844-645D-4B2E-B1B3-EB6C6B4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84241-A8E2-4ABB-8C97-F2AA1B1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65831-DCBF-4D83-86FB-E8B84EA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ADC7-A042-4D58-86AA-9F57F70C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CEB1B-30BD-428E-8DE0-C1E727B7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0D75-54BA-426E-B763-17B147CC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4B34B-9D98-4CF6-9633-22997DAC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EBC36-E890-43C3-87C7-08F57F49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E363B-80A6-4CEB-9A15-643D8701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0BE4C-A81B-47FF-AE68-1DBA9A0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33C57-4844-4964-8032-ADE11B2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8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C42E-D0E7-429B-9ED8-3CF8118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A29B2-C567-4EB9-87E5-E40D3D7B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8C5B7-A4DB-4619-99BE-1769C36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F16D87-6D90-41A1-9611-72ADBC7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EEBA0-51A4-4F7A-A2E5-E6C5D2E1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B33956-36A1-4FAC-92AD-547EF1F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6D7CE-FC4C-49E8-A3F9-73BFA87A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6BF23-E5CA-476C-8C04-6198C27E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B11D-5F69-4AE8-8A8D-39649F91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CFFDD-DE17-4E58-8EED-E3120385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02B3F-8959-46C9-AFD8-5B45DCB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96E0-1AFD-487B-A16E-4E50395A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EAFD7-ADA4-4F37-9E2E-FE58E55C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4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D05E-41D0-45ED-A858-1971D116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153BB-10F8-44D8-97F4-F03391D7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8CAE6-FEC5-4F08-BE6C-69356589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8EAB-6683-443F-AAF5-33FC8E4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43FB7-64D1-4EBC-B9C2-BB39EA3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EA159-2537-420E-AE63-3FE7E89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41CF5-F361-4413-8005-8E40210F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DDCF8-1DE1-4267-AFE7-BA8A7C3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2BF7-518D-4BA4-9CDE-D43BF5E96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278F-1C5B-47DD-8D36-03D65F52C98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D813-B4C2-4E16-B0F1-826C3944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BDC85-0EE2-4AB9-9011-D5082D922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E73B0804-C47E-419E-9C41-8C38D0E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5798"/>
            <a:ext cx="7769915" cy="529396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 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分析法（规范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分析法）？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149C9-F9E5-4082-9616-EC1A746B9D2E}"/>
              </a:ext>
            </a:extLst>
          </p:cNvPr>
          <p:cNvSpPr/>
          <p:nvPr/>
        </p:nvSpPr>
        <p:spPr>
          <a:xfrm>
            <a:off x="646045" y="139147"/>
            <a:ext cx="7752522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1830C76-D1C3-4F32-9355-7B16C402DEB2}"/>
              </a:ext>
            </a:extLst>
          </p:cNvPr>
          <p:cNvSpPr txBox="1">
            <a:spLocks/>
          </p:cNvSpPr>
          <p:nvPr/>
        </p:nvSpPr>
        <p:spPr>
          <a:xfrm>
            <a:off x="377686" y="1005379"/>
            <a:ext cx="8299175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SLR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也不能处理状态中的冲突：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C07815F5-3F3D-44ED-BCBF-201F23A7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939" y="5278507"/>
            <a:ext cx="2524495" cy="605457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6A2376-6100-4CF0-B4CD-5E15248985CD}"/>
              </a:ext>
            </a:extLst>
          </p:cNvPr>
          <p:cNvSpPr txBox="1">
            <a:spLocks noChangeArrowheads="1"/>
          </p:cNvSpPr>
          <p:nvPr/>
        </p:nvSpPr>
        <p:spPr>
          <a:xfrm>
            <a:off x="377686" y="1523478"/>
            <a:ext cx="8627166" cy="445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原因：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对于项目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FOLLOW(A)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范围 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2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2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规范归约（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规范句型</a:t>
            </a:r>
            <a:r>
              <a:rPr lang="zh-CN" altLang="en-US" sz="22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）中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跟在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后面的终结符</a:t>
            </a:r>
            <a:r>
              <a:rPr lang="zh-CN" altLang="en-US" sz="22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也可以说，</a:t>
            </a: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FOLLOW(A)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具有片面性。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解决方法：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改进</a:t>
            </a: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的状态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，使其包含更多规范句型的信息。</a:t>
            </a:r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对</a:t>
            </a: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LR(0)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每个项目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增加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第二分量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向前搜索终结符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其作用：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精确地指明归约时，什么终结符可以跟在句柄之后。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4199A24D-4216-4132-A65F-750556D5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929" y="6159115"/>
            <a:ext cx="6703923" cy="428909"/>
          </a:xfrm>
          <a:prstGeom prst="wedgeRoundRectCallout">
            <a:avLst>
              <a:gd name="adj1" fmla="val -44299"/>
              <a:gd name="adj2" fmla="val -138646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altLang="zh-CN" sz="2000">
                <a:solidFill>
                  <a:srgbClr val="CC0000"/>
                </a:solidFill>
                <a:latin typeface="+mn-ea"/>
                <a:ea typeface="+mn-ea"/>
              </a:rPr>
              <a:t>a</a:t>
            </a:r>
            <a:r>
              <a:rPr lang="zh-CN" altLang="en-US" sz="2000">
                <a:solidFill>
                  <a:srgbClr val="CC0000"/>
                </a:solidFill>
                <a:latin typeface="+mn-ea"/>
                <a:ea typeface="+mn-ea"/>
              </a:rPr>
              <a:t>可以不唯一，由所有 </a:t>
            </a:r>
            <a:r>
              <a:rPr lang="en-US" altLang="zh-CN" sz="2000">
                <a:solidFill>
                  <a:srgbClr val="CC0000"/>
                </a:solidFill>
                <a:latin typeface="+mn-ea"/>
                <a:ea typeface="+mn-ea"/>
              </a:rPr>
              <a:t>a </a:t>
            </a:r>
            <a:r>
              <a:rPr lang="zh-CN" altLang="en-US" sz="2000">
                <a:solidFill>
                  <a:srgbClr val="CC0000"/>
                </a:solidFill>
                <a:latin typeface="+mn-ea"/>
                <a:ea typeface="+mn-ea"/>
              </a:rPr>
              <a:t>构成的集合是</a:t>
            </a:r>
            <a:r>
              <a:rPr lang="en-US" altLang="zh-CN" sz="2000">
                <a:solidFill>
                  <a:srgbClr val="CC0000"/>
                </a:solidFill>
                <a:latin typeface="+mn-ea"/>
                <a:ea typeface="+mn-ea"/>
              </a:rPr>
              <a:t>FOLLOW(A)</a:t>
            </a:r>
            <a:r>
              <a:rPr lang="zh-CN" altLang="en-US" sz="2000">
                <a:solidFill>
                  <a:srgbClr val="CC0000"/>
                </a:solidFill>
                <a:latin typeface="+mn-ea"/>
                <a:ea typeface="+mn-ea"/>
              </a:rPr>
              <a:t>的子集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6DA11E14-CA4B-4813-BD39-F21C60A82685}"/>
              </a:ext>
            </a:extLst>
          </p:cNvPr>
          <p:cNvSpPr txBox="1">
            <a:spLocks/>
          </p:cNvSpPr>
          <p:nvPr/>
        </p:nvSpPr>
        <p:spPr>
          <a:xfrm>
            <a:off x="3036405" y="5278507"/>
            <a:ext cx="5998310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表示：</a:t>
            </a:r>
            <a:r>
              <a:rPr lang="zh-CN" altLang="en-US" sz="24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只有面临输入终结符为 </a:t>
            </a:r>
            <a:r>
              <a:rPr lang="en-US" altLang="zh-CN" sz="24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z="24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才进行归约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C06C6B72-25C6-44E4-93B9-D891AD697D36}"/>
              </a:ext>
            </a:extLst>
          </p:cNvPr>
          <p:cNvSpPr txBox="1">
            <a:spLocks/>
          </p:cNvSpPr>
          <p:nvPr/>
        </p:nvSpPr>
        <p:spPr>
          <a:xfrm>
            <a:off x="407503" y="4805126"/>
            <a:ext cx="757030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即：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6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bldLvl="2" autoUpdateAnimBg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F81FCD-83FA-402C-819F-C88DD970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186225"/>
            <a:ext cx="7769915" cy="529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LR(1)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7B0AAB9-4F91-4861-AEB9-301880120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452" y="2282216"/>
            <a:ext cx="2789583" cy="3591809"/>
          </a:xfrm>
          <a:ln w="28575"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所有状态都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不存在冲突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，则是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既然是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文法，那当然也能用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文法的方法构建分析表。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所以，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文法一定是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文法，也一定是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LR(1)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988C3C1-E0E5-4B96-8A85-C34D01FE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8394" y="2282217"/>
            <a:ext cx="5345183" cy="421936"/>
          </a:xfrm>
          <a:ln w="28575">
            <a:solidFill>
              <a:srgbClr val="7030A0"/>
            </a:solidFill>
          </a:ln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某状态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存在冲突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，则一定不是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99BDAEEA-B38C-4A46-AA6C-A0C1B0CD492E}"/>
              </a:ext>
            </a:extLst>
          </p:cNvPr>
          <p:cNvSpPr txBox="1">
            <a:spLocks/>
          </p:cNvSpPr>
          <p:nvPr/>
        </p:nvSpPr>
        <p:spPr>
          <a:xfrm>
            <a:off x="470451" y="769459"/>
            <a:ext cx="8204341" cy="127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拓广文法、构造识别活前缀的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 由</a:t>
            </a:r>
            <a:r>
              <a:rPr lang="en-US" altLang="zh-CN" sz="25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5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项目构成 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500" b="1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查看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中的状态是否存在</a:t>
            </a:r>
            <a:r>
              <a:rPr lang="zh-CN" altLang="en-US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冲突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，包括：</a:t>
            </a:r>
          </a:p>
          <a:p>
            <a:pPr>
              <a:lnSpc>
                <a:spcPct val="110000"/>
              </a:lnSpc>
            </a:pP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移进项目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归约项目并存、归约项目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归约项目并存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DEC766-37B3-47C5-8573-9E417884DFB4}"/>
              </a:ext>
            </a:extLst>
          </p:cNvPr>
          <p:cNvSpPr/>
          <p:nvPr/>
        </p:nvSpPr>
        <p:spPr>
          <a:xfrm>
            <a:off x="924339" y="99391"/>
            <a:ext cx="7314784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70D95342-843C-421C-8919-E4E54B3B1307}"/>
              </a:ext>
            </a:extLst>
          </p:cNvPr>
          <p:cNvSpPr txBox="1">
            <a:spLocks/>
          </p:cNvSpPr>
          <p:nvPr/>
        </p:nvSpPr>
        <p:spPr>
          <a:xfrm>
            <a:off x="539406" y="5792031"/>
            <a:ext cx="8334172" cy="1006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分析能力 </a:t>
            </a:r>
            <a:r>
              <a:rPr lang="en-US" altLang="zh-CN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分析能力 </a:t>
            </a:r>
            <a:r>
              <a:rPr lang="en-US" altLang="zh-CN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LR(0)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  <a:endParaRPr lang="en-US" altLang="zh-CN" sz="2500" b="1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 </a:t>
            </a:r>
            <a:r>
              <a:rPr lang="zh-CN" altLang="en-US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 </a:t>
            </a:r>
            <a:r>
              <a:rPr lang="zh-CN" altLang="en-US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058CC9-12B7-4D02-8099-88AA2823D77B}"/>
              </a:ext>
            </a:extLst>
          </p:cNvPr>
          <p:cNvCxnSpPr>
            <a:cxnSpLocks/>
          </p:cNvCxnSpPr>
          <p:nvPr/>
        </p:nvCxnSpPr>
        <p:spPr>
          <a:xfrm flipH="1">
            <a:off x="2173353" y="2047462"/>
            <a:ext cx="490334" cy="234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11D635-3E39-4559-93B0-CBCBD849D60C}"/>
              </a:ext>
            </a:extLst>
          </p:cNvPr>
          <p:cNvCxnSpPr>
            <a:cxnSpLocks/>
          </p:cNvCxnSpPr>
          <p:nvPr/>
        </p:nvCxnSpPr>
        <p:spPr>
          <a:xfrm>
            <a:off x="4959626" y="2047462"/>
            <a:ext cx="546653" cy="2494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5A2B82D2-A3DC-49BA-8AA3-631123FACDAE}"/>
              </a:ext>
            </a:extLst>
          </p:cNvPr>
          <p:cNvSpPr txBox="1">
            <a:spLocks/>
          </p:cNvSpPr>
          <p:nvPr/>
        </p:nvSpPr>
        <p:spPr>
          <a:xfrm>
            <a:off x="3528395" y="2989562"/>
            <a:ext cx="1838739" cy="2884463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非终结符的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FOLLOW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集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能解决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状态存在的冲突，则是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</a:t>
            </a:r>
            <a:endParaRPr lang="zh-CN" altLang="en-US" sz="2400" b="1">
              <a:solidFill>
                <a:srgbClr val="FF33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4F28246E-75A2-451F-ACBB-5AF2576E5176}"/>
              </a:ext>
            </a:extLst>
          </p:cNvPr>
          <p:cNvSpPr txBox="1">
            <a:spLocks/>
          </p:cNvSpPr>
          <p:nvPr/>
        </p:nvSpPr>
        <p:spPr>
          <a:xfrm>
            <a:off x="5506279" y="2989562"/>
            <a:ext cx="3393496" cy="2884464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非终结符</a:t>
            </a:r>
            <a:r>
              <a:rPr lang="en-US" altLang="zh-CN" sz="2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FOLLOW </a:t>
            </a:r>
            <a:r>
              <a:rPr lang="zh-CN" altLang="en-US" sz="2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集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</a:t>
            </a:r>
            <a:r>
              <a:rPr lang="zh-CN" altLang="en-US" sz="2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无法解决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状态的冲突</a:t>
            </a:r>
            <a:endParaRPr lang="en-US" altLang="zh-CN" sz="22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改进</a:t>
            </a:r>
            <a:r>
              <a:rPr lang="en-US" altLang="zh-CN" sz="22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DFA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的状态，为</a:t>
            </a:r>
            <a:r>
              <a:rPr lang="zh-CN" altLang="en-US" sz="22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每个项目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增加“</a:t>
            </a:r>
            <a:r>
              <a:rPr lang="zh-CN" altLang="en-US" sz="22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第二分量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”，如果可以解决状态的冲突，则是</a:t>
            </a:r>
            <a:r>
              <a:rPr lang="en-US" altLang="zh-CN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LR(1)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文法，即，规范</a:t>
            </a:r>
            <a:r>
              <a:rPr lang="en-US" altLang="zh-CN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</a:t>
            </a:r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  <a:endParaRPr lang="zh-CN" altLang="en-US" sz="2200" b="1">
              <a:solidFill>
                <a:srgbClr val="FF33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99B765-BD36-432C-90B4-F74BAB305C4F}"/>
              </a:ext>
            </a:extLst>
          </p:cNvPr>
          <p:cNvCxnSpPr>
            <a:cxnSpLocks/>
          </p:cNvCxnSpPr>
          <p:nvPr/>
        </p:nvCxnSpPr>
        <p:spPr>
          <a:xfrm flipH="1">
            <a:off x="4711148" y="2735395"/>
            <a:ext cx="496956" cy="223391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7B9697-C071-4F81-9AF5-093CC11A5D14}"/>
              </a:ext>
            </a:extLst>
          </p:cNvPr>
          <p:cNvCxnSpPr>
            <a:cxnSpLocks/>
          </p:cNvCxnSpPr>
          <p:nvPr/>
        </p:nvCxnSpPr>
        <p:spPr>
          <a:xfrm>
            <a:off x="7310227" y="2750539"/>
            <a:ext cx="496956" cy="208247"/>
          </a:xfrm>
          <a:prstGeom prst="straightConnector1">
            <a:avLst/>
          </a:prstGeom>
          <a:ln w="762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2B99329-231D-40E3-80DF-196672DFE163}"/>
              </a:ext>
            </a:extLst>
          </p:cNvPr>
          <p:cNvSpPr/>
          <p:nvPr/>
        </p:nvSpPr>
        <p:spPr>
          <a:xfrm>
            <a:off x="1065141" y="1630017"/>
            <a:ext cx="6245086" cy="3667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9" grpId="0"/>
      <p:bldP spid="11" grpId="0" build="p" animBg="1"/>
      <p:bldP spid="12" grpId="0" build="p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395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华文新魏</vt:lpstr>
      <vt:lpstr>微软雅黑</vt:lpstr>
      <vt:lpstr>Arial</vt:lpstr>
      <vt:lpstr>Times New Roman</vt:lpstr>
      <vt:lpstr>Wingdings</vt:lpstr>
      <vt:lpstr>Office 主题​​</vt:lpstr>
      <vt:lpstr>为什么需要 LR(1)分析法（规范LR分析法）？</vt:lpstr>
      <vt:lpstr>LR(0)文法  、SLR(1)文法  、LR(1)文法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LR(0)文法   vs.   SLR(1)文法</dc:title>
  <dc:creator>meng yu</dc:creator>
  <cp:lastModifiedBy>meng yu</cp:lastModifiedBy>
  <cp:revision>23</cp:revision>
  <dcterms:created xsi:type="dcterms:W3CDTF">2021-04-16T13:36:35Z</dcterms:created>
  <dcterms:modified xsi:type="dcterms:W3CDTF">2021-04-17T14:02:15Z</dcterms:modified>
</cp:coreProperties>
</file>