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69" r:id="rId2"/>
  </p:sldMasterIdLst>
  <p:notesMasterIdLst>
    <p:notesMasterId r:id="rId114"/>
  </p:notesMasterIdLst>
  <p:handoutMasterIdLst>
    <p:handoutMasterId r:id="rId115"/>
  </p:handoutMasterIdLst>
  <p:sldIdLst>
    <p:sldId id="256" r:id="rId3"/>
    <p:sldId id="299" r:id="rId4"/>
    <p:sldId id="300" r:id="rId5"/>
    <p:sldId id="561" r:id="rId6"/>
    <p:sldId id="563" r:id="rId7"/>
    <p:sldId id="345" r:id="rId8"/>
    <p:sldId id="443" r:id="rId9"/>
    <p:sldId id="564" r:id="rId10"/>
    <p:sldId id="565" r:id="rId11"/>
    <p:sldId id="514" r:id="rId12"/>
    <p:sldId id="537" r:id="rId13"/>
    <p:sldId id="516" r:id="rId14"/>
    <p:sldId id="544" r:id="rId15"/>
    <p:sldId id="517" r:id="rId16"/>
    <p:sldId id="566" r:id="rId17"/>
    <p:sldId id="375" r:id="rId18"/>
    <p:sldId id="567" r:id="rId19"/>
    <p:sldId id="505" r:id="rId20"/>
    <p:sldId id="384" r:id="rId21"/>
    <p:sldId id="386" r:id="rId22"/>
    <p:sldId id="355" r:id="rId23"/>
    <p:sldId id="357" r:id="rId24"/>
    <p:sldId id="568" r:id="rId25"/>
    <p:sldId id="404" r:id="rId26"/>
    <p:sldId id="579" r:id="rId27"/>
    <p:sldId id="580" r:id="rId28"/>
    <p:sldId id="581" r:id="rId29"/>
    <p:sldId id="414" r:id="rId30"/>
    <p:sldId id="569" r:id="rId31"/>
    <p:sldId id="570" r:id="rId32"/>
    <p:sldId id="571" r:id="rId33"/>
    <p:sldId id="427" r:id="rId34"/>
    <p:sldId id="423" r:id="rId35"/>
    <p:sldId id="431" r:id="rId36"/>
    <p:sldId id="415" r:id="rId37"/>
    <p:sldId id="416" r:id="rId38"/>
    <p:sldId id="373" r:id="rId39"/>
    <p:sldId id="420" r:id="rId40"/>
    <p:sldId id="507" r:id="rId41"/>
    <p:sldId id="376" r:id="rId42"/>
    <p:sldId id="432" r:id="rId43"/>
    <p:sldId id="439" r:id="rId44"/>
    <p:sldId id="436" r:id="rId45"/>
    <p:sldId id="550" r:id="rId46"/>
    <p:sldId id="441" r:id="rId47"/>
    <p:sldId id="552" r:id="rId48"/>
    <p:sldId id="447" r:id="rId49"/>
    <p:sldId id="448" r:id="rId50"/>
    <p:sldId id="449" r:id="rId51"/>
    <p:sldId id="451" r:id="rId52"/>
    <p:sldId id="452" r:id="rId53"/>
    <p:sldId id="572" r:id="rId54"/>
    <p:sldId id="573" r:id="rId55"/>
    <p:sldId id="558" r:id="rId56"/>
    <p:sldId id="459" r:id="rId57"/>
    <p:sldId id="509" r:id="rId58"/>
    <p:sldId id="510" r:id="rId59"/>
    <p:sldId id="511" r:id="rId60"/>
    <p:sldId id="557" r:id="rId61"/>
    <p:sldId id="512" r:id="rId62"/>
    <p:sldId id="460" r:id="rId63"/>
    <p:sldId id="461" r:id="rId64"/>
    <p:sldId id="455" r:id="rId65"/>
    <p:sldId id="574" r:id="rId66"/>
    <p:sldId id="576" r:id="rId67"/>
    <p:sldId id="462" r:id="rId68"/>
    <p:sldId id="393" r:id="rId69"/>
    <p:sldId id="578" r:id="rId70"/>
    <p:sldId id="394" r:id="rId71"/>
    <p:sldId id="463" r:id="rId72"/>
    <p:sldId id="464" r:id="rId73"/>
    <p:sldId id="466" r:id="rId74"/>
    <p:sldId id="534" r:id="rId75"/>
    <p:sldId id="467" r:id="rId76"/>
    <p:sldId id="577" r:id="rId77"/>
    <p:sldId id="468" r:id="rId78"/>
    <p:sldId id="469" r:id="rId79"/>
    <p:sldId id="470" r:id="rId80"/>
    <p:sldId id="536" r:id="rId81"/>
    <p:sldId id="471" r:id="rId82"/>
    <p:sldId id="541" r:id="rId83"/>
    <p:sldId id="542" r:id="rId84"/>
    <p:sldId id="473" r:id="rId85"/>
    <p:sldId id="474" r:id="rId86"/>
    <p:sldId id="476" r:id="rId87"/>
    <p:sldId id="477" r:id="rId88"/>
    <p:sldId id="582" r:id="rId89"/>
    <p:sldId id="479" r:id="rId90"/>
    <p:sldId id="554" r:id="rId91"/>
    <p:sldId id="482" r:id="rId92"/>
    <p:sldId id="483" r:id="rId93"/>
    <p:sldId id="484" r:id="rId94"/>
    <p:sldId id="485" r:id="rId95"/>
    <p:sldId id="486" r:id="rId96"/>
    <p:sldId id="487" r:id="rId97"/>
    <p:sldId id="488" r:id="rId98"/>
    <p:sldId id="489" r:id="rId99"/>
    <p:sldId id="490" r:id="rId100"/>
    <p:sldId id="491" r:id="rId101"/>
    <p:sldId id="492" r:id="rId102"/>
    <p:sldId id="412" r:id="rId103"/>
    <p:sldId id="494" r:id="rId104"/>
    <p:sldId id="496" r:id="rId105"/>
    <p:sldId id="497" r:id="rId106"/>
    <p:sldId id="559" r:id="rId107"/>
    <p:sldId id="498" r:id="rId108"/>
    <p:sldId id="499" r:id="rId109"/>
    <p:sldId id="500" r:id="rId110"/>
    <p:sldId id="501" r:id="rId111"/>
    <p:sldId id="502" r:id="rId112"/>
    <p:sldId id="503" r:id="rId113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33"/>
    <a:srgbClr val="000099"/>
    <a:srgbClr val="0033CC"/>
    <a:srgbClr val="009900"/>
    <a:srgbClr val="CC6600"/>
    <a:srgbClr val="4D9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00" autoAdjust="0"/>
  </p:normalViewPr>
  <p:slideViewPr>
    <p:cSldViewPr>
      <p:cViewPr varScale="1">
        <p:scale>
          <a:sx n="64" d="100"/>
          <a:sy n="64" d="100"/>
        </p:scale>
        <p:origin x="1256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microsoft.com/office/2016/11/relationships/changesInfo" Target="changesInfos/changesInfo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 yu" userId="0c972f0548c2abfb" providerId="LiveId" clId="{A7CC89B3-02BF-42EB-8F05-3AD8770331EA}"/>
    <pc:docChg chg="custSel addSld modSld">
      <pc:chgData name="meng yu" userId="0c972f0548c2abfb" providerId="LiveId" clId="{A7CC89B3-02BF-42EB-8F05-3AD8770331EA}" dt="2020-03-05T02:36:16.108" v="137"/>
      <pc:docMkLst>
        <pc:docMk/>
      </pc:docMkLst>
      <pc:sldChg chg="modSp">
        <pc:chgData name="meng yu" userId="0c972f0548c2abfb" providerId="LiveId" clId="{A7CC89B3-02BF-42EB-8F05-3AD8770331EA}" dt="2020-02-23T01:28:42.961" v="23" actId="207"/>
        <pc:sldMkLst>
          <pc:docMk/>
          <pc:sldMk cId="0" sldId="345"/>
        </pc:sldMkLst>
        <pc:spChg chg="mod">
          <ac:chgData name="meng yu" userId="0c972f0548c2abfb" providerId="LiveId" clId="{A7CC89B3-02BF-42EB-8F05-3AD8770331EA}" dt="2020-02-23T01:28:42.961" v="23" actId="207"/>
          <ac:spMkLst>
            <pc:docMk/>
            <pc:sldMk cId="0" sldId="345"/>
            <ac:spMk id="291843" creationId="{F36EB0D8-03FB-419F-BF54-DFF9529B0E0B}"/>
          </ac:spMkLst>
        </pc:spChg>
      </pc:sldChg>
      <pc:sldChg chg="modSp">
        <pc:chgData name="meng yu" userId="0c972f0548c2abfb" providerId="LiveId" clId="{A7CC89B3-02BF-42EB-8F05-3AD8770331EA}" dt="2020-03-03T03:05:53.213" v="121" actId="1038"/>
        <pc:sldMkLst>
          <pc:docMk/>
          <pc:sldMk cId="3120714879" sldId="404"/>
        </pc:sldMkLst>
        <pc:spChg chg="mod">
          <ac:chgData name="meng yu" userId="0c972f0548c2abfb" providerId="LiveId" clId="{A7CC89B3-02BF-42EB-8F05-3AD8770331EA}" dt="2020-03-03T03:05:53.213" v="121" actId="1038"/>
          <ac:spMkLst>
            <pc:docMk/>
            <pc:sldMk cId="3120714879" sldId="404"/>
            <ac:spMk id="6" creationId="{00000000-0000-0000-0000-000000000000}"/>
          </ac:spMkLst>
        </pc:spChg>
      </pc:sldChg>
      <pc:sldChg chg="modSp">
        <pc:chgData name="meng yu" userId="0c972f0548c2abfb" providerId="LiveId" clId="{A7CC89B3-02BF-42EB-8F05-3AD8770331EA}" dt="2020-03-02T03:13:50.666" v="28" actId="255"/>
        <pc:sldMkLst>
          <pc:docMk/>
          <pc:sldMk cId="149482876" sldId="423"/>
        </pc:sldMkLst>
        <pc:spChg chg="mod">
          <ac:chgData name="meng yu" userId="0c972f0548c2abfb" providerId="LiveId" clId="{A7CC89B3-02BF-42EB-8F05-3AD8770331EA}" dt="2020-03-02T03:13:50.666" v="28" actId="255"/>
          <ac:spMkLst>
            <pc:docMk/>
            <pc:sldMk cId="149482876" sldId="423"/>
            <ac:spMk id="11283" creationId="{00000000-0000-0000-0000-000000000000}"/>
          </ac:spMkLst>
        </pc:spChg>
      </pc:sldChg>
      <pc:sldChg chg="modSp">
        <pc:chgData name="meng yu" userId="0c972f0548c2abfb" providerId="LiveId" clId="{A7CC89B3-02BF-42EB-8F05-3AD8770331EA}" dt="2020-02-11T07:10:57.353" v="2"/>
        <pc:sldMkLst>
          <pc:docMk/>
          <pc:sldMk cId="383149949" sldId="436"/>
        </pc:sldMkLst>
        <pc:spChg chg="mod">
          <ac:chgData name="meng yu" userId="0c972f0548c2abfb" providerId="LiveId" clId="{A7CC89B3-02BF-42EB-8F05-3AD8770331EA}" dt="2020-02-11T07:10:57.353" v="2"/>
          <ac:spMkLst>
            <pc:docMk/>
            <pc:sldMk cId="383149949" sldId="436"/>
            <ac:spMk id="16387" creationId="{00000000-0000-0000-0000-000000000000}"/>
          </ac:spMkLst>
        </pc:spChg>
      </pc:sldChg>
      <pc:sldChg chg="modSp">
        <pc:chgData name="meng yu" userId="0c972f0548c2abfb" providerId="LiveId" clId="{A7CC89B3-02BF-42EB-8F05-3AD8770331EA}" dt="2020-02-23T01:28:28.613" v="20" actId="207"/>
        <pc:sldMkLst>
          <pc:docMk/>
          <pc:sldMk cId="0" sldId="443"/>
        </pc:sldMkLst>
        <pc:spChg chg="mod">
          <ac:chgData name="meng yu" userId="0c972f0548c2abfb" providerId="LiveId" clId="{A7CC89B3-02BF-42EB-8F05-3AD8770331EA}" dt="2020-02-23T01:28:28.613" v="20" actId="207"/>
          <ac:spMkLst>
            <pc:docMk/>
            <pc:sldMk cId="0" sldId="443"/>
            <ac:spMk id="524291" creationId="{90272305-4551-475D-8B5B-CFA3F661C4A3}"/>
          </ac:spMkLst>
        </pc:spChg>
      </pc:sldChg>
      <pc:sldChg chg="modSp">
        <pc:chgData name="meng yu" userId="0c972f0548c2abfb" providerId="LiveId" clId="{A7CC89B3-02BF-42EB-8F05-3AD8770331EA}" dt="2020-02-11T14:15:19.089" v="10" actId="20577"/>
        <pc:sldMkLst>
          <pc:docMk/>
          <pc:sldMk cId="4073494779" sldId="467"/>
        </pc:sldMkLst>
        <pc:spChg chg="mod">
          <ac:chgData name="meng yu" userId="0c972f0548c2abfb" providerId="LiveId" clId="{A7CC89B3-02BF-42EB-8F05-3AD8770331EA}" dt="2020-02-11T14:15:15.909" v="8" actId="6549"/>
          <ac:spMkLst>
            <pc:docMk/>
            <pc:sldMk cId="4073494779" sldId="467"/>
            <ac:spMk id="59429" creationId="{00000000-0000-0000-0000-000000000000}"/>
          </ac:spMkLst>
        </pc:spChg>
        <pc:spChg chg="mod">
          <ac:chgData name="meng yu" userId="0c972f0548c2abfb" providerId="LiveId" clId="{A7CC89B3-02BF-42EB-8F05-3AD8770331EA}" dt="2020-02-11T14:15:19.089" v="10" actId="20577"/>
          <ac:spMkLst>
            <pc:docMk/>
            <pc:sldMk cId="4073494779" sldId="467"/>
            <ac:spMk id="59430" creationId="{00000000-0000-0000-0000-000000000000}"/>
          </ac:spMkLst>
        </pc:spChg>
      </pc:sldChg>
      <pc:sldChg chg="modSp">
        <pc:chgData name="meng yu" userId="0c972f0548c2abfb" providerId="LiveId" clId="{A7CC89B3-02BF-42EB-8F05-3AD8770331EA}" dt="2020-02-27T11:32:50.100" v="26"/>
        <pc:sldMkLst>
          <pc:docMk/>
          <pc:sldMk cId="3665925108" sldId="517"/>
        </pc:sldMkLst>
        <pc:spChg chg="mod">
          <ac:chgData name="meng yu" userId="0c972f0548c2abfb" providerId="LiveId" clId="{A7CC89B3-02BF-42EB-8F05-3AD8770331EA}" dt="2020-02-27T11:32:50.100" v="26"/>
          <ac:spMkLst>
            <pc:docMk/>
            <pc:sldMk cId="3665925108" sldId="517"/>
            <ac:spMk id="9219" creationId="{00000000-0000-0000-0000-000000000000}"/>
          </ac:spMkLst>
        </pc:spChg>
      </pc:sldChg>
      <pc:sldChg chg="modSp">
        <pc:chgData name="meng yu" userId="0c972f0548c2abfb" providerId="LiveId" clId="{A7CC89B3-02BF-42EB-8F05-3AD8770331EA}" dt="2020-02-11T07:29:41.896" v="6"/>
        <pc:sldMkLst>
          <pc:docMk/>
          <pc:sldMk cId="834972636" sldId="550"/>
        </pc:sldMkLst>
        <pc:spChg chg="mod">
          <ac:chgData name="meng yu" userId="0c972f0548c2abfb" providerId="LiveId" clId="{A7CC89B3-02BF-42EB-8F05-3AD8770331EA}" dt="2020-02-11T07:29:41.896" v="6"/>
          <ac:spMkLst>
            <pc:docMk/>
            <pc:sldMk cId="834972636" sldId="550"/>
            <ac:spMk id="35843" creationId="{00000000-0000-0000-0000-000000000000}"/>
          </ac:spMkLst>
        </pc:spChg>
      </pc:sldChg>
      <pc:sldChg chg="modSp">
        <pc:chgData name="meng yu" userId="0c972f0548c2abfb" providerId="LiveId" clId="{A7CC89B3-02BF-42EB-8F05-3AD8770331EA}" dt="2020-02-12T02:05:52.913" v="19"/>
        <pc:sldMkLst>
          <pc:docMk/>
          <pc:sldMk cId="0" sldId="577"/>
        </pc:sldMkLst>
        <pc:spChg chg="mod">
          <ac:chgData name="meng yu" userId="0c972f0548c2abfb" providerId="LiveId" clId="{A7CC89B3-02BF-42EB-8F05-3AD8770331EA}" dt="2020-02-12T02:05:45.385" v="16"/>
          <ac:spMkLst>
            <pc:docMk/>
            <pc:sldMk cId="0" sldId="577"/>
            <ac:spMk id="461854" creationId="{F53B6452-8FEB-4CD2-83E5-EFE09EC5868F}"/>
          </ac:spMkLst>
        </pc:spChg>
        <pc:spChg chg="mod">
          <ac:chgData name="meng yu" userId="0c972f0548c2abfb" providerId="LiveId" clId="{A7CC89B3-02BF-42EB-8F05-3AD8770331EA}" dt="2020-02-12T02:05:52.913" v="19"/>
          <ac:spMkLst>
            <pc:docMk/>
            <pc:sldMk cId="0" sldId="577"/>
            <ac:spMk id="461857" creationId="{56FD6799-41D9-45C0-ABDB-935EA5213F61}"/>
          </ac:spMkLst>
        </pc:spChg>
        <pc:spChg chg="mod">
          <ac:chgData name="meng yu" userId="0c972f0548c2abfb" providerId="LiveId" clId="{A7CC89B3-02BF-42EB-8F05-3AD8770331EA}" dt="2020-02-12T02:05:38.430" v="13"/>
          <ac:spMkLst>
            <pc:docMk/>
            <pc:sldMk cId="0" sldId="577"/>
            <ac:spMk id="461864" creationId="{9A4B36A2-57E3-4AF8-885A-F63D818E1718}"/>
          </ac:spMkLst>
        </pc:spChg>
      </pc:sldChg>
      <pc:sldChg chg="modSp">
        <pc:chgData name="meng yu" userId="0c972f0548c2abfb" providerId="LiveId" clId="{A7CC89B3-02BF-42EB-8F05-3AD8770331EA}" dt="2020-03-05T02:36:16.108" v="137"/>
        <pc:sldMkLst>
          <pc:docMk/>
          <pc:sldMk cId="2025095029" sldId="578"/>
        </pc:sldMkLst>
        <pc:spChg chg="mod">
          <ac:chgData name="meng yu" userId="0c972f0548c2abfb" providerId="LiveId" clId="{A7CC89B3-02BF-42EB-8F05-3AD8770331EA}" dt="2020-03-05T02:36:16.108" v="137"/>
          <ac:spMkLst>
            <pc:docMk/>
            <pc:sldMk cId="2025095029" sldId="578"/>
            <ac:spMk id="8195" creationId="{00000000-0000-0000-0000-000000000000}"/>
          </ac:spMkLst>
        </pc:spChg>
      </pc:sldChg>
      <pc:sldChg chg="addSp delSp modSp add">
        <pc:chgData name="meng yu" userId="0c972f0548c2abfb" providerId="LiveId" clId="{A7CC89B3-02BF-42EB-8F05-3AD8770331EA}" dt="2020-03-03T02:28:57.627" v="106" actId="207"/>
        <pc:sldMkLst>
          <pc:docMk/>
          <pc:sldMk cId="1978016884" sldId="579"/>
        </pc:sldMkLst>
        <pc:spChg chg="mod">
          <ac:chgData name="meng yu" userId="0c972f0548c2abfb" providerId="LiveId" clId="{A7CC89B3-02BF-42EB-8F05-3AD8770331EA}" dt="2020-03-03T02:27:32.470" v="103" actId="207"/>
          <ac:spMkLst>
            <pc:docMk/>
            <pc:sldMk cId="1978016884" sldId="579"/>
            <ac:spMk id="2" creationId="{CFA72617-DB2F-498D-B40B-1561BA45A15B}"/>
          </ac:spMkLst>
        </pc:spChg>
        <pc:spChg chg="mod">
          <ac:chgData name="meng yu" userId="0c972f0548c2abfb" providerId="LiveId" clId="{A7CC89B3-02BF-42EB-8F05-3AD8770331EA}" dt="2020-03-03T02:28:57.627" v="106" actId="207"/>
          <ac:spMkLst>
            <pc:docMk/>
            <pc:sldMk cId="1978016884" sldId="579"/>
            <ac:spMk id="3" creationId="{6EC80F08-1F67-4D52-B9A0-4AB324268755}"/>
          </ac:spMkLst>
        </pc:spChg>
        <pc:picChg chg="add del mod">
          <ac:chgData name="meng yu" userId="0c972f0548c2abfb" providerId="LiveId" clId="{A7CC89B3-02BF-42EB-8F05-3AD8770331EA}" dt="2020-03-03T02:26:19.787" v="53" actId="478"/>
          <ac:picMkLst>
            <pc:docMk/>
            <pc:sldMk cId="1978016884" sldId="579"/>
            <ac:picMk id="4" creationId="{B159F4E3-3997-49C2-9AA3-F1FA613EB24C}"/>
          </ac:picMkLst>
        </pc:picChg>
        <pc:picChg chg="add mod">
          <ac:chgData name="meng yu" userId="0c972f0548c2abfb" providerId="LiveId" clId="{A7CC89B3-02BF-42EB-8F05-3AD8770331EA}" dt="2020-03-03T02:26:24.052" v="68" actId="1036"/>
          <ac:picMkLst>
            <pc:docMk/>
            <pc:sldMk cId="1978016884" sldId="579"/>
            <ac:picMk id="5" creationId="{3CB570CF-60BB-4D8C-909F-94CFEFDE2A61}"/>
          </ac:picMkLst>
        </pc:picChg>
      </pc:sldChg>
      <pc:sldChg chg="addSp delSp add">
        <pc:chgData name="meng yu" userId="0c972f0548c2abfb" providerId="LiveId" clId="{A7CC89B3-02BF-42EB-8F05-3AD8770331EA}" dt="2020-03-03T02:29:31.593" v="108"/>
        <pc:sldMkLst>
          <pc:docMk/>
          <pc:sldMk cId="2475106385" sldId="580"/>
        </pc:sldMkLst>
        <pc:picChg chg="add del">
          <ac:chgData name="meng yu" userId="0c972f0548c2abfb" providerId="LiveId" clId="{A7CC89B3-02BF-42EB-8F05-3AD8770331EA}" dt="2020-03-03T02:29:30.880" v="107" actId="478"/>
          <ac:picMkLst>
            <pc:docMk/>
            <pc:sldMk cId="2475106385" sldId="580"/>
            <ac:picMk id="4" creationId="{D30CA724-68EF-4803-9ECF-81DF73D951EF}"/>
          </ac:picMkLst>
        </pc:picChg>
        <pc:picChg chg="add">
          <ac:chgData name="meng yu" userId="0c972f0548c2abfb" providerId="LiveId" clId="{A7CC89B3-02BF-42EB-8F05-3AD8770331EA}" dt="2020-03-03T02:29:31.593" v="108"/>
          <ac:picMkLst>
            <pc:docMk/>
            <pc:sldMk cId="2475106385" sldId="580"/>
            <ac:picMk id="5" creationId="{DE944C53-D2A5-4581-9159-2CAB33FAC6F1}"/>
          </ac:picMkLst>
        </pc:picChg>
      </pc:sldChg>
      <pc:sldChg chg="addSp add">
        <pc:chgData name="meng yu" userId="0c972f0548c2abfb" providerId="LiveId" clId="{A7CC89B3-02BF-42EB-8F05-3AD8770331EA}" dt="2020-03-03T02:37:43.316" v="110"/>
        <pc:sldMkLst>
          <pc:docMk/>
          <pc:sldMk cId="2500203244" sldId="581"/>
        </pc:sldMkLst>
        <pc:picChg chg="add">
          <ac:chgData name="meng yu" userId="0c972f0548c2abfb" providerId="LiveId" clId="{A7CC89B3-02BF-42EB-8F05-3AD8770331EA}" dt="2020-03-03T02:37:43.316" v="110"/>
          <ac:picMkLst>
            <pc:docMk/>
            <pc:sldMk cId="2500203244" sldId="581"/>
            <ac:picMk id="4" creationId="{4ECD6B39-E9B1-4998-A3B9-AA0619E404FC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150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150" y="9430306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CD2D80-35ED-43E1-9DFC-4966675D30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740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BE1FC-6574-44CB-B010-A0AE8E802ABE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BA6BA-1627-4B5A-AAEF-7F7C3E8B45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2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DE5944-9B7A-44B7-A43C-050F11ECF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0756F-4091-4917-9FD5-88910976F991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B5967895-4D5C-4050-A32C-8D930A3FB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B195188B-6A6E-4358-A36C-D93DF17EA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BA6BA-1627-4B5A-AAEF-7F7C3E8B45D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3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BA6BA-1627-4B5A-AAEF-7F7C3E8B45D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63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F0B2DB-4652-4BED-AF4C-DF210B5C40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FCD9C-37BB-4E5A-88A7-6C888E051E52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969DB1E7-0CF4-4DF5-96DD-9CA5A5BE5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A5B6FA11-DC68-49A6-9F99-1A7616DBC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25AE9D-795B-4BB8-9EE8-CFAF338B6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C509B-7919-4695-9071-24D43C29C9E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34C75096-A16D-489C-9085-8BDA653276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269BD03E-5412-409B-B6C3-EFA9426A8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348D1E-CE71-4E61-B4CB-D4EA28663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45887-95ED-4EC9-B0FD-C9003E8997F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8FE02E95-138F-4B72-8F9F-52E654C86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CFE9AAD8-CDF4-4B45-9B70-49CD3DBB6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908A49-4FFC-4831-BC05-D0E1BCC9C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8E697-F365-44D1-B386-BF39F9057E9C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98CB0062-1ABD-4593-BA51-E343437B06E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3ED53573-007E-4CD7-ACE7-6D06AD33D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3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908A49-4FFC-4831-BC05-D0E1BCC9C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8E697-F365-44D1-B386-BF39F9057E9C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98CB0062-1ABD-4593-BA51-E343437B06E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3ED53573-007E-4CD7-ACE7-6D06AD33D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29F2B8-6FDF-4BC4-8655-E152DFF34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ED893B-DF26-4EBC-8CD1-9E3D7076E07D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405506" name="Rectangle 2">
            <a:extLst>
              <a:ext uri="{FF2B5EF4-FFF2-40B4-BE49-F238E27FC236}">
                <a16:creationId xmlns:a16="http://schemas.microsoft.com/office/drawing/2014/main" id="{FBA30F44-729D-4CBF-8E3A-DEA58701D4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1F16BDE7-B627-495B-8431-8BAD05BD1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B1D828-0BF7-4759-AA21-7B9835BDAD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F2ACE-9619-4A10-85F1-2A9ECF832548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407554" name="Rectangle 2">
            <a:extLst>
              <a:ext uri="{FF2B5EF4-FFF2-40B4-BE49-F238E27FC236}">
                <a16:creationId xmlns:a16="http://schemas.microsoft.com/office/drawing/2014/main" id="{147BBCB9-3C7B-47A3-A6A8-1D19517FD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A2DBC02D-A1AA-49C6-B2BA-35413A329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202173-7656-4E0E-A4F7-10AAF5F70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D1684-0ACE-49B5-B28A-646F0A0DEB49}" type="slidenum">
              <a:rPr lang="zh-CN" altLang="en-US"/>
              <a:pPr/>
              <a:t>75</a:t>
            </a:fld>
            <a:endParaRPr lang="en-US" altLang="zh-CN"/>
          </a:p>
        </p:txBody>
      </p:sp>
      <p:sp>
        <p:nvSpPr>
          <p:cNvPr id="462850" name="Rectangle 2">
            <a:extLst>
              <a:ext uri="{FF2B5EF4-FFF2-40B4-BE49-F238E27FC236}">
                <a16:creationId xmlns:a16="http://schemas.microsoft.com/office/drawing/2014/main" id="{5E8386D2-A749-4F25-93FD-D58191BCB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CE3B28BF-0721-4066-BC88-C75650C7B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DE5944-9B7A-44B7-A43C-050F11ECF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0756F-4091-4917-9FD5-88910976F991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B5967895-4D5C-4050-A32C-8D930A3FB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B195188B-6A6E-4358-A36C-D93DF17EA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06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F0C6FE-B0CF-4589-8871-8BFACC461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A6A95D-BC97-48E5-BFFB-D48EF255485F}" type="slidenum">
              <a:rPr lang="zh-CN" altLang="en-US"/>
              <a:pPr/>
              <a:t>101</a:t>
            </a:fld>
            <a:endParaRPr lang="en-US" altLang="zh-CN"/>
          </a:p>
        </p:txBody>
      </p:sp>
      <p:sp>
        <p:nvSpPr>
          <p:cNvPr id="444418" name="Rectangle 2">
            <a:extLst>
              <a:ext uri="{FF2B5EF4-FFF2-40B4-BE49-F238E27FC236}">
                <a16:creationId xmlns:a16="http://schemas.microsoft.com/office/drawing/2014/main" id="{1AE9B81D-E7B3-4B30-9D32-F1414CBD8F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FAC0F879-7992-4EBC-998C-EA675C046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2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C5D1D4E-17AC-42E1-AEA3-076BC5BF9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67D95-2D38-4F24-BEAE-EA73DEFF7812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075C0C04-1DC8-4527-BDE4-68D57C15F4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7A534248-6C7B-448B-A981-4215DA616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AC0BC3-769A-4EAE-9128-B04278BD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0BE47-4CC5-4BEE-A9A6-481F853DE889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10D18443-A9D6-4418-8215-1BE870D381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9C62335F-B4C3-434E-B324-A2E84471B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310408-1A94-4859-962C-D7814A7A0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63AD6-C18A-4367-9EAB-12DE123525F5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539650" name="Rectangle 2">
            <a:extLst>
              <a:ext uri="{FF2B5EF4-FFF2-40B4-BE49-F238E27FC236}">
                <a16:creationId xmlns:a16="http://schemas.microsoft.com/office/drawing/2014/main" id="{1E4F57AC-8B5B-4657-B97A-826880B32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F5087786-87CC-4728-844C-057A37147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F30868-32FF-4781-9D76-09485615C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D84339-9EF2-4FB6-8F2F-6C538DA25D0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5728A092-748F-4512-9BEC-262193EF51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839221ED-6801-4633-9035-56DFB6071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5A8CF4-66DF-428C-A165-EDC60EF840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A05BE-69FA-4216-BF8F-D669A3E6A27C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588802" name="Rectangle 2">
            <a:extLst>
              <a:ext uri="{FF2B5EF4-FFF2-40B4-BE49-F238E27FC236}">
                <a16:creationId xmlns:a16="http://schemas.microsoft.com/office/drawing/2014/main" id="{FCEE22FA-98D9-4D3D-9900-4366E9BCB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>
            <a:extLst>
              <a:ext uri="{FF2B5EF4-FFF2-40B4-BE49-F238E27FC236}">
                <a16:creationId xmlns:a16="http://schemas.microsoft.com/office/drawing/2014/main" id="{A2ECA25A-2E7F-4E5C-866C-8B94DEE54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37517B-7BF7-4107-A157-1B3FFD7FD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9ED37-449A-4FF0-8B49-32BE4E487655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43EA87DE-6232-46AE-AC93-55A7D5726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741BD743-5A57-4453-A320-54D66034C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A432FC-D30C-4BC5-95B8-D6AEF4743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E75B6-4FDE-4C7D-9EEE-0C636A85782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94946" name="Rectangle 2">
            <a:extLst>
              <a:ext uri="{FF2B5EF4-FFF2-40B4-BE49-F238E27FC236}">
                <a16:creationId xmlns:a16="http://schemas.microsoft.com/office/drawing/2014/main" id="{0CF6A980-3DB0-40C6-B018-3A1D68FA49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CE11E702-9BEC-4A91-BA25-2637717BC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2713077-45A3-4EA8-9137-7A363291BD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CE7A5-081D-418E-BD1E-E75E42B5394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88862-10CA-468F-A0B5-40F9351DF1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04F462-F24A-43CA-B3E4-102F40D59FE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45423-8D37-466B-9B74-0B9013A83C7E}" type="datetime1">
              <a:rPr lang="zh-CN" altLang="en-US"/>
              <a:pPr>
                <a:defRPr/>
              </a:pPr>
              <a:t>2022/2/27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中南大学软件学院  陈志刚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755F4-FCA2-4BC1-848A-CB4CCA4BC6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50655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3077-45A3-4EA8-9137-7A363291BDD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59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80FA-23F6-4A81-B197-5FDC356B1F0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99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7A1D-CCDC-4AF1-B9C8-8FFDCCE15C1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91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BDEF-E5B0-4D48-9ECE-776E5353673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675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3E0-68FB-4C66-B0D6-65F48D81EBB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089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BA7A-F94C-438D-8249-4650375B722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1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280FA-23F6-4A81-B197-5FDC356B1F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4163-7262-463A-ACF8-BE07849E277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764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486F-3FD8-436F-A39C-1F2498598A3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224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52C1-62D4-4351-98DD-84AC57B3E3E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14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E7A5-081D-418E-BD1E-E75E42B5394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80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10B5-7843-412D-ADF8-74A716500FB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64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57A1D-CCDC-4AF1-B9C8-8FFDCCE15C1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6BDEF-E5B0-4D48-9ECE-776E5353673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EC3E0-68FB-4C66-B0D6-65F48D81EBB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1BA7A-F94C-438D-8249-4650375B722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B4163-7262-463A-ACF8-BE07849E277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3486F-3FD8-436F-A39C-1F2498598A3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C52C1-62D4-4351-98DD-84AC57B3E3E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5FF10B5-7843-412D-ADF8-74A716500FB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81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10B5-7843-412D-ADF8-74A716500FB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61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119313"/>
            <a:ext cx="6491288" cy="852487"/>
          </a:xfrm>
        </p:spPr>
        <p:txBody>
          <a:bodyPr/>
          <a:lstStyle/>
          <a:p>
            <a:pPr algn="ctr"/>
            <a:r>
              <a:rPr lang="zh-CN" altLang="en-US" sz="5400" b="1" dirty="0">
                <a:latin typeface="Times New Roman" pitchFamily="18" charset="0"/>
                <a:ea typeface="华文新魏" pitchFamily="2" charset="-122"/>
              </a:rPr>
              <a:t>第</a:t>
            </a:r>
            <a:r>
              <a:rPr lang="en-US" altLang="zh-CN" sz="5400" b="1" dirty="0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sz="5400" b="1" dirty="0">
                <a:latin typeface="Times New Roman" pitchFamily="18" charset="0"/>
                <a:ea typeface="华文新魏" pitchFamily="2" charset="-122"/>
              </a:rPr>
              <a:t>章  词法分析</a:t>
            </a:r>
          </a:p>
        </p:txBody>
      </p:sp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3" y="188913"/>
            <a:ext cx="1619250" cy="83661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620000" cy="762000"/>
          </a:xfrm>
          <a:noFill/>
          <a:ln/>
        </p:spPr>
        <p:txBody>
          <a:bodyPr lIns="92075" tIns="46037" rIns="92075" bIns="46037" anchor="ctr"/>
          <a:lstStyle/>
          <a:p>
            <a:pPr algn="ctr"/>
            <a:r>
              <a:rPr lang="en-US" altLang="zh-CN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2.2.2  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正规式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2"/>
            <a:ext cx="8130480" cy="4723655"/>
          </a:xfrm>
          <a:noFill/>
          <a:ln/>
        </p:spPr>
        <p:txBody>
          <a:bodyPr lIns="92075" tIns="46037" rIns="92075" bIns="46037">
            <a:normAutofit fontScale="92500" lnSpcReduction="20000"/>
          </a:bodyPr>
          <a:lstStyle/>
          <a:p>
            <a:pPr algn="just"/>
            <a:r>
              <a:rPr lang="zh-CN" altLang="en-US" sz="33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正规式</a:t>
            </a:r>
            <a:r>
              <a:rPr lang="en-US" altLang="zh-CN" sz="33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(Regular Expression——RE)</a:t>
            </a:r>
            <a:r>
              <a:rPr lang="zh-CN" altLang="en-US" sz="33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：</a:t>
            </a:r>
            <a:endParaRPr lang="en-US" altLang="zh-CN" sz="3300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  <a:p>
            <a:pPr lvl="1" algn="just"/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又称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正规表达式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、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正则表达式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lvl="1" algn="just"/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正规式用来表示简单的语言，叫做正规集</a:t>
            </a:r>
          </a:p>
          <a:p>
            <a:pPr algn="just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例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：标识符的正规式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letter (letter | digit)*</a:t>
            </a:r>
          </a:p>
          <a:p>
            <a:pPr lvl="1"/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| 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表示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“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或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”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（选择）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运算，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读作：“或”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华文新魏" pitchFamily="2" charset="-122"/>
            </a:endParaRPr>
          </a:p>
          <a:p>
            <a:pPr lvl="1"/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* 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表示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Kleene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（星号）闭包运算，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读作：“闭包”（即任意有限次的自重复连接）</a:t>
            </a:r>
            <a:endParaRPr lang="zh-CN" altLang="en-US" b="1" dirty="0">
              <a:latin typeface="Times New Roman" pitchFamily="18" charset="0"/>
              <a:ea typeface="华文新魏" pitchFamily="2" charset="-122"/>
            </a:endParaRPr>
          </a:p>
          <a:p>
            <a:pPr lvl="1"/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•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表示连接运算，可以省略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•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读作：“连接”</a:t>
            </a:r>
            <a:endParaRPr lang="zh-CN" altLang="en-US" b="1" dirty="0">
              <a:latin typeface="Times New Roman" pitchFamily="18" charset="0"/>
              <a:ea typeface="华文新魏" pitchFamily="2" charset="-122"/>
            </a:endParaRPr>
          </a:p>
          <a:p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正规集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：用 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r 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表示正规式，对应的语言的正规集记为 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L(r) </a:t>
            </a:r>
          </a:p>
        </p:txBody>
      </p:sp>
    </p:spTree>
    <p:extLst>
      <p:ext uri="{BB962C8B-B14F-4D97-AF65-F5344CB8AC3E}">
        <p14:creationId xmlns:p14="http://schemas.microsoft.com/office/powerpoint/2010/main" val="499640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889248" y="2286000"/>
            <a:ext cx="7283152" cy="35814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正规式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描述单词符号，并研究如何从正规式产生识别这些单词符号的词法分析程序。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Lex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基于正规式的专门表示构造词法分析器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工具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Lex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编译器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bison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flex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285875" y="764704"/>
            <a:ext cx="78581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词法分析器的自动生成技术</a:t>
            </a:r>
          </a:p>
        </p:txBody>
      </p:sp>
    </p:spTree>
    <p:extLst>
      <p:ext uri="{BB962C8B-B14F-4D97-AF65-F5344CB8AC3E}">
        <p14:creationId xmlns:p14="http://schemas.microsoft.com/office/powerpoint/2010/main" val="38298472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>
            <a:extLst>
              <a:ext uri="{FF2B5EF4-FFF2-40B4-BE49-F238E27FC236}">
                <a16:creationId xmlns:a16="http://schemas.microsoft.com/office/drawing/2014/main" id="{4C55C9C4-76D8-4269-8816-5BE003C26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2006600"/>
            <a:ext cx="8569325" cy="48514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Lex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建立词法分析器的步骤：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1600" b="1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Lex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语言程序经过编译后得到的结果程序，其作用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相当于一个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，可用来识别和产生单词也就是说其功能即为一个词法分析器。 </a:t>
            </a:r>
          </a:p>
          <a:p>
            <a:pPr>
              <a:spcBef>
                <a:spcPct val="0"/>
              </a:spcBef>
            </a:pP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43396" name="Group 4">
            <a:extLst>
              <a:ext uri="{FF2B5EF4-FFF2-40B4-BE49-F238E27FC236}">
                <a16:creationId xmlns:a16="http://schemas.microsoft.com/office/drawing/2014/main" id="{370D03A3-1FBE-4072-A1C6-C3C09761F3A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08920"/>
            <a:ext cx="7307263" cy="2390775"/>
            <a:chOff x="432" y="1632"/>
            <a:chExt cx="4603" cy="1506"/>
          </a:xfrm>
        </p:grpSpPr>
        <p:sp>
          <p:nvSpPr>
            <p:cNvPr id="443397" name="Rectangle 5">
              <a:extLst>
                <a:ext uri="{FF2B5EF4-FFF2-40B4-BE49-F238E27FC236}">
                  <a16:creationId xmlns:a16="http://schemas.microsoft.com/office/drawing/2014/main" id="{EF9D307E-D716-40F9-966B-F2E9E213F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632"/>
              <a:ext cx="811" cy="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/>
              <a:r>
                <a:rPr lang="en-US" altLang="zh-CN" sz="2000" b="1" dirty="0"/>
                <a:t>Lex</a:t>
              </a:r>
            </a:p>
            <a:p>
              <a:pPr algn="ctr"/>
              <a:r>
                <a:rPr lang="zh-CN" altLang="en-US" sz="2000" b="1" dirty="0"/>
                <a:t>编译器</a:t>
              </a:r>
            </a:p>
          </p:txBody>
        </p:sp>
        <p:sp>
          <p:nvSpPr>
            <p:cNvPr id="443398" name="Line 6">
              <a:extLst>
                <a:ext uri="{FF2B5EF4-FFF2-40B4-BE49-F238E27FC236}">
                  <a16:creationId xmlns:a16="http://schemas.microsoft.com/office/drawing/2014/main" id="{FBA9BC44-5C11-47B6-9855-E59A208BA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181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000"/>
            </a:p>
          </p:txBody>
        </p:sp>
        <p:sp>
          <p:nvSpPr>
            <p:cNvPr id="443399" name="Line 7">
              <a:extLst>
                <a:ext uri="{FF2B5EF4-FFF2-40B4-BE49-F238E27FC236}">
                  <a16:creationId xmlns:a16="http://schemas.microsoft.com/office/drawing/2014/main" id="{832EAC4B-601F-4347-87DC-6534C233D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" y="1805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000"/>
            </a:p>
          </p:txBody>
        </p:sp>
        <p:sp>
          <p:nvSpPr>
            <p:cNvPr id="443400" name="Rectangle 8">
              <a:extLst>
                <a:ext uri="{FF2B5EF4-FFF2-40B4-BE49-F238E27FC236}">
                  <a16:creationId xmlns:a16="http://schemas.microsoft.com/office/drawing/2014/main" id="{F8923420-E002-4CA9-821F-684FC6C3D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54"/>
              <a:ext cx="133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r>
                <a:rPr lang="en-US" altLang="zh-CN" sz="2000" b="1" dirty="0"/>
                <a:t>Lex</a:t>
              </a:r>
              <a:r>
                <a:rPr lang="zh-CN" altLang="en-US" sz="2000" b="1" dirty="0"/>
                <a:t>源程序</a:t>
              </a:r>
              <a:r>
                <a:rPr lang="en-US" altLang="zh-CN" sz="2000" b="1" dirty="0" err="1"/>
                <a:t>lex.l</a:t>
              </a:r>
              <a:endParaRPr lang="en-US" altLang="zh-CN" sz="2000" b="1" dirty="0"/>
            </a:p>
          </p:txBody>
        </p:sp>
        <p:sp>
          <p:nvSpPr>
            <p:cNvPr id="443401" name="Rectangle 9">
              <a:extLst>
                <a:ext uri="{FF2B5EF4-FFF2-40B4-BE49-F238E27FC236}">
                  <a16:creationId xmlns:a16="http://schemas.microsoft.com/office/drawing/2014/main" id="{95D8A50E-3AD1-4C5F-A7DB-1D51D8BBA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1673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r>
                <a:rPr lang="en-US" altLang="zh-CN" sz="2000" b="1" dirty="0" err="1"/>
                <a:t>lex.yy.c</a:t>
              </a:r>
              <a:endParaRPr lang="en-US" altLang="zh-CN" sz="2000" b="1" dirty="0"/>
            </a:p>
          </p:txBody>
        </p:sp>
        <p:sp>
          <p:nvSpPr>
            <p:cNvPr id="443402" name="Rectangle 10">
              <a:extLst>
                <a:ext uri="{FF2B5EF4-FFF2-40B4-BE49-F238E27FC236}">
                  <a16:creationId xmlns:a16="http://schemas.microsoft.com/office/drawing/2014/main" id="{E51DD417-7BB2-4E55-A144-47F3AB1E8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168"/>
              <a:ext cx="811" cy="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7200" rIns="90000" bIns="10800"/>
            <a:lstStyle/>
            <a:p>
              <a:pPr algn="ctr"/>
              <a:r>
                <a:rPr lang="en-US" altLang="zh-CN" sz="2000" b="1"/>
                <a:t>C</a:t>
              </a:r>
            </a:p>
            <a:p>
              <a:pPr algn="ctr"/>
              <a:r>
                <a:rPr lang="zh-CN" altLang="en-US" sz="2000" b="1"/>
                <a:t>编译器</a:t>
              </a:r>
            </a:p>
          </p:txBody>
        </p:sp>
        <p:sp>
          <p:nvSpPr>
            <p:cNvPr id="443403" name="Line 11">
              <a:extLst>
                <a:ext uri="{FF2B5EF4-FFF2-40B4-BE49-F238E27FC236}">
                  <a16:creationId xmlns:a16="http://schemas.microsoft.com/office/drawing/2014/main" id="{C2F36F3A-808F-4056-B265-071AA734A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369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000"/>
            </a:p>
          </p:txBody>
        </p:sp>
        <p:sp>
          <p:nvSpPr>
            <p:cNvPr id="443404" name="Line 12">
              <a:extLst>
                <a:ext uri="{FF2B5EF4-FFF2-40B4-BE49-F238E27FC236}">
                  <a16:creationId xmlns:a16="http://schemas.microsoft.com/office/drawing/2014/main" id="{356DD6F9-1903-4680-B2D9-D6F48BE68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" y="2359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000"/>
            </a:p>
          </p:txBody>
        </p:sp>
        <p:sp>
          <p:nvSpPr>
            <p:cNvPr id="443405" name="Rectangle 13">
              <a:extLst>
                <a:ext uri="{FF2B5EF4-FFF2-40B4-BE49-F238E27FC236}">
                  <a16:creationId xmlns:a16="http://schemas.microsoft.com/office/drawing/2014/main" id="{FC24F478-B65B-43DC-9584-72D406BEC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2224"/>
              <a:ext cx="81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r>
                <a:rPr lang="en-US" altLang="zh-CN" sz="2000" b="1" dirty="0" err="1"/>
                <a:t>lex.yy.c</a:t>
              </a:r>
              <a:endParaRPr lang="en-US" altLang="zh-CN" sz="2000" b="1" dirty="0"/>
            </a:p>
          </p:txBody>
        </p:sp>
        <p:sp>
          <p:nvSpPr>
            <p:cNvPr id="443406" name="Rectangle 14">
              <a:extLst>
                <a:ext uri="{FF2B5EF4-FFF2-40B4-BE49-F238E27FC236}">
                  <a16:creationId xmlns:a16="http://schemas.microsoft.com/office/drawing/2014/main" id="{A43BB036-2A49-4742-ABA0-18F1C5062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219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r>
                <a:rPr lang="en-US" altLang="zh-CN" sz="2000" b="1" dirty="0" err="1"/>
                <a:t>a.out</a:t>
              </a:r>
              <a:endParaRPr lang="en-US" altLang="zh-CN" sz="2000" b="1" dirty="0"/>
            </a:p>
          </p:txBody>
        </p:sp>
        <p:sp>
          <p:nvSpPr>
            <p:cNvPr id="443407" name="Rectangle 15">
              <a:extLst>
                <a:ext uri="{FF2B5EF4-FFF2-40B4-BE49-F238E27FC236}">
                  <a16:creationId xmlns:a16="http://schemas.microsoft.com/office/drawing/2014/main" id="{D19F2F34-B040-48FA-A552-6B3EA1CA8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721"/>
              <a:ext cx="811" cy="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144000" rIns="90000" bIns="10800"/>
            <a:lstStyle/>
            <a:p>
              <a:pPr algn="ctr"/>
              <a:r>
                <a:rPr lang="en-US" altLang="zh-CN" sz="2000" b="1"/>
                <a:t>a.out</a:t>
              </a:r>
            </a:p>
          </p:txBody>
        </p:sp>
        <p:sp>
          <p:nvSpPr>
            <p:cNvPr id="443408" name="Line 16">
              <a:extLst>
                <a:ext uri="{FF2B5EF4-FFF2-40B4-BE49-F238E27FC236}">
                  <a16:creationId xmlns:a16="http://schemas.microsoft.com/office/drawing/2014/main" id="{72E9F58C-0EE7-482B-8E3F-9E27C54C7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952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000"/>
            </a:p>
          </p:txBody>
        </p:sp>
        <p:sp>
          <p:nvSpPr>
            <p:cNvPr id="443409" name="Line 17">
              <a:extLst>
                <a:ext uri="{FF2B5EF4-FFF2-40B4-BE49-F238E27FC236}">
                  <a16:creationId xmlns:a16="http://schemas.microsoft.com/office/drawing/2014/main" id="{B6667175-AC90-48C7-8EA4-CE7FC6830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" y="2942"/>
              <a:ext cx="6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000"/>
            </a:p>
          </p:txBody>
        </p:sp>
        <p:sp>
          <p:nvSpPr>
            <p:cNvPr id="443410" name="Rectangle 18">
              <a:extLst>
                <a:ext uri="{FF2B5EF4-FFF2-40B4-BE49-F238E27FC236}">
                  <a16:creationId xmlns:a16="http://schemas.microsoft.com/office/drawing/2014/main" id="{CE0E0DDB-EE2A-4342-B47E-B40D60D2D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2800"/>
              <a:ext cx="76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r>
                <a:rPr lang="zh-CN" altLang="en-US" sz="2000" b="1" dirty="0"/>
                <a:t>输入流</a:t>
              </a:r>
            </a:p>
          </p:txBody>
        </p:sp>
        <p:sp>
          <p:nvSpPr>
            <p:cNvPr id="443411" name="Rectangle 19">
              <a:extLst>
                <a:ext uri="{FF2B5EF4-FFF2-40B4-BE49-F238E27FC236}">
                  <a16:creationId xmlns:a16="http://schemas.microsoft.com/office/drawing/2014/main" id="{C35D8A79-D9D6-42B8-B334-255C2D572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2818"/>
              <a:ext cx="12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r>
                <a:rPr lang="zh-CN" altLang="en-US" sz="2000" b="1" dirty="0"/>
                <a:t>记号序列</a:t>
              </a:r>
            </a:p>
          </p:txBody>
        </p: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F38B733E-F0EC-4BCF-BE95-81D51C3C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764704"/>
            <a:ext cx="78581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词法分析器的自动生成技术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916832"/>
            <a:ext cx="8064896" cy="47525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LEX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LEX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源程序包括三部分：定义部分、识别规则、辅助函数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、定义部分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头文件定义、常数定义、宏定义、全局变量、外部变量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、识别规则部分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单词正规式定义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、辅助函数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识别规则部分用到的各个局部函数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endParaRPr lang="en-US" altLang="zh-CN" sz="2800" b="1" baseline="30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DB0998-EBF7-48B9-81D9-FD1286F09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764704"/>
            <a:ext cx="78581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词法分析器的自动生成技术</a:t>
            </a:r>
          </a:p>
        </p:txBody>
      </p:sp>
    </p:spTree>
    <p:extLst>
      <p:ext uri="{BB962C8B-B14F-4D97-AF65-F5344CB8AC3E}">
        <p14:creationId xmlns:p14="http://schemas.microsoft.com/office/powerpoint/2010/main" val="40580344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357313" y="457200"/>
            <a:ext cx="73294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061616" y="1783656"/>
            <a:ext cx="7920880" cy="459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二、</a:t>
            </a:r>
            <a:r>
              <a:rPr lang="en-US" altLang="zh-CN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LEX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的实现</a:t>
            </a:r>
            <a:endParaRPr lang="en-US" altLang="zh-CN" sz="24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LEX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编译程序的目的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是把一个</a:t>
            </a:r>
            <a:r>
              <a:rPr lang="en-US" altLang="zh-CN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LEX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程序改造为一个词法分析器</a:t>
            </a:r>
            <a:r>
              <a:rPr lang="en-US" altLang="zh-CN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L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，这个词法分析器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L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将像自动机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一样工作。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1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．词法分析器</a:t>
            </a:r>
            <a:r>
              <a:rPr lang="en-US" altLang="zh-CN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L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的工作方法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 </a:t>
            </a:r>
            <a:r>
              <a:rPr lang="en-US" altLang="zh-CN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L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逐个地扫描输入串的每个字符，寻找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一个最大的子串匹配某个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Pi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（即：当输入串已匹配某个词形时，并不立即返回，而是沿着此道路继续前进，直至不能前进为止，逐个字符地逆向搜索，找到第一个逆向搜索到的匹配词形），把这个子串放入</a:t>
            </a:r>
            <a:r>
              <a:rPr lang="en-US" altLang="zh-CN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TOKEN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中，然后</a:t>
            </a:r>
            <a:r>
              <a:rPr lang="en-US" altLang="zh-CN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L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调用动作子程序</a:t>
            </a:r>
            <a:r>
              <a:rPr lang="en-US" altLang="zh-CN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Ai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，当</a:t>
            </a:r>
            <a:r>
              <a:rPr lang="en-US" altLang="zh-CN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Ai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工作完后，</a:t>
            </a:r>
            <a:r>
              <a:rPr lang="en-US" altLang="zh-CN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L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就把所得的单词符号（种别，内部码值）返回语法分析程序。下次调用</a:t>
            </a:r>
            <a:r>
              <a:rPr lang="en-US" altLang="zh-CN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L</a:t>
            </a:r>
            <a:r>
              <a:rPr lang="zh-CN" altLang="en-US" sz="24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，接着往下分析。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0" y="364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FC2C503-F6B4-4CCD-A532-96DA6BF8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620688"/>
            <a:ext cx="78581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词法分析器的自动生成技术</a:t>
            </a:r>
          </a:p>
        </p:txBody>
      </p:sp>
    </p:spTree>
    <p:extLst>
      <p:ext uri="{BB962C8B-B14F-4D97-AF65-F5344CB8AC3E}">
        <p14:creationId xmlns:p14="http://schemas.microsoft.com/office/powerpoint/2010/main" val="2696275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988840"/>
            <a:ext cx="8136903" cy="4464496"/>
          </a:xfrm>
        </p:spPr>
        <p:txBody>
          <a:bodyPr/>
          <a:lstStyle/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LEX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的实现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2.LEX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程序的编译过程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）对每条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识别规则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Pi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构造一个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NFA  </a:t>
            </a:r>
            <a:r>
              <a:rPr lang="en-US" altLang="zh-CN" sz="28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）引入一个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新的初态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，从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画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ε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弧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到每一个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NFA 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Mi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的初态，构造出一个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NFA  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 把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NFA  M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改造为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  M’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，这个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DFA  M’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就是能识别所有形如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Pi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词形的词法分析器。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这样就可用程序实现之，即编制出词法分析程序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357313" y="908720"/>
            <a:ext cx="73294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9E231-02FF-474F-A994-C71BE10A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620688"/>
            <a:ext cx="78581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词法分析器的自动生成技术</a:t>
            </a:r>
          </a:p>
        </p:txBody>
      </p:sp>
    </p:spTree>
    <p:extLst>
      <p:ext uri="{BB962C8B-B14F-4D97-AF65-F5344CB8AC3E}">
        <p14:creationId xmlns:p14="http://schemas.microsoft.com/office/powerpoint/2010/main" val="29312858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988840"/>
            <a:ext cx="8136903" cy="4464496"/>
          </a:xfrm>
        </p:spPr>
        <p:txBody>
          <a:bodyPr/>
          <a:lstStyle/>
          <a:p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LEX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的使用方式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LEX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作为一个单独的工具，用于生成所需的识别程序，出现在一些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非开发编译器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的应用领域；</a:t>
            </a:r>
            <a:endParaRPr lang="en-US" altLang="zh-CN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/>
            <a:r>
              <a:rPr lang="zh-CN" altLang="en-US" sz="2600" b="1" dirty="0">
                <a:solidFill>
                  <a:schemeClr val="accent5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编译器设计、命令行解释、</a:t>
            </a:r>
            <a:endParaRPr lang="en-US" altLang="zh-CN" sz="2600" b="1" dirty="0">
              <a:solidFill>
                <a:schemeClr val="accent5">
                  <a:lumMod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/>
            <a:r>
              <a:rPr lang="zh-CN" altLang="en-US" sz="2600" b="1" dirty="0">
                <a:solidFill>
                  <a:schemeClr val="accent5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模式识别、信息检索、开关系统等等。</a:t>
            </a:r>
            <a:endParaRPr lang="en-US" altLang="zh-CN" sz="2600" b="1" dirty="0">
              <a:solidFill>
                <a:schemeClr val="accent5">
                  <a:lumMod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）将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LEX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和语法分析器自动生成工具（如：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YACC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OCCS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等）结合，以生成一个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编译程序的扫描器和语法分析器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357313" y="908720"/>
            <a:ext cx="7329487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 b="1" dirty="0">
              <a:solidFill>
                <a:srgbClr val="000000"/>
              </a:solidFill>
              <a:latin typeface="Courier New" panose="02070309020205020404" pitchFamily="49" charset="0"/>
              <a:ea typeface="楷体_GB2312" panose="0201060903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B796A-B896-487A-9A60-7B4C0ED2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548680"/>
            <a:ext cx="78581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词法分析器的自动生成技术</a:t>
            </a:r>
          </a:p>
        </p:txBody>
      </p:sp>
    </p:spTree>
    <p:extLst>
      <p:ext uri="{BB962C8B-B14F-4D97-AF65-F5344CB8AC3E}">
        <p14:creationId xmlns:p14="http://schemas.microsoft.com/office/powerpoint/2010/main" val="170405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1" y="1052736"/>
            <a:ext cx="1584176" cy="45085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</a:t>
            </a: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28813"/>
            <a:ext cx="7920037" cy="45005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编写程序，实现下述</a:t>
            </a:r>
            <a:r>
              <a:rPr lang="en-US" altLang="zh-CN" b="1" dirty="0">
                <a:solidFill>
                  <a:srgbClr val="0000FF"/>
                </a:solidFill>
              </a:rPr>
              <a:t>LEX</a:t>
            </a:r>
            <a:r>
              <a:rPr lang="zh-CN" altLang="en-US" b="1" dirty="0">
                <a:solidFill>
                  <a:srgbClr val="0000FF"/>
                </a:solidFill>
              </a:rPr>
              <a:t>源程序的功能。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  </a:t>
            </a:r>
            <a:r>
              <a:rPr lang="zh-CN" altLang="en-US" sz="2600" b="1" dirty="0"/>
              <a:t>辅助定义：</a:t>
            </a:r>
            <a:r>
              <a:rPr lang="en-US" altLang="zh-CN" sz="2600" b="1" dirty="0"/>
              <a:t>(1)digit→0|1|...|9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                   (2)</a:t>
            </a:r>
            <a:r>
              <a:rPr lang="en-US" altLang="zh-CN" sz="2600" b="1" dirty="0" err="1"/>
              <a:t>letter→A|B</a:t>
            </a:r>
            <a:r>
              <a:rPr lang="en-US" altLang="zh-CN" sz="2600" b="1" dirty="0"/>
              <a:t>|...|Z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  </a:t>
            </a:r>
            <a:r>
              <a:rPr lang="zh-CN" altLang="en-US" sz="2600" b="1" dirty="0"/>
              <a:t>识别规则</a:t>
            </a:r>
            <a:r>
              <a:rPr lang="en-US" altLang="zh-CN" sz="2600" b="1" dirty="0"/>
              <a:t>: 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   (1)digit(digit)</a:t>
            </a:r>
            <a:r>
              <a:rPr lang="en-US" altLang="zh-CN" sz="2600" b="1" baseline="30000" dirty="0"/>
              <a:t>*</a:t>
            </a:r>
            <a:r>
              <a:rPr lang="en-US" altLang="zh-CN" sz="2600" b="1" dirty="0"/>
              <a:t>      {  Return(4, </a:t>
            </a:r>
            <a:r>
              <a:rPr lang="en-US" altLang="zh-CN" sz="2600" b="1" dirty="0" err="1"/>
              <a:t>val</a:t>
            </a:r>
            <a:r>
              <a:rPr lang="en-US" altLang="zh-CN" sz="2600" b="1" dirty="0"/>
              <a:t>)  }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   (2)letter(</a:t>
            </a:r>
            <a:r>
              <a:rPr lang="en-US" altLang="zh-CN" sz="2600" b="1" dirty="0" err="1"/>
              <a:t>letter|digit</a:t>
            </a:r>
            <a:r>
              <a:rPr lang="en-US" altLang="zh-CN" sz="2600" b="1" dirty="0"/>
              <a:t>)</a:t>
            </a:r>
            <a:r>
              <a:rPr lang="en-US" altLang="zh-CN" sz="2600" b="1" baseline="30000" dirty="0"/>
              <a:t>*</a:t>
            </a:r>
            <a:r>
              <a:rPr lang="en-US" altLang="zh-CN" sz="2600" b="1" dirty="0"/>
              <a:t> 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       { Return(5, Token)  }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   (3) *   {  Return(6, _)  }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b="1" dirty="0"/>
              <a:t>   (4) **  {  Return(7, _)  }</a:t>
            </a:r>
          </a:p>
        </p:txBody>
      </p:sp>
    </p:spTree>
    <p:extLst>
      <p:ext uri="{BB962C8B-B14F-4D97-AF65-F5344CB8AC3E}">
        <p14:creationId xmlns:p14="http://schemas.microsoft.com/office/powerpoint/2010/main" val="644545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177280" y="549275"/>
            <a:ext cx="6347048" cy="1223963"/>
          </a:xfrm>
        </p:spPr>
        <p:txBody>
          <a:bodyPr/>
          <a:lstStyle/>
          <a:p>
            <a:pPr eaLnBrk="1" hangingPunct="1"/>
            <a:r>
              <a:rPr lang="zh-CN" altLang="en-US" b="1" dirty="0"/>
              <a:t>解：</a:t>
            </a:r>
          </a:p>
          <a:p>
            <a:pPr eaLnBrk="1" hangingPunct="1"/>
            <a:r>
              <a:rPr lang="en-US" altLang="zh-CN" sz="2800" b="1" dirty="0"/>
              <a:t>1</a:t>
            </a:r>
            <a:r>
              <a:rPr lang="zh-CN" altLang="en-US" sz="2800" b="1" dirty="0"/>
              <a:t>、各识别规则的</a:t>
            </a:r>
            <a:r>
              <a:rPr lang="en-US" altLang="zh-CN" sz="2800" b="1" dirty="0"/>
              <a:t>NFA</a:t>
            </a:r>
            <a:r>
              <a:rPr lang="zh-CN" altLang="en-US" sz="2800" b="1" dirty="0"/>
              <a:t>为：</a:t>
            </a: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989138"/>
            <a:ext cx="49688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69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475656" y="862806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Courier New" panose="02070309020205020404" pitchFamily="49" charset="0"/>
                <a:ea typeface="楷体_GB2312" panose="02010609030101010101" pitchFamily="49" charset="-122"/>
              </a:rPr>
              <a:t>2</a:t>
            </a:r>
            <a:r>
              <a:rPr lang="zh-CN" altLang="en-US" sz="2800" b="1">
                <a:latin typeface="Courier New" panose="02070309020205020404" pitchFamily="49" charset="0"/>
                <a:ea typeface="楷体_GB2312" panose="02010609030101010101" pitchFamily="49" charset="-122"/>
              </a:rPr>
              <a:t>、加入新初态</a:t>
            </a:r>
            <a:r>
              <a:rPr lang="en-US" altLang="zh-CN" sz="2800" b="1">
                <a:latin typeface="Courier New" panose="02070309020205020404" pitchFamily="49" charset="0"/>
                <a:ea typeface="楷体_GB2312" panose="02010609030101010101" pitchFamily="49" charset="-122"/>
              </a:rPr>
              <a:t>X</a:t>
            </a:r>
            <a:r>
              <a:rPr lang="zh-CN" altLang="en-US" sz="2800" b="1">
                <a:latin typeface="Courier New" panose="02070309020205020404" pitchFamily="49" charset="0"/>
                <a:ea typeface="楷体_GB2312" panose="02010609030101010101" pitchFamily="49" charset="-122"/>
              </a:rPr>
              <a:t>，构成</a:t>
            </a:r>
            <a:r>
              <a:rPr lang="en-US" altLang="zh-CN" sz="2800" b="1">
                <a:latin typeface="Courier New" panose="02070309020205020404" pitchFamily="49" charset="0"/>
                <a:ea typeface="楷体_GB2312" panose="02010609030101010101" pitchFamily="49" charset="-122"/>
              </a:rPr>
              <a:t>NFA M</a:t>
            </a:r>
            <a:r>
              <a:rPr lang="zh-CN" altLang="en-US" sz="2800" b="1">
                <a:latin typeface="Courier New" panose="02070309020205020404" pitchFamily="49" charset="0"/>
                <a:ea typeface="楷体_GB2312" panose="02010609030101010101" pitchFamily="49" charset="-122"/>
              </a:rPr>
              <a:t>整体</a:t>
            </a:r>
          </a:p>
        </p:txBody>
      </p:sp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7127875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98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468313" y="47625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Courier New" panose="02070309020205020404" pitchFamily="49" charset="0"/>
                <a:ea typeface="楷体_GB2312" panose="02010609030101010101" pitchFamily="49" charset="-122"/>
              </a:rPr>
              <a:t>3</a:t>
            </a:r>
            <a:r>
              <a:rPr lang="zh-CN" altLang="en-US" sz="2800" b="1">
                <a:latin typeface="Courier New" panose="02070309020205020404" pitchFamily="49" charset="0"/>
                <a:ea typeface="楷体_GB2312" panose="02010609030101010101" pitchFamily="49" charset="-122"/>
              </a:rPr>
              <a:t>、确定化为</a:t>
            </a:r>
            <a:r>
              <a:rPr lang="en-US" altLang="zh-CN" sz="2800" b="1">
                <a:latin typeface="Courier New" panose="02070309020205020404" pitchFamily="49" charset="0"/>
                <a:ea typeface="楷体_GB2312" panose="02010609030101010101" pitchFamily="49" charset="-122"/>
              </a:rPr>
              <a:t>DFA M’</a:t>
            </a:r>
          </a:p>
        </p:txBody>
      </p:sp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1075"/>
            <a:ext cx="8496622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3658319"/>
            <a:ext cx="49815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16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8077200" cy="609600"/>
          </a:xfrm>
        </p:spPr>
        <p:txBody>
          <a:bodyPr/>
          <a:lstStyle/>
          <a:p>
            <a:pPr algn="ctr"/>
            <a:r>
              <a:rPr lang="en-US" altLang="zh-CN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2.2.2 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正规式</a:t>
            </a:r>
            <a:endParaRPr lang="en-US" altLang="zh-CN" sz="4000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620000" cy="46482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1.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正规式与正规集的定义</a:t>
            </a:r>
            <a:endParaRPr lang="en-US" altLang="zh-CN" sz="2800" b="1" dirty="0">
              <a:latin typeface="Times New Roman" pitchFamily="18" charset="0"/>
              <a:ea typeface="华文新魏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设∑是一个字母表，（归纳基础）</a:t>
            </a:r>
          </a:p>
          <a:p>
            <a:pPr lvl="1" algn="just"/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⑴ 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Φ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是∑上的正规式，则正规集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L(Φ)=Φ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；</a:t>
            </a:r>
          </a:p>
          <a:p>
            <a:pPr lvl="1" algn="just"/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⑵ 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ε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是∑上的正规式，则正规集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L(ε)={ε}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；</a:t>
            </a:r>
          </a:p>
          <a:p>
            <a:pPr lvl="1" algn="just"/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⑶ 对于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a∈∑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是正规式，则正规集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L(a)={a}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；</a:t>
            </a:r>
            <a:endParaRPr lang="en-US" altLang="zh-CN" sz="2400" b="1" dirty="0">
              <a:latin typeface="Times New Roman" pitchFamily="18" charset="0"/>
              <a:ea typeface="华文新魏" pitchFamily="2" charset="-122"/>
            </a:endParaRPr>
          </a:p>
          <a:p>
            <a:pPr marL="457200" lvl="1" indent="0" algn="just">
              <a:buNone/>
            </a:pP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        （以下为归纳步骤）</a:t>
            </a:r>
          </a:p>
          <a:p>
            <a:pPr lvl="1" algn="just"/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⑷如果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r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和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s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是正规式，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L(r)=R,  L(s)=S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，则：</a:t>
            </a:r>
          </a:p>
          <a:p>
            <a:pPr marL="457200" lvl="1" indent="0" algn="just">
              <a:buNone/>
            </a:pP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		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 (</a:t>
            </a:r>
            <a:r>
              <a:rPr lang="en-US" altLang="zh-CN" sz="2400" b="1" dirty="0" err="1">
                <a:latin typeface="Times New Roman" pitchFamily="18" charset="0"/>
                <a:ea typeface="华文新魏" pitchFamily="2" charset="-122"/>
              </a:rPr>
              <a:t>r|s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是正规式，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L(</a:t>
            </a:r>
            <a:r>
              <a:rPr lang="en-US" altLang="zh-CN" sz="2400" b="1" dirty="0" err="1">
                <a:latin typeface="Times New Roman" pitchFamily="18" charset="0"/>
                <a:ea typeface="华文新魏" pitchFamily="2" charset="-122"/>
              </a:rPr>
              <a:t>r|s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)=R∪S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；</a:t>
            </a:r>
          </a:p>
          <a:p>
            <a:pPr marL="457200" lvl="1" indent="0" algn="just">
              <a:buNone/>
            </a:pP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		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 (</a:t>
            </a:r>
            <a:r>
              <a:rPr lang="en-US" altLang="zh-CN" sz="2400" b="1" dirty="0" err="1">
                <a:latin typeface="Times New Roman" pitchFamily="18" charset="0"/>
                <a:ea typeface="华文新魏" pitchFamily="2" charset="-122"/>
              </a:rPr>
              <a:t>rs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是正规式，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L(</a:t>
            </a:r>
            <a:r>
              <a:rPr lang="en-US" altLang="zh-CN" sz="2400" b="1" dirty="0" err="1">
                <a:latin typeface="Times New Roman" pitchFamily="18" charset="0"/>
                <a:ea typeface="华文新魏" pitchFamily="2" charset="-122"/>
              </a:rPr>
              <a:t>rs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)=RS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；</a:t>
            </a:r>
          </a:p>
          <a:p>
            <a:pPr marL="457200" lvl="1" indent="0" algn="just">
              <a:buNone/>
            </a:pP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	             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(r</a:t>
            </a:r>
            <a:r>
              <a:rPr lang="en-US" altLang="zh-CN" sz="2400" b="1" baseline="30000" dirty="0">
                <a:latin typeface="Times New Roman" pitchFamily="18" charset="0"/>
                <a:ea typeface="华文新魏" pitchFamily="2" charset="-122"/>
              </a:rPr>
              <a:t>*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是正规式，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L(r</a:t>
            </a:r>
            <a:r>
              <a:rPr lang="en-US" altLang="zh-CN" sz="2400" b="1" baseline="30000" dirty="0">
                <a:latin typeface="Times New Roman" pitchFamily="18" charset="0"/>
                <a:ea typeface="华文新魏" pitchFamily="2" charset="-122"/>
              </a:rPr>
              <a:t>*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)=R</a:t>
            </a:r>
            <a:r>
              <a:rPr lang="en-US" altLang="zh-CN" sz="2400" b="1" baseline="30000" dirty="0">
                <a:latin typeface="Times New Roman" pitchFamily="18" charset="0"/>
                <a:ea typeface="华文新魏" pitchFamily="2" charset="-122"/>
              </a:rPr>
              <a:t>*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。</a:t>
            </a:r>
          </a:p>
          <a:p>
            <a:pPr lvl="1"/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⑸ 只有满足⑴、⑵、⑶、⑷的才是正规式。 </a:t>
            </a:r>
          </a:p>
        </p:txBody>
      </p:sp>
    </p:spTree>
    <p:extLst>
      <p:ext uri="{BB962C8B-B14F-4D97-AF65-F5344CB8AC3E}">
        <p14:creationId xmlns:p14="http://schemas.microsoft.com/office/powerpoint/2010/main" val="196440253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8" name="Rectangle 6"/>
          <p:cNvSpPr>
            <a:spLocks noGrp="1" noChangeArrowheads="1"/>
          </p:cNvSpPr>
          <p:nvPr>
            <p:ph idx="1"/>
          </p:nvPr>
        </p:nvSpPr>
        <p:spPr>
          <a:xfrm>
            <a:off x="1763688" y="693068"/>
            <a:ext cx="8229600" cy="52562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PROGRAM LEX(</a:t>
            </a:r>
            <a:r>
              <a:rPr lang="en-US" altLang="zh-CN" sz="2000" b="1" dirty="0" err="1">
                <a:solidFill>
                  <a:srgbClr val="0000FF"/>
                </a:solidFill>
              </a:rPr>
              <a:t>input,output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BEGIN   TOKEN:=’’;  </a:t>
            </a:r>
            <a:r>
              <a:rPr lang="en-US" altLang="zh-CN" sz="2000" b="1" dirty="0" err="1">
                <a:solidFill>
                  <a:srgbClr val="0000FF"/>
                </a:solidFill>
              </a:rPr>
              <a:t>getchar</a:t>
            </a:r>
            <a:r>
              <a:rPr lang="en-US" altLang="zh-CN" sz="2000" b="1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        CASE char OF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‘0’..’9’:[while char IN[‘0’..’9’]DO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 BEGIN TOKEN:=</a:t>
            </a:r>
            <a:r>
              <a:rPr lang="en-US" altLang="zh-CN" sz="2000" b="1" dirty="0" err="1">
                <a:solidFill>
                  <a:srgbClr val="0000FF"/>
                </a:solidFill>
              </a:rPr>
              <a:t>TOKEN+char</a:t>
            </a:r>
            <a:r>
              <a:rPr lang="en-US" altLang="zh-CN" sz="2000" b="1" dirty="0">
                <a:solidFill>
                  <a:srgbClr val="0000FF"/>
                </a:solidFill>
              </a:rPr>
              <a:t>; </a:t>
            </a:r>
            <a:r>
              <a:rPr lang="en-US" altLang="zh-CN" sz="2000" b="1" dirty="0" err="1">
                <a:solidFill>
                  <a:srgbClr val="0000FF"/>
                </a:solidFill>
              </a:rPr>
              <a:t>getchar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 END;  retract;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 IF VAL(</a:t>
            </a:r>
            <a:r>
              <a:rPr lang="en-US" altLang="zh-CN" sz="2000" b="1" dirty="0" err="1">
                <a:solidFill>
                  <a:srgbClr val="0000FF"/>
                </a:solidFill>
              </a:rPr>
              <a:t>token,value</a:t>
            </a:r>
            <a:r>
              <a:rPr lang="en-US" altLang="zh-CN" sz="2000" b="1" dirty="0">
                <a:solidFill>
                  <a:srgbClr val="0000FF"/>
                </a:solidFill>
              </a:rPr>
              <a:t>)  THEN return(4,value)];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</a:t>
            </a:r>
            <a:r>
              <a:rPr lang="en-US" altLang="zh-CN" sz="2000" b="1" dirty="0"/>
              <a:t>‘A’..’Z’:[while char IN[‘A’..’Z’,’0’..’9’]DO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          BEGIN TOKEN:=</a:t>
            </a:r>
            <a:r>
              <a:rPr lang="en-US" altLang="zh-CN" sz="2000" b="1" dirty="0" err="1"/>
              <a:t>TOKEN+char</a:t>
            </a:r>
            <a:r>
              <a:rPr lang="en-US" altLang="zh-CN" sz="2000" b="1" dirty="0"/>
              <a:t>; </a:t>
            </a:r>
            <a:r>
              <a:rPr lang="en-US" altLang="zh-CN" sz="2000" b="1" dirty="0" err="1"/>
              <a:t>getchar</a:t>
            </a:r>
            <a:endParaRPr lang="en-US" altLang="zh-CN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          END;  retract;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          Return(5,token)];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‘*’:[</a:t>
            </a:r>
            <a:r>
              <a:rPr lang="en-US" altLang="zh-CN" sz="2000" b="1" dirty="0" err="1">
                <a:solidFill>
                  <a:srgbClr val="0000FF"/>
                </a:solidFill>
              </a:rPr>
              <a:t>getchar</a:t>
            </a:r>
            <a:r>
              <a:rPr lang="en-US" altLang="zh-CN" sz="2000" b="1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 IF char=’*’  THEN Return(7,-)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 ELSE  [retract;   Return(6,-)]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</a:t>
            </a:r>
            <a:r>
              <a:rPr lang="en-US" altLang="zh-CN" sz="2000" b="1" dirty="0"/>
              <a:t>ELSE:ERROR;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END{of case};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END;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323528" y="188640"/>
            <a:ext cx="475252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4</a:t>
            </a:r>
            <a:r>
              <a:rPr lang="zh-CN" altLang="en-US" sz="28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、写出实现其功能的程序</a:t>
            </a:r>
          </a:p>
        </p:txBody>
      </p:sp>
    </p:spTree>
    <p:extLst>
      <p:ext uri="{BB962C8B-B14F-4D97-AF65-F5344CB8AC3E}">
        <p14:creationId xmlns:p14="http://schemas.microsoft.com/office/powerpoint/2010/main" val="3565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本章小结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916113"/>
            <a:ext cx="7704138" cy="3524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词法分析器的作用和接口，用高级语言编写词法分析器等内容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掌握下面涉及的相关概念，它们之间转换的技巧、方法或算法</a:t>
            </a:r>
          </a:p>
          <a:p>
            <a:pPr marL="742950" lvl="2" indent="-342900">
              <a:lnSpc>
                <a:spcPct val="90000"/>
              </a:lnSpc>
              <a:buClr>
                <a:srgbClr val="C00000"/>
              </a:buClr>
              <a:buSzPct val="60000"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非形式描述的语言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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正规式</a:t>
            </a:r>
          </a:p>
          <a:p>
            <a:pPr marL="742950" lvl="2" indent="-342900">
              <a:lnSpc>
                <a:spcPct val="90000"/>
              </a:lnSpc>
              <a:buClr>
                <a:srgbClr val="C00000"/>
              </a:buClr>
              <a:buSzPct val="60000"/>
            </a:pP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正规式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NFA</a:t>
            </a:r>
            <a:endParaRPr lang="zh-CN" altLang="en-US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lvl="2" indent="-342900">
              <a:lnSpc>
                <a:spcPct val="90000"/>
              </a:lnSpc>
              <a:buClr>
                <a:srgbClr val="C00000"/>
              </a:buClr>
              <a:buSzPct val="60000"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非形式描述的语言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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NFA</a:t>
            </a:r>
          </a:p>
          <a:p>
            <a:pPr marL="742950" lvl="2" indent="-342900">
              <a:lnSpc>
                <a:spcPct val="90000"/>
              </a:lnSpc>
              <a:buClr>
                <a:srgbClr val="C00000"/>
              </a:buClr>
              <a:buSzPct val="60000"/>
            </a:pP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NFA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DFA</a:t>
            </a:r>
            <a:endParaRPr lang="zh-CN" altLang="en-US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lvl="2" indent="-342900">
              <a:lnSpc>
                <a:spcPct val="90000"/>
              </a:lnSpc>
              <a:buClr>
                <a:srgbClr val="C00000"/>
              </a:buClr>
              <a:buSzPct val="60000"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DFA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最简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DFA</a:t>
            </a:r>
          </a:p>
          <a:p>
            <a:pPr marL="742950" lvl="2" indent="-342900">
              <a:lnSpc>
                <a:spcPct val="90000"/>
              </a:lnSpc>
              <a:buClr>
                <a:srgbClr val="C00000"/>
              </a:buClr>
              <a:buSzPct val="60000"/>
            </a:pP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非形式描述的语言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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DFA（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或最简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DFA）</a:t>
            </a:r>
          </a:p>
        </p:txBody>
      </p:sp>
    </p:spTree>
    <p:extLst>
      <p:ext uri="{BB962C8B-B14F-4D97-AF65-F5344CB8AC3E}">
        <p14:creationId xmlns:p14="http://schemas.microsoft.com/office/powerpoint/2010/main" val="178809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6584776" cy="762000"/>
          </a:xfrm>
          <a:noFill/>
          <a:ln/>
        </p:spPr>
        <p:txBody>
          <a:bodyPr lIns="92075" tIns="46037" rIns="92075" bIns="46037" anchor="ctr"/>
          <a:lstStyle/>
          <a:p>
            <a:pPr algn="ctr"/>
            <a:r>
              <a:rPr lang="en-US" altLang="zh-CN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2.2.2 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正规式</a:t>
            </a:r>
            <a:endParaRPr lang="zh-CN" altLang="en-US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981200"/>
            <a:ext cx="7618412" cy="4724400"/>
          </a:xfrm>
          <a:noFill/>
          <a:ln/>
        </p:spPr>
        <p:txBody>
          <a:bodyPr lIns="92075" tIns="46037" rIns="92075" bIns="46037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2.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运算优先级和结合性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一元运算符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*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优先级最高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左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结合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“连接”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•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 高于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“选择”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|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左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结合，具有结合律、和对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|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的分配律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“选择”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| 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运算优先级最低，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左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结合，具有交换律、结合律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( ) 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指定优先关系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华文新魏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意义清楚时，括号可以省略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  例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Wingdings" pitchFamily="2" charset="2"/>
              </a:rPr>
              <a:t>: (a)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|((b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Wingdings" pitchFamily="2" charset="2"/>
              </a:rPr>
              <a:t>)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*(c) ) 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改写为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  <a:sym typeface="Wingdings" pitchFamily="2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</a:rPr>
              <a:t>|b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*c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1950288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5074" y="214313"/>
            <a:ext cx="3853110" cy="1142985"/>
          </a:xfrm>
        </p:spPr>
        <p:txBody>
          <a:bodyPr/>
          <a:lstStyle/>
          <a:p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2.2.2 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正规式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5693568" cy="475183"/>
          </a:xfrm>
        </p:spPr>
        <p:txBody>
          <a:bodyPr/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正规式与正规集举例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40866"/>
              </p:ext>
            </p:extLst>
          </p:nvPr>
        </p:nvGraphicFramePr>
        <p:xfrm>
          <a:off x="1331640" y="2852936"/>
          <a:ext cx="60960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正规式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正规集（定义的语言）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Gungsuh" panose="02030600000101010101" pitchFamily="18" charset="-127"/>
                          <a:ea typeface="Gungsuh" panose="02030600000101010101" pitchFamily="18" charset="-127"/>
                          <a:cs typeface="+mn-cs"/>
                        </a:rPr>
                        <a:t>{a, aa,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Gungsuh" panose="02030600000101010101" pitchFamily="18" charset="-127"/>
                          <a:ea typeface="Gungsuh" panose="02030600000101010101" pitchFamily="18" charset="-127"/>
                          <a:cs typeface="+mn-cs"/>
                        </a:rPr>
                        <a:t>aaa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Gungsuh" panose="02030600000101010101" pitchFamily="18" charset="-127"/>
                          <a:ea typeface="Gungsuh" panose="02030600000101010101" pitchFamily="18" charset="-127"/>
                          <a:cs typeface="+mn-cs"/>
                        </a:rPr>
                        <a:t>,…}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Gungsuh" panose="02030600000101010101" pitchFamily="18" charset="-127"/>
                        <a:ea typeface="Gungsuh" panose="0203060000010101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dirty="0" err="1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|b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{a, b}</a:t>
                      </a:r>
                      <a:endParaRPr lang="zh-CN" altLang="en-US" b="1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dirty="0" err="1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|ba</a:t>
                      </a:r>
                      <a:r>
                        <a:rPr lang="en-US" altLang="zh-CN" b="1" dirty="0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{a, b, </a:t>
                      </a:r>
                      <a:r>
                        <a:rPr lang="en-US" altLang="zh-CN" b="1" dirty="0" err="1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ba</a:t>
                      </a:r>
                      <a:r>
                        <a:rPr lang="en-US" altLang="zh-CN" b="1" dirty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, baa, </a:t>
                      </a:r>
                      <a:r>
                        <a:rPr lang="en-US" altLang="zh-CN" b="1" dirty="0" err="1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baaa</a:t>
                      </a:r>
                      <a:r>
                        <a:rPr lang="en-US" altLang="zh-CN" b="1" dirty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,…}</a:t>
                      </a:r>
                      <a:endParaRPr lang="zh-CN" altLang="en-US" b="1" dirty="0">
                        <a:latin typeface="Gungsuh" panose="02030600000101010101" pitchFamily="18" charset="-127"/>
                        <a:ea typeface="Gungsuh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dirty="0" err="1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|b</a:t>
                      </a:r>
                      <a:r>
                        <a:rPr lang="en-US" altLang="zh-CN" b="1" dirty="0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)*</a:t>
                      </a:r>
                      <a:r>
                        <a:rPr lang="en-US" altLang="zh-CN" b="1" dirty="0" err="1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abb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任何以</a:t>
                      </a:r>
                      <a:r>
                        <a:rPr lang="en-US" altLang="zh-CN" b="1" dirty="0" err="1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abb</a:t>
                      </a:r>
                      <a:r>
                        <a:rPr lang="zh-CN" altLang="en-US" b="1" dirty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为结尾的</a:t>
                      </a:r>
                      <a:r>
                        <a:rPr lang="en-US" altLang="zh-CN" b="1" dirty="0" err="1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a,b</a:t>
                      </a:r>
                      <a:r>
                        <a:rPr lang="zh-CN" altLang="en-US" b="1" dirty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符号串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r>
                        <a:rPr lang="en-US" altLang="zh-CN" b="1" dirty="0" err="1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|ab|ba|bb</a:t>
                      </a:r>
                      <a:r>
                        <a:rPr lang="en-US" altLang="zh-CN" b="1" dirty="0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)*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空串和任何长度为偶数的</a:t>
                      </a:r>
                      <a:r>
                        <a:rPr lang="en-US" altLang="zh-CN" b="1" dirty="0" err="1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a,b</a:t>
                      </a:r>
                      <a:r>
                        <a:rPr lang="zh-CN" altLang="en-US" b="1" dirty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符号串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dirty="0" err="1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|b</a:t>
                      </a:r>
                      <a:r>
                        <a:rPr lang="en-US" altLang="zh-CN" b="1" dirty="0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)(</a:t>
                      </a:r>
                      <a:r>
                        <a:rPr lang="en-US" altLang="zh-CN" b="1" dirty="0" err="1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a|b</a:t>
                      </a:r>
                      <a:r>
                        <a:rPr lang="en-US" altLang="zh-CN" b="1" dirty="0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)(</a:t>
                      </a:r>
                      <a:r>
                        <a:rPr lang="en-US" altLang="zh-CN" b="1" dirty="0" err="1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a|b</a:t>
                      </a:r>
                      <a:r>
                        <a:rPr lang="en-US" altLang="zh-CN" b="1" dirty="0">
                          <a:latin typeface="Times New Roman" pitchFamily="18" charset="0"/>
                          <a:ea typeface="华文新魏" pitchFamily="2" charset="-122"/>
                          <a:cs typeface="Times New Roman" panose="02020603050405020304" pitchFamily="18" charset="0"/>
                        </a:rPr>
                        <a:t>)*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任何长度大于等于</a:t>
                      </a:r>
                      <a:r>
                        <a:rPr lang="en-US" altLang="zh-CN" b="1" dirty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2</a:t>
                      </a:r>
                      <a:r>
                        <a:rPr lang="zh-CN" altLang="en-US" b="1" dirty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的</a:t>
                      </a:r>
                      <a:r>
                        <a:rPr lang="en-US" altLang="zh-CN" b="1" dirty="0" err="1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a,b</a:t>
                      </a:r>
                      <a:r>
                        <a:rPr lang="zh-CN" altLang="en-US" b="1" dirty="0">
                          <a:latin typeface="Gungsuh" panose="02030600000101010101" pitchFamily="18" charset="-127"/>
                          <a:ea typeface="Gungsuh" panose="02030600000101010101" pitchFamily="18" charset="-127"/>
                        </a:rPr>
                        <a:t>符号串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07904" y="3212976"/>
          <a:ext cx="2376264" cy="644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637589" imgH="444307" progId="">
                  <p:embed/>
                </p:oleObj>
              </mc:Choice>
              <mc:Fallback>
                <p:oleObj name="Equation" r:id="rId3" imgW="1637589" imgH="444307" progId="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212976"/>
                        <a:ext cx="2376264" cy="6447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46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1098" y="214313"/>
            <a:ext cx="3781102" cy="1462087"/>
          </a:xfrm>
        </p:spPr>
        <p:txBody>
          <a:bodyPr/>
          <a:lstStyle/>
          <a:p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2.2.2 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正规式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3567" y="2132856"/>
            <a:ext cx="8460433" cy="44644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正规式的代数定律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若两个正规式所表示的正规集相同，则认为二者等价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A1.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600" b="1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r|s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600" b="1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s|r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		</a:t>
            </a:r>
            <a:r>
              <a:rPr lang="en-US" altLang="zh-CN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A6. 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r(</a:t>
            </a:r>
            <a:r>
              <a:rPr lang="en-US" altLang="zh-CN" sz="2600" b="1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s|t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)=</a:t>
            </a:r>
            <a:r>
              <a:rPr lang="en-US" altLang="zh-CN" sz="2600" b="1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rs|rt</a:t>
            </a:r>
            <a:endParaRPr lang="en-US" altLang="zh-CN" sz="2600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A2. 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600" b="1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r|r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=r 			</a:t>
            </a:r>
            <a:r>
              <a:rPr lang="en-US" altLang="zh-CN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A7.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 (</a:t>
            </a:r>
            <a:r>
              <a:rPr lang="en-US" altLang="zh-CN" sz="2600" b="1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s|t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)r=</a:t>
            </a:r>
            <a:r>
              <a:rPr lang="en-US" altLang="zh-CN" sz="2600" b="1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sr</a:t>
            </a:r>
            <a:r>
              <a:rPr lang="en-US" altLang="zh-CN" sz="2600" b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|tr</a:t>
            </a:r>
            <a:endParaRPr lang="en-US" altLang="zh-CN" sz="2600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A3.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r|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=r			</a:t>
            </a:r>
            <a:r>
              <a:rPr lang="en-US" altLang="zh-CN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A8.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 r=r=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A4.  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(</a:t>
            </a:r>
            <a:r>
              <a:rPr lang="en-US" altLang="zh-CN" sz="2600" b="1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r|s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)|t=r|(</a:t>
            </a:r>
            <a:r>
              <a:rPr lang="en-US" altLang="zh-CN" sz="2600" b="1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s|t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	</a:t>
            </a:r>
            <a:r>
              <a:rPr lang="en-US" altLang="zh-CN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A9.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 r=r=r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A5.  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(</a:t>
            </a:r>
            <a:r>
              <a:rPr lang="en-US" altLang="zh-CN" sz="2600" b="1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rs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)t=r(</a:t>
            </a:r>
            <a:r>
              <a:rPr lang="en-US" altLang="zh-CN" sz="2600" b="1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st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		</a:t>
            </a:r>
            <a:r>
              <a:rPr lang="en-US" altLang="zh-CN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A10.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 r*=(|r)*=|</a:t>
            </a:r>
            <a:r>
              <a:rPr lang="en-US" altLang="zh-CN" sz="2600" b="1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rr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*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					</a:t>
            </a:r>
            <a:r>
              <a:rPr lang="en-US" altLang="zh-CN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 A11.</a:t>
            </a:r>
            <a:r>
              <a:rPr lang="en-US" altLang="zh-CN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 r* r*=r* </a:t>
            </a:r>
          </a:p>
        </p:txBody>
      </p:sp>
    </p:spTree>
    <p:extLst>
      <p:ext uri="{BB962C8B-B14F-4D97-AF65-F5344CB8AC3E}">
        <p14:creationId xmlns:p14="http://schemas.microsoft.com/office/powerpoint/2010/main" val="3665925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>
            <a:extLst>
              <a:ext uri="{FF2B5EF4-FFF2-40B4-BE49-F238E27FC236}">
                <a16:creationId xmlns:a16="http://schemas.microsoft.com/office/drawing/2014/main" id="{036544E0-8DF5-47C1-880F-BC03D06D2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2768" y="489248"/>
            <a:ext cx="4538464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2.2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.3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 正规定义</a:t>
            </a:r>
          </a:p>
        </p:txBody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75124C72-AB6A-4036-B344-7D2D409F3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04256"/>
            <a:ext cx="8569325" cy="4349080"/>
          </a:xfrm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zh-CN" b="1" dirty="0"/>
              <a:t>	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  <a:cs typeface="+mn-cs"/>
              </a:rPr>
              <a:t>对正规式命名，使表示简洁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800" b="1" i="1" dirty="0">
                <a:cs typeface="Times New Roman" panose="02020603050405020304" pitchFamily="18" charset="0"/>
              </a:rPr>
              <a:t> 		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d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. . 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  <a:p>
            <a:pPr lvl="1" algn="just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各个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的名字都不同</a:t>
            </a:r>
          </a:p>
          <a:p>
            <a:pPr lvl="1" algn="just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每个 </a:t>
            </a:r>
            <a:r>
              <a:rPr lang="en-US" altLang="zh-CN" b="1" i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都是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 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}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上的正规式</a:t>
            </a:r>
            <a:endParaRPr lang="en-US" altLang="zh-CN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1026">
            <a:extLst>
              <a:ext uri="{FF2B5EF4-FFF2-40B4-BE49-F238E27FC236}">
                <a16:creationId xmlns:a16="http://schemas.microsoft.com/office/drawing/2014/main" id="{19A6D776-2690-4F84-AE3A-50B8BF2ED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696" y="386318"/>
            <a:ext cx="4536504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2.2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.3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  正规定义 </a:t>
            </a:r>
          </a:p>
        </p:txBody>
      </p:sp>
      <p:sp>
        <p:nvSpPr>
          <p:cNvPr id="374787" name="Rectangle 1027">
            <a:extLst>
              <a:ext uri="{FF2B5EF4-FFF2-40B4-BE49-F238E27FC236}">
                <a16:creationId xmlns:a16="http://schemas.microsoft.com/office/drawing/2014/main" id="{75001366-BE9C-4FDF-B89C-440556C18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7" y="2204864"/>
            <a:ext cx="8569325" cy="3917032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正规定义的例子</a:t>
            </a:r>
          </a:p>
          <a:p>
            <a:pPr lvl="1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语言的标识符是字母、数字和下划线组成的串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88900" indent="-88900" algn="just"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	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… |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447675" algn="just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digit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1 | … | 9</a:t>
            </a:r>
          </a:p>
          <a:p>
            <a:pPr marL="88900" indent="-889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id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letter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letter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digit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3" name="Rectangle 3">
            <a:extLst>
              <a:ext uri="{FF2B5EF4-FFF2-40B4-BE49-F238E27FC236}">
                <a16:creationId xmlns:a16="http://schemas.microsoft.com/office/drawing/2014/main" id="{7F3122E8-5D7A-467E-8327-211FB71A5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569325" cy="485140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正规定义的例子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无符号数集合，例1946，11.28，63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E8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，1.99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	digit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0</a:t>
            </a:r>
            <a:r>
              <a:rPr lang="en-US" altLang="zh-CN" sz="2800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| 1 | … | 9</a:t>
            </a:r>
          </a:p>
          <a:p>
            <a:pPr algn="just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digits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digit digit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*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optional_fraction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.digits|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optional_exponent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 E ( + |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) digits ) |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number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digits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optional_fraction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optional_exponent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简化表示</a:t>
            </a:r>
          </a:p>
          <a:p>
            <a:pPr algn="just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	number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digit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(.digit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)? (E(+|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)? digit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)?</a:t>
            </a: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D4A467FE-399A-413C-9713-970C6F1A0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696" y="386318"/>
            <a:ext cx="4536504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2.2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.3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  正规定义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9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93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978" y="764704"/>
            <a:ext cx="4861222" cy="911696"/>
          </a:xfrm>
        </p:spPr>
        <p:txBody>
          <a:bodyPr/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2.2.4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0938" y="1866541"/>
            <a:ext cx="7772400" cy="4114800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状态转换图概述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z="3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状态转换图：有限自动机的直观图示</a:t>
            </a:r>
            <a:endParaRPr lang="en-US" altLang="zh-CN" sz="3000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  <a:p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0949" y="3070701"/>
            <a:ext cx="412105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000099"/>
                </a:solidFill>
                <a:ea typeface="华文新魏" pitchFamily="2" charset="-122"/>
              </a:rPr>
              <a:t>复印机的工作过程</a:t>
            </a:r>
            <a:endParaRPr lang="zh-CN" altLang="en-US" sz="3600" b="1" dirty="0">
              <a:ea typeface="华文新魏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F4DDBC-5353-4B7A-B7C9-9B0E82A94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30947"/>
            <a:ext cx="3114675" cy="2910421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C9FBF13A-730D-4A3C-B274-20C6F91A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570" y="3758939"/>
            <a:ext cx="5297910" cy="291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30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367531" y="1916832"/>
            <a:ext cx="8776469" cy="494116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状态转换图概述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状态转换图的</a:t>
            </a: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作用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词法分析器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的一个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中间步骤</a:t>
            </a:r>
            <a:endParaRPr lang="en-US" altLang="zh-CN" sz="2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31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正规式</a:t>
            </a:r>
            <a:r>
              <a:rPr lang="zh-CN" altLang="en-US" sz="3100" dirty="0">
                <a:sym typeface="Wingdings" panose="05000000000000000000" pitchFamily="2" charset="2"/>
              </a:rPr>
              <a:t></a:t>
            </a:r>
            <a:r>
              <a:rPr lang="zh-CN" altLang="en-US" sz="31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状态转换图；</a:t>
            </a:r>
            <a:endParaRPr lang="en-US" altLang="zh-CN" sz="31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3100" dirty="0"/>
          </a:p>
          <a:p>
            <a:pPr marL="0" lvl="1" indent="0">
              <a:lnSpc>
                <a:spcPct val="12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3100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2.</a:t>
            </a:r>
            <a:r>
              <a:rPr lang="zh-CN" altLang="en-US" sz="3100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状态转换图的构成</a:t>
            </a:r>
            <a:endParaRPr lang="en-US" altLang="zh-CN" sz="3100" b="1" dirty="0"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lvl="2" indent="-342900">
              <a:lnSpc>
                <a:spcPct val="120000"/>
              </a:lnSpc>
              <a:buSzPct val="60000"/>
            </a:pPr>
            <a:r>
              <a:rPr lang="zh-CN" altLang="en-US" sz="31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状态：</a:t>
            </a:r>
            <a:r>
              <a:rPr lang="zh-CN" altLang="en-US" sz="3100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节点或圆圈，寻找匹配某个单词过程中出现的情况</a:t>
            </a:r>
            <a:endParaRPr lang="en-US" altLang="zh-CN" sz="3100" b="1" dirty="0"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lvl="2" indent="-342900">
              <a:lnSpc>
                <a:spcPct val="120000"/>
              </a:lnSpc>
              <a:buSzPct val="60000"/>
            </a:pPr>
            <a:r>
              <a:rPr lang="zh-CN" altLang="en-US" sz="31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有向边： </a:t>
            </a:r>
            <a:r>
              <a:rPr lang="zh-CN" altLang="en-US" sz="3100" b="1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从一个状态指向另一个状态</a:t>
            </a:r>
            <a:endParaRPr lang="en-US" altLang="zh-CN" sz="3100" b="1" dirty="0"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lvl="2" indent="-342900">
              <a:lnSpc>
                <a:spcPct val="120000"/>
              </a:lnSpc>
              <a:buSzPct val="60000"/>
            </a:pPr>
            <a:r>
              <a:rPr lang="zh-CN" altLang="en-US" sz="31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接受状态或最终状态：</a:t>
            </a:r>
            <a:r>
              <a:rPr lang="zh-CN" altLang="en-US" sz="31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zh-CN" altLang="en-US" sz="31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双圈</a:t>
            </a:r>
            <a:r>
              <a:rPr lang="zh-CN" altLang="en-US" sz="31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</a:t>
            </a:r>
            <a:endParaRPr lang="en-US" altLang="zh-CN" sz="31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2" indent="-342900">
              <a:lnSpc>
                <a:spcPct val="120000"/>
              </a:lnSpc>
              <a:buSzPct val="60000"/>
            </a:pPr>
            <a:r>
              <a:rPr lang="zh-CN" altLang="en-US" sz="31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开始状态或初始状态：</a:t>
            </a:r>
            <a:r>
              <a:rPr lang="zh-CN" altLang="en-US" sz="31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一个没有出发节点的、标号为“开始”的边指明</a:t>
            </a:r>
          </a:p>
          <a:p>
            <a:pPr marL="0" lvl="1" indent="0">
              <a:lnSpc>
                <a:spcPct val="90000"/>
              </a:lnSpc>
              <a:buClr>
                <a:schemeClr val="folHlink"/>
              </a:buClr>
              <a:buSzPct val="60000"/>
              <a:buNone/>
            </a:pP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1" indent="0">
              <a:lnSpc>
                <a:spcPct val="90000"/>
              </a:lnSpc>
              <a:buClr>
                <a:schemeClr val="folHlink"/>
              </a:buClr>
              <a:buSzPct val="60000"/>
              <a:buNone/>
            </a:pP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7907162" y="359376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648895" y="3628687"/>
            <a:ext cx="431800" cy="4333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872858" y="3628687"/>
            <a:ext cx="431800" cy="4333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7953945" y="3628687"/>
            <a:ext cx="431800" cy="4333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6080695" y="38461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7306245" y="38461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046541" y="3496276"/>
            <a:ext cx="865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 dirty="0">
                <a:latin typeface="Tahoma" panose="020B0604030504040204" pitchFamily="34" charset="0"/>
              </a:rPr>
              <a:t>letter</a:t>
            </a:r>
            <a:endParaRPr kumimoji="1"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225307" y="3416092"/>
            <a:ext cx="936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 dirty="0">
                <a:latin typeface="Tahoma" panose="020B0604030504040204" pitchFamily="34" charset="0"/>
              </a:rPr>
              <a:t>other</a:t>
            </a:r>
            <a:endParaRPr kumimoji="1"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6706170" y="3112750"/>
            <a:ext cx="887413" cy="588962"/>
          </a:xfrm>
          <a:custGeom>
            <a:avLst/>
            <a:gdLst>
              <a:gd name="T0" fmla="*/ 2147483647 w 559"/>
              <a:gd name="T1" fmla="*/ 2147483647 h 371"/>
              <a:gd name="T2" fmla="*/ 2147483647 w 559"/>
              <a:gd name="T3" fmla="*/ 2147483647 h 371"/>
              <a:gd name="T4" fmla="*/ 2147483647 w 559"/>
              <a:gd name="T5" fmla="*/ 2147483647 h 371"/>
              <a:gd name="T6" fmla="*/ 2147483647 w 559"/>
              <a:gd name="T7" fmla="*/ 2147483647 h 371"/>
              <a:gd name="T8" fmla="*/ 0 60000 65536"/>
              <a:gd name="T9" fmla="*/ 0 60000 65536"/>
              <a:gd name="T10" fmla="*/ 0 60000 65536"/>
              <a:gd name="T11" fmla="*/ 0 60000 65536"/>
              <a:gd name="T12" fmla="*/ 0 w 559"/>
              <a:gd name="T13" fmla="*/ 0 h 371"/>
              <a:gd name="T14" fmla="*/ 559 w 559"/>
              <a:gd name="T15" fmla="*/ 371 h 3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" h="371">
                <a:moveTo>
                  <a:pt x="332" y="371"/>
                </a:moveTo>
                <a:cubicBezTo>
                  <a:pt x="445" y="238"/>
                  <a:pt x="559" y="106"/>
                  <a:pt x="514" y="53"/>
                </a:cubicBezTo>
                <a:cubicBezTo>
                  <a:pt x="469" y="0"/>
                  <a:pt x="120" y="8"/>
                  <a:pt x="60" y="53"/>
                </a:cubicBezTo>
                <a:cubicBezTo>
                  <a:pt x="0" y="98"/>
                  <a:pt x="75" y="211"/>
                  <a:pt x="151" y="325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207448" y="2780928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latin typeface="Tahoma" panose="020B0604030504040204" pitchFamily="34" charset="0"/>
              </a:rPr>
              <a:t>letter </a:t>
            </a:r>
            <a:r>
              <a:rPr kumimoji="1" lang="zh-CN" altLang="en-US" sz="2000" b="1" dirty="0">
                <a:latin typeface="Tahoma" panose="020B0604030504040204" pitchFamily="34" charset="0"/>
              </a:rPr>
              <a:t>或</a:t>
            </a:r>
            <a:r>
              <a:rPr kumimoji="1" lang="en-US" altLang="zh-CN" sz="2000" b="1" dirty="0">
                <a:latin typeface="Tahoma" panose="020B0604030504040204" pitchFamily="34" charset="0"/>
              </a:rPr>
              <a:t> digit</a:t>
            </a:r>
            <a:endParaRPr kumimoji="1" lang="zh-CN" altLang="en-US" sz="2000" b="1" dirty="0">
              <a:latin typeface="Tahoma" panose="020B0604030504040204" pitchFamily="34" charset="0"/>
            </a:endParaRPr>
          </a:p>
        </p:txBody>
      </p:sp>
      <p:cxnSp>
        <p:nvCxnSpPr>
          <p:cNvPr id="8209" name="直接箭头连接符 20"/>
          <p:cNvCxnSpPr>
            <a:cxnSpLocks noChangeShapeType="1"/>
          </p:cNvCxnSpPr>
          <p:nvPr/>
        </p:nvCxnSpPr>
        <p:spPr bwMode="auto">
          <a:xfrm>
            <a:off x="5260751" y="3740308"/>
            <a:ext cx="389732" cy="585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4644008" y="3499041"/>
            <a:ext cx="692149" cy="37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开始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6F6DD2DB-E795-4E01-930C-EE5035DF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978" y="764704"/>
            <a:ext cx="4861222" cy="911696"/>
          </a:xfrm>
        </p:spPr>
        <p:txBody>
          <a:bodyPr/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2.2.4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状态转换图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8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762000"/>
          </a:xfrm>
        </p:spPr>
        <p:txBody>
          <a:bodyPr/>
          <a:lstStyle/>
          <a:p>
            <a:r>
              <a:rPr lang="zh-CN" altLang="en-US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主要内容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1356" y="2492896"/>
            <a:ext cx="7761287" cy="3011487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z="3200" b="1" dirty="0">
                <a:latin typeface="Times New Roman" pitchFamily="18" charset="0"/>
                <a:ea typeface="华文新魏" pitchFamily="2" charset="-122"/>
                <a:cs typeface="+mn-cs"/>
              </a:rPr>
              <a:t>词法分析器（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</a:rPr>
              <a:t>Lexical Analyzer, Scanner</a:t>
            </a: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）</a:t>
            </a:r>
            <a:endParaRPr lang="en-US" altLang="zh-CN" sz="3200" b="1" dirty="0">
              <a:latin typeface="Times New Roman" pitchFamily="18" charset="0"/>
              <a:ea typeface="华文新魏" pitchFamily="2" charset="-122"/>
              <a:cs typeface="+mn-cs"/>
            </a:endParaRPr>
          </a:p>
          <a:p>
            <a:pPr lvl="1"/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把构成源程序的字符流翻译成记号流，还完成和用户接口的一些任务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z="3200" b="1" dirty="0">
                <a:latin typeface="Times New Roman" pitchFamily="18" charset="0"/>
                <a:ea typeface="华文新魏" pitchFamily="2" charset="-122"/>
                <a:cs typeface="+mn-cs"/>
              </a:rPr>
              <a:t>围绕词法分析器的自动生成展开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z="3200" b="1" dirty="0">
                <a:latin typeface="Times New Roman" pitchFamily="18" charset="0"/>
                <a:ea typeface="华文新魏" pitchFamily="2" charset="-122"/>
                <a:cs typeface="+mn-cs"/>
              </a:rPr>
              <a:t>介绍正规式、状态转换图和有限自动机概念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1801263"/>
            <a:ext cx="4100425" cy="665260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关系运算符的转换图：</a:t>
            </a: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AD53FB6-E53A-4C16-AE4C-CFF40F2CEA09}"/>
              </a:ext>
            </a:extLst>
          </p:cNvPr>
          <p:cNvSpPr txBox="1">
            <a:spLocks/>
          </p:cNvSpPr>
          <p:nvPr/>
        </p:nvSpPr>
        <p:spPr bwMode="auto">
          <a:xfrm>
            <a:off x="1730376" y="775738"/>
            <a:ext cx="4405312" cy="91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40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2.2.4   </a:t>
            </a:r>
            <a:r>
              <a:rPr lang="zh-CN" altLang="en-US" sz="40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状态转换图</a:t>
            </a:r>
            <a:endParaRPr lang="zh-CN" altLang="en-US" sz="4000" kern="0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91C87D97-C6E1-475E-A81A-55E37BDFA36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32856"/>
            <a:ext cx="8382000" cy="4329113"/>
            <a:chOff x="240" y="1290"/>
            <a:chExt cx="5280" cy="2727"/>
          </a:xfrm>
        </p:grpSpPr>
        <p:sp>
          <p:nvSpPr>
            <p:cNvPr id="14" name="Rectangle 5" descr="Green marble">
              <a:extLst>
                <a:ext uri="{FF2B5EF4-FFF2-40B4-BE49-F238E27FC236}">
                  <a16:creationId xmlns:a16="http://schemas.microsoft.com/office/drawing/2014/main" id="{874A5922-303C-4D2C-8DA3-9602571B5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1490"/>
              <a:ext cx="2775" cy="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Rectangle 6" descr="Green marble">
              <a:extLst>
                <a:ext uri="{FF2B5EF4-FFF2-40B4-BE49-F238E27FC236}">
                  <a16:creationId xmlns:a16="http://schemas.microsoft.com/office/drawing/2014/main" id="{2E9FDB53-A8B5-4C55-8C80-31065D03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1490"/>
              <a:ext cx="2919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">
              <a:spAutoFit/>
            </a:bodyPr>
            <a:lstStyle/>
            <a:p>
              <a:pPr algn="just"/>
              <a:r>
                <a:rPr lang="zh-CN" altLang="en-US" sz="1000"/>
                <a:t> </a:t>
              </a:r>
              <a:endParaRPr lang="zh-CN" altLang="en-US" sz="2600" b="1">
                <a:latin typeface="宋体" panose="02010600030101010101" pitchFamily="2" charset="-122"/>
              </a:endParaRPr>
            </a:p>
            <a:p>
              <a:pPr algn="l"/>
              <a:endParaRPr lang="zh-CN" altLang="en-US"/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F08AA5E3-6131-494D-98FD-EEFD6E0C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621"/>
              <a:ext cx="354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79200" tIns="3600" rIns="90000" bIns="46800"/>
            <a:lstStyle/>
            <a:p>
              <a:pPr algn="just"/>
              <a:r>
                <a:rPr lang="zh-CN" altLang="en-US" b="1"/>
                <a:t>0</a:t>
              </a:r>
            </a:p>
          </p:txBody>
        </p: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E59506CD-0DBE-4828-B5FE-E69CD60C8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" y="2702"/>
              <a:ext cx="354" cy="322"/>
              <a:chOff x="7120" y="12162"/>
              <a:chExt cx="425" cy="425"/>
            </a:xfrm>
          </p:grpSpPr>
          <p:sp>
            <p:nvSpPr>
              <p:cNvPr id="64" name="Oval 9">
                <a:extLst>
                  <a:ext uri="{FF2B5EF4-FFF2-40B4-BE49-F238E27FC236}">
                    <a16:creationId xmlns:a16="http://schemas.microsoft.com/office/drawing/2014/main" id="{56FFC666-04DB-4F53-B6B5-9E25DD0F4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9200" tIns="3600" rIns="90000" bIns="4680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65" name="Oval 10">
                <a:extLst>
                  <a:ext uri="{FF2B5EF4-FFF2-40B4-BE49-F238E27FC236}">
                    <a16:creationId xmlns:a16="http://schemas.microsoft.com/office/drawing/2014/main" id="{1B56E42A-9CD7-465C-A0C0-76128159E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/>
              <a:p>
                <a:pPr algn="just"/>
                <a:r>
                  <a:rPr lang="zh-CN" altLang="en-US" b="1"/>
                  <a:t>5</a:t>
                </a:r>
              </a:p>
            </p:txBody>
          </p:sp>
        </p:grp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CA2FE68B-8B68-457E-92DC-A6BBBE788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825"/>
              <a:ext cx="354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79200" tIns="3600" rIns="90000" bIns="46800"/>
            <a:lstStyle/>
            <a:p>
              <a:pPr algn="just"/>
              <a:r>
                <a:rPr lang="zh-CN" altLang="en-US" b="1"/>
                <a:t>1</a:t>
              </a: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86A4C2A8-3502-4F3D-9378-423D6C7F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3378"/>
              <a:ext cx="354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79200" tIns="3600" rIns="90000" bIns="46800"/>
            <a:lstStyle/>
            <a:p>
              <a:pPr algn="just"/>
              <a:r>
                <a:rPr lang="zh-CN" altLang="en-US" b="1"/>
                <a:t>6</a:t>
              </a:r>
            </a:p>
          </p:txBody>
        </p:sp>
        <p:grpSp>
          <p:nvGrpSpPr>
            <p:cNvPr id="23" name="Group 13">
              <a:extLst>
                <a:ext uri="{FF2B5EF4-FFF2-40B4-BE49-F238E27FC236}">
                  <a16:creationId xmlns:a16="http://schemas.microsoft.com/office/drawing/2014/main" id="{38154F62-B881-4DDE-8D51-8289DC9C5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334"/>
              <a:ext cx="354" cy="323"/>
              <a:chOff x="7120" y="12162"/>
              <a:chExt cx="425" cy="425"/>
            </a:xfrm>
          </p:grpSpPr>
          <p:sp>
            <p:nvSpPr>
              <p:cNvPr id="62" name="Oval 14">
                <a:extLst>
                  <a:ext uri="{FF2B5EF4-FFF2-40B4-BE49-F238E27FC236}">
                    <a16:creationId xmlns:a16="http://schemas.microsoft.com/office/drawing/2014/main" id="{7E3D8F68-0624-4AA6-86A5-B2549F407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9200" tIns="3600" rIns="90000" bIns="4680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3" name="Oval 15">
                <a:extLst>
                  <a:ext uri="{FF2B5EF4-FFF2-40B4-BE49-F238E27FC236}">
                    <a16:creationId xmlns:a16="http://schemas.microsoft.com/office/drawing/2014/main" id="{179C3CAF-69F0-4DEF-AE8A-487381B03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/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grpSp>
          <p:nvGrpSpPr>
            <p:cNvPr id="24" name="Group 16">
              <a:extLst>
                <a:ext uri="{FF2B5EF4-FFF2-40B4-BE49-F238E27FC236}">
                  <a16:creationId xmlns:a16="http://schemas.microsoft.com/office/drawing/2014/main" id="{6F886712-E00B-4843-8629-34230FCCE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2270"/>
              <a:ext cx="354" cy="323"/>
              <a:chOff x="7120" y="12162"/>
              <a:chExt cx="425" cy="425"/>
            </a:xfrm>
          </p:grpSpPr>
          <p:sp>
            <p:nvSpPr>
              <p:cNvPr id="60" name="Oval 17">
                <a:extLst>
                  <a:ext uri="{FF2B5EF4-FFF2-40B4-BE49-F238E27FC236}">
                    <a16:creationId xmlns:a16="http://schemas.microsoft.com/office/drawing/2014/main" id="{5F896518-1555-466A-B47C-B2E506E73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9200" tIns="3600" rIns="90000" bIns="4680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1" name="Oval 18">
                <a:extLst>
                  <a:ext uri="{FF2B5EF4-FFF2-40B4-BE49-F238E27FC236}">
                    <a16:creationId xmlns:a16="http://schemas.microsoft.com/office/drawing/2014/main" id="{682A49FF-B577-4583-AAA2-47D8D9687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/>
              <a:p>
                <a:pPr algn="just"/>
                <a:r>
                  <a:rPr lang="zh-CN" altLang="en-US" b="1"/>
                  <a:t>4</a:t>
                </a:r>
              </a:p>
            </p:txBody>
          </p:sp>
        </p:grpSp>
        <p:grpSp>
          <p:nvGrpSpPr>
            <p:cNvPr id="25" name="Group 19">
              <a:extLst>
                <a:ext uri="{FF2B5EF4-FFF2-40B4-BE49-F238E27FC236}">
                  <a16:creationId xmlns:a16="http://schemas.microsoft.com/office/drawing/2014/main" id="{13DA143B-6E6D-46BA-AC99-586EC35DF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1" y="3694"/>
              <a:ext cx="354" cy="323"/>
              <a:chOff x="7120" y="12162"/>
              <a:chExt cx="425" cy="425"/>
            </a:xfrm>
          </p:grpSpPr>
          <p:sp>
            <p:nvSpPr>
              <p:cNvPr id="58" name="Oval 20">
                <a:extLst>
                  <a:ext uri="{FF2B5EF4-FFF2-40B4-BE49-F238E27FC236}">
                    <a16:creationId xmlns:a16="http://schemas.microsoft.com/office/drawing/2014/main" id="{A71F4537-79F8-4465-8FBD-F82F58994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9200" tIns="3600" rIns="90000" bIns="4680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59" name="Oval 21">
                <a:extLst>
                  <a:ext uri="{FF2B5EF4-FFF2-40B4-BE49-F238E27FC236}">
                    <a16:creationId xmlns:a16="http://schemas.microsoft.com/office/drawing/2014/main" id="{97E9172E-CB82-4678-A6F9-58E95AAE2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/>
              <a:p>
                <a:pPr algn="just"/>
                <a:r>
                  <a:rPr lang="zh-CN" altLang="en-US" b="1"/>
                  <a:t>8</a:t>
                </a:r>
              </a:p>
            </p:txBody>
          </p:sp>
        </p:grpSp>
        <p:grpSp>
          <p:nvGrpSpPr>
            <p:cNvPr id="26" name="Group 22">
              <a:extLst>
                <a:ext uri="{FF2B5EF4-FFF2-40B4-BE49-F238E27FC236}">
                  <a16:creationId xmlns:a16="http://schemas.microsoft.com/office/drawing/2014/main" id="{9F5F6488-7EC2-4E1A-8903-EDED32DA6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802"/>
              <a:ext cx="354" cy="323"/>
              <a:chOff x="7120" y="12162"/>
              <a:chExt cx="425" cy="425"/>
            </a:xfrm>
          </p:grpSpPr>
          <p:sp>
            <p:nvSpPr>
              <p:cNvPr id="56" name="Oval 23">
                <a:extLst>
                  <a:ext uri="{FF2B5EF4-FFF2-40B4-BE49-F238E27FC236}">
                    <a16:creationId xmlns:a16="http://schemas.microsoft.com/office/drawing/2014/main" id="{21E3A703-560D-4324-96CD-2F1268782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9200" tIns="3600" rIns="90000" bIns="4680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57" name="Oval 24">
                <a:extLst>
                  <a:ext uri="{FF2B5EF4-FFF2-40B4-BE49-F238E27FC236}">
                    <a16:creationId xmlns:a16="http://schemas.microsoft.com/office/drawing/2014/main" id="{5B42ADFB-EEB8-458E-A1A6-A57D1D43F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/>
              <a:p>
                <a:pPr algn="just"/>
                <a:r>
                  <a:rPr lang="zh-CN" altLang="en-US" b="1"/>
                  <a:t>3</a:t>
                </a:r>
              </a:p>
            </p:txBody>
          </p:sp>
        </p:grpSp>
        <p:grpSp>
          <p:nvGrpSpPr>
            <p:cNvPr id="27" name="Group 25">
              <a:extLst>
                <a:ext uri="{FF2B5EF4-FFF2-40B4-BE49-F238E27FC236}">
                  <a16:creationId xmlns:a16="http://schemas.microsoft.com/office/drawing/2014/main" id="{6F63D7C0-5B1C-4FDC-9F9A-B7F89B078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3181"/>
              <a:ext cx="354" cy="322"/>
              <a:chOff x="7120" y="12162"/>
              <a:chExt cx="425" cy="425"/>
            </a:xfrm>
          </p:grpSpPr>
          <p:sp>
            <p:nvSpPr>
              <p:cNvPr id="54" name="Oval 26">
                <a:extLst>
                  <a:ext uri="{FF2B5EF4-FFF2-40B4-BE49-F238E27FC236}">
                    <a16:creationId xmlns:a16="http://schemas.microsoft.com/office/drawing/2014/main" id="{0B821196-311D-4F8D-BC01-56D47C5C4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9200" tIns="3600" rIns="90000" bIns="4680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55" name="Oval 27">
                <a:extLst>
                  <a:ext uri="{FF2B5EF4-FFF2-40B4-BE49-F238E27FC236}">
                    <a16:creationId xmlns:a16="http://schemas.microsoft.com/office/drawing/2014/main" id="{4FB4E587-B3D0-4E13-A4DF-6E54504A6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/>
              <a:p>
                <a:pPr algn="just"/>
                <a:r>
                  <a:rPr lang="zh-CN" altLang="en-US" b="1"/>
                  <a:t>7</a:t>
                </a:r>
              </a:p>
            </p:txBody>
          </p:sp>
        </p:grp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F2445572-D3C4-44E7-BED8-0AB39F175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781"/>
              <a:ext cx="6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6D8C75AC-D711-49FE-945A-9EFF009AB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0" y="2066"/>
              <a:ext cx="913" cy="5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4E86F429-36C1-4D19-80BF-A35260170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0" y="1508"/>
              <a:ext cx="1038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73AEB046-37DC-4DE2-84AB-EC140D30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3" y="1986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C377B31B-E7DC-4CE7-B2FE-14DC74B00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2078"/>
              <a:ext cx="1012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2233E777-AA08-4278-A275-784E51FEA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2807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F6C46F54-787B-4665-A75B-57DD0D4EC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0" y="2874"/>
              <a:ext cx="875" cy="5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C2A46372-8990-4818-ABB4-F8673D72B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" y="3593"/>
              <a:ext cx="1025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5B5C6A08-9FFA-4466-89BA-CF4DB0069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3" y="3308"/>
              <a:ext cx="1000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CA0488F4-C425-4206-BF07-696C8391D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290"/>
              <a:ext cx="169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return(relop, LE)</a:t>
              </a: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3CEA1203-DE2C-4042-9ECD-1D6D21A8F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1758"/>
              <a:ext cx="161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return(relop, NE)</a:t>
              </a:r>
              <a:endParaRPr lang="en-US" altLang="zh-CN" sz="1000" b="1"/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BBD92F7C-0DC4-4A11-BE07-635EA263E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94"/>
              <a:ext cx="1584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return(relop, LT)</a:t>
              </a: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9A9FF1FF-5F43-4DC6-B3E3-F061A1019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3136"/>
              <a:ext cx="1607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return(relop, GE)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795B0F5C-6AA4-4E81-9AD9-890093136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3660"/>
              <a:ext cx="1607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return(relop, GT)</a:t>
              </a: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BC94A737-E863-4EA2-8C58-1153C912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92"/>
              <a:ext cx="163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return(relop, EQ)</a:t>
              </a: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219F5AC5-EE81-4B7E-B860-970E6517B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66"/>
              <a:ext cx="57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72996910-FF3F-4568-8066-EBB1D58D3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04"/>
              <a:ext cx="19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&lt;</a:t>
              </a:r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FCBD79C8-1348-472A-B741-3471C4217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457"/>
              <a:ext cx="23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=</a:t>
              </a: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B0DC5D66-4FCC-450C-BC26-4C3D6A5EB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42"/>
              <a:ext cx="19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&gt;</a:t>
              </a: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8DFEB303-4F55-4562-BD41-E8962B3E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56"/>
              <a:ext cx="35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=</a:t>
              </a: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A26C3052-9225-46F2-96E9-D0AF1647E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18"/>
              <a:ext cx="29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&gt;</a:t>
              </a:r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id="{36561C09-6D48-4081-9369-AAB89BC06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3169"/>
              <a:ext cx="259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=</a:t>
              </a:r>
            </a:p>
          </p:txBody>
        </p:sp>
        <p:sp>
          <p:nvSpPr>
            <p:cNvPr id="50" name="Rectangle 50">
              <a:extLst>
                <a:ext uri="{FF2B5EF4-FFF2-40B4-BE49-F238E27FC236}">
                  <a16:creationId xmlns:a16="http://schemas.microsoft.com/office/drawing/2014/main" id="{7287EA99-366E-4B0E-8ACF-D17460A2A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3543"/>
              <a:ext cx="13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*</a:t>
              </a:r>
            </a:p>
          </p:txBody>
        </p:sp>
        <p:sp>
          <p:nvSpPr>
            <p:cNvPr id="51" name="Rectangle 51">
              <a:extLst>
                <a:ext uri="{FF2B5EF4-FFF2-40B4-BE49-F238E27FC236}">
                  <a16:creationId xmlns:a16="http://schemas.microsoft.com/office/drawing/2014/main" id="{1800AB48-627A-41FC-A5BA-83341A559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49"/>
              <a:ext cx="14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zh-CN" altLang="en-US" b="1"/>
                <a:t>*</a:t>
              </a:r>
            </a:p>
          </p:txBody>
        </p:sp>
        <p:sp>
          <p:nvSpPr>
            <p:cNvPr id="52" name="Rectangle 52">
              <a:extLst>
                <a:ext uri="{FF2B5EF4-FFF2-40B4-BE49-F238E27FC236}">
                  <a16:creationId xmlns:a16="http://schemas.microsoft.com/office/drawing/2014/main" id="{9BB93401-BE68-4E9D-88A9-6A99CA76A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60"/>
              <a:ext cx="63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other</a:t>
              </a:r>
            </a:p>
          </p:txBody>
        </p:sp>
        <p:sp>
          <p:nvSpPr>
            <p:cNvPr id="53" name="Rectangle 53">
              <a:extLst>
                <a:ext uri="{FF2B5EF4-FFF2-40B4-BE49-F238E27FC236}">
                  <a16:creationId xmlns:a16="http://schemas.microsoft.com/office/drawing/2014/main" id="{C958CDCD-8A42-4736-B159-802F1B55B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256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28800"/>
            <a:lstStyle/>
            <a:p>
              <a:pPr algn="just"/>
              <a:r>
                <a:rPr lang="en-US" altLang="zh-CN" b="1"/>
                <a:t>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83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3">
            <a:extLst>
              <a:ext uri="{FF2B5EF4-FFF2-40B4-BE49-F238E27FC236}">
                <a16:creationId xmlns:a16="http://schemas.microsoft.com/office/drawing/2014/main" id="{9710FB47-4CE4-40BC-A8BB-A76B0F04D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128" y="2173207"/>
            <a:ext cx="5146977" cy="58737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标识符和关键字的转换图</a:t>
            </a:r>
          </a:p>
        </p:txBody>
      </p:sp>
      <p:sp>
        <p:nvSpPr>
          <p:cNvPr id="343178" name="Rectangle 138">
            <a:extLst>
              <a:ext uri="{FF2B5EF4-FFF2-40B4-BE49-F238E27FC236}">
                <a16:creationId xmlns:a16="http://schemas.microsoft.com/office/drawing/2014/main" id="{A46FDD3B-5B45-475E-9FA5-28B64156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78088"/>
            <a:ext cx="8229600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320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800" b="1"/>
          </a:p>
        </p:txBody>
      </p:sp>
      <p:grpSp>
        <p:nvGrpSpPr>
          <p:cNvPr id="343202" name="Group 162">
            <a:extLst>
              <a:ext uri="{FF2B5EF4-FFF2-40B4-BE49-F238E27FC236}">
                <a16:creationId xmlns:a16="http://schemas.microsoft.com/office/drawing/2014/main" id="{2C030F76-6B6B-4D90-83A9-5ABD01E83CD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6586"/>
            <a:ext cx="8382000" cy="1606550"/>
            <a:chOff x="288" y="1680"/>
            <a:chExt cx="5280" cy="1012"/>
          </a:xfrm>
        </p:grpSpPr>
        <p:sp>
          <p:nvSpPr>
            <p:cNvPr id="343184" name="Oval 144">
              <a:extLst>
                <a:ext uri="{FF2B5EF4-FFF2-40B4-BE49-F238E27FC236}">
                  <a16:creationId xmlns:a16="http://schemas.microsoft.com/office/drawing/2014/main" id="{72D1FA23-AEA3-4BF0-B95D-A72CAD56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zh-CN" altLang="en-US" sz="2000" b="1" dirty="0"/>
                <a:t>9</a:t>
              </a:r>
            </a:p>
          </p:txBody>
        </p:sp>
        <p:sp>
          <p:nvSpPr>
            <p:cNvPr id="343185" name="Oval 145">
              <a:extLst>
                <a:ext uri="{FF2B5EF4-FFF2-40B4-BE49-F238E27FC236}">
                  <a16:creationId xmlns:a16="http://schemas.microsoft.com/office/drawing/2014/main" id="{EB6DCD9A-2632-46F9-A329-956ECFF11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2000" b="1" dirty="0"/>
                <a:t>10</a:t>
              </a:r>
            </a:p>
          </p:txBody>
        </p:sp>
        <p:grpSp>
          <p:nvGrpSpPr>
            <p:cNvPr id="343186" name="Group 146">
              <a:extLst>
                <a:ext uri="{FF2B5EF4-FFF2-40B4-BE49-F238E27FC236}">
                  <a16:creationId xmlns:a16="http://schemas.microsoft.com/office/drawing/2014/main" id="{8A4945C2-3761-44EA-88AD-24B0ADE87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9" y="2301"/>
              <a:ext cx="372" cy="391"/>
              <a:chOff x="7120" y="12162"/>
              <a:chExt cx="425" cy="425"/>
            </a:xfrm>
          </p:grpSpPr>
          <p:sp>
            <p:nvSpPr>
              <p:cNvPr id="343187" name="Oval 147">
                <a:extLst>
                  <a:ext uri="{FF2B5EF4-FFF2-40B4-BE49-F238E27FC236}">
                    <a16:creationId xmlns:a16="http://schemas.microsoft.com/office/drawing/2014/main" id="{8562AFD2-C1CA-4CE2-8811-136B884BC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endParaRPr lang="zh-CN" altLang="en-US" sz="2400"/>
              </a:p>
            </p:txBody>
          </p:sp>
          <p:sp>
            <p:nvSpPr>
              <p:cNvPr id="343188" name="Oval 148">
                <a:extLst>
                  <a:ext uri="{FF2B5EF4-FFF2-40B4-BE49-F238E27FC236}">
                    <a16:creationId xmlns:a16="http://schemas.microsoft.com/office/drawing/2014/main" id="{546AF4E8-18AB-46FA-A765-3F912D4E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1" y="12218"/>
                <a:ext cx="314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r>
                  <a:rPr lang="zh-CN" altLang="en-US" b="1" dirty="0"/>
                  <a:t>11</a:t>
                </a:r>
              </a:p>
            </p:txBody>
          </p:sp>
        </p:grpSp>
        <p:sp>
          <p:nvSpPr>
            <p:cNvPr id="343190" name="Line 150">
              <a:extLst>
                <a:ext uri="{FF2B5EF4-FFF2-40B4-BE49-F238E27FC236}">
                  <a16:creationId xmlns:a16="http://schemas.microsoft.com/office/drawing/2014/main" id="{90CC0135-27FD-4B6C-9EBF-FA5EFBBB8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496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/>
            </a:p>
          </p:txBody>
        </p:sp>
        <p:sp>
          <p:nvSpPr>
            <p:cNvPr id="343191" name="Rectangle 151">
              <a:extLst>
                <a:ext uri="{FF2B5EF4-FFF2-40B4-BE49-F238E27FC236}">
                  <a16:creationId xmlns:a16="http://schemas.microsoft.com/office/drawing/2014/main" id="{D04571B5-3B8A-4925-AB21-DF88EC84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160"/>
              <a:ext cx="60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/>
                <a:t>开始</a:t>
              </a:r>
            </a:p>
          </p:txBody>
        </p:sp>
        <p:sp>
          <p:nvSpPr>
            <p:cNvPr id="343192" name="Rectangle 152">
              <a:extLst>
                <a:ext uri="{FF2B5EF4-FFF2-40B4-BE49-F238E27FC236}">
                  <a16:creationId xmlns:a16="http://schemas.microsoft.com/office/drawing/2014/main" id="{B711AD7A-295E-41E0-AA05-5A86574A5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08"/>
              <a:ext cx="62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/>
                <a:t>letter</a:t>
              </a:r>
            </a:p>
          </p:txBody>
        </p:sp>
        <p:sp>
          <p:nvSpPr>
            <p:cNvPr id="343193" name="Line 153">
              <a:extLst>
                <a:ext uri="{FF2B5EF4-FFF2-40B4-BE49-F238E27FC236}">
                  <a16:creationId xmlns:a16="http://schemas.microsoft.com/office/drawing/2014/main" id="{00434180-F6F6-4FE6-A624-0633B4C94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3" y="2496"/>
              <a:ext cx="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/>
            </a:p>
          </p:txBody>
        </p:sp>
        <p:sp>
          <p:nvSpPr>
            <p:cNvPr id="343194" name="Rectangle 154">
              <a:extLst>
                <a:ext uri="{FF2B5EF4-FFF2-40B4-BE49-F238E27FC236}">
                  <a16:creationId xmlns:a16="http://schemas.microsoft.com/office/drawing/2014/main" id="{0D3FFACB-42CC-4DE6-864F-110362B40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08"/>
              <a:ext cx="62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dirty="0"/>
                <a:t>other</a:t>
              </a:r>
            </a:p>
          </p:txBody>
        </p:sp>
        <p:sp>
          <p:nvSpPr>
            <p:cNvPr id="343195" name="Rectangle 155">
              <a:extLst>
                <a:ext uri="{FF2B5EF4-FFF2-40B4-BE49-F238E27FC236}">
                  <a16:creationId xmlns:a16="http://schemas.microsoft.com/office/drawing/2014/main" id="{0FCFA6CD-D426-41D2-81AF-F630B353D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112"/>
              <a:ext cx="19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/>
                <a:t>*</a:t>
              </a:r>
            </a:p>
          </p:txBody>
        </p:sp>
        <p:sp>
          <p:nvSpPr>
            <p:cNvPr id="343196" name="Rectangle 156">
              <a:extLst>
                <a:ext uri="{FF2B5EF4-FFF2-40B4-BE49-F238E27FC236}">
                  <a16:creationId xmlns:a16="http://schemas.microsoft.com/office/drawing/2014/main" id="{48FE94F3-A86A-482D-9755-D09B39677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680"/>
              <a:ext cx="152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dirty="0"/>
                <a:t>letter</a:t>
              </a:r>
              <a:r>
                <a:rPr lang="zh-CN" altLang="en-US" sz="2400" b="1" dirty="0"/>
                <a:t>或</a:t>
              </a:r>
              <a:r>
                <a:rPr lang="en-US" altLang="zh-CN" sz="2400" b="1" dirty="0"/>
                <a:t>digit</a:t>
              </a:r>
            </a:p>
          </p:txBody>
        </p:sp>
        <p:sp>
          <p:nvSpPr>
            <p:cNvPr id="343197" name="Rectangle 157">
              <a:extLst>
                <a:ext uri="{FF2B5EF4-FFF2-40B4-BE49-F238E27FC236}">
                  <a16:creationId xmlns:a16="http://schemas.microsoft.com/office/drawing/2014/main" id="{74975A27-2247-4100-9888-08575854A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04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dirty="0"/>
                <a:t>return( </a:t>
              </a:r>
              <a:r>
                <a:rPr lang="en-US" altLang="zh-CN" sz="2400" b="1" i="1" dirty="0" err="1"/>
                <a:t>installId</a:t>
              </a:r>
              <a:r>
                <a:rPr lang="en-US" altLang="zh-CN" sz="2400" b="1" i="1" dirty="0"/>
                <a:t> </a:t>
              </a:r>
              <a:r>
                <a:rPr lang="en-US" altLang="zh-CN" sz="2400" b="1" dirty="0"/>
                <a:t>( ))</a:t>
              </a:r>
            </a:p>
          </p:txBody>
        </p:sp>
        <p:sp>
          <p:nvSpPr>
            <p:cNvPr id="343198" name="Freeform 158">
              <a:extLst>
                <a:ext uri="{FF2B5EF4-FFF2-40B4-BE49-F238E27FC236}">
                  <a16:creationId xmlns:a16="http://schemas.microsoft.com/office/drawing/2014/main" id="{0AEBF7D9-5706-401C-B47E-87DEE2B5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" y="2005"/>
              <a:ext cx="288" cy="306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/>
            </a:p>
          </p:txBody>
        </p:sp>
        <p:sp>
          <p:nvSpPr>
            <p:cNvPr id="343200" name="Line 160">
              <a:extLst>
                <a:ext uri="{FF2B5EF4-FFF2-40B4-BE49-F238E27FC236}">
                  <a16:creationId xmlns:a16="http://schemas.microsoft.com/office/drawing/2014/main" id="{4A16A0F1-5363-4CC3-B06C-313F2E3AD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2496"/>
              <a:ext cx="5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/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018FD828-EFE8-4DA0-AE08-44B36D22F907}"/>
              </a:ext>
            </a:extLst>
          </p:cNvPr>
          <p:cNvSpPr txBox="1">
            <a:spLocks/>
          </p:cNvSpPr>
          <p:nvPr/>
        </p:nvSpPr>
        <p:spPr bwMode="auto">
          <a:xfrm>
            <a:off x="1730376" y="775738"/>
            <a:ext cx="4405312" cy="91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40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2.2.4   </a:t>
            </a:r>
            <a:r>
              <a:rPr lang="zh-CN" altLang="en-US" sz="40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状态转换图</a:t>
            </a:r>
            <a:endParaRPr lang="zh-CN" altLang="en-US" sz="4000" kern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>
            <a:extLst>
              <a:ext uri="{FF2B5EF4-FFF2-40B4-BE49-F238E27FC236}">
                <a16:creationId xmlns:a16="http://schemas.microsoft.com/office/drawing/2014/main" id="{097ADE93-C843-4A05-B1B7-EC3C6CC74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4614" y="1728712"/>
            <a:ext cx="8569325" cy="125253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无符号数的转换图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number </a:t>
            </a:r>
            <a:r>
              <a:rPr lang="en-US" altLang="zh-CN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 digit</a:t>
            </a:r>
            <a:r>
              <a:rPr lang="en-US" altLang="zh-CN" sz="2800" b="1" baseline="30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+</a:t>
            </a:r>
            <a:r>
              <a:rPr lang="en-US" altLang="zh-CN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 (.digit</a:t>
            </a:r>
            <a:r>
              <a:rPr lang="en-US" altLang="zh-CN" sz="2800" b="1" baseline="30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+</a:t>
            </a:r>
            <a:r>
              <a:rPr lang="en-US" altLang="zh-CN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)? (E (+ | </a:t>
            </a:r>
            <a:r>
              <a:rPr lang="en-US" altLang="zh-CN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)? digit</a:t>
            </a:r>
            <a:r>
              <a:rPr lang="en-US" altLang="zh-CN" sz="2800" b="1" baseline="30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+</a:t>
            </a:r>
            <a:r>
              <a:rPr lang="en-US" altLang="zh-CN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)?</a:t>
            </a:r>
            <a:endParaRPr lang="zh-CN" altLang="en-US" sz="2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grpSp>
        <p:nvGrpSpPr>
          <p:cNvPr id="347206" name="Group 70">
            <a:extLst>
              <a:ext uri="{FF2B5EF4-FFF2-40B4-BE49-F238E27FC236}">
                <a16:creationId xmlns:a16="http://schemas.microsoft.com/office/drawing/2014/main" id="{32B1314A-32DE-4878-AFB7-A9517506D4A1}"/>
              </a:ext>
            </a:extLst>
          </p:cNvPr>
          <p:cNvGrpSpPr>
            <a:grpSpLocks/>
          </p:cNvGrpSpPr>
          <p:nvPr/>
        </p:nvGrpSpPr>
        <p:grpSpPr bwMode="auto">
          <a:xfrm>
            <a:off x="132208" y="3087960"/>
            <a:ext cx="8904288" cy="3581400"/>
            <a:chOff x="48" y="1632"/>
            <a:chExt cx="5609" cy="2256"/>
          </a:xfrm>
        </p:grpSpPr>
        <p:sp>
          <p:nvSpPr>
            <p:cNvPr id="347178" name="Rectangle 42">
              <a:extLst>
                <a:ext uri="{FF2B5EF4-FFF2-40B4-BE49-F238E27FC236}">
                  <a16:creationId xmlns:a16="http://schemas.microsoft.com/office/drawing/2014/main" id="{39C8C9F4-5770-4E43-A653-391EE0885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35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47158" name="Line 22">
              <a:extLst>
                <a:ext uri="{FF2B5EF4-FFF2-40B4-BE49-F238E27FC236}">
                  <a16:creationId xmlns:a16="http://schemas.microsoft.com/office/drawing/2014/main" id="{16E608FB-8EEB-412F-BEDC-55E684716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2659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grpSp>
          <p:nvGrpSpPr>
            <p:cNvPr id="347159" name="Group 23">
              <a:extLst>
                <a:ext uri="{FF2B5EF4-FFF2-40B4-BE49-F238E27FC236}">
                  <a16:creationId xmlns:a16="http://schemas.microsoft.com/office/drawing/2014/main" id="{E46657A4-9784-4026-8ACA-1DAD60B93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3" y="3282"/>
              <a:ext cx="310" cy="323"/>
              <a:chOff x="7120" y="12162"/>
              <a:chExt cx="425" cy="425"/>
            </a:xfrm>
          </p:grpSpPr>
          <p:sp>
            <p:nvSpPr>
              <p:cNvPr id="347160" name="Oval 24">
                <a:extLst>
                  <a:ext uri="{FF2B5EF4-FFF2-40B4-BE49-F238E27FC236}">
                    <a16:creationId xmlns:a16="http://schemas.microsoft.com/office/drawing/2014/main" id="{5A4337FA-724E-4603-8A74-0652FD359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347161" name="Oval 25">
                <a:extLst>
                  <a:ext uri="{FF2B5EF4-FFF2-40B4-BE49-F238E27FC236}">
                    <a16:creationId xmlns:a16="http://schemas.microsoft.com/office/drawing/2014/main" id="{204522EE-7266-42C1-857E-39F777693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zh-CN" altLang="en-US" sz="1400" b="1" dirty="0"/>
                  <a:t>19</a:t>
                </a:r>
              </a:p>
            </p:txBody>
          </p:sp>
        </p:grpSp>
        <p:sp>
          <p:nvSpPr>
            <p:cNvPr id="347162" name="Oval 26">
              <a:extLst>
                <a:ext uri="{FF2B5EF4-FFF2-40B4-BE49-F238E27FC236}">
                  <a16:creationId xmlns:a16="http://schemas.microsoft.com/office/drawing/2014/main" id="{AD0ED4F8-8E3E-4167-BDE6-CE07805BE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" y="2472"/>
              <a:ext cx="291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1600" b="1" dirty="0"/>
                <a:t>12</a:t>
              </a:r>
            </a:p>
          </p:txBody>
        </p:sp>
        <p:sp>
          <p:nvSpPr>
            <p:cNvPr id="347163" name="Oval 27">
              <a:extLst>
                <a:ext uri="{FF2B5EF4-FFF2-40B4-BE49-F238E27FC236}">
                  <a16:creationId xmlns:a16="http://schemas.microsoft.com/office/drawing/2014/main" id="{B568ABD0-A795-44CD-BFF5-F7CD8637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" y="2496"/>
              <a:ext cx="291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1600" b="1" dirty="0"/>
                <a:t>13</a:t>
              </a:r>
            </a:p>
          </p:txBody>
        </p:sp>
        <p:sp>
          <p:nvSpPr>
            <p:cNvPr id="347164" name="Oval 28">
              <a:extLst>
                <a:ext uri="{FF2B5EF4-FFF2-40B4-BE49-F238E27FC236}">
                  <a16:creationId xmlns:a16="http://schemas.microsoft.com/office/drawing/2014/main" id="{105A895D-8790-4B1F-8C96-03BFF877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483"/>
              <a:ext cx="291" cy="3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1600" b="1" dirty="0"/>
                <a:t>14</a:t>
              </a:r>
            </a:p>
          </p:txBody>
        </p:sp>
        <p:sp>
          <p:nvSpPr>
            <p:cNvPr id="347165" name="Oval 29">
              <a:extLst>
                <a:ext uri="{FF2B5EF4-FFF2-40B4-BE49-F238E27FC236}">
                  <a16:creationId xmlns:a16="http://schemas.microsoft.com/office/drawing/2014/main" id="{89D9206D-53D0-4099-BCF4-E5E67DC35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496"/>
              <a:ext cx="291" cy="3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1600" b="1"/>
                <a:t>15</a:t>
              </a:r>
            </a:p>
          </p:txBody>
        </p:sp>
        <p:sp>
          <p:nvSpPr>
            <p:cNvPr id="347166" name="Oval 30">
              <a:extLst>
                <a:ext uri="{FF2B5EF4-FFF2-40B4-BE49-F238E27FC236}">
                  <a16:creationId xmlns:a16="http://schemas.microsoft.com/office/drawing/2014/main" id="{B61DCA78-204D-4B64-A594-2358FD933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2496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1600" b="1" dirty="0"/>
                <a:t>16</a:t>
              </a:r>
            </a:p>
          </p:txBody>
        </p:sp>
        <p:sp>
          <p:nvSpPr>
            <p:cNvPr id="347167" name="Oval 31">
              <a:extLst>
                <a:ext uri="{FF2B5EF4-FFF2-40B4-BE49-F238E27FC236}">
                  <a16:creationId xmlns:a16="http://schemas.microsoft.com/office/drawing/2014/main" id="{5A75980D-4FE3-4F29-BDB2-D216B8B7B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485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1600" b="1" dirty="0"/>
                <a:t>17</a:t>
              </a:r>
            </a:p>
          </p:txBody>
        </p:sp>
        <p:sp>
          <p:nvSpPr>
            <p:cNvPr id="347168" name="Oval 32">
              <a:extLst>
                <a:ext uri="{FF2B5EF4-FFF2-40B4-BE49-F238E27FC236}">
                  <a16:creationId xmlns:a16="http://schemas.microsoft.com/office/drawing/2014/main" id="{B5FDBC8F-2BCB-4996-ACA1-8BD94BD85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2485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21600" tIns="28800" rIns="21600" bIns="46800"/>
            <a:lstStyle/>
            <a:p>
              <a:pPr algn="l"/>
              <a:r>
                <a:rPr lang="zh-CN" altLang="en-US" sz="1600" b="1"/>
                <a:t>18</a:t>
              </a:r>
            </a:p>
          </p:txBody>
        </p:sp>
        <p:sp>
          <p:nvSpPr>
            <p:cNvPr id="347169" name="Rectangle 33">
              <a:extLst>
                <a:ext uri="{FF2B5EF4-FFF2-40B4-BE49-F238E27FC236}">
                  <a16:creationId xmlns:a16="http://schemas.microsoft.com/office/drawing/2014/main" id="{6654356F-698A-4642-921D-9E4C511AD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" y="2400"/>
              <a:ext cx="48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70" name="Rectangle 34">
              <a:extLst>
                <a:ext uri="{FF2B5EF4-FFF2-40B4-BE49-F238E27FC236}">
                  <a16:creationId xmlns:a16="http://schemas.microsoft.com/office/drawing/2014/main" id="{9902849E-0B3A-435E-B778-D264DD077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1993"/>
              <a:ext cx="501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71" name="Rectangle 35">
              <a:extLst>
                <a:ext uri="{FF2B5EF4-FFF2-40B4-BE49-F238E27FC236}">
                  <a16:creationId xmlns:a16="http://schemas.microsoft.com/office/drawing/2014/main" id="{AA345AF1-9F39-404E-B979-F3F14BBDA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381"/>
              <a:ext cx="50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72" name="Rectangle 36">
              <a:extLst>
                <a:ext uri="{FF2B5EF4-FFF2-40B4-BE49-F238E27FC236}">
                  <a16:creationId xmlns:a16="http://schemas.microsoft.com/office/drawing/2014/main" id="{07A7DAAB-8324-469E-A0D9-59C80C4E6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2016"/>
              <a:ext cx="50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73" name="Rectangle 37">
              <a:extLst>
                <a:ext uri="{FF2B5EF4-FFF2-40B4-BE49-F238E27FC236}">
                  <a16:creationId xmlns:a16="http://schemas.microsoft.com/office/drawing/2014/main" id="{07E064E9-2480-4A36-A3F8-E117E0790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368"/>
              <a:ext cx="50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74" name="Rectangle 38">
              <a:extLst>
                <a:ext uri="{FF2B5EF4-FFF2-40B4-BE49-F238E27FC236}">
                  <a16:creationId xmlns:a16="http://schemas.microsoft.com/office/drawing/2014/main" id="{65BF2DF1-1970-4292-ABDB-6CC17ACC3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" y="1993"/>
              <a:ext cx="50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75" name="Freeform 39">
              <a:extLst>
                <a:ext uri="{FF2B5EF4-FFF2-40B4-BE49-F238E27FC236}">
                  <a16:creationId xmlns:a16="http://schemas.microsoft.com/office/drawing/2014/main" id="{2364F9C9-C0C2-4362-9E03-8C2FC58E8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2256"/>
              <a:ext cx="224" cy="253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76" name="Freeform 40">
              <a:extLst>
                <a:ext uri="{FF2B5EF4-FFF2-40B4-BE49-F238E27FC236}">
                  <a16:creationId xmlns:a16="http://schemas.microsoft.com/office/drawing/2014/main" id="{348BE09E-0E99-43C1-A2FA-3F9F4E91C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2240"/>
              <a:ext cx="224" cy="253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77" name="Freeform 41">
              <a:extLst>
                <a:ext uri="{FF2B5EF4-FFF2-40B4-BE49-F238E27FC236}">
                  <a16:creationId xmlns:a16="http://schemas.microsoft.com/office/drawing/2014/main" id="{D84C3C28-D942-406E-8E5A-E7FCE8C1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2250"/>
              <a:ext cx="224" cy="254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79" name="Line 43">
              <a:extLst>
                <a:ext uri="{FF2B5EF4-FFF2-40B4-BE49-F238E27FC236}">
                  <a16:creationId xmlns:a16="http://schemas.microsoft.com/office/drawing/2014/main" id="{37623176-9659-452C-847C-634800858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628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80" name="Rectangle 44">
              <a:extLst>
                <a:ext uri="{FF2B5EF4-FFF2-40B4-BE49-F238E27FC236}">
                  <a16:creationId xmlns:a16="http://schemas.microsoft.com/office/drawing/2014/main" id="{13257ED3-D402-40CE-85D6-CADFDD92C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2875"/>
              <a:ext cx="6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other</a:t>
              </a:r>
            </a:p>
          </p:txBody>
        </p:sp>
        <p:sp>
          <p:nvSpPr>
            <p:cNvPr id="347181" name="Rectangle 45">
              <a:extLst>
                <a:ext uri="{FF2B5EF4-FFF2-40B4-BE49-F238E27FC236}">
                  <a16:creationId xmlns:a16="http://schemas.microsoft.com/office/drawing/2014/main" id="{665CFF2A-EACE-45C4-A6B0-F57418E44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387"/>
              <a:ext cx="267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.</a:t>
              </a:r>
            </a:p>
          </p:txBody>
        </p:sp>
        <p:sp>
          <p:nvSpPr>
            <p:cNvPr id="347182" name="Rectangle 46">
              <a:extLst>
                <a:ext uri="{FF2B5EF4-FFF2-40B4-BE49-F238E27FC236}">
                  <a16:creationId xmlns:a16="http://schemas.microsoft.com/office/drawing/2014/main" id="{EEEDFCB8-2446-4CCF-B067-FD0B34181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2371"/>
              <a:ext cx="47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E</a:t>
              </a:r>
            </a:p>
          </p:txBody>
        </p:sp>
        <p:sp>
          <p:nvSpPr>
            <p:cNvPr id="347183" name="Rectangle 47">
              <a:extLst>
                <a:ext uri="{FF2B5EF4-FFF2-40B4-BE49-F238E27FC236}">
                  <a16:creationId xmlns:a16="http://schemas.microsoft.com/office/drawing/2014/main" id="{5B7BF3D3-392E-4EA4-899E-F6AB57A43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371"/>
              <a:ext cx="47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 dirty="0"/>
                <a:t>+/</a:t>
              </a:r>
              <a:r>
                <a:rPr lang="zh-CN" altLang="en-US" b="1" dirty="0">
                  <a:latin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sp>
          <p:nvSpPr>
            <p:cNvPr id="347184" name="Line 48">
              <a:extLst>
                <a:ext uri="{FF2B5EF4-FFF2-40B4-BE49-F238E27FC236}">
                  <a16:creationId xmlns:a16="http://schemas.microsoft.com/office/drawing/2014/main" id="{97618D71-C3E0-41B6-A57E-8AA845F82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7" y="2822"/>
              <a:ext cx="0" cy="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85" name="Line 49">
              <a:extLst>
                <a:ext uri="{FF2B5EF4-FFF2-40B4-BE49-F238E27FC236}">
                  <a16:creationId xmlns:a16="http://schemas.microsoft.com/office/drawing/2014/main" id="{01EEC94B-8C3B-461C-BA17-ADB15650D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" y="2656"/>
              <a:ext cx="4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86" name="Line 50">
              <a:extLst>
                <a:ext uri="{FF2B5EF4-FFF2-40B4-BE49-F238E27FC236}">
                  <a16:creationId xmlns:a16="http://schemas.microsoft.com/office/drawing/2014/main" id="{C74734E6-4682-4EDC-81D2-2D0128F0E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87" name="Line 51">
              <a:extLst>
                <a:ext uri="{FF2B5EF4-FFF2-40B4-BE49-F238E27FC236}">
                  <a16:creationId xmlns:a16="http://schemas.microsoft.com/office/drawing/2014/main" id="{774F91A0-9F83-4465-8F2A-DFEDF9971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645"/>
              <a:ext cx="48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88" name="Line 52">
              <a:extLst>
                <a:ext uri="{FF2B5EF4-FFF2-40B4-BE49-F238E27FC236}">
                  <a16:creationId xmlns:a16="http://schemas.microsoft.com/office/drawing/2014/main" id="{D9C6E0F8-5A1B-4B0B-80F5-889CC23EA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2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89" name="Line 53">
              <a:extLst>
                <a:ext uri="{FF2B5EF4-FFF2-40B4-BE49-F238E27FC236}">
                  <a16:creationId xmlns:a16="http://schemas.microsoft.com/office/drawing/2014/main" id="{EBC281BC-FAC0-4B7D-895F-77D9AD915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" y="2643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90" name="Freeform 54">
              <a:extLst>
                <a:ext uri="{FF2B5EF4-FFF2-40B4-BE49-F238E27FC236}">
                  <a16:creationId xmlns:a16="http://schemas.microsoft.com/office/drawing/2014/main" id="{258D2539-9994-44F6-9C70-1390D4001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892"/>
              <a:ext cx="2198" cy="647"/>
            </a:xfrm>
            <a:custGeom>
              <a:avLst/>
              <a:gdLst>
                <a:gd name="T0" fmla="*/ 0 w 3210"/>
                <a:gd name="T1" fmla="*/ 849 h 849"/>
                <a:gd name="T2" fmla="*/ 750 w 3210"/>
                <a:gd name="T3" fmla="*/ 295 h 849"/>
                <a:gd name="T4" fmla="*/ 1545 w 3210"/>
                <a:gd name="T5" fmla="*/ 10 h 849"/>
                <a:gd name="T6" fmla="*/ 2385 w 3210"/>
                <a:gd name="T7" fmla="*/ 235 h 849"/>
                <a:gd name="T8" fmla="*/ 3210 w 3210"/>
                <a:gd name="T9" fmla="*/ 775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0" h="849">
                  <a:moveTo>
                    <a:pt x="0" y="849"/>
                  </a:moveTo>
                  <a:cubicBezTo>
                    <a:pt x="125" y="757"/>
                    <a:pt x="493" y="435"/>
                    <a:pt x="750" y="295"/>
                  </a:cubicBezTo>
                  <a:cubicBezTo>
                    <a:pt x="1007" y="155"/>
                    <a:pt x="1273" y="20"/>
                    <a:pt x="1545" y="10"/>
                  </a:cubicBezTo>
                  <a:cubicBezTo>
                    <a:pt x="1817" y="0"/>
                    <a:pt x="2108" y="108"/>
                    <a:pt x="2385" y="235"/>
                  </a:cubicBezTo>
                  <a:cubicBezTo>
                    <a:pt x="2662" y="362"/>
                    <a:pt x="3038" y="663"/>
                    <a:pt x="3210" y="77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91" name="Rectangle 55">
              <a:extLst>
                <a:ext uri="{FF2B5EF4-FFF2-40B4-BE49-F238E27FC236}">
                  <a16:creationId xmlns:a16="http://schemas.microsoft.com/office/drawing/2014/main" id="{A5FBF159-07ED-4F8B-8290-BA3EC8BA9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632"/>
              <a:ext cx="33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E</a:t>
              </a:r>
            </a:p>
          </p:txBody>
        </p:sp>
        <p:sp>
          <p:nvSpPr>
            <p:cNvPr id="347192" name="Freeform 56">
              <a:extLst>
                <a:ext uri="{FF2B5EF4-FFF2-40B4-BE49-F238E27FC236}">
                  <a16:creationId xmlns:a16="http://schemas.microsoft.com/office/drawing/2014/main" id="{6FC028AC-2313-4994-82E3-FED6442F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2126"/>
              <a:ext cx="1407" cy="401"/>
            </a:xfrm>
            <a:custGeom>
              <a:avLst/>
              <a:gdLst>
                <a:gd name="T0" fmla="*/ 0 w 2055"/>
                <a:gd name="T1" fmla="*/ 483 h 528"/>
                <a:gd name="T2" fmla="*/ 450 w 2055"/>
                <a:gd name="T3" fmla="*/ 168 h 528"/>
                <a:gd name="T4" fmla="*/ 1035 w 2055"/>
                <a:gd name="T5" fmla="*/ 2 h 528"/>
                <a:gd name="T6" fmla="*/ 1590 w 2055"/>
                <a:gd name="T7" fmla="*/ 183 h 528"/>
                <a:gd name="T8" fmla="*/ 2055 w 2055"/>
                <a:gd name="T9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5" h="528">
                  <a:moveTo>
                    <a:pt x="0" y="483"/>
                  </a:moveTo>
                  <a:cubicBezTo>
                    <a:pt x="75" y="430"/>
                    <a:pt x="278" y="248"/>
                    <a:pt x="450" y="168"/>
                  </a:cubicBezTo>
                  <a:cubicBezTo>
                    <a:pt x="622" y="88"/>
                    <a:pt x="845" y="0"/>
                    <a:pt x="1035" y="2"/>
                  </a:cubicBezTo>
                  <a:cubicBezTo>
                    <a:pt x="1225" y="4"/>
                    <a:pt x="1420" y="95"/>
                    <a:pt x="1590" y="183"/>
                  </a:cubicBezTo>
                  <a:cubicBezTo>
                    <a:pt x="1760" y="271"/>
                    <a:pt x="1958" y="456"/>
                    <a:pt x="2055" y="52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93" name="Rectangle 57">
              <a:extLst>
                <a:ext uri="{FF2B5EF4-FFF2-40B4-BE49-F238E27FC236}">
                  <a16:creationId xmlns:a16="http://schemas.microsoft.com/office/drawing/2014/main" id="{A18B61BE-A891-4CB2-A5B4-8214184D1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1854"/>
              <a:ext cx="50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digit</a:t>
              </a:r>
            </a:p>
          </p:txBody>
        </p:sp>
        <p:sp>
          <p:nvSpPr>
            <p:cNvPr id="347194" name="Line 58">
              <a:extLst>
                <a:ext uri="{FF2B5EF4-FFF2-40B4-BE49-F238E27FC236}">
                  <a16:creationId xmlns:a16="http://schemas.microsoft.com/office/drawing/2014/main" id="{679F7943-F063-4B1C-8D63-E2FD00D9C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755"/>
              <a:ext cx="2198" cy="6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95" name="Line 59">
              <a:extLst>
                <a:ext uri="{FF2B5EF4-FFF2-40B4-BE49-F238E27FC236}">
                  <a16:creationId xmlns:a16="http://schemas.microsoft.com/office/drawing/2014/main" id="{80656F6B-0F0B-4A6B-8276-5FCDBDA82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2788"/>
              <a:ext cx="381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7196" name="Rectangle 60">
              <a:extLst>
                <a:ext uri="{FF2B5EF4-FFF2-40B4-BE49-F238E27FC236}">
                  <a16:creationId xmlns:a16="http://schemas.microsoft.com/office/drawing/2014/main" id="{34CD106B-BF00-4C95-9EFC-9D13F3B9B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849"/>
              <a:ext cx="617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other</a:t>
              </a:r>
            </a:p>
          </p:txBody>
        </p:sp>
        <p:sp>
          <p:nvSpPr>
            <p:cNvPr id="347197" name="Rectangle 61">
              <a:extLst>
                <a:ext uri="{FF2B5EF4-FFF2-40B4-BE49-F238E27FC236}">
                  <a16:creationId xmlns:a16="http://schemas.microsoft.com/office/drawing/2014/main" id="{96BD1AAE-4773-421F-ABF1-290FB9496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2873"/>
              <a:ext cx="61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/>
                <a:t>other</a:t>
              </a:r>
            </a:p>
          </p:txBody>
        </p:sp>
        <p:sp>
          <p:nvSpPr>
            <p:cNvPr id="347199" name="Rectangle 63">
              <a:extLst>
                <a:ext uri="{FF2B5EF4-FFF2-40B4-BE49-F238E27FC236}">
                  <a16:creationId xmlns:a16="http://schemas.microsoft.com/office/drawing/2014/main" id="{7976DBB8-0B93-468F-B4A2-7148CBDE8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3582"/>
              <a:ext cx="199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return( </a:t>
              </a:r>
              <a:r>
                <a:rPr lang="en-US" altLang="zh-CN" b="1" i="1" dirty="0" err="1"/>
                <a:t>installNum</a:t>
              </a:r>
              <a:r>
                <a:rPr lang="en-US" altLang="zh-CN" b="1" i="1" dirty="0"/>
                <a:t> </a:t>
              </a:r>
              <a:r>
                <a:rPr lang="en-US" altLang="zh-CN" b="1" dirty="0"/>
                <a:t>( ) )</a:t>
              </a:r>
            </a:p>
          </p:txBody>
        </p:sp>
        <p:sp>
          <p:nvSpPr>
            <p:cNvPr id="347200" name="Rectangle 64">
              <a:extLst>
                <a:ext uri="{FF2B5EF4-FFF2-40B4-BE49-F238E27FC236}">
                  <a16:creationId xmlns:a16="http://schemas.microsoft.com/office/drawing/2014/main" id="{F436369D-7D13-48A0-BBC1-A0623BC13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" y="3116"/>
              <a:ext cx="257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*</a:t>
              </a:r>
            </a:p>
          </p:txBody>
        </p:sp>
      </p:grpSp>
      <p:sp>
        <p:nvSpPr>
          <p:cNvPr id="49" name="标题 1">
            <a:extLst>
              <a:ext uri="{FF2B5EF4-FFF2-40B4-BE49-F238E27FC236}">
                <a16:creationId xmlns:a16="http://schemas.microsoft.com/office/drawing/2014/main" id="{07A2CB03-5C86-4721-8F66-7433C70EB64F}"/>
              </a:ext>
            </a:extLst>
          </p:cNvPr>
          <p:cNvSpPr txBox="1">
            <a:spLocks/>
          </p:cNvSpPr>
          <p:nvPr/>
        </p:nvSpPr>
        <p:spPr bwMode="auto">
          <a:xfrm>
            <a:off x="1730376" y="775738"/>
            <a:ext cx="4405312" cy="91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40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2.2.4   </a:t>
            </a:r>
            <a:r>
              <a:rPr lang="zh-CN" altLang="en-US" sz="40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状态转换图</a:t>
            </a:r>
            <a:endParaRPr lang="zh-CN" altLang="en-US" sz="4000" kern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>
            <a:extLst>
              <a:ext uri="{FF2B5EF4-FFF2-40B4-BE49-F238E27FC236}">
                <a16:creationId xmlns:a16="http://schemas.microsoft.com/office/drawing/2014/main" id="{9F153E55-C2A7-4713-9BE4-A6FF99B64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610600" cy="18002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空白的转换图</a:t>
            </a:r>
          </a:p>
          <a:p>
            <a:pPr lvl="1"/>
            <a:r>
              <a:rPr lang="en-US" altLang="zh-CN" dirty="0" err="1"/>
              <a:t>delim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blank | tab | newline </a:t>
            </a:r>
          </a:p>
          <a:p>
            <a:pPr lvl="1"/>
            <a:r>
              <a:rPr lang="en-US" altLang="zh-CN" dirty="0" err="1"/>
              <a:t>ws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delim</a:t>
            </a:r>
            <a:r>
              <a:rPr lang="en-US" altLang="zh-CN" baseline="30000" dirty="0"/>
              <a:t>+</a:t>
            </a:r>
            <a:endParaRPr lang="zh-CN" altLang="en-US" baseline="30000" dirty="0"/>
          </a:p>
        </p:txBody>
      </p:sp>
      <p:grpSp>
        <p:nvGrpSpPr>
          <p:cNvPr id="459859" name="Group 83">
            <a:extLst>
              <a:ext uri="{FF2B5EF4-FFF2-40B4-BE49-F238E27FC236}">
                <a16:creationId xmlns:a16="http://schemas.microsoft.com/office/drawing/2014/main" id="{691A0A63-C0BB-4DDF-8D7C-3542E21BCE2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73016"/>
            <a:ext cx="7620000" cy="1905000"/>
            <a:chOff x="288" y="2304"/>
            <a:chExt cx="4800" cy="1200"/>
          </a:xfrm>
        </p:grpSpPr>
        <p:sp>
          <p:nvSpPr>
            <p:cNvPr id="459842" name="Oval 66">
              <a:extLst>
                <a:ext uri="{FF2B5EF4-FFF2-40B4-BE49-F238E27FC236}">
                  <a16:creationId xmlns:a16="http://schemas.microsoft.com/office/drawing/2014/main" id="{489FA957-AA0C-4BE1-9CF3-A5D39389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2996"/>
              <a:ext cx="486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/>
            <a:p>
              <a:pPr algn="l"/>
              <a:r>
                <a:rPr lang="zh-CN" altLang="en-US" sz="2800" b="1"/>
                <a:t>21</a:t>
              </a:r>
            </a:p>
          </p:txBody>
        </p:sp>
        <p:grpSp>
          <p:nvGrpSpPr>
            <p:cNvPr id="459843" name="Group 67">
              <a:extLst>
                <a:ext uri="{FF2B5EF4-FFF2-40B4-BE49-F238E27FC236}">
                  <a16:creationId xmlns:a16="http://schemas.microsoft.com/office/drawing/2014/main" id="{84EE8EA0-FA99-43EB-AA7A-DD8D802F3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7" y="2996"/>
              <a:ext cx="487" cy="508"/>
              <a:chOff x="7120" y="12162"/>
              <a:chExt cx="425" cy="425"/>
            </a:xfrm>
          </p:grpSpPr>
          <p:sp>
            <p:nvSpPr>
              <p:cNvPr id="459844" name="Oval 68">
                <a:extLst>
                  <a:ext uri="{FF2B5EF4-FFF2-40B4-BE49-F238E27FC236}">
                    <a16:creationId xmlns:a16="http://schemas.microsoft.com/office/drawing/2014/main" id="{D67416D3-439C-44CC-BE2C-2D1B2CA9E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459845" name="Oval 69">
                <a:extLst>
                  <a:ext uri="{FF2B5EF4-FFF2-40B4-BE49-F238E27FC236}">
                    <a16:creationId xmlns:a16="http://schemas.microsoft.com/office/drawing/2014/main" id="{BBD826FA-594A-4DEC-B97D-BC4DDB5BC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r>
                  <a:rPr lang="zh-CN" altLang="en-US" sz="2000" b="1" dirty="0"/>
                  <a:t>22</a:t>
                </a:r>
              </a:p>
            </p:txBody>
          </p:sp>
        </p:grpSp>
        <p:sp>
          <p:nvSpPr>
            <p:cNvPr id="459846" name="Line 70">
              <a:extLst>
                <a:ext uri="{FF2B5EF4-FFF2-40B4-BE49-F238E27FC236}">
                  <a16:creationId xmlns:a16="http://schemas.microsoft.com/office/drawing/2014/main" id="{B41F05C0-0E60-4883-A1A1-FC0A5DBA0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59847" name="Line 71">
              <a:extLst>
                <a:ext uri="{FF2B5EF4-FFF2-40B4-BE49-F238E27FC236}">
                  <a16:creationId xmlns:a16="http://schemas.microsoft.com/office/drawing/2014/main" id="{C41048DC-9275-4A1E-A848-B9D16DEEF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9848" name="Rectangle 72">
              <a:extLst>
                <a:ext uri="{FF2B5EF4-FFF2-40B4-BE49-F238E27FC236}">
                  <a16:creationId xmlns:a16="http://schemas.microsoft.com/office/drawing/2014/main" id="{F0323E34-8F4F-4117-AA56-E33D1172C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0"/>
              <a:ext cx="78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459849" name="Rectangle 73">
              <a:extLst>
                <a:ext uri="{FF2B5EF4-FFF2-40B4-BE49-F238E27FC236}">
                  <a16:creationId xmlns:a16="http://schemas.microsoft.com/office/drawing/2014/main" id="{DFBC939A-F978-4037-8166-3D57B7DAC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80"/>
              <a:ext cx="1030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/>
                <a:t>delim</a:t>
              </a:r>
            </a:p>
          </p:txBody>
        </p:sp>
        <p:sp>
          <p:nvSpPr>
            <p:cNvPr id="459850" name="Line 74">
              <a:extLst>
                <a:ext uri="{FF2B5EF4-FFF2-40B4-BE49-F238E27FC236}">
                  <a16:creationId xmlns:a16="http://schemas.microsoft.com/office/drawing/2014/main" id="{8CFA99F2-A91D-4424-A7B2-19011C589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249"/>
              <a:ext cx="9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9851" name="Rectangle 75">
              <a:extLst>
                <a:ext uri="{FF2B5EF4-FFF2-40B4-BE49-F238E27FC236}">
                  <a16:creationId xmlns:a16="http://schemas.microsoft.com/office/drawing/2014/main" id="{AD6009C4-A4FD-4543-B699-4FA0BEBB1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80"/>
              <a:ext cx="103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/>
                <a:t>other</a:t>
              </a:r>
            </a:p>
          </p:txBody>
        </p:sp>
        <p:sp>
          <p:nvSpPr>
            <p:cNvPr id="459852" name="Rectangle 76">
              <a:extLst>
                <a:ext uri="{FF2B5EF4-FFF2-40B4-BE49-F238E27FC236}">
                  <a16:creationId xmlns:a16="http://schemas.microsoft.com/office/drawing/2014/main" id="{45D95583-C511-4BF4-ACF1-1C8AEA93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2742"/>
              <a:ext cx="35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/>
                <a:t>*</a:t>
              </a:r>
            </a:p>
          </p:txBody>
        </p:sp>
        <p:sp>
          <p:nvSpPr>
            <p:cNvPr id="459853" name="Rectangle 77">
              <a:extLst>
                <a:ext uri="{FF2B5EF4-FFF2-40B4-BE49-F238E27FC236}">
                  <a16:creationId xmlns:a16="http://schemas.microsoft.com/office/drawing/2014/main" id="{468E096B-DAD8-435F-AF24-FE3D1404B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04"/>
              <a:ext cx="87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3600"/>
            <a:lstStyle/>
            <a:p>
              <a:pPr algn="just"/>
              <a:r>
                <a:rPr lang="en-US" altLang="zh-CN" sz="2800" b="1"/>
                <a:t>delim</a:t>
              </a:r>
            </a:p>
          </p:txBody>
        </p:sp>
        <p:sp>
          <p:nvSpPr>
            <p:cNvPr id="459854" name="Freeform 78">
              <a:extLst>
                <a:ext uri="{FF2B5EF4-FFF2-40B4-BE49-F238E27FC236}">
                  <a16:creationId xmlns:a16="http://schemas.microsoft.com/office/drawing/2014/main" id="{9F999352-78A6-4F88-A9AB-3252A800F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2" y="2609"/>
              <a:ext cx="374" cy="399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59856" name="Oval 80">
              <a:extLst>
                <a:ext uri="{FF2B5EF4-FFF2-40B4-BE49-F238E27FC236}">
                  <a16:creationId xmlns:a16="http://schemas.microsoft.com/office/drawing/2014/main" id="{BA8FF607-4B27-424B-8A1D-80FDD387D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/>
            <a:p>
              <a:pPr algn="l"/>
              <a:r>
                <a:rPr lang="zh-CN" altLang="en-US" sz="2800" b="1"/>
                <a:t>20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FE6E2161-BBF2-4A55-BA5A-69CBEA5191DA}"/>
              </a:ext>
            </a:extLst>
          </p:cNvPr>
          <p:cNvSpPr txBox="1">
            <a:spLocks/>
          </p:cNvSpPr>
          <p:nvPr/>
        </p:nvSpPr>
        <p:spPr bwMode="auto">
          <a:xfrm>
            <a:off x="1730376" y="775738"/>
            <a:ext cx="4405312" cy="91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40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2.2.4   </a:t>
            </a:r>
            <a:r>
              <a:rPr lang="zh-CN" altLang="en-US" sz="40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状态转换图</a:t>
            </a:r>
            <a:endParaRPr lang="zh-CN" altLang="en-US" sz="400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2364706"/>
            <a:ext cx="8229600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例：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323528" y="3074071"/>
          <a:ext cx="511333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2774182" imgH="752035" progId="Visio.Drawing.11">
                  <p:embed/>
                </p:oleObj>
              </mc:Choice>
              <mc:Fallback>
                <p:oleObj name="Visio" r:id="rId3" imgW="2774182" imgH="752035" progId="Visio.Drawing.11">
                  <p:embed/>
                  <p:pic>
                    <p:nvPicPr>
                      <p:cNvPr id="113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74071"/>
                        <a:ext cx="5113338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5425432" y="548680"/>
            <a:ext cx="3563937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PROCEDURE  Pro0;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BEGIN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Getchar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IF char IN [‘A’..‘Z’ 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then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else error;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END;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Procedure  pro1;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begin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getchar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while char IN [‘A’..‘Z’, ‘o’..‘9’ 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DO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begin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concat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 /*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字符连接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getchar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End;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End;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procedure pro2;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begin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retract;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回退字符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return(101,TOKEN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end;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1301502" y="859187"/>
            <a:ext cx="3774554" cy="668338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状态转换图的实现  </a:t>
            </a:r>
          </a:p>
        </p:txBody>
      </p:sp>
    </p:spTree>
    <p:extLst>
      <p:ext uri="{BB962C8B-B14F-4D97-AF65-F5344CB8AC3E}">
        <p14:creationId xmlns:p14="http://schemas.microsoft.com/office/powerpoint/2010/main" val="312071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72617-DB2F-498D-B40B-1561BA45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720" y="188640"/>
            <a:ext cx="7565776" cy="146208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状态转换图的一种实现：</a:t>
            </a:r>
            <a:r>
              <a:rPr lang="zh-CN" altLang="en-US" sz="3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状态矩阵法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80F08-1F67-4D52-B9A0-4AB32426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B570CF-60BB-4D8C-909F-94CFEFDE2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769071"/>
            <a:ext cx="7505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1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44048-8580-4FA4-A30E-DAC2E3CB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0ACA5-F461-4EC0-A474-C12112AF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944C53-D2A5-4581-9159-2CAB33FA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34"/>
            <a:ext cx="9144000" cy="6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06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5B54-B5B9-4E1F-B2DE-19966D39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B35AA-DD45-4CC5-ADF2-031681DC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D6B39-E9B1-4998-A3B9-AA0619E4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6" y="0"/>
            <a:ext cx="6923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03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899592" y="2210284"/>
            <a:ext cx="6742112" cy="243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一、不确定有限自动机（</a:t>
            </a:r>
            <a:r>
              <a:rPr lang="en-US" altLang="zh-CN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r>
              <a:rPr lang="zh-CN" altLang="en-US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二、确定的有限自动机（</a:t>
            </a:r>
            <a:r>
              <a:rPr lang="en-US" altLang="zh-CN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en-US" altLang="zh-CN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r>
              <a:rPr lang="zh-CN" altLang="en-US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的变换</a:t>
            </a:r>
            <a:endParaRPr lang="en-US" altLang="zh-CN" sz="29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四、</a:t>
            </a:r>
            <a:r>
              <a:rPr lang="en-US" altLang="zh-CN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的化简</a:t>
            </a:r>
            <a:endParaRPr lang="en-US" altLang="zh-CN" sz="29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428750" y="785813"/>
            <a:ext cx="6500813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2.3 </a:t>
            </a:r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有限自动机（</a:t>
            </a:r>
            <a:r>
              <a:rPr lang="en-US" altLang="zh-CN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FA</a:t>
            </a:r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92742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8109" y="764704"/>
            <a:ext cx="7904411" cy="668338"/>
          </a:xfrm>
        </p:spPr>
        <p:txBody>
          <a:bodyPr/>
          <a:lstStyle/>
          <a:p>
            <a:pPr algn="ctr"/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一、不确定的有限自动机</a:t>
            </a:r>
            <a:b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NFA:(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Non-deterministic</a:t>
            </a:r>
            <a:r>
              <a:rPr lang="en-US" altLang="zh-CN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Automata</a:t>
            </a:r>
            <a:r>
              <a:rPr lang="zh-CN" altLang="en-US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ea typeface="隶书" panose="02010509060101010101" pitchFamily="49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2168218"/>
            <a:ext cx="8892480" cy="4429134"/>
          </a:xfrm>
        </p:spPr>
        <p:txBody>
          <a:bodyPr>
            <a:normAutofit fontScale="77500" lnSpcReduction="20000"/>
          </a:bodyPr>
          <a:lstStyle/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bg2"/>
              </a:buClr>
              <a:buSzTx/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1.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不确定的有限自动机的定义（</a:t>
            </a:r>
            <a:r>
              <a:rPr lang="zh-CN" altLang="en-US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一个数学模型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bg2"/>
              </a:buClr>
              <a:buSzTx/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状态转换图的形式化描述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（定义为一个五元组）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bg2"/>
              </a:buClr>
              <a:buSzTx/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NFA  M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=( S,  ,  move, s</a:t>
            </a:r>
            <a:r>
              <a:rPr lang="en-US" altLang="zh-CN" sz="16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0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, F )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：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有限个状态的集合；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Σ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：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有限个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输入符集合（输入符号字母表）；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move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：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转换函数，是在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S×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Σ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 </a:t>
            </a:r>
            <a:r>
              <a:rPr lang="en-US" altLang="zh-CN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{}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→ 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P(S)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P(S)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的幂集）上的映像，</a:t>
            </a:r>
            <a:endParaRPr lang="en-US" altLang="zh-CN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       move (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b="1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, a )=</a:t>
            </a:r>
            <a:r>
              <a:rPr lang="en-US" altLang="zh-CN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b="1" baseline="-250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b="1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∈S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b="1" baseline="-250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∈ P(S)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)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None/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                     当前状态为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b="1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，输入符为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时，将转换为下一个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状态集</a:t>
            </a:r>
            <a:r>
              <a:rPr lang="en-US" altLang="zh-CN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b="1" baseline="-250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j</a:t>
            </a:r>
            <a:endParaRPr lang="zh-CN" altLang="en-US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0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：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0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∈S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初态；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F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： 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F S 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若干个终态之集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842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838200"/>
            <a:ext cx="7793037" cy="838200"/>
          </a:xfrm>
        </p:spPr>
        <p:txBody>
          <a:bodyPr/>
          <a:lstStyle/>
          <a:p>
            <a:r>
              <a:rPr lang="en-US" altLang="zh-CN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  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词法分析（扫描）器的功能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8962" y="3933056"/>
            <a:ext cx="8355013" cy="2713622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把构成源程序的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字符流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翻译成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记号流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，还完成和用户接口的一些任务：</a:t>
            </a:r>
            <a:endParaRPr lang="zh-CN" altLang="en-US" sz="2800" b="1" dirty="0">
              <a:latin typeface="Times New Roman" pitchFamily="18" charset="0"/>
              <a:ea typeface="华文新魏" pitchFamily="2" charset="-122"/>
            </a:endParaRPr>
          </a:p>
          <a:p>
            <a:pPr lvl="1"/>
            <a:r>
              <a:rPr lang="zh-CN" altLang="en-US" sz="2600" b="1" dirty="0"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sz="2600" b="1" dirty="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sz="2600" b="1" dirty="0">
                <a:latin typeface="Times New Roman" pitchFamily="18" charset="0"/>
                <a:ea typeface="华文新魏" pitchFamily="2" charset="-122"/>
              </a:rPr>
              <a:t>）剥去源程序的注解和空白（由空格、制表或换行符等引起）</a:t>
            </a:r>
          </a:p>
          <a:p>
            <a:pPr lvl="1"/>
            <a:r>
              <a:rPr lang="zh-CN" altLang="en-US" sz="2600" b="1" dirty="0"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sz="2600" b="1" dirty="0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sz="2600" b="1" dirty="0">
                <a:latin typeface="Times New Roman" pitchFamily="18" charset="0"/>
                <a:ea typeface="华文新魏" pitchFamily="2" charset="-122"/>
              </a:rPr>
              <a:t>）把来自编译器各个阶段的错误信息和源程序联系起来</a:t>
            </a:r>
            <a:endParaRPr lang="en-US" altLang="zh-CN" sz="2600" b="1" dirty="0"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1A2E4F7F-C061-49F4-8FDA-4B3E3EEF9C19}"/>
              </a:ext>
            </a:extLst>
          </p:cNvPr>
          <p:cNvGrpSpPr>
            <a:grpSpLocks/>
          </p:cNvGrpSpPr>
          <p:nvPr/>
        </p:nvGrpSpPr>
        <p:grpSpPr bwMode="auto">
          <a:xfrm>
            <a:off x="520073" y="1700808"/>
            <a:ext cx="8192387" cy="2448272"/>
            <a:chOff x="202" y="816"/>
            <a:chExt cx="5367" cy="177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C9C81D72-81CC-4CC8-BD65-B8143FE08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/>
                <a:t> </a:t>
              </a:r>
              <a:endParaRPr lang="zh-CN" altLang="en-US" sz="2600" b="1">
                <a:latin typeface="宋体" panose="02010600030101010101" pitchFamily="2" charset="-122"/>
              </a:endParaRPr>
            </a:p>
            <a:p>
              <a:pPr algn="ctr"/>
              <a:endParaRPr lang="zh-CN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AD9BAF5-FBD7-431C-BE0D-07D4207AB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/>
                <a:t> </a:t>
              </a:r>
              <a:endParaRPr lang="zh-CN" altLang="en-US" sz="2600" b="1">
                <a:latin typeface="宋体" panose="02010600030101010101" pitchFamily="2" charset="-122"/>
              </a:endParaRPr>
            </a:p>
            <a:p>
              <a:pPr algn="ctr"/>
              <a:endParaRPr lang="zh-CN" alt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FE1BAC22-C936-4440-9FBC-68B2D41E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816"/>
              <a:ext cx="4896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algn="ctr">
                <a:spcBef>
                  <a:spcPct val="20000"/>
                </a:spcBef>
                <a:buFontTx/>
                <a:buChar char="–"/>
              </a:pPr>
              <a:endParaRPr lang="zh-CN" altLang="en-US" sz="2800"/>
            </a:p>
            <a:p>
              <a:pPr algn="ctr">
                <a:lnSpc>
                  <a:spcPct val="0"/>
                </a:lnSpc>
                <a:spcBef>
                  <a:spcPct val="20000"/>
                </a:spcBef>
                <a:buFontTx/>
                <a:buChar char="•"/>
              </a:pPr>
              <a:endParaRPr lang="zh-CN" altLang="en-US" sz="3200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E8ACCC59-5372-46B8-8020-38FEF686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1192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1"/>
                <a:t>词法分析器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A4B91C1-C5A4-4975-ACFB-02742847F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1172"/>
              <a:ext cx="1156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1"/>
                <a:t>语法分析器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6C8E39B7-EE21-4B7B-9ECB-A9EA2D139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1956"/>
              <a:ext cx="884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1"/>
                <a:t>符号表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D78EB02D-4DD3-436D-93E0-19BE1893D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593"/>
              <a:ext cx="481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E0D07CD0-9DBE-4624-B9DC-D60D2B015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4" y="1593"/>
              <a:ext cx="480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6F24F689-9620-41D5-9893-B13EF4FFD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257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0D746FDE-0DDE-4824-A88A-68F6F6155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40"/>
              <a:ext cx="1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B2D7BDB4-D38C-452C-B038-4AEB49678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B56DCDC1-FC78-41C3-AB78-0A48A2489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44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FD14098A-8718-4215-A5E3-DF04383CC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935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b="1" dirty="0"/>
                <a:t>记号</a:t>
              </a:r>
              <a:r>
                <a:rPr lang="en-US" altLang="zh-CN" b="1" dirty="0"/>
                <a:t>(token)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0E42B7B5-5FAB-4BB8-872B-BC5D57E8E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57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b="1"/>
                <a:t>取下一个记号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076CC401-16D9-423E-91DB-FCDEF2CBB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" y="1200"/>
              <a:ext cx="768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b="1" dirty="0"/>
                <a:t>源程序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2071688"/>
            <a:ext cx="8424862" cy="4071937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识别语言(</a:t>
            </a:r>
            <a:r>
              <a:rPr lang="en-US" altLang="zh-CN" sz="2800" b="1" i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en-US" altLang="zh-CN" sz="2800" b="1" i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 baseline="30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b="1" i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NFA M</a:t>
            </a:r>
            <a:endParaRPr lang="zh-CN" altLang="en-US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400" dirty="0"/>
              <a:t>NFA M=({0, 1, 2}, {a, b}, move,  0,  {2})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其中，</a:t>
            </a:r>
            <a:r>
              <a:rPr lang="en-US" altLang="zh-CN" sz="2400" dirty="0"/>
              <a:t>move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move(0,a)={0, 1}</a:t>
            </a:r>
            <a:r>
              <a:rPr lang="zh-CN" altLang="en-US" sz="2400" dirty="0"/>
              <a:t>，</a:t>
            </a:r>
            <a:r>
              <a:rPr lang="en-US" altLang="zh-CN" sz="2400" dirty="0"/>
              <a:t>move(0,b)={0}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</a:p>
          <a:p>
            <a:pPr>
              <a:buNone/>
            </a:pPr>
            <a:r>
              <a:rPr lang="en-US" altLang="zh-CN" sz="2400" dirty="0"/>
              <a:t>    move(1,a)=</a:t>
            </a:r>
            <a:r>
              <a:rPr lang="en-US" altLang="zh-CN" sz="2400" dirty="0">
                <a:latin typeface="Sylfaen" panose="010A0502050306030303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Φ</a:t>
            </a:r>
            <a:r>
              <a:rPr lang="zh-CN" altLang="en-US" sz="2400" dirty="0"/>
              <a:t>，     </a:t>
            </a:r>
            <a:r>
              <a:rPr lang="en-US" altLang="zh-CN" sz="2400" dirty="0"/>
              <a:t>move(1,b)={2}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move(2,a)=</a:t>
            </a:r>
            <a:r>
              <a:rPr lang="en-US" altLang="zh-CN" sz="2400" dirty="0">
                <a:latin typeface="Sylfaen" panose="010A0502050306030303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Φ</a:t>
            </a:r>
            <a:r>
              <a:rPr lang="en-US" altLang="zh-CN" sz="2400" dirty="0">
                <a:latin typeface="Sylfaen" panose="010A0502050306030303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move(2,b)=</a:t>
            </a:r>
            <a:r>
              <a:rPr lang="en-US" altLang="zh-CN" sz="2400" dirty="0">
                <a:latin typeface="Sylfaen" panose="010A0502050306030303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2652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id="{3924E193-7F6A-44DB-A317-C34CE4403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41" y="5229225"/>
            <a:ext cx="386000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7080E2BF-6288-463E-9F45-03BC7FA4E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8109" y="764704"/>
            <a:ext cx="7904411" cy="668338"/>
          </a:xfrm>
        </p:spPr>
        <p:txBody>
          <a:bodyPr/>
          <a:lstStyle/>
          <a:p>
            <a:pPr algn="ctr"/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一、不确定的有限自动机</a:t>
            </a:r>
            <a:b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NFA:(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Non-deterministic</a:t>
            </a:r>
            <a:r>
              <a:rPr lang="en-US" altLang="zh-CN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Automata</a:t>
            </a:r>
            <a:r>
              <a:rPr lang="zh-CN" altLang="en-US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ea typeface="隶书" panose="02010509060101010101" pitchFamily="49" charset="-122"/>
            </a:endParaRPr>
          </a:p>
        </p:txBody>
      </p:sp>
      <p:grpSp>
        <p:nvGrpSpPr>
          <p:cNvPr id="47" name="Group 105">
            <a:extLst>
              <a:ext uri="{FF2B5EF4-FFF2-40B4-BE49-F238E27FC236}">
                <a16:creationId xmlns:a16="http://schemas.microsoft.com/office/drawing/2014/main" id="{DE28C3BF-510B-4C02-8578-6CA2B93172BA}"/>
              </a:ext>
            </a:extLst>
          </p:cNvPr>
          <p:cNvGrpSpPr>
            <a:grpSpLocks/>
          </p:cNvGrpSpPr>
          <p:nvPr/>
        </p:nvGrpSpPr>
        <p:grpSpPr bwMode="auto">
          <a:xfrm>
            <a:off x="3324225" y="4504100"/>
            <a:ext cx="5638800" cy="2209800"/>
            <a:chOff x="1776" y="2832"/>
            <a:chExt cx="3552" cy="1392"/>
          </a:xfrm>
        </p:grpSpPr>
        <p:sp>
          <p:nvSpPr>
            <p:cNvPr id="48" name="Oval 106">
              <a:extLst>
                <a:ext uri="{FF2B5EF4-FFF2-40B4-BE49-F238E27FC236}">
                  <a16:creationId xmlns:a16="http://schemas.microsoft.com/office/drawing/2014/main" id="{02F4AE09-7FBD-49BD-BD98-EEF49ED39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pPr algn="l"/>
              <a:r>
                <a:rPr lang="zh-CN" altLang="en-US" sz="2800" b="1"/>
                <a:t>1</a:t>
              </a:r>
            </a:p>
          </p:txBody>
        </p:sp>
        <p:grpSp>
          <p:nvGrpSpPr>
            <p:cNvPr id="49" name="Group 107">
              <a:extLst>
                <a:ext uri="{FF2B5EF4-FFF2-40B4-BE49-F238E27FC236}">
                  <a16:creationId xmlns:a16="http://schemas.microsoft.com/office/drawing/2014/main" id="{1046CD6B-2D72-4CB1-BF0A-1F0EED40C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61" name="Oval 108">
                <a:extLst>
                  <a:ext uri="{FF2B5EF4-FFF2-40B4-BE49-F238E27FC236}">
                    <a16:creationId xmlns:a16="http://schemas.microsoft.com/office/drawing/2014/main" id="{CB8B7752-3A69-481C-8FE6-A812174DE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62" name="Oval 109">
                <a:extLst>
                  <a:ext uri="{FF2B5EF4-FFF2-40B4-BE49-F238E27FC236}">
                    <a16:creationId xmlns:a16="http://schemas.microsoft.com/office/drawing/2014/main" id="{3F8E2BA6-C3CD-4EB3-B4E0-E61837143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800" b="1"/>
                  <a:t>2</a:t>
                </a:r>
              </a:p>
            </p:txBody>
          </p:sp>
        </p:grpSp>
        <p:sp>
          <p:nvSpPr>
            <p:cNvPr id="50" name="Line 110">
              <a:extLst>
                <a:ext uri="{FF2B5EF4-FFF2-40B4-BE49-F238E27FC236}">
                  <a16:creationId xmlns:a16="http://schemas.microsoft.com/office/drawing/2014/main" id="{EE353584-E9FA-4121-8BD1-EE9091B55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51" name="Line 111">
              <a:extLst>
                <a:ext uri="{FF2B5EF4-FFF2-40B4-BE49-F238E27FC236}">
                  <a16:creationId xmlns:a16="http://schemas.microsoft.com/office/drawing/2014/main" id="{2B0686D1-940B-41E7-8CC1-BA0D0E62B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52" name="Rectangle 112">
              <a:extLst>
                <a:ext uri="{FF2B5EF4-FFF2-40B4-BE49-F238E27FC236}">
                  <a16:creationId xmlns:a16="http://schemas.microsoft.com/office/drawing/2014/main" id="{0FD84742-2FF1-4E79-AC48-D5607F217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53" name="Rectangle 113">
              <a:extLst>
                <a:ext uri="{FF2B5EF4-FFF2-40B4-BE49-F238E27FC236}">
                  <a16:creationId xmlns:a16="http://schemas.microsoft.com/office/drawing/2014/main" id="{8D12747E-7165-48E2-851F-275DEFD8C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54" name="Line 114">
              <a:extLst>
                <a:ext uri="{FF2B5EF4-FFF2-40B4-BE49-F238E27FC236}">
                  <a16:creationId xmlns:a16="http://schemas.microsoft.com/office/drawing/2014/main" id="{A449CF1A-C1C3-4DE0-BB7B-5F7CD0D28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55" name="Freeform 115">
              <a:extLst>
                <a:ext uri="{FF2B5EF4-FFF2-40B4-BE49-F238E27FC236}">
                  <a16:creationId xmlns:a16="http://schemas.microsoft.com/office/drawing/2014/main" id="{90818109-980D-48A6-8DD5-57182E117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56" name="Oval 116">
              <a:extLst>
                <a:ext uri="{FF2B5EF4-FFF2-40B4-BE49-F238E27FC236}">
                  <a16:creationId xmlns:a16="http://schemas.microsoft.com/office/drawing/2014/main" id="{A9C7E048-80BE-4D56-BED7-B68E81D03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pPr algn="l"/>
              <a:r>
                <a:rPr lang="zh-CN" altLang="en-US" sz="2800" b="1"/>
                <a:t>0</a:t>
              </a:r>
            </a:p>
          </p:txBody>
        </p:sp>
        <p:sp>
          <p:nvSpPr>
            <p:cNvPr id="57" name="Freeform 117">
              <a:extLst>
                <a:ext uri="{FF2B5EF4-FFF2-40B4-BE49-F238E27FC236}">
                  <a16:creationId xmlns:a16="http://schemas.microsoft.com/office/drawing/2014/main" id="{932B6842-DD4D-4F78-A32F-588259A495D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58" name="Rectangle 118">
              <a:extLst>
                <a:ext uri="{FF2B5EF4-FFF2-40B4-BE49-F238E27FC236}">
                  <a16:creationId xmlns:a16="http://schemas.microsoft.com/office/drawing/2014/main" id="{59725899-122C-4C6A-BECB-E53746BD4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59" name="Rectangle 119">
              <a:extLst>
                <a:ext uri="{FF2B5EF4-FFF2-40B4-BE49-F238E27FC236}">
                  <a16:creationId xmlns:a16="http://schemas.microsoft.com/office/drawing/2014/main" id="{5D0F586C-5060-4930-9E29-000860B12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60" name="Rectangle 120">
              <a:extLst>
                <a:ext uri="{FF2B5EF4-FFF2-40B4-BE49-F238E27FC236}">
                  <a16:creationId xmlns:a16="http://schemas.microsoft.com/office/drawing/2014/main" id="{F8A7837F-2700-4FEB-B094-8C0A8AE35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9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97" name="Group 85">
            <a:extLst>
              <a:ext uri="{FF2B5EF4-FFF2-40B4-BE49-F238E27FC236}">
                <a16:creationId xmlns:a16="http://schemas.microsoft.com/office/drawing/2014/main" id="{378A61A1-3DFD-40F4-A4F6-9AA26825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75926"/>
              </p:ext>
            </p:extLst>
          </p:nvPr>
        </p:nvGraphicFramePr>
        <p:xfrm>
          <a:off x="4203218" y="1844824"/>
          <a:ext cx="4254500" cy="2355755"/>
        </p:xfrm>
        <a:graphic>
          <a:graphicData uri="http://schemas.openxmlformats.org/drawingml/2006/table">
            <a:tbl>
              <a:tblPr/>
              <a:tblGrid>
                <a:gridCol w="1458912">
                  <a:extLst>
                    <a:ext uri="{9D8B030D-6E8A-4147-A177-3AD203B41FA5}">
                      <a16:colId xmlns:a16="http://schemas.microsoft.com/office/drawing/2014/main" val="162293300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30957128"/>
                    </a:ext>
                  </a:extLst>
                </a:gridCol>
                <a:gridCol w="1398588">
                  <a:extLst>
                    <a:ext uri="{9D8B030D-6E8A-4147-A177-3AD203B41FA5}">
                      <a16:colId xmlns:a16="http://schemas.microsoft.com/office/drawing/2014/main" val="2298583940"/>
                    </a:ext>
                  </a:extLst>
                </a:gridCol>
              </a:tblGrid>
              <a:tr h="52970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入  符  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78187"/>
                  </a:ext>
                </a:extLst>
              </a:tr>
              <a:tr h="3980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098520"/>
                  </a:ext>
                </a:extLst>
              </a:tr>
              <a:tr h="4591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{0,1}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{0}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49749"/>
                  </a:ext>
                </a:extLst>
              </a:tr>
              <a:tr h="4739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Φ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{2}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005917"/>
                  </a:ext>
                </a:extLst>
              </a:tr>
              <a:tr h="46960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Φ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Φ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293354"/>
                  </a:ext>
                </a:extLst>
              </a:tr>
            </a:tbl>
          </a:graphicData>
        </a:graphic>
      </p:graphicFrame>
      <p:sp>
        <p:nvSpPr>
          <p:cNvPr id="371790" name="Rectangle 78">
            <a:extLst>
              <a:ext uri="{FF2B5EF4-FFF2-40B4-BE49-F238E27FC236}">
                <a16:creationId xmlns:a16="http://schemas.microsoft.com/office/drawing/2014/main" id="{107463B4-11FD-4734-838B-D288AECF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218" y="2005014"/>
            <a:ext cx="114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400" b="1" dirty="0"/>
              <a:t>状  态</a:t>
            </a:r>
          </a:p>
        </p:txBody>
      </p:sp>
      <p:sp>
        <p:nvSpPr>
          <p:cNvPr id="371796" name="Rectangle 84">
            <a:extLst>
              <a:ext uri="{FF2B5EF4-FFF2-40B4-BE49-F238E27FC236}">
                <a16:creationId xmlns:a16="http://schemas.microsoft.com/office/drawing/2014/main" id="{662AA4F8-39CC-45FC-AE9D-1404FC02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8" y="2747392"/>
            <a:ext cx="8569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识别语言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en-US" altLang="zh-CN" sz="2800" b="1" i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 baseline="30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b="1" i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NFA</a:t>
            </a: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的转换表</a:t>
            </a:r>
            <a:endParaRPr lang="en-US" altLang="zh-CN" sz="2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  <a:p>
            <a:pPr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（矩阵表示法）</a:t>
            </a:r>
            <a:endParaRPr lang="en-US" altLang="zh-CN" sz="2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EB09511A-76B9-4084-AEF6-A1C8D8811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8109" y="764704"/>
            <a:ext cx="7904411" cy="668338"/>
          </a:xfrm>
        </p:spPr>
        <p:txBody>
          <a:bodyPr/>
          <a:lstStyle/>
          <a:p>
            <a:pPr algn="ctr"/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一、不确定的有限自动机</a:t>
            </a:r>
            <a:b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NFA:(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Non-deterministic</a:t>
            </a:r>
            <a:r>
              <a:rPr lang="en-US" altLang="zh-CN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Automata</a:t>
            </a:r>
            <a:r>
              <a:rPr lang="zh-CN" altLang="en-US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ea typeface="隶书" panose="02010509060101010101" pitchFamily="49" charset="-122"/>
            </a:endParaRPr>
          </a:p>
        </p:txBody>
      </p:sp>
      <p:grpSp>
        <p:nvGrpSpPr>
          <p:cNvPr id="47" name="Group 105">
            <a:extLst>
              <a:ext uri="{FF2B5EF4-FFF2-40B4-BE49-F238E27FC236}">
                <a16:creationId xmlns:a16="http://schemas.microsoft.com/office/drawing/2014/main" id="{F23CFC20-BFDD-42B4-8108-37168EC22835}"/>
              </a:ext>
            </a:extLst>
          </p:cNvPr>
          <p:cNvGrpSpPr>
            <a:grpSpLocks/>
          </p:cNvGrpSpPr>
          <p:nvPr/>
        </p:nvGrpSpPr>
        <p:grpSpPr bwMode="auto">
          <a:xfrm>
            <a:off x="3324225" y="4437112"/>
            <a:ext cx="5638800" cy="2209800"/>
            <a:chOff x="1776" y="2832"/>
            <a:chExt cx="3552" cy="1392"/>
          </a:xfrm>
        </p:grpSpPr>
        <p:sp>
          <p:nvSpPr>
            <p:cNvPr id="48" name="Oval 106">
              <a:extLst>
                <a:ext uri="{FF2B5EF4-FFF2-40B4-BE49-F238E27FC236}">
                  <a16:creationId xmlns:a16="http://schemas.microsoft.com/office/drawing/2014/main" id="{AEDF699B-EA7B-4055-9223-2EDB8B16C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pPr algn="l"/>
              <a:r>
                <a:rPr lang="zh-CN" altLang="en-US" sz="2800" b="1"/>
                <a:t>1</a:t>
              </a:r>
            </a:p>
          </p:txBody>
        </p:sp>
        <p:grpSp>
          <p:nvGrpSpPr>
            <p:cNvPr id="49" name="Group 107">
              <a:extLst>
                <a:ext uri="{FF2B5EF4-FFF2-40B4-BE49-F238E27FC236}">
                  <a16:creationId xmlns:a16="http://schemas.microsoft.com/office/drawing/2014/main" id="{FC37BE58-81EA-4011-AA26-5D8511383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61" name="Oval 108">
                <a:extLst>
                  <a:ext uri="{FF2B5EF4-FFF2-40B4-BE49-F238E27FC236}">
                    <a16:creationId xmlns:a16="http://schemas.microsoft.com/office/drawing/2014/main" id="{1F73D862-C9D9-42B3-AAAD-C6B8C087E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62" name="Oval 109">
                <a:extLst>
                  <a:ext uri="{FF2B5EF4-FFF2-40B4-BE49-F238E27FC236}">
                    <a16:creationId xmlns:a16="http://schemas.microsoft.com/office/drawing/2014/main" id="{F9737FB9-71BF-4C9F-97D1-E915BC688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800" b="1"/>
                  <a:t>2</a:t>
                </a:r>
              </a:p>
            </p:txBody>
          </p:sp>
        </p:grpSp>
        <p:sp>
          <p:nvSpPr>
            <p:cNvPr id="50" name="Line 110">
              <a:extLst>
                <a:ext uri="{FF2B5EF4-FFF2-40B4-BE49-F238E27FC236}">
                  <a16:creationId xmlns:a16="http://schemas.microsoft.com/office/drawing/2014/main" id="{2408EE9A-6D35-432E-8195-FEDD37050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51" name="Line 111">
              <a:extLst>
                <a:ext uri="{FF2B5EF4-FFF2-40B4-BE49-F238E27FC236}">
                  <a16:creationId xmlns:a16="http://schemas.microsoft.com/office/drawing/2014/main" id="{660620AF-F569-48AA-993C-77193D2AC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52" name="Rectangle 112">
              <a:extLst>
                <a:ext uri="{FF2B5EF4-FFF2-40B4-BE49-F238E27FC236}">
                  <a16:creationId xmlns:a16="http://schemas.microsoft.com/office/drawing/2014/main" id="{4FE678C9-486A-49B5-976B-F9FBA5C07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53" name="Rectangle 113">
              <a:extLst>
                <a:ext uri="{FF2B5EF4-FFF2-40B4-BE49-F238E27FC236}">
                  <a16:creationId xmlns:a16="http://schemas.microsoft.com/office/drawing/2014/main" id="{27A81DB8-8665-4BDD-8D39-1E0FB79BE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 dirty="0"/>
                <a:t>a</a:t>
              </a:r>
            </a:p>
          </p:txBody>
        </p:sp>
        <p:sp>
          <p:nvSpPr>
            <p:cNvPr id="54" name="Line 114">
              <a:extLst>
                <a:ext uri="{FF2B5EF4-FFF2-40B4-BE49-F238E27FC236}">
                  <a16:creationId xmlns:a16="http://schemas.microsoft.com/office/drawing/2014/main" id="{76CDA67C-961E-4DC2-9FBC-F7C23E566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55" name="Freeform 115">
              <a:extLst>
                <a:ext uri="{FF2B5EF4-FFF2-40B4-BE49-F238E27FC236}">
                  <a16:creationId xmlns:a16="http://schemas.microsoft.com/office/drawing/2014/main" id="{FAC2A8A9-2BDF-471F-87CF-F0615590B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56" name="Oval 116">
              <a:extLst>
                <a:ext uri="{FF2B5EF4-FFF2-40B4-BE49-F238E27FC236}">
                  <a16:creationId xmlns:a16="http://schemas.microsoft.com/office/drawing/2014/main" id="{3395453F-DA96-4190-8233-447808B68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pPr algn="l"/>
              <a:r>
                <a:rPr lang="zh-CN" altLang="en-US" sz="2800" b="1"/>
                <a:t>0</a:t>
              </a:r>
            </a:p>
          </p:txBody>
        </p:sp>
        <p:sp>
          <p:nvSpPr>
            <p:cNvPr id="57" name="Freeform 117">
              <a:extLst>
                <a:ext uri="{FF2B5EF4-FFF2-40B4-BE49-F238E27FC236}">
                  <a16:creationId xmlns:a16="http://schemas.microsoft.com/office/drawing/2014/main" id="{5BB721AE-9838-497A-98D5-15F9A265B10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58" name="Rectangle 118">
              <a:extLst>
                <a:ext uri="{FF2B5EF4-FFF2-40B4-BE49-F238E27FC236}">
                  <a16:creationId xmlns:a16="http://schemas.microsoft.com/office/drawing/2014/main" id="{39756C41-5A10-40C7-A490-A1D21CE2D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59" name="Rectangle 119">
              <a:extLst>
                <a:ext uri="{FF2B5EF4-FFF2-40B4-BE49-F238E27FC236}">
                  <a16:creationId xmlns:a16="http://schemas.microsoft.com/office/drawing/2014/main" id="{BD7DE3F6-6955-4C32-A1BC-F930C2B9E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60" name="Rectangle 120">
              <a:extLst>
                <a:ext uri="{FF2B5EF4-FFF2-40B4-BE49-F238E27FC236}">
                  <a16:creationId xmlns:a16="http://schemas.microsoft.com/office/drawing/2014/main" id="{371C1586-AC9E-4228-B3C4-EF9E4D96D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9AB5BFC9-7232-401C-964F-4289D4E9D31E}"/>
              </a:ext>
            </a:extLst>
          </p:cNvPr>
          <p:cNvSpPr/>
          <p:nvPr/>
        </p:nvSpPr>
        <p:spPr>
          <a:xfrm>
            <a:off x="359807" y="3536429"/>
            <a:ext cx="318446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</a:t>
            </a:r>
            <a:r>
              <a:rPr kumimoji="1" lang="zh-CN" altLang="en-US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代表状态，</a:t>
            </a:r>
            <a:endParaRPr kumimoji="1" lang="en-US" altLang="zh-CN" sz="2600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kumimoji="1" lang="zh-CN" altLang="en-US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r>
              <a:rPr kumimoji="1" lang="zh-CN" altLang="en-US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代表输入字符，</a:t>
            </a:r>
          </a:p>
          <a:p>
            <a:pPr eaLnBrk="1" hangingPunct="1"/>
            <a:r>
              <a:rPr kumimoji="1" lang="zh-CN" altLang="en-US" sz="26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矩阵元素</a:t>
            </a:r>
            <a:r>
              <a:rPr kumimoji="1" lang="zh-CN" altLang="en-US" sz="26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是映像得到的新状态集。</a:t>
            </a:r>
          </a:p>
        </p:txBody>
      </p:sp>
    </p:spTree>
    <p:extLst>
      <p:ext uri="{BB962C8B-B14F-4D97-AF65-F5344CB8AC3E}">
        <p14:creationId xmlns:p14="http://schemas.microsoft.com/office/powerpoint/2010/main" val="308663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90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43713" y="1964532"/>
            <a:ext cx="5765005" cy="6439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举例：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识别</a:t>
            </a:r>
            <a:r>
              <a:rPr lang="en-US" altLang="zh-CN" sz="2800" b="1" i="1" dirty="0"/>
              <a:t>aa</a:t>
            </a:r>
            <a:r>
              <a:rPr lang="en-US" altLang="zh-CN" sz="2800" b="1" baseline="30000" dirty="0">
                <a:latin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宋体" panose="02010600030101010101" pitchFamily="2" charset="-122"/>
              </a:rPr>
              <a:t>|</a:t>
            </a:r>
            <a:r>
              <a:rPr lang="en-US" altLang="zh-CN" sz="2800" b="1" i="1" dirty="0"/>
              <a:t>bb</a:t>
            </a:r>
            <a:r>
              <a:rPr lang="en-US" altLang="zh-CN" sz="2800" b="1" baseline="30000" dirty="0">
                <a:latin typeface="宋体" panose="02010600030101010101" pitchFamily="2" charset="-122"/>
              </a:rPr>
              <a:t>*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/>
              <a:t>NFA</a:t>
            </a:r>
            <a:endParaRPr lang="zh-CN" altLang="en-US" sz="2800" b="1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045B0633-7910-4424-88B3-90628ACB4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109" y="764704"/>
            <a:ext cx="7904411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600" b="1" kern="0">
                <a:latin typeface="华文新魏" panose="02010800040101010101" pitchFamily="2" charset="-122"/>
                <a:ea typeface="华文新魏" panose="02010800040101010101" pitchFamily="2" charset="-122"/>
              </a:rPr>
              <a:t>一、不确定的有限自动机</a:t>
            </a:r>
            <a:br>
              <a:rPr lang="en-US" altLang="zh-CN" sz="3600" b="1" ker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b="1" kern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NFA:( </a:t>
            </a:r>
            <a:r>
              <a:rPr lang="en-US" altLang="zh-CN" sz="28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Non-deterministic</a:t>
            </a:r>
            <a:r>
              <a:rPr lang="en-US" altLang="zh-CN" sz="2800" b="1" kern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ker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Automata</a:t>
            </a:r>
            <a:r>
              <a:rPr lang="zh-CN" altLang="en-US" sz="2800" b="1" kern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kern="0" dirty="0">
              <a:ea typeface="隶书" panose="02010509060101010101" pitchFamily="49" charset="-122"/>
            </a:endParaRPr>
          </a:p>
        </p:txBody>
      </p:sp>
      <p:grpSp>
        <p:nvGrpSpPr>
          <p:cNvPr id="33" name="Group 47">
            <a:extLst>
              <a:ext uri="{FF2B5EF4-FFF2-40B4-BE49-F238E27FC236}">
                <a16:creationId xmlns:a16="http://schemas.microsoft.com/office/drawing/2014/main" id="{3FDFE1C5-4B0D-499D-87FD-7168A03082C0}"/>
              </a:ext>
            </a:extLst>
          </p:cNvPr>
          <p:cNvGrpSpPr>
            <a:grpSpLocks/>
          </p:cNvGrpSpPr>
          <p:nvPr/>
        </p:nvGrpSpPr>
        <p:grpSpPr bwMode="auto">
          <a:xfrm>
            <a:off x="1567844" y="2545432"/>
            <a:ext cx="5715000" cy="2971800"/>
            <a:chOff x="1056" y="1536"/>
            <a:chExt cx="3600" cy="1872"/>
          </a:xfrm>
        </p:grpSpPr>
        <p:sp>
          <p:nvSpPr>
            <p:cNvPr id="34" name="Oval 22">
              <a:extLst>
                <a:ext uri="{FF2B5EF4-FFF2-40B4-BE49-F238E27FC236}">
                  <a16:creationId xmlns:a16="http://schemas.microsoft.com/office/drawing/2014/main" id="{FC84E4D6-D47E-452B-9CCF-1432630F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2071"/>
              <a:ext cx="390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5" name="Group 23">
              <a:extLst>
                <a:ext uri="{FF2B5EF4-FFF2-40B4-BE49-F238E27FC236}">
                  <a16:creationId xmlns:a16="http://schemas.microsoft.com/office/drawing/2014/main" id="{60F8A2D4-2BBD-4A2F-BC93-4331FC5C39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9" y="2056"/>
              <a:ext cx="390" cy="367"/>
              <a:chOff x="7120" y="12162"/>
              <a:chExt cx="425" cy="425"/>
            </a:xfrm>
          </p:grpSpPr>
          <p:sp>
            <p:nvSpPr>
              <p:cNvPr id="56" name="Oval 24">
                <a:extLst>
                  <a:ext uri="{FF2B5EF4-FFF2-40B4-BE49-F238E27FC236}">
                    <a16:creationId xmlns:a16="http://schemas.microsoft.com/office/drawing/2014/main" id="{682F9826-91F9-4F86-A455-F68C3339B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57" name="Oval 25">
                <a:extLst>
                  <a:ext uri="{FF2B5EF4-FFF2-40B4-BE49-F238E27FC236}">
                    <a16:creationId xmlns:a16="http://schemas.microsoft.com/office/drawing/2014/main" id="{1CF471F5-A629-4C69-B759-D1CF734AD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/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48C3C7EC-0E68-4337-8CF7-7F06D6A6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43"/>
              <a:ext cx="8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7A64A198-A17B-4D84-98A1-A4A9AFC97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7" y="3222"/>
              <a:ext cx="7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FA773349-4B86-450A-9D70-CEF866125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2443"/>
              <a:ext cx="632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92CD9B92-821B-4BA5-88E7-7F3E69EED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1953"/>
              <a:ext cx="31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6C0AB130-7BC7-43A4-9342-88E6729B2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3" y="2240"/>
              <a:ext cx="7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8A8EDA54-2D6D-4327-A685-63E11AB52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" y="1748"/>
              <a:ext cx="273" cy="289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" name="Oval 33">
              <a:extLst>
                <a:ext uri="{FF2B5EF4-FFF2-40B4-BE49-F238E27FC236}">
                  <a16:creationId xmlns:a16="http://schemas.microsoft.com/office/drawing/2014/main" id="{97B44A47-C8D3-47A9-9C58-C089C125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" y="2559"/>
              <a:ext cx="389" cy="3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31BA111C-4D89-4224-9DA5-8FEEBD25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1536"/>
              <a:ext cx="31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id="{C9722F57-3E18-4DE2-9844-A97B14A60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2521"/>
              <a:ext cx="31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6CE5E567-8865-4C8F-A76A-AD1F076B7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2937"/>
              <a:ext cx="31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6" name="Line 37">
              <a:extLst>
                <a:ext uri="{FF2B5EF4-FFF2-40B4-BE49-F238E27FC236}">
                  <a16:creationId xmlns:a16="http://schemas.microsoft.com/office/drawing/2014/main" id="{D1EC3938-F149-479B-852F-A38D271E4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0" y="2322"/>
              <a:ext cx="495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7" name="Line 38">
              <a:extLst>
                <a:ext uri="{FF2B5EF4-FFF2-40B4-BE49-F238E27FC236}">
                  <a16:creationId xmlns:a16="http://schemas.microsoft.com/office/drawing/2014/main" id="{B2EBB27F-9FD7-4091-8262-D02BF2E50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32"/>
              <a:ext cx="495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8" name="Oval 39">
              <a:extLst>
                <a:ext uri="{FF2B5EF4-FFF2-40B4-BE49-F238E27FC236}">
                  <a16:creationId xmlns:a16="http://schemas.microsoft.com/office/drawing/2014/main" id="{B6619580-68C3-4E14-81AD-A3F35D3C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3019"/>
              <a:ext cx="389" cy="3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grpSp>
          <p:nvGrpSpPr>
            <p:cNvPr id="49" name="Group 40">
              <a:extLst>
                <a:ext uri="{FF2B5EF4-FFF2-40B4-BE49-F238E27FC236}">
                  <a16:creationId xmlns:a16="http://schemas.microsoft.com/office/drawing/2014/main" id="{710748B1-6E67-4A43-A413-EA67BB97A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9" y="3041"/>
              <a:ext cx="390" cy="367"/>
              <a:chOff x="7120" y="12162"/>
              <a:chExt cx="425" cy="425"/>
            </a:xfrm>
          </p:grpSpPr>
          <p:sp>
            <p:nvSpPr>
              <p:cNvPr id="53" name="Oval 41">
                <a:extLst>
                  <a:ext uri="{FF2B5EF4-FFF2-40B4-BE49-F238E27FC236}">
                    <a16:creationId xmlns:a16="http://schemas.microsoft.com/office/drawing/2014/main" id="{20A99A58-B425-43D4-8AE3-4782B3D9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54" name="Oval 42">
                <a:extLst>
                  <a:ext uri="{FF2B5EF4-FFF2-40B4-BE49-F238E27FC236}">
                    <a16:creationId xmlns:a16="http://schemas.microsoft.com/office/drawing/2014/main" id="{77FF4B9B-8337-48D6-B452-E735465A8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/>
              <a:p>
                <a:pPr algn="just"/>
                <a:r>
                  <a:rPr lang="zh-CN" altLang="en-US" b="1"/>
                  <a:t>4</a:t>
                </a:r>
              </a:p>
            </p:txBody>
          </p:sp>
        </p:grp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851BF49-A52D-4244-AB03-0547CFCAB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2745"/>
              <a:ext cx="271" cy="287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7308E062-AA8B-4E01-849D-70F6AF9E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256"/>
              <a:ext cx="31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9272E2A-47DC-437A-8AC4-3B5131D8A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2659"/>
              <a:ext cx="31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093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573896" y="2840419"/>
            <a:ext cx="5310709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由图可知，在</a:t>
            </a:r>
            <a:r>
              <a:rPr lang="en-US" altLang="zh-CN" sz="28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</a:rPr>
              <a:t>U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状态下，输入符号为</a:t>
            </a:r>
            <a:r>
              <a:rPr lang="en-US" altLang="zh-CN" sz="28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8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</a:rPr>
              <a:t>FA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的下一状态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不唯一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，而是在状态集</a:t>
            </a:r>
            <a:r>
              <a:rPr lang="en-US" altLang="zh-CN" sz="28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</a:rPr>
              <a:t>{A, B, C, …, X}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中任选其一。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具有这种性质的</a:t>
            </a:r>
            <a:r>
              <a:rPr lang="en-US" altLang="zh-CN" sz="28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</a:rPr>
              <a:t>FA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即为</a:t>
            </a: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不确定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28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</a:rPr>
              <a:t>FA</a:t>
            </a:r>
            <a:r>
              <a:rPr lang="zh-CN" altLang="en-US" sz="28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</a:rPr>
              <a:t>NFA: 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Non-deterministic</a:t>
            </a:r>
            <a:r>
              <a:rPr lang="en-US" altLang="zh-CN" sz="28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FA</a:t>
            </a:r>
            <a:r>
              <a:rPr lang="zh-CN" altLang="en-US" sz="28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65584" y="2637755"/>
            <a:ext cx="2209800" cy="2781300"/>
            <a:chOff x="3456" y="792"/>
            <a:chExt cx="1392" cy="1752"/>
          </a:xfrm>
        </p:grpSpPr>
        <p:sp>
          <p:nvSpPr>
            <p:cNvPr id="11268" name="Oval 4"/>
            <p:cNvSpPr>
              <a:spLocks noChangeArrowheads="1"/>
            </p:cNvSpPr>
            <p:nvPr/>
          </p:nvSpPr>
          <p:spPr bwMode="auto">
            <a:xfrm>
              <a:off x="3456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</a:t>
              </a:r>
            </a:p>
          </p:txBody>
        </p:sp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4368" y="9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4512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4416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3696" y="22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cxnSp>
          <p:nvCxnSpPr>
            <p:cNvPr id="22539" name="AutoShape 9"/>
            <p:cNvCxnSpPr>
              <a:cxnSpLocks noChangeShapeType="1"/>
              <a:stCxn id="11268" idx="0"/>
              <a:endCxn id="11269" idx="1"/>
            </p:cNvCxnSpPr>
            <p:nvPr/>
          </p:nvCxnSpPr>
          <p:spPr bwMode="auto">
            <a:xfrm rot="-5400000">
              <a:off x="3853" y="780"/>
              <a:ext cx="335" cy="793"/>
            </a:xfrm>
            <a:prstGeom prst="curvedConnector3">
              <a:avLst>
                <a:gd name="adj1" fmla="val 9820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AutoShape 10"/>
            <p:cNvCxnSpPr>
              <a:cxnSpLocks noChangeShapeType="1"/>
              <a:stCxn id="11268" idx="7"/>
              <a:endCxn id="11270" idx="1"/>
            </p:cNvCxnSpPr>
            <p:nvPr/>
          </p:nvCxnSpPr>
          <p:spPr bwMode="auto">
            <a:xfrm rot="5400000" flipV="1">
              <a:off x="4104" y="1032"/>
              <a:ext cx="96" cy="818"/>
            </a:xfrm>
            <a:prstGeom prst="curvedConnector3">
              <a:avLst>
                <a:gd name="adj1" fmla="val -875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1" name="AutoShape 11"/>
            <p:cNvCxnSpPr>
              <a:cxnSpLocks noChangeShapeType="1"/>
              <a:stCxn id="11268" idx="6"/>
              <a:endCxn id="11271" idx="1"/>
            </p:cNvCxnSpPr>
            <p:nvPr/>
          </p:nvCxnSpPr>
          <p:spPr bwMode="auto">
            <a:xfrm>
              <a:off x="3792" y="1512"/>
              <a:ext cx="673" cy="40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2" name="AutoShape 12"/>
            <p:cNvCxnSpPr>
              <a:cxnSpLocks noChangeShapeType="1"/>
              <a:stCxn id="11268" idx="5"/>
              <a:endCxn id="11272" idx="0"/>
            </p:cNvCxnSpPr>
            <p:nvPr/>
          </p:nvCxnSpPr>
          <p:spPr bwMode="auto">
            <a:xfrm rot="16200000" flipH="1">
              <a:off x="3515" y="1859"/>
              <a:ext cx="577" cy="121"/>
            </a:xfrm>
            <a:prstGeom prst="curvedConnector3">
              <a:avLst>
                <a:gd name="adj1" fmla="val 542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3782" y="7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4032" y="110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4128" y="13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1F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792" y="17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4080" y="2016"/>
              <a:ext cx="2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FF1F7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...</a:t>
              </a: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821196F7-1522-4937-9CDA-E5572F264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8109" y="764704"/>
            <a:ext cx="7904411" cy="668338"/>
          </a:xfrm>
        </p:spPr>
        <p:txBody>
          <a:bodyPr/>
          <a:lstStyle/>
          <a:p>
            <a:pPr algn="ctr"/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一、不确定的有限自动机</a:t>
            </a:r>
            <a:b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NFA:(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Non-deterministic</a:t>
            </a:r>
            <a:r>
              <a:rPr lang="en-US" altLang="zh-CN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Automata</a:t>
            </a:r>
            <a:r>
              <a:rPr lang="zh-CN" altLang="en-US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ea typeface="隶书" panose="02010509060101010101" pitchFamily="49" charset="-122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0A3CCC5D-E771-4D39-8ED0-8012774FF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916832"/>
            <a:ext cx="4104456" cy="668338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确定的”的含义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12ADD9-BA3D-43E1-856C-BF193A35D209}"/>
              </a:ext>
            </a:extLst>
          </p:cNvPr>
          <p:cNvSpPr/>
          <p:nvPr/>
        </p:nvSpPr>
        <p:spPr>
          <a:xfrm>
            <a:off x="777262" y="587727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对一个输入，可能有</a:t>
            </a:r>
            <a:r>
              <a:rPr kumimoji="1"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多条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路径可以到达接受状态。</a:t>
            </a:r>
          </a:p>
        </p:txBody>
      </p:sp>
    </p:spTree>
    <p:extLst>
      <p:ext uri="{BB962C8B-B14F-4D97-AF65-F5344CB8AC3E}">
        <p14:creationId xmlns:p14="http://schemas.microsoft.com/office/powerpoint/2010/main" val="14948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 autoUpdateAnimBg="0"/>
      <p:bldP spid="23" grpId="0" uiExpand="1" build="p" autoUpdateAnimBg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4" name="Group 4"/>
          <p:cNvGraphicFramePr>
            <a:graphicFrameLocks noGrp="1"/>
          </p:cNvGraphicFramePr>
          <p:nvPr>
            <p:ph sz="half" idx="2"/>
          </p:nvPr>
        </p:nvGraphicFramePr>
        <p:xfrm>
          <a:off x="617860" y="3789040"/>
          <a:ext cx="5401320" cy="2991612"/>
        </p:xfrm>
        <a:graphic>
          <a:graphicData uri="http://schemas.openxmlformats.org/drawingml/2006/table">
            <a:tbl>
              <a:tblPr/>
              <a:tblGrid>
                <a:gridCol w="62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7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步骤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输入的其余部分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可能的后继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ababb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babb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接受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539552" y="1916832"/>
            <a:ext cx="5499845" cy="209587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例：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给定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M= ({S,A,B,C}, {</a:t>
            </a:r>
            <a:r>
              <a:rPr lang="en-US" altLang="zh-CN" b="1" dirty="0" err="1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a,b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}, move, S ,{C}),</a:t>
            </a:r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其状态转换图见右。由图可知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M</a:t>
            </a:r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是一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NFA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识别符号串</a:t>
            </a:r>
            <a:r>
              <a:rPr lang="en-US" altLang="zh-CN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ababb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的路径为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S(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A(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)B(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)A(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)B(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)C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(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接受）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S(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A(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)A(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)A(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)B(</a:t>
            </a:r>
            <a:r>
              <a:rPr lang="en-US" altLang="zh-CN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)C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(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接受）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       ……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868144" y="1049685"/>
            <a:ext cx="3048000" cy="2352675"/>
            <a:chOff x="3408" y="150"/>
            <a:chExt cx="1920" cy="1482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3504" y="672"/>
              <a:ext cx="24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320" y="672"/>
              <a:ext cx="24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88" y="672"/>
              <a:ext cx="24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4320" y="1344"/>
              <a:ext cx="288" cy="288"/>
            </a:xfrm>
            <a:custGeom>
              <a:avLst/>
              <a:gdLst>
                <a:gd name="G0" fmla="+- 3600 0 0"/>
                <a:gd name="G1" fmla="+- 21600 0 3600"/>
                <a:gd name="G2" fmla="+- 21600 0 36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600" y="10800"/>
                  </a:moveTo>
                  <a:cubicBezTo>
                    <a:pt x="3600" y="14776"/>
                    <a:pt x="6824" y="18000"/>
                    <a:pt x="10800" y="18000"/>
                  </a:cubicBezTo>
                  <a:cubicBezTo>
                    <a:pt x="14776" y="18000"/>
                    <a:pt x="18000" y="14776"/>
                    <a:pt x="18000" y="10800"/>
                  </a:cubicBezTo>
                  <a:cubicBezTo>
                    <a:pt x="18000" y="6824"/>
                    <a:pt x="14776" y="3600"/>
                    <a:pt x="10800" y="3600"/>
                  </a:cubicBezTo>
                  <a:cubicBezTo>
                    <a:pt x="6824" y="3600"/>
                    <a:pt x="3600" y="6824"/>
                    <a:pt x="36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  <p:cxnSp>
          <p:nvCxnSpPr>
            <p:cNvPr id="11" name="AutoShape 9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3744" y="816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4560" y="816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"/>
            <p:cNvCxnSpPr>
              <a:cxnSpLocks noChangeShapeType="1"/>
              <a:stCxn id="8" idx="1"/>
              <a:endCxn id="8" idx="7"/>
            </p:cNvCxnSpPr>
            <p:nvPr/>
          </p:nvCxnSpPr>
          <p:spPr bwMode="auto">
            <a:xfrm rot="5400000" flipV="1">
              <a:off x="4439" y="630"/>
              <a:ext cx="1" cy="170"/>
            </a:xfrm>
            <a:prstGeom prst="curvedConnector3">
              <a:avLst>
                <a:gd name="adj1" fmla="val -358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16200000" flipH="1">
              <a:off x="4260" y="1140"/>
              <a:ext cx="384" cy="2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/>
            <p:cNvCxnSpPr>
              <a:cxnSpLocks noChangeShapeType="1"/>
              <a:stCxn id="9" idx="4"/>
              <a:endCxn id="10" idx="6"/>
            </p:cNvCxnSpPr>
            <p:nvPr/>
          </p:nvCxnSpPr>
          <p:spPr bwMode="auto">
            <a:xfrm rot="5400000">
              <a:off x="4644" y="924"/>
              <a:ext cx="528" cy="6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/>
            <p:cNvCxnSpPr>
              <a:cxnSpLocks noChangeShapeType="1"/>
              <a:stCxn id="9" idx="3"/>
              <a:endCxn id="8" idx="5"/>
            </p:cNvCxnSpPr>
            <p:nvPr/>
          </p:nvCxnSpPr>
          <p:spPr bwMode="auto">
            <a:xfrm rot="5400000">
              <a:off x="4823" y="620"/>
              <a:ext cx="1" cy="598"/>
            </a:xfrm>
            <a:prstGeom prst="curvedConnector3">
              <a:avLst>
                <a:gd name="adj1" fmla="val 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7" idx="5"/>
              <a:endCxn id="10" idx="1"/>
            </p:cNvCxnSpPr>
            <p:nvPr/>
          </p:nvCxnSpPr>
          <p:spPr bwMode="auto">
            <a:xfrm rot="16200000" flipH="1">
              <a:off x="3802" y="825"/>
              <a:ext cx="468" cy="65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408" y="62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888" y="57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200" y="150"/>
              <a:ext cx="4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或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320" y="1008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752" y="624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5040" y="1248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704" y="1008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936" y="115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068380" y="3501008"/>
            <a:ext cx="3144416" cy="286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识别输入符号串时有一个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试探过程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，为了能走到终态，往往要走许多弯路（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带回溯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），这影响了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的效率。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解决办法？？？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96C8BAB1-3B69-40D9-87AA-33E6220D7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8109" y="404664"/>
            <a:ext cx="7904411" cy="668338"/>
          </a:xfrm>
        </p:spPr>
        <p:txBody>
          <a:bodyPr/>
          <a:lstStyle/>
          <a:p>
            <a:pPr algn="ctr"/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一、不确定的有限自动机</a:t>
            </a:r>
            <a:b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NFA:(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Non-deterministic</a:t>
            </a:r>
            <a:r>
              <a:rPr lang="en-US" altLang="zh-CN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Automata</a:t>
            </a:r>
            <a:r>
              <a:rPr lang="zh-CN" altLang="en-US" sz="28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7945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6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908720"/>
            <a:ext cx="7904411" cy="668338"/>
          </a:xfrm>
        </p:spPr>
        <p:txBody>
          <a:bodyPr/>
          <a:lstStyle/>
          <a:p>
            <a:pPr algn="ctr"/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二、确定的有限自动机</a:t>
            </a:r>
            <a:b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DFA:(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</a:t>
            </a:r>
            <a:r>
              <a:rPr lang="en-US" altLang="zh-CN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Automata</a:t>
            </a:r>
            <a:r>
              <a:rPr lang="zh-CN" altLang="en-US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0" y="2143116"/>
            <a:ext cx="8643938" cy="4670260"/>
          </a:xfrm>
        </p:spPr>
        <p:txBody>
          <a:bodyPr>
            <a:normAutofit fontScale="85000" lnSpcReduction="20000"/>
          </a:bodyPr>
          <a:lstStyle/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bg2"/>
              </a:buClr>
              <a:buSzTx/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确定的有限自动机的定义（ </a:t>
            </a:r>
            <a:r>
              <a:rPr lang="en-US" altLang="zh-CN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的特殊情况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bg2"/>
              </a:buClr>
              <a:buSzTx/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状态转换图的形式化描述（定义为一个五元组）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bg2"/>
              </a:buClr>
              <a:buSzTx/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DFA  M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=( S,  ,  move, s</a:t>
            </a:r>
            <a:r>
              <a:rPr lang="en-US" altLang="zh-CN" sz="16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0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, F )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：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有限个状态的集合；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Σ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：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有限个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输入符集合（输入符号字母表）；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move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：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转换函数，是在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S×Σ→S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上的映像，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单值映射</a:t>
            </a:r>
            <a:endParaRPr lang="en-US" altLang="zh-CN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         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（没有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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转换）</a:t>
            </a:r>
            <a:endParaRPr lang="en-US" altLang="zh-CN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       move(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b="1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, a)=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b="1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b="1" baseline="-25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b="1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b="1" baseline="-250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b="1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∈S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：当前状态为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b="1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，输入符为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时，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                                             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将转换为下一个</a:t>
            </a:r>
            <a:r>
              <a:rPr lang="zh-CN" altLang="en-US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状态</a:t>
            </a:r>
            <a:r>
              <a:rPr lang="en-US" altLang="zh-CN" b="1" dirty="0" err="1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b="1" baseline="-25000" dirty="0" err="1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j</a:t>
            </a:r>
            <a:endParaRPr lang="zh-CN" altLang="en-US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0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：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b="1" baseline="-25000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0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∈S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初态；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F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： 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F S </a:t>
            </a:r>
            <a:r>
              <a:rPr lang="zh-CN" altLang="en-US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若干个终态之集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98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000125"/>
            <a:ext cx="8229600" cy="668338"/>
          </a:xfrm>
          <a:noFill/>
        </p:spPr>
        <p:txBody>
          <a:bodyPr/>
          <a:lstStyle/>
          <a:p>
            <a:pPr algn="ctr"/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二、确定的有限自动机</a:t>
            </a:r>
            <a:r>
              <a:rPr lang="en-US" altLang="zh-CN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DFA:(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</a:t>
            </a:r>
            <a:r>
              <a:rPr lang="en-US" altLang="zh-CN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Automata</a:t>
            </a:r>
            <a:r>
              <a:rPr lang="zh-CN" altLang="en-US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2071688"/>
            <a:ext cx="8424862" cy="4071937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识别语言(</a:t>
            </a:r>
            <a:r>
              <a:rPr lang="en-US" altLang="zh-CN" sz="2800" b="1" i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en-US" altLang="zh-CN" sz="2800" b="1" i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 baseline="30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b="1" i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 M</a:t>
            </a:r>
            <a:endParaRPr lang="zh-CN" altLang="en-US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400" dirty="0"/>
              <a:t>DFA M=({0, 1, 2}, {a, b}, move,  0,  {2})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其中，</a:t>
            </a:r>
            <a:r>
              <a:rPr lang="en-US" altLang="zh-CN" sz="2400" dirty="0"/>
              <a:t>move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move(0,a)=1</a:t>
            </a:r>
            <a:r>
              <a:rPr lang="zh-CN" altLang="en-US" sz="2400" dirty="0"/>
              <a:t>，</a:t>
            </a:r>
            <a:r>
              <a:rPr lang="en-US" altLang="zh-CN" sz="2400" dirty="0"/>
              <a:t>move(0,b)=0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</a:p>
          <a:p>
            <a:pPr>
              <a:buNone/>
            </a:pPr>
            <a:r>
              <a:rPr lang="en-US" altLang="zh-CN" sz="2400" dirty="0"/>
              <a:t>    move(1,a)=1</a:t>
            </a:r>
            <a:r>
              <a:rPr lang="zh-CN" altLang="en-US" sz="2400" dirty="0"/>
              <a:t>，</a:t>
            </a:r>
            <a:r>
              <a:rPr lang="en-US" altLang="zh-CN" sz="2400" dirty="0"/>
              <a:t>move(1,b)=2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move(2,a)=1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move(2,b)=0</a:t>
            </a:r>
            <a:endParaRPr lang="zh-CN" altLang="en-US" sz="2400" dirty="0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2652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5" name="Group 55">
            <a:extLst>
              <a:ext uri="{FF2B5EF4-FFF2-40B4-BE49-F238E27FC236}">
                <a16:creationId xmlns:a16="http://schemas.microsoft.com/office/drawing/2014/main" id="{30D87C84-249C-4CDD-8946-6D031D6B49D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292600"/>
            <a:ext cx="5562600" cy="2452688"/>
            <a:chOff x="2112" y="2704"/>
            <a:chExt cx="3504" cy="1545"/>
          </a:xfrm>
        </p:grpSpPr>
        <p:sp>
          <p:nvSpPr>
            <p:cNvPr id="26" name="Oval 28">
              <a:extLst>
                <a:ext uri="{FF2B5EF4-FFF2-40B4-BE49-F238E27FC236}">
                  <a16:creationId xmlns:a16="http://schemas.microsoft.com/office/drawing/2014/main" id="{A86D9236-6B0F-4FC1-A4D5-5DC58DC6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3270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27" name="Group 29">
              <a:extLst>
                <a:ext uri="{FF2B5EF4-FFF2-40B4-BE49-F238E27FC236}">
                  <a16:creationId xmlns:a16="http://schemas.microsoft.com/office/drawing/2014/main" id="{3D4FC57F-6743-445D-B910-3CA86F720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6" y="3256"/>
              <a:ext cx="370" cy="395"/>
              <a:chOff x="7120" y="12162"/>
              <a:chExt cx="425" cy="425"/>
            </a:xfrm>
          </p:grpSpPr>
          <p:sp>
            <p:nvSpPr>
              <p:cNvPr id="43" name="Oval 30">
                <a:extLst>
                  <a:ext uri="{FF2B5EF4-FFF2-40B4-BE49-F238E27FC236}">
                    <a16:creationId xmlns:a16="http://schemas.microsoft.com/office/drawing/2014/main" id="{B5E822E2-C956-4FB8-BA1B-529500DEC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44" name="Oval 31">
                <a:extLst>
                  <a:ext uri="{FF2B5EF4-FFF2-40B4-BE49-F238E27FC236}">
                    <a16:creationId xmlns:a16="http://schemas.microsoft.com/office/drawing/2014/main" id="{142FBB8B-D66D-4A60-8074-0FFB75903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297CB5F6-B24F-443C-808F-5D6F51209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94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74B070D0-6833-49BF-80DC-FE0BBD819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0" y="3483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0" name="Rectangle 34">
              <a:extLst>
                <a:ext uri="{FF2B5EF4-FFF2-40B4-BE49-F238E27FC236}">
                  <a16:creationId xmlns:a16="http://schemas.microsoft.com/office/drawing/2014/main" id="{E0B4C5F2-0C53-482A-A9BB-CF3E4DFC0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172"/>
              <a:ext cx="60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1" name="Rectangle 35">
              <a:extLst>
                <a:ext uri="{FF2B5EF4-FFF2-40B4-BE49-F238E27FC236}">
                  <a16:creationId xmlns:a16="http://schemas.microsoft.com/office/drawing/2014/main" id="{542ECB9E-70DC-4F7C-A0DA-6528B8DC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203"/>
              <a:ext cx="30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51BC5E42-887C-4818-959C-CDB48251D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" y="3469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4196874D-1BF1-42BD-874E-8BC8520D8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2969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1E24B0C6-978C-4B90-95DB-10E26EDD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" y="3280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70799B73-DEC8-4A68-97F5-C9EAA5AEF4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190" y="3667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7AC840A4-7B56-4B81-BF2C-3582736FE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929"/>
              <a:ext cx="29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7" name="Rectangle 42">
              <a:extLst>
                <a:ext uri="{FF2B5EF4-FFF2-40B4-BE49-F238E27FC236}">
                  <a16:creationId xmlns:a16="http://schemas.microsoft.com/office/drawing/2014/main" id="{0FC55F69-9BC9-443E-A215-8591E2205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3181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8" name="Rectangle 43">
              <a:extLst>
                <a:ext uri="{FF2B5EF4-FFF2-40B4-BE49-F238E27FC236}">
                  <a16:creationId xmlns:a16="http://schemas.microsoft.com/office/drawing/2014/main" id="{5CD7AF11-F72E-4591-B3BE-4FEC9EAA1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704"/>
              <a:ext cx="30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298AB5CE-D144-45F8-B2CA-421C868E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3599"/>
              <a:ext cx="784" cy="145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" name="Rectangle 45">
              <a:extLst>
                <a:ext uri="{FF2B5EF4-FFF2-40B4-BE49-F238E27FC236}">
                  <a16:creationId xmlns:a16="http://schemas.microsoft.com/office/drawing/2014/main" id="{576CFE41-D9AA-40B3-9CB0-4DCFF2ED1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3662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B639C7FF-7ABD-4C0C-84F4-8AC978B1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" y="2971"/>
              <a:ext cx="1973" cy="381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29238DAA-2A69-4A32-80BF-34738C6E2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704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</p:grpSp>
      <p:sp>
        <p:nvSpPr>
          <p:cNvPr id="45" name="Rectangle 50">
            <a:extLst>
              <a:ext uri="{FF2B5EF4-FFF2-40B4-BE49-F238E27FC236}">
                <a16:creationId xmlns:a16="http://schemas.microsoft.com/office/drawing/2014/main" id="{3924E193-7F6A-44DB-A317-C34CE4403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41" y="5229225"/>
            <a:ext cx="386000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endParaRPr lang="zh-CN" altLang="en-US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406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97" name="Group 85">
            <a:extLst>
              <a:ext uri="{FF2B5EF4-FFF2-40B4-BE49-F238E27FC236}">
                <a16:creationId xmlns:a16="http://schemas.microsoft.com/office/drawing/2014/main" id="{378A61A1-3DFD-40F4-A4F6-9AA26825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96434"/>
              </p:ext>
            </p:extLst>
          </p:nvPr>
        </p:nvGraphicFramePr>
        <p:xfrm>
          <a:off x="4203218" y="1844824"/>
          <a:ext cx="4254500" cy="2355755"/>
        </p:xfrm>
        <a:graphic>
          <a:graphicData uri="http://schemas.openxmlformats.org/drawingml/2006/table">
            <a:tbl>
              <a:tblPr/>
              <a:tblGrid>
                <a:gridCol w="1458912">
                  <a:extLst>
                    <a:ext uri="{9D8B030D-6E8A-4147-A177-3AD203B41FA5}">
                      <a16:colId xmlns:a16="http://schemas.microsoft.com/office/drawing/2014/main" val="162293300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30957128"/>
                    </a:ext>
                  </a:extLst>
                </a:gridCol>
                <a:gridCol w="1398588">
                  <a:extLst>
                    <a:ext uri="{9D8B030D-6E8A-4147-A177-3AD203B41FA5}">
                      <a16:colId xmlns:a16="http://schemas.microsoft.com/office/drawing/2014/main" val="2298583940"/>
                    </a:ext>
                  </a:extLst>
                </a:gridCol>
              </a:tblGrid>
              <a:tr h="52970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入  符  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78187"/>
                  </a:ext>
                </a:extLst>
              </a:tr>
              <a:tr h="3980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098520"/>
                  </a:ext>
                </a:extLst>
              </a:tr>
              <a:tr h="4591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49749"/>
                  </a:ext>
                </a:extLst>
              </a:tr>
              <a:tr h="4739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005917"/>
                  </a:ext>
                </a:extLst>
              </a:tr>
              <a:tr h="46960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293354"/>
                  </a:ext>
                </a:extLst>
              </a:tr>
            </a:tbl>
          </a:graphicData>
        </a:graphic>
      </p:graphicFrame>
      <p:sp>
        <p:nvSpPr>
          <p:cNvPr id="371790" name="Rectangle 78">
            <a:extLst>
              <a:ext uri="{FF2B5EF4-FFF2-40B4-BE49-F238E27FC236}">
                <a16:creationId xmlns:a16="http://schemas.microsoft.com/office/drawing/2014/main" id="{107463B4-11FD-4734-838B-D288AECF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218" y="2005014"/>
            <a:ext cx="114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400" b="1" dirty="0"/>
              <a:t>状  态</a:t>
            </a:r>
          </a:p>
        </p:txBody>
      </p:sp>
      <p:sp>
        <p:nvSpPr>
          <p:cNvPr id="371796" name="Rectangle 84">
            <a:extLst>
              <a:ext uri="{FF2B5EF4-FFF2-40B4-BE49-F238E27FC236}">
                <a16:creationId xmlns:a16="http://schemas.microsoft.com/office/drawing/2014/main" id="{662AA4F8-39CC-45FC-AE9D-1404FC02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8" y="2516188"/>
            <a:ext cx="8569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识别语言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en-US" altLang="zh-CN" sz="2800" b="1" i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 baseline="30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b="1" i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DFA</a:t>
            </a: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的转换表</a:t>
            </a:r>
            <a:endParaRPr lang="en-US" altLang="zh-CN" sz="2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BF320C2F-1C9D-45F8-AD2F-25BF98AD2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000125"/>
            <a:ext cx="8229600" cy="668338"/>
          </a:xfrm>
          <a:noFill/>
        </p:spPr>
        <p:txBody>
          <a:bodyPr/>
          <a:lstStyle/>
          <a:p>
            <a:pPr algn="ctr"/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二、确定的有限自动机</a:t>
            </a:r>
            <a:r>
              <a:rPr lang="en-US" altLang="zh-CN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DFA:(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</a:t>
            </a:r>
            <a:r>
              <a:rPr lang="en-US" altLang="zh-CN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Automata</a:t>
            </a:r>
            <a:r>
              <a:rPr lang="zh-CN" altLang="en-US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grpSp>
        <p:nvGrpSpPr>
          <p:cNvPr id="26" name="Group 55">
            <a:extLst>
              <a:ext uri="{FF2B5EF4-FFF2-40B4-BE49-F238E27FC236}">
                <a16:creationId xmlns:a16="http://schemas.microsoft.com/office/drawing/2014/main" id="{E6409B79-C8D7-4B95-A278-5CF5D25EDE3E}"/>
              </a:ext>
            </a:extLst>
          </p:cNvPr>
          <p:cNvGrpSpPr>
            <a:grpSpLocks/>
          </p:cNvGrpSpPr>
          <p:nvPr/>
        </p:nvGrpSpPr>
        <p:grpSpPr bwMode="auto">
          <a:xfrm>
            <a:off x="467544" y="4360769"/>
            <a:ext cx="5562600" cy="2452688"/>
            <a:chOff x="2112" y="2704"/>
            <a:chExt cx="3504" cy="1545"/>
          </a:xfrm>
        </p:grpSpPr>
        <p:sp>
          <p:nvSpPr>
            <p:cNvPr id="27" name="Oval 28">
              <a:extLst>
                <a:ext uri="{FF2B5EF4-FFF2-40B4-BE49-F238E27FC236}">
                  <a16:creationId xmlns:a16="http://schemas.microsoft.com/office/drawing/2014/main" id="{0F04EABF-CB60-4E68-96D3-631CD54BD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3270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28" name="Group 29">
              <a:extLst>
                <a:ext uri="{FF2B5EF4-FFF2-40B4-BE49-F238E27FC236}">
                  <a16:creationId xmlns:a16="http://schemas.microsoft.com/office/drawing/2014/main" id="{FA3FFF36-ECEA-4597-B6E5-14B124DED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6" y="3256"/>
              <a:ext cx="370" cy="395"/>
              <a:chOff x="7120" y="12162"/>
              <a:chExt cx="425" cy="425"/>
            </a:xfrm>
          </p:grpSpPr>
          <p:sp>
            <p:nvSpPr>
              <p:cNvPr id="44" name="Oval 30">
                <a:extLst>
                  <a:ext uri="{FF2B5EF4-FFF2-40B4-BE49-F238E27FC236}">
                    <a16:creationId xmlns:a16="http://schemas.microsoft.com/office/drawing/2014/main" id="{92F88CC7-71CD-42A4-84B9-568D0EBEF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/>
              </a:p>
            </p:txBody>
          </p:sp>
          <p:sp>
            <p:nvSpPr>
              <p:cNvPr id="45" name="Oval 31">
                <a:extLst>
                  <a:ext uri="{FF2B5EF4-FFF2-40B4-BE49-F238E27FC236}">
                    <a16:creationId xmlns:a16="http://schemas.microsoft.com/office/drawing/2014/main" id="{F00E9A64-7646-4206-8482-77E0A9EEF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4D2E356A-85E0-4041-B877-C7406FEDF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94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9BB95DB8-E171-46BC-B55A-107889972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0" y="3483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455957DC-DDCF-4CEB-A065-DEC2900B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172"/>
              <a:ext cx="60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C87866E1-EAD2-495A-AAFB-7C8CDFB7C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203"/>
              <a:ext cx="30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039E799B-0E71-4856-BE8C-3A60D81D0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" y="3469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70D7DFF-69D6-4639-A77F-691BAB33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2969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5" name="Oval 39">
              <a:extLst>
                <a:ext uri="{FF2B5EF4-FFF2-40B4-BE49-F238E27FC236}">
                  <a16:creationId xmlns:a16="http://schemas.microsoft.com/office/drawing/2014/main" id="{B798AB8E-F312-4367-B210-8817B39B1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" y="3280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FB3FCC7D-429E-440D-881B-CAAA3EAEFD3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190" y="3667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07F02A07-CE68-458F-89BD-8B2227A0E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929"/>
              <a:ext cx="29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8" name="Rectangle 42">
              <a:extLst>
                <a:ext uri="{FF2B5EF4-FFF2-40B4-BE49-F238E27FC236}">
                  <a16:creationId xmlns:a16="http://schemas.microsoft.com/office/drawing/2014/main" id="{7EB4524E-1554-455D-A0ED-9F264717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3181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9" name="Rectangle 43">
              <a:extLst>
                <a:ext uri="{FF2B5EF4-FFF2-40B4-BE49-F238E27FC236}">
                  <a16:creationId xmlns:a16="http://schemas.microsoft.com/office/drawing/2014/main" id="{11E2D2FE-B150-4912-87D7-CBB1F8B99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704"/>
              <a:ext cx="30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3253C81A-CD37-4C22-A806-6B25360A9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3599"/>
              <a:ext cx="784" cy="145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1" name="Rectangle 45">
              <a:extLst>
                <a:ext uri="{FF2B5EF4-FFF2-40B4-BE49-F238E27FC236}">
                  <a16:creationId xmlns:a16="http://schemas.microsoft.com/office/drawing/2014/main" id="{8CC69FDB-60B8-474B-AECF-7E629E56A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3662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8A674637-44FD-4A3E-8287-170E937A3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" y="2971"/>
              <a:ext cx="1973" cy="381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3" name="Rectangle 47">
              <a:extLst>
                <a:ext uri="{FF2B5EF4-FFF2-40B4-BE49-F238E27FC236}">
                  <a16:creationId xmlns:a16="http://schemas.microsoft.com/office/drawing/2014/main" id="{EC23980F-264E-4613-A514-054E4955E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704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74440" y="1844824"/>
            <a:ext cx="8018040" cy="4357688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“确定的”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的含义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在状态转换的每一步，根据</a:t>
            </a:r>
            <a:r>
              <a:rPr lang="en-US" altLang="zh-CN" sz="2400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当前的状态及扫描的输入字符，便能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唯一地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  <a:r>
              <a:rPr lang="en-US" altLang="zh-CN" sz="2400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</a:t>
            </a:r>
            <a:r>
              <a:rPr lang="zh-CN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下一状态</a:t>
            </a:r>
            <a:r>
              <a:rPr lang="zh-CN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2400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M=({R,U,S}, {0,1}, move, R, {S})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其中，</a:t>
            </a:r>
            <a:r>
              <a:rPr lang="en-US" altLang="zh-CN" sz="2400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move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定义为：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move(R,0)=U 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move(U,0)=U	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move(U,1)= S </a:t>
            </a:r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move(S, 1)= 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76672"/>
            <a:ext cx="8286750" cy="1000125"/>
          </a:xfrm>
        </p:spPr>
        <p:txBody>
          <a:bodyPr anchor="ctr"/>
          <a:lstStyle/>
          <a:p>
            <a:pPr algn="ctr"/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二、确定的有限自动机</a:t>
            </a:r>
            <a:b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DFA:(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</a:t>
            </a:r>
            <a:r>
              <a:rPr lang="en-US" altLang="zh-CN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Automata</a:t>
            </a:r>
            <a:r>
              <a:rPr lang="zh-CN" altLang="en-US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132312" y="4390256"/>
            <a:ext cx="5334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580112" y="4390256"/>
            <a:ext cx="5334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27912" y="4237856"/>
            <a:ext cx="533400" cy="609600"/>
          </a:xfrm>
          <a:custGeom>
            <a:avLst/>
            <a:gdLst>
              <a:gd name="G0" fmla="+- 2893 0 0"/>
              <a:gd name="G1" fmla="+- 21600 0 2893"/>
              <a:gd name="G2" fmla="+- 21600 0 289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893" y="10800"/>
                </a:moveTo>
                <a:cubicBezTo>
                  <a:pt x="2893" y="15167"/>
                  <a:pt x="6433" y="18707"/>
                  <a:pt x="10800" y="18707"/>
                </a:cubicBezTo>
                <a:cubicBezTo>
                  <a:pt x="15167" y="18707"/>
                  <a:pt x="18707" y="15167"/>
                  <a:pt x="18707" y="10800"/>
                </a:cubicBezTo>
                <a:cubicBezTo>
                  <a:pt x="18707" y="6433"/>
                  <a:pt x="15167" y="2893"/>
                  <a:pt x="10800" y="2893"/>
                </a:cubicBezTo>
                <a:cubicBezTo>
                  <a:pt x="6433" y="2893"/>
                  <a:pt x="2893" y="6433"/>
                  <a:pt x="2893" y="10800"/>
                </a:cubicBez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S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056112" y="4085456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665712" y="4618856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894312" y="4237856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cxnSp>
        <p:nvCxnSpPr>
          <p:cNvPr id="11" name="AutoShape 13"/>
          <p:cNvCxnSpPr>
            <a:cxnSpLocks noChangeShapeType="1"/>
            <a:stCxn id="6" idx="1"/>
            <a:endCxn id="6" idx="7"/>
          </p:cNvCxnSpPr>
          <p:nvPr/>
        </p:nvCxnSpPr>
        <p:spPr bwMode="auto">
          <a:xfrm rot="5400000" flipV="1">
            <a:off x="5846018" y="4268812"/>
            <a:ext cx="1588" cy="377825"/>
          </a:xfrm>
          <a:prstGeom prst="curvedConnector3">
            <a:avLst>
              <a:gd name="adj1" fmla="val -41200014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961112" y="3933056"/>
            <a:ext cx="381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6113512" y="4618856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418312" y="4314056"/>
            <a:ext cx="4572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cxnSp>
        <p:nvCxnSpPr>
          <p:cNvPr id="15" name="AutoShape 19"/>
          <p:cNvCxnSpPr>
            <a:cxnSpLocks noChangeShapeType="1"/>
            <a:stCxn id="7" idx="1"/>
            <a:endCxn id="7" idx="7"/>
          </p:cNvCxnSpPr>
          <p:nvPr/>
        </p:nvCxnSpPr>
        <p:spPr bwMode="auto">
          <a:xfrm rot="5400000" flipV="1">
            <a:off x="7293818" y="4138637"/>
            <a:ext cx="1588" cy="377825"/>
          </a:xfrm>
          <a:prstGeom prst="curvedConnector3">
            <a:avLst>
              <a:gd name="adj1" fmla="val -38800014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875512" y="3933056"/>
            <a:ext cx="3810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17" name="椭圆 16"/>
          <p:cNvSpPr/>
          <p:nvPr/>
        </p:nvSpPr>
        <p:spPr>
          <a:xfrm>
            <a:off x="2774834" y="3492790"/>
            <a:ext cx="642942" cy="1952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Group 21">
            <a:extLst>
              <a:ext uri="{FF2B5EF4-FFF2-40B4-BE49-F238E27FC236}">
                <a16:creationId xmlns:a16="http://schemas.microsoft.com/office/drawing/2014/main" id="{CA95E4A3-213D-4FA4-B57B-DE438E1FA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568340"/>
              </p:ext>
            </p:extLst>
          </p:nvPr>
        </p:nvGraphicFramePr>
        <p:xfrm>
          <a:off x="995883" y="5445224"/>
          <a:ext cx="7248525" cy="1296145"/>
        </p:xfrm>
        <a:graphic>
          <a:graphicData uri="http://schemas.openxmlformats.org/drawingml/2006/table">
            <a:tbl>
              <a:tblPr/>
              <a:tblGrid>
                <a:gridCol w="241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DFA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NFA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开始状态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唯一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唯一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映像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单个状态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状态集合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1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autoUpdateAnimBg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  <p:bldP spid="13" grpId="0" animBg="1"/>
      <p:bldP spid="14" grpId="0"/>
      <p:bldP spid="16" grpId="0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2688" y="332656"/>
            <a:ext cx="7793037" cy="1462087"/>
          </a:xfrm>
        </p:spPr>
        <p:txBody>
          <a:bodyPr/>
          <a:lstStyle/>
          <a:p>
            <a:pPr algn="ctr"/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二、确定的有限自动机</a:t>
            </a:r>
            <a:b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DFA:(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</a:t>
            </a:r>
            <a:r>
              <a:rPr lang="en-US" altLang="zh-CN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Automata</a:t>
            </a:r>
            <a:r>
              <a:rPr lang="zh-CN" altLang="en-US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204864"/>
            <a:ext cx="8069832" cy="41148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/>
              <a:t>算法：</a:t>
            </a:r>
            <a:r>
              <a:rPr lang="zh-CN" altLang="en-US" b="1" dirty="0">
                <a:solidFill>
                  <a:srgbClr val="C00000"/>
                </a:solidFill>
              </a:rPr>
              <a:t>模拟</a:t>
            </a:r>
            <a:r>
              <a:rPr lang="en-US" altLang="zh-CN" b="1" dirty="0">
                <a:solidFill>
                  <a:srgbClr val="C00000"/>
                </a:solidFill>
              </a:rPr>
              <a:t>DFA</a:t>
            </a:r>
            <a:r>
              <a:rPr lang="zh-CN" altLang="en-US" b="1" dirty="0">
                <a:solidFill>
                  <a:srgbClr val="C00000"/>
                </a:solidFill>
              </a:rPr>
              <a:t>识别符号串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b="1" dirty="0"/>
              <a:t>s=s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;</a:t>
            </a:r>
          </a:p>
          <a:p>
            <a:pPr marL="457200" lvl="1" indent="0">
              <a:buNone/>
            </a:pPr>
            <a:r>
              <a:rPr lang="en-US" altLang="zh-CN" b="1" dirty="0"/>
              <a:t>c=</a:t>
            </a:r>
            <a:r>
              <a:rPr lang="en-US" altLang="zh-CN" b="1" dirty="0" err="1"/>
              <a:t>nextChar</a:t>
            </a:r>
            <a:r>
              <a:rPr lang="en-US" altLang="zh-CN" b="1" dirty="0"/>
              <a:t>();</a:t>
            </a:r>
          </a:p>
          <a:p>
            <a:pPr marL="457200" lvl="1" indent="0">
              <a:buNone/>
            </a:pPr>
            <a:r>
              <a:rPr lang="en-US" altLang="zh-CN" b="1" dirty="0"/>
              <a:t>while(c!=</a:t>
            </a:r>
            <a:r>
              <a:rPr lang="en-US" altLang="zh-CN" b="1" dirty="0" err="1"/>
              <a:t>eof</a:t>
            </a:r>
            <a:r>
              <a:rPr lang="en-US" altLang="zh-CN" b="1" dirty="0"/>
              <a:t>)</a:t>
            </a:r>
          </a:p>
          <a:p>
            <a:pPr marL="457200" lvl="1" indent="0">
              <a:buNone/>
            </a:pPr>
            <a:r>
              <a:rPr lang="en-US" altLang="zh-CN" b="1" dirty="0"/>
              <a:t>{</a:t>
            </a:r>
          </a:p>
          <a:p>
            <a:pPr marL="457200" lvl="1" indent="0">
              <a:buNone/>
            </a:pPr>
            <a:r>
              <a:rPr lang="en-US" altLang="zh-CN" b="1" dirty="0"/>
              <a:t>   if (move(s, c)</a:t>
            </a:r>
            <a:r>
              <a:rPr lang="zh-CN" altLang="en-US" b="1" dirty="0"/>
              <a:t>未定义</a:t>
            </a:r>
            <a:r>
              <a:rPr lang="en-US" altLang="zh-CN" b="1" dirty="0"/>
              <a:t>)       return “no”;</a:t>
            </a:r>
          </a:p>
          <a:p>
            <a:pPr marL="457200" lvl="1" indent="0">
              <a:buNone/>
            </a:pPr>
            <a:r>
              <a:rPr lang="en-US" altLang="zh-CN" b="1" dirty="0"/>
              <a:t>   else s=move(s, c); //</a:t>
            </a:r>
            <a:r>
              <a:rPr lang="zh-CN" altLang="en-US" b="1" dirty="0"/>
              <a:t>状态转换，计算下一个状态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  c=</a:t>
            </a:r>
            <a:r>
              <a:rPr lang="en-US" altLang="zh-CN" b="1" dirty="0" err="1"/>
              <a:t>nextChar</a:t>
            </a:r>
            <a:r>
              <a:rPr lang="en-US" altLang="zh-CN" b="1" dirty="0"/>
              <a:t>();// </a:t>
            </a:r>
            <a:r>
              <a:rPr lang="zh-CN" altLang="en-US" b="1" dirty="0"/>
              <a:t>读入下一个符号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}</a:t>
            </a:r>
          </a:p>
          <a:p>
            <a:pPr marL="457200" lvl="1" indent="0">
              <a:buNone/>
            </a:pPr>
            <a:r>
              <a:rPr lang="en-US" altLang="zh-CN" b="1" dirty="0"/>
              <a:t> if(s</a:t>
            </a:r>
            <a:r>
              <a:rPr lang="zh-CN" altLang="en-US" b="1" dirty="0"/>
              <a:t>属于</a:t>
            </a:r>
            <a:r>
              <a:rPr lang="en-US" altLang="zh-CN" b="1" dirty="0">
                <a:solidFill>
                  <a:srgbClr val="0000FF"/>
                </a:solidFill>
              </a:rPr>
              <a:t>F</a:t>
            </a:r>
            <a:r>
              <a:rPr lang="en-US" altLang="zh-CN" b="1" dirty="0"/>
              <a:t>)  return “yes”;</a:t>
            </a:r>
          </a:p>
          <a:p>
            <a:pPr marL="457200" lvl="1" indent="0">
              <a:buNone/>
            </a:pPr>
            <a:r>
              <a:rPr lang="en-US" altLang="zh-CN" b="1" dirty="0"/>
              <a:t> else  return   ”no”;</a:t>
            </a:r>
          </a:p>
          <a:p>
            <a:pPr marL="457200" lvl="1" indent="0">
              <a:buNone/>
            </a:pPr>
            <a:endParaRPr lang="zh-CN" altLang="en-US" b="1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8BCF554-A759-4B89-80A6-840C7B85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794742"/>
            <a:ext cx="5328592" cy="22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>
            <a:extLst>
              <a:ext uri="{FF2B5EF4-FFF2-40B4-BE49-F238E27FC236}">
                <a16:creationId xmlns:a16="http://schemas.microsoft.com/office/drawing/2014/main" id="{59DDB9DC-E32A-42C3-8D39-62C2B02B1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8700" y="489248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b="1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2.1.1 </a:t>
            </a:r>
            <a:r>
              <a:rPr lang="zh-CN" altLang="en-US" sz="4000" b="1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词法记号、模式、词法单元</a:t>
            </a:r>
            <a:r>
              <a:rPr lang="zh-CN" altLang="en-US" sz="4000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A737D14-AC36-4C22-969C-EAB2513BB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204864"/>
            <a:ext cx="806489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zh-CN" altLang="en-US" b="1" kern="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词法记号</a:t>
            </a:r>
            <a:r>
              <a:rPr lang="zh-CN" altLang="en-US" b="1" kern="0" dirty="0">
                <a:latin typeface="Times New Roman" pitchFamily="18" charset="0"/>
                <a:ea typeface="华文新魏" pitchFamily="2" charset="-122"/>
                <a:cs typeface="+mn-cs"/>
              </a:rPr>
              <a:t>：简称</a:t>
            </a:r>
            <a:r>
              <a:rPr lang="zh-CN" altLang="en-US" b="1" kern="0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记号</a:t>
            </a:r>
            <a:r>
              <a:rPr lang="zh-CN" altLang="en-US" b="1" kern="0" dirty="0">
                <a:latin typeface="Times New Roman" pitchFamily="18" charset="0"/>
                <a:ea typeface="华文新魏" pitchFamily="2" charset="-122"/>
                <a:cs typeface="+mn-cs"/>
              </a:rPr>
              <a:t>，由记号名和属性值构成的二元组，属性值不是必须项。</a:t>
            </a:r>
            <a:endParaRPr lang="en-US" altLang="zh-CN" b="1" kern="0" dirty="0">
              <a:latin typeface="Times New Roman" pitchFamily="18" charset="0"/>
              <a:ea typeface="华文新魏" pitchFamily="2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zh-CN" altLang="en-US" b="1" kern="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模式</a:t>
            </a:r>
            <a:r>
              <a:rPr lang="zh-CN" altLang="en-US" b="1" kern="0" dirty="0">
                <a:latin typeface="Times New Roman" pitchFamily="18" charset="0"/>
                <a:ea typeface="华文新魏" pitchFamily="2" charset="-122"/>
              </a:rPr>
              <a:t>：一个记号的模式描述属于该记号的词法单元的形式。</a:t>
            </a:r>
            <a:endParaRPr lang="en-US" altLang="zh-CN" b="1" kern="0" dirty="0">
              <a:latin typeface="Times New Roman" pitchFamily="18" charset="0"/>
              <a:ea typeface="华文新魏" pitchFamily="2" charset="-122"/>
            </a:endParaRPr>
          </a:p>
          <a:p>
            <a:pPr marL="342900" lvl="1" indent="-342900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zh-CN" altLang="en-US" b="1" kern="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词法单元</a:t>
            </a:r>
            <a:r>
              <a:rPr lang="zh-CN" altLang="en-US" b="1" kern="0" dirty="0">
                <a:latin typeface="Times New Roman" pitchFamily="18" charset="0"/>
                <a:ea typeface="华文新魏" pitchFamily="2" charset="-122"/>
              </a:rPr>
              <a:t>：又称</a:t>
            </a:r>
            <a:r>
              <a:rPr lang="zh-CN" altLang="en-US" b="1" kern="0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单词</a:t>
            </a:r>
            <a:r>
              <a:rPr lang="zh-CN" altLang="en-US" b="1" kern="0" dirty="0">
                <a:latin typeface="Times New Roman" pitchFamily="18" charset="0"/>
                <a:ea typeface="华文新魏" pitchFamily="2" charset="-122"/>
              </a:rPr>
              <a:t>，是源程序中匹配一个记号模式的字符序列，由词法分析器识别为该记号的一个实例。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600" b="1" kern="0" dirty="0"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Rectangle 3">
            <a:extLst>
              <a:ext uri="{FF2B5EF4-FFF2-40B4-BE49-F238E27FC236}">
                <a16:creationId xmlns:a16="http://schemas.microsoft.com/office/drawing/2014/main" id="{CD5F9D5C-A3E5-4492-9644-4B081ACD066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988335"/>
            <a:ext cx="8569325" cy="892175"/>
          </a:xfrm>
          <a:noFill/>
          <a:ln/>
        </p:spPr>
        <p:txBody>
          <a:bodyPr/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例	</a:t>
            </a:r>
            <a:r>
              <a:rPr lang="en-US" altLang="zh-CN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DFA</a:t>
            </a:r>
            <a:r>
              <a:rPr lang="zh-CN" altLang="en-US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：接受 0和1的个数都是偶数的字符串</a:t>
            </a:r>
            <a:endParaRPr lang="zh-CN" altLang="zh-CN" sz="28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77896" name="Group 40">
            <a:extLst>
              <a:ext uri="{FF2B5EF4-FFF2-40B4-BE49-F238E27FC236}">
                <a16:creationId xmlns:a16="http://schemas.microsoft.com/office/drawing/2014/main" id="{97ED694B-1A73-4C6D-A06B-4B7AFBED943A}"/>
              </a:ext>
            </a:extLst>
          </p:cNvPr>
          <p:cNvGrpSpPr>
            <a:grpSpLocks/>
          </p:cNvGrpSpPr>
          <p:nvPr/>
        </p:nvGrpSpPr>
        <p:grpSpPr bwMode="auto">
          <a:xfrm>
            <a:off x="1440161" y="2636912"/>
            <a:ext cx="6635750" cy="3905250"/>
            <a:chOff x="930" y="1593"/>
            <a:chExt cx="4180" cy="2460"/>
          </a:xfrm>
        </p:grpSpPr>
        <p:sp>
          <p:nvSpPr>
            <p:cNvPr id="377875" name="Line 19">
              <a:extLst>
                <a:ext uri="{FF2B5EF4-FFF2-40B4-BE49-F238E27FC236}">
                  <a16:creationId xmlns:a16="http://schemas.microsoft.com/office/drawing/2014/main" id="{B26D38E4-3949-4E01-8F4E-CD1E0CE46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2273"/>
              <a:ext cx="0" cy="1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 sz="2400"/>
            </a:p>
          </p:txBody>
        </p:sp>
        <p:sp>
          <p:nvSpPr>
            <p:cNvPr id="377876" name="Line 20">
              <a:extLst>
                <a:ext uri="{FF2B5EF4-FFF2-40B4-BE49-F238E27FC236}">
                  <a16:creationId xmlns:a16="http://schemas.microsoft.com/office/drawing/2014/main" id="{2A90996B-0A60-49D1-8AF7-092FF30A8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2296"/>
              <a:ext cx="0" cy="1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 sz="2400"/>
            </a:p>
          </p:txBody>
        </p:sp>
        <p:sp>
          <p:nvSpPr>
            <p:cNvPr id="377877" name="Line 21">
              <a:extLst>
                <a:ext uri="{FF2B5EF4-FFF2-40B4-BE49-F238E27FC236}">
                  <a16:creationId xmlns:a16="http://schemas.microsoft.com/office/drawing/2014/main" id="{02C8E107-F9A6-47EE-A771-CC60D00CE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2251"/>
              <a:ext cx="0" cy="1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 sz="2400"/>
            </a:p>
          </p:txBody>
        </p:sp>
        <p:sp>
          <p:nvSpPr>
            <p:cNvPr id="377878" name="Line 22">
              <a:extLst>
                <a:ext uri="{FF2B5EF4-FFF2-40B4-BE49-F238E27FC236}">
                  <a16:creationId xmlns:a16="http://schemas.microsoft.com/office/drawing/2014/main" id="{4C6780E8-4940-4B0F-BDD1-14FA0B34D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273"/>
              <a:ext cx="0" cy="1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 sz="2400"/>
            </a:p>
          </p:txBody>
        </p:sp>
        <p:sp>
          <p:nvSpPr>
            <p:cNvPr id="377879" name="Rectangle 23">
              <a:extLst>
                <a:ext uri="{FF2B5EF4-FFF2-40B4-BE49-F238E27FC236}">
                  <a16:creationId xmlns:a16="http://schemas.microsoft.com/office/drawing/2014/main" id="{A8A3ACC2-3EDC-4405-85E5-BDA7BDA56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2682"/>
              <a:ext cx="56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zh-CN" altLang="en-US" sz="2400" b="1"/>
                <a:t>0</a:t>
              </a:r>
            </a:p>
          </p:txBody>
        </p:sp>
        <p:sp>
          <p:nvSpPr>
            <p:cNvPr id="377880" name="Rectangle 24">
              <a:extLst>
                <a:ext uri="{FF2B5EF4-FFF2-40B4-BE49-F238E27FC236}">
                  <a16:creationId xmlns:a16="http://schemas.microsoft.com/office/drawing/2014/main" id="{99FCA5C1-4E6D-44A1-BDA2-233ABE404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682"/>
              <a:ext cx="56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zh-CN" altLang="en-US" sz="2400" b="1"/>
                <a:t>0</a:t>
              </a:r>
            </a:p>
          </p:txBody>
        </p:sp>
        <p:sp>
          <p:nvSpPr>
            <p:cNvPr id="377881" name="Rectangle 25">
              <a:extLst>
                <a:ext uri="{FF2B5EF4-FFF2-40B4-BE49-F238E27FC236}">
                  <a16:creationId xmlns:a16="http://schemas.microsoft.com/office/drawing/2014/main" id="{4D639794-9915-4066-8599-2399F96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2704"/>
              <a:ext cx="47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zh-CN" altLang="en-US" sz="2400" b="1"/>
                <a:t>0</a:t>
              </a:r>
            </a:p>
          </p:txBody>
        </p:sp>
        <p:sp>
          <p:nvSpPr>
            <p:cNvPr id="377882" name="Rectangle 26">
              <a:extLst>
                <a:ext uri="{FF2B5EF4-FFF2-40B4-BE49-F238E27FC236}">
                  <a16:creationId xmlns:a16="http://schemas.microsoft.com/office/drawing/2014/main" id="{F9D8F523-626E-4AA6-8C27-C7EA9B06E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704"/>
              <a:ext cx="56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zh-CN" altLang="en-US" sz="2400" b="1"/>
                <a:t>0</a:t>
              </a:r>
            </a:p>
          </p:txBody>
        </p:sp>
        <p:grpSp>
          <p:nvGrpSpPr>
            <p:cNvPr id="377895" name="Group 39">
              <a:extLst>
                <a:ext uri="{FF2B5EF4-FFF2-40B4-BE49-F238E27FC236}">
                  <a16:creationId xmlns:a16="http://schemas.microsoft.com/office/drawing/2014/main" id="{B38924FE-FBF3-4454-871B-C1939F95B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8" y="3339"/>
              <a:ext cx="4112" cy="714"/>
              <a:chOff x="998" y="3339"/>
              <a:chExt cx="4112" cy="714"/>
            </a:xfrm>
          </p:grpSpPr>
          <p:sp>
            <p:nvSpPr>
              <p:cNvPr id="377863" name="Oval 7">
                <a:extLst>
                  <a:ext uri="{FF2B5EF4-FFF2-40B4-BE49-F238E27FC236}">
                    <a16:creationId xmlns:a16="http://schemas.microsoft.com/office/drawing/2014/main" id="{D5F42BEC-F519-41C4-B32B-5C11E0D8C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06" y="3565"/>
                <a:ext cx="472" cy="4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just"/>
                <a:r>
                  <a:rPr lang="zh-CN" altLang="en-US" sz="2400" b="1"/>
                  <a:t> 3</a:t>
                </a:r>
              </a:p>
            </p:txBody>
          </p:sp>
          <p:sp>
            <p:nvSpPr>
              <p:cNvPr id="377865" name="Oval 9">
                <a:extLst>
                  <a:ext uri="{FF2B5EF4-FFF2-40B4-BE49-F238E27FC236}">
                    <a16:creationId xmlns:a16="http://schemas.microsoft.com/office/drawing/2014/main" id="{C421403C-DA9D-4F13-BC88-92B235A0D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943" y="3543"/>
                <a:ext cx="472" cy="4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just"/>
                <a:r>
                  <a:rPr lang="zh-CN" altLang="en-US" sz="2400" b="1"/>
                  <a:t> 2</a:t>
                </a:r>
              </a:p>
            </p:txBody>
          </p:sp>
          <p:sp>
            <p:nvSpPr>
              <p:cNvPr id="377871" name="Line 15">
                <a:extLst>
                  <a:ext uri="{FF2B5EF4-FFF2-40B4-BE49-F238E27FC236}">
                    <a16:creationId xmlns:a16="http://schemas.microsoft.com/office/drawing/2014/main" id="{919703E3-E56D-4B67-B88D-630EB1C7A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4" y="3661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 sz="2400"/>
              </a:p>
            </p:txBody>
          </p:sp>
          <p:sp>
            <p:nvSpPr>
              <p:cNvPr id="377872" name="Line 16">
                <a:extLst>
                  <a:ext uri="{FF2B5EF4-FFF2-40B4-BE49-F238E27FC236}">
                    <a16:creationId xmlns:a16="http://schemas.microsoft.com/office/drawing/2014/main" id="{D0B0437E-A2A1-4C90-A306-CD4949109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4" y="3933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 sz="2400"/>
              </a:p>
            </p:txBody>
          </p:sp>
          <p:sp>
            <p:nvSpPr>
              <p:cNvPr id="377873" name="Rectangle 17">
                <a:extLst>
                  <a:ext uri="{FF2B5EF4-FFF2-40B4-BE49-F238E27FC236}">
                    <a16:creationId xmlns:a16="http://schemas.microsoft.com/office/drawing/2014/main" id="{F42CD127-D8B2-4C0E-B5C4-6C02C6A2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339"/>
                <a:ext cx="37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400" b="1"/>
                  <a:t>1</a:t>
                </a:r>
              </a:p>
            </p:txBody>
          </p:sp>
          <p:sp>
            <p:nvSpPr>
              <p:cNvPr id="377874" name="Rectangle 18">
                <a:extLst>
                  <a:ext uri="{FF2B5EF4-FFF2-40B4-BE49-F238E27FC236}">
                    <a16:creationId xmlns:a16="http://schemas.microsoft.com/office/drawing/2014/main" id="{3E79D4FC-9156-4339-8019-D23A86C93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3684"/>
                <a:ext cx="37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400" b="1"/>
                  <a:t>1</a:t>
                </a:r>
              </a:p>
            </p:txBody>
          </p:sp>
          <p:sp>
            <p:nvSpPr>
              <p:cNvPr id="377886" name="Rectangle 30">
                <a:extLst>
                  <a:ext uri="{FF2B5EF4-FFF2-40B4-BE49-F238E27FC236}">
                    <a16:creationId xmlns:a16="http://schemas.microsoft.com/office/drawing/2014/main" id="{3BC124FA-A590-4D94-9560-8326EE047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525"/>
                <a:ext cx="96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 anchor="ctr"/>
              <a:lstStyle/>
              <a:p>
                <a:pPr algn="ctr"/>
                <a:r>
                  <a:rPr lang="zh-CN" altLang="en-US" sz="2400" b="1"/>
                  <a:t>奇0奇1</a:t>
                </a:r>
              </a:p>
            </p:txBody>
          </p:sp>
          <p:sp>
            <p:nvSpPr>
              <p:cNvPr id="377887" name="Rectangle 31">
                <a:extLst>
                  <a:ext uri="{FF2B5EF4-FFF2-40B4-BE49-F238E27FC236}">
                    <a16:creationId xmlns:a16="http://schemas.microsoft.com/office/drawing/2014/main" id="{DCC4766E-AE5A-4B54-A376-893A32796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" y="3498"/>
                <a:ext cx="96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 anchor="ctr"/>
              <a:lstStyle/>
              <a:p>
                <a:pPr algn="ctr"/>
                <a:r>
                  <a:rPr lang="zh-CN" altLang="en-US" sz="2400" b="1" dirty="0"/>
                  <a:t>奇0偶1</a:t>
                </a:r>
              </a:p>
            </p:txBody>
          </p:sp>
        </p:grpSp>
        <p:grpSp>
          <p:nvGrpSpPr>
            <p:cNvPr id="377893" name="Group 37">
              <a:extLst>
                <a:ext uri="{FF2B5EF4-FFF2-40B4-BE49-F238E27FC236}">
                  <a16:creationId xmlns:a16="http://schemas.microsoft.com/office/drawing/2014/main" id="{565F3FB5-3EAA-4B72-B0A3-8AF445A6D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1593"/>
              <a:ext cx="4157" cy="1011"/>
              <a:chOff x="930" y="1632"/>
              <a:chExt cx="4157" cy="1011"/>
            </a:xfrm>
          </p:grpSpPr>
          <p:sp>
            <p:nvSpPr>
              <p:cNvPr id="377862" name="Oval 6">
                <a:extLst>
                  <a:ext uri="{FF2B5EF4-FFF2-40B4-BE49-F238E27FC236}">
                    <a16:creationId xmlns:a16="http://schemas.microsoft.com/office/drawing/2014/main" id="{6CE1E137-D19B-48F5-823F-ECE01080B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920" y="1872"/>
                <a:ext cx="472" cy="4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 bIns="46800"/>
              <a:lstStyle/>
              <a:p>
                <a:pPr algn="just"/>
                <a:endParaRPr lang="zh-CN" altLang="en-US" sz="2400"/>
              </a:p>
            </p:txBody>
          </p:sp>
          <p:sp>
            <p:nvSpPr>
              <p:cNvPr id="377864" name="Oval 8">
                <a:extLst>
                  <a:ext uri="{FF2B5EF4-FFF2-40B4-BE49-F238E27FC236}">
                    <a16:creationId xmlns:a16="http://schemas.microsoft.com/office/drawing/2014/main" id="{20B47307-7A27-453B-8B84-FED41F615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06" y="1897"/>
                <a:ext cx="472" cy="4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just"/>
                <a:r>
                  <a:rPr lang="zh-CN" altLang="en-US" sz="2400" b="1"/>
                  <a:t> 1</a:t>
                </a:r>
              </a:p>
            </p:txBody>
          </p:sp>
          <p:sp>
            <p:nvSpPr>
              <p:cNvPr id="377866" name="Oval 10">
                <a:extLst>
                  <a:ext uri="{FF2B5EF4-FFF2-40B4-BE49-F238E27FC236}">
                    <a16:creationId xmlns:a16="http://schemas.microsoft.com/office/drawing/2014/main" id="{52662637-695B-4103-9388-263095BFF7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84" y="1917"/>
                <a:ext cx="352" cy="33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0" rIns="54000" bIns="0" anchor="ctr"/>
              <a:lstStyle/>
              <a:p>
                <a:pPr algn="just"/>
                <a:r>
                  <a:rPr lang="zh-CN" altLang="en-US" sz="2400" b="1"/>
                  <a:t>0</a:t>
                </a:r>
              </a:p>
            </p:txBody>
          </p:sp>
          <p:sp>
            <p:nvSpPr>
              <p:cNvPr id="377867" name="Line 11">
                <a:extLst>
                  <a:ext uri="{FF2B5EF4-FFF2-40B4-BE49-F238E27FC236}">
                    <a16:creationId xmlns:a16="http://schemas.microsoft.com/office/drawing/2014/main" id="{37F3DF40-2AB1-4964-963A-F42AED11E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4" y="2228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 sz="2400"/>
              </a:p>
            </p:txBody>
          </p:sp>
          <p:sp>
            <p:nvSpPr>
              <p:cNvPr id="377868" name="Line 12">
                <a:extLst>
                  <a:ext uri="{FF2B5EF4-FFF2-40B4-BE49-F238E27FC236}">
                    <a16:creationId xmlns:a16="http://schemas.microsoft.com/office/drawing/2014/main" id="{17FA1BC2-89DE-4B53-98A1-5C847EEB1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979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 sz="2400"/>
              </a:p>
            </p:txBody>
          </p:sp>
          <p:sp>
            <p:nvSpPr>
              <p:cNvPr id="377869" name="Rectangle 13">
                <a:extLst>
                  <a:ext uri="{FF2B5EF4-FFF2-40B4-BE49-F238E27FC236}">
                    <a16:creationId xmlns:a16="http://schemas.microsoft.com/office/drawing/2014/main" id="{8DC8CAEE-C426-4AF7-AD78-88363418E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37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400" b="1"/>
                  <a:t>1</a:t>
                </a:r>
              </a:p>
            </p:txBody>
          </p:sp>
          <p:sp>
            <p:nvSpPr>
              <p:cNvPr id="377870" name="Rectangle 14">
                <a:extLst>
                  <a:ext uri="{FF2B5EF4-FFF2-40B4-BE49-F238E27FC236}">
                    <a16:creationId xmlns:a16="http://schemas.microsoft.com/office/drawing/2014/main" id="{13EDB860-AE42-43E3-90EA-63155E156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1979"/>
                <a:ext cx="37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400" b="1"/>
                  <a:t>1</a:t>
                </a:r>
              </a:p>
            </p:txBody>
          </p:sp>
          <p:sp>
            <p:nvSpPr>
              <p:cNvPr id="377883" name="Line 27">
                <a:extLst>
                  <a:ext uri="{FF2B5EF4-FFF2-40B4-BE49-F238E27FC236}">
                    <a16:creationId xmlns:a16="http://schemas.microsoft.com/office/drawing/2014/main" id="{060CB491-3519-4AA9-B533-AEAA441C3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7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28800" bIns="46800"/>
              <a:lstStyle/>
              <a:p>
                <a:endParaRPr lang="zh-CN" altLang="en-US" sz="2400"/>
              </a:p>
            </p:txBody>
          </p:sp>
          <p:sp>
            <p:nvSpPr>
              <p:cNvPr id="377884" name="Rectangle 28">
                <a:extLst>
                  <a:ext uri="{FF2B5EF4-FFF2-40B4-BE49-F238E27FC236}">
                    <a16:creationId xmlns:a16="http://schemas.microsoft.com/office/drawing/2014/main" id="{8BCD3B1B-F0BC-4F89-9C1B-8D2527B60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93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400" b="1" dirty="0"/>
                  <a:t>开始</a:t>
                </a:r>
              </a:p>
            </p:txBody>
          </p:sp>
          <p:sp>
            <p:nvSpPr>
              <p:cNvPr id="377885" name="Rectangle 29">
                <a:extLst>
                  <a:ext uri="{FF2B5EF4-FFF2-40B4-BE49-F238E27FC236}">
                    <a16:creationId xmlns:a16="http://schemas.microsoft.com/office/drawing/2014/main" id="{8D13422E-1147-4139-A634-D72788192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115"/>
                <a:ext cx="96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 anchor="ctr"/>
              <a:lstStyle/>
              <a:p>
                <a:pPr algn="ctr"/>
                <a:r>
                  <a:rPr lang="zh-CN" altLang="en-US" sz="2400" b="1" dirty="0"/>
                  <a:t>偶0偶1</a:t>
                </a:r>
              </a:p>
            </p:txBody>
          </p:sp>
          <p:sp>
            <p:nvSpPr>
              <p:cNvPr id="377888" name="Rectangle 32">
                <a:extLst>
                  <a:ext uri="{FF2B5EF4-FFF2-40B4-BE49-F238E27FC236}">
                    <a16:creationId xmlns:a16="http://schemas.microsoft.com/office/drawing/2014/main" id="{5602B6BE-A324-4297-B081-704AA1F17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7" y="1820"/>
                <a:ext cx="96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 anchor="ctr"/>
              <a:lstStyle/>
              <a:p>
                <a:pPr algn="ctr"/>
                <a:r>
                  <a:rPr lang="zh-CN" altLang="en-US" sz="2400" b="1"/>
                  <a:t>偶0奇1</a:t>
                </a:r>
              </a:p>
            </p:txBody>
          </p:sp>
        </p:grpSp>
      </p:grpSp>
      <p:sp>
        <p:nvSpPr>
          <p:cNvPr id="36" name="标题 1">
            <a:extLst>
              <a:ext uri="{FF2B5EF4-FFF2-40B4-BE49-F238E27FC236}">
                <a16:creationId xmlns:a16="http://schemas.microsoft.com/office/drawing/2014/main" id="{A7EB353F-4551-42F0-A63A-16251179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688" y="332656"/>
            <a:ext cx="7793037" cy="1462087"/>
          </a:xfrm>
        </p:spPr>
        <p:txBody>
          <a:bodyPr/>
          <a:lstStyle/>
          <a:p>
            <a:pPr algn="ctr"/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二、确定的有限自动机</a:t>
            </a:r>
            <a:b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DFA:(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</a:t>
            </a:r>
            <a:r>
              <a:rPr lang="en-US" altLang="zh-CN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Automata</a:t>
            </a:r>
            <a:r>
              <a:rPr lang="zh-CN" altLang="en-US" sz="3200" b="1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8064896" cy="44644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状态转换的下一状态</a:t>
            </a: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不唯一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，如何解决？</a:t>
            </a:r>
          </a:p>
          <a:p>
            <a:pPr eaLnBrk="1" hangingPunct="1"/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、确定化的概念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1).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确定化：对任给的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，都能对应地构造一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，它们可识别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相同的语言</a:t>
            </a:r>
            <a:endParaRPr lang="en-US" altLang="zh-CN" sz="2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2).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确定化原理：令构造出的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“新”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的状态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“旧”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的某一状态子集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对应，并使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“新”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“旧”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的状态转移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保持跟踪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move(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q,a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{Q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,Q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,…,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sz="2400" b="1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}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变为      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move(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q,a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)=[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,Q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,…,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sz="2400" b="1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单状态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>
              <a:buNone/>
            </a:pP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E6ADA3-E2AD-47B7-A485-A46E471A3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6552" y="188640"/>
            <a:ext cx="7200800" cy="14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40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  <a:p>
            <a:pPr algn="ctr">
              <a:defRPr/>
            </a:pPr>
            <a:r>
              <a:rPr lang="en-US" altLang="zh-CN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NFA</a:t>
            </a: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的确定化</a:t>
            </a:r>
            <a:endParaRPr lang="en-US" altLang="zh-CN" sz="40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F851FFD8-C51A-4F5D-8BB5-3CAA42514037}"/>
              </a:ext>
            </a:extLst>
          </p:cNvPr>
          <p:cNvGrpSpPr>
            <a:grpSpLocks/>
          </p:cNvGrpSpPr>
          <p:nvPr/>
        </p:nvGrpSpPr>
        <p:grpSpPr bwMode="auto">
          <a:xfrm>
            <a:off x="6176461" y="2435"/>
            <a:ext cx="2499995" cy="1914398"/>
            <a:chOff x="3456" y="792"/>
            <a:chExt cx="1392" cy="1752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F974FC0F-7FCA-4F59-A581-430ABFF17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A3CD755F-96FE-4BBA-A65A-59A6A0EC0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9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CE26B842-ED2F-4430-B102-3D10E1FAC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D330D30-52BD-4621-A01F-9334D4D33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6DB219C-08FA-4BDB-B9B0-905562BE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2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FC142691-41EA-41C9-8B66-FF37F558822A}"/>
                </a:ext>
              </a:extLst>
            </p:cNvPr>
            <p:cNvCxnSpPr>
              <a:cxnSpLocks noChangeShapeType="1"/>
              <a:stCxn id="6" idx="0"/>
              <a:endCxn id="7" idx="1"/>
            </p:cNvCxnSpPr>
            <p:nvPr/>
          </p:nvCxnSpPr>
          <p:spPr bwMode="auto">
            <a:xfrm rot="-5400000">
              <a:off x="3853" y="780"/>
              <a:ext cx="335" cy="793"/>
            </a:xfrm>
            <a:prstGeom prst="curvedConnector3">
              <a:avLst>
                <a:gd name="adj1" fmla="val 9820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A66C438A-0A8F-4DF8-8AE2-45D4CAF542A3}"/>
                </a:ext>
              </a:extLst>
            </p:cNvPr>
            <p:cNvCxnSpPr>
              <a:cxnSpLocks noChangeShapeType="1"/>
              <a:stCxn id="6" idx="7"/>
              <a:endCxn id="8" idx="1"/>
            </p:cNvCxnSpPr>
            <p:nvPr/>
          </p:nvCxnSpPr>
          <p:spPr bwMode="auto">
            <a:xfrm rot="5400000" flipV="1">
              <a:off x="4104" y="1032"/>
              <a:ext cx="96" cy="818"/>
            </a:xfrm>
            <a:prstGeom prst="curvedConnector3">
              <a:avLst>
                <a:gd name="adj1" fmla="val -875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078F48D5-1FEE-44C1-A08A-D47CEF979EFC}"/>
                </a:ext>
              </a:extLst>
            </p:cNvPr>
            <p:cNvCxnSpPr>
              <a:cxnSpLocks noChangeShapeType="1"/>
              <a:stCxn id="6" idx="6"/>
              <a:endCxn id="9" idx="1"/>
            </p:cNvCxnSpPr>
            <p:nvPr/>
          </p:nvCxnSpPr>
          <p:spPr bwMode="auto">
            <a:xfrm>
              <a:off x="3792" y="1512"/>
              <a:ext cx="673" cy="40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B9CF5263-3E14-4E0A-9877-61A73D6E588C}"/>
                </a:ext>
              </a:extLst>
            </p:cNvPr>
            <p:cNvCxnSpPr>
              <a:cxnSpLocks noChangeShapeType="1"/>
              <a:stCxn id="6" idx="5"/>
              <a:endCxn id="10" idx="0"/>
            </p:cNvCxnSpPr>
            <p:nvPr/>
          </p:nvCxnSpPr>
          <p:spPr bwMode="auto">
            <a:xfrm rot="16200000" flipH="1">
              <a:off x="3515" y="1859"/>
              <a:ext cx="577" cy="121"/>
            </a:xfrm>
            <a:prstGeom prst="curvedConnector3">
              <a:avLst>
                <a:gd name="adj1" fmla="val 542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7637697A-9BA8-4A1E-BE53-E2B1B6529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7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9177BEF4-E47C-4643-B941-6B7F9A7A7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A697CFD9-0E96-4BB9-B376-CF8801813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1F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5F8E00DD-1506-4063-A05E-8746D7410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1F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480D881B-E5D1-4670-8C4E-94B0813D1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016"/>
              <a:ext cx="2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FF1F7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1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844824"/>
            <a:ext cx="7992888" cy="5013176"/>
          </a:xfrm>
        </p:spPr>
        <p:txBody>
          <a:bodyPr>
            <a:normAutofit fontScale="62500" lnSpcReduction="20000"/>
          </a:bodyPr>
          <a:lstStyle/>
          <a:p>
            <a:pPr>
              <a:buNone/>
              <a:defRPr/>
            </a:pPr>
            <a:r>
              <a:rPr lang="en-US" altLang="zh-CN" sz="45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45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子集构造法</a:t>
            </a:r>
            <a:endParaRPr lang="en-US" altLang="zh-CN" sz="45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步骤：</a:t>
            </a:r>
            <a:endParaRPr lang="en-US" altLang="zh-CN" sz="3600" b="1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 1).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令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0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’=[s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0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]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S’={[s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0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]}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 2).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对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S’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中任一尚未标记的状态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q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=[s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i1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 s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i2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 …, s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im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], 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ik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∈S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做：</a:t>
            </a:r>
            <a:endParaRPr lang="en-US" altLang="zh-CN" sz="3600" b="1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（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1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）标记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q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i</a:t>
            </a:r>
            <a:endParaRPr lang="en-US" altLang="zh-CN" sz="3600" b="1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（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2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）对每个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a ∈ 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，置</a:t>
            </a:r>
            <a:r>
              <a:rPr lang="en-US" altLang="zh-CN" sz="3600" b="1" dirty="0" err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q</a:t>
            </a:r>
            <a:r>
              <a:rPr lang="en-US" altLang="zh-CN" sz="3600" b="1" baseline="-25000" dirty="0" err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=move([S</a:t>
            </a:r>
            <a:r>
              <a:rPr lang="en-US" altLang="zh-CN" sz="3600" b="1" baseline="-25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i1</a:t>
            </a:r>
            <a:r>
              <a:rPr lang="en-US" altLang="zh-CN" sz="36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,S</a:t>
            </a:r>
            <a:r>
              <a:rPr lang="en-US" altLang="zh-CN" sz="3600" b="1" baseline="-25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i2</a:t>
            </a:r>
            <a:r>
              <a:rPr lang="en-US" altLang="zh-CN" sz="36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,…,S</a:t>
            </a:r>
            <a:r>
              <a:rPr lang="en-US" altLang="zh-CN" sz="3600" b="1" baseline="-25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im</a:t>
            </a:r>
            <a:r>
              <a:rPr lang="en-US" altLang="zh-CN" sz="36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],a)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CN" sz="36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                                         = </a:t>
            </a:r>
            <a:r>
              <a:rPr lang="en-US" altLang="zh-CN" sz="36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∪</a:t>
            </a:r>
            <a:r>
              <a:rPr lang="en-US" altLang="zh-CN" sz="3600" b="1" baseline="-25000" dirty="0" err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sq</a:t>
            </a:r>
            <a:r>
              <a:rPr lang="en-US" altLang="zh-CN" sz="3600" b="1" baseline="-44000" dirty="0" err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i</a:t>
            </a:r>
            <a:r>
              <a:rPr lang="en-US" altLang="zh-CN" sz="3600" b="1" baseline="-44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  </a:t>
            </a:r>
            <a:r>
              <a:rPr lang="en-US" altLang="zh-CN" sz="36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move( s, a ) = [R</a:t>
            </a:r>
            <a:r>
              <a:rPr lang="en-US" altLang="zh-CN" sz="3600" b="1" baseline="-25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j1</a:t>
            </a:r>
            <a:r>
              <a:rPr lang="en-US" altLang="zh-CN" sz="36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, R</a:t>
            </a:r>
            <a:r>
              <a:rPr lang="en-US" altLang="zh-CN" sz="3600" b="1" baseline="-25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j2</a:t>
            </a:r>
            <a:r>
              <a:rPr lang="en-US" altLang="zh-CN" sz="36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, …, </a:t>
            </a:r>
            <a:r>
              <a:rPr lang="en-US" altLang="zh-CN" sz="3600" b="1" dirty="0" err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R</a:t>
            </a:r>
            <a:r>
              <a:rPr lang="en-US" altLang="zh-CN" sz="3600" b="1" baseline="-25000" dirty="0" err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jn</a:t>
            </a:r>
            <a:r>
              <a:rPr lang="en-US" altLang="zh-CN" sz="36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]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 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（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3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）若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q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j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不在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S’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中，将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q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j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作为一个未被标记的状态加入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S’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3).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重复步骤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2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），直到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S’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中不再有未标记的状态为止。</a:t>
            </a:r>
            <a:endParaRPr lang="en-US" altLang="zh-CN" sz="3600" b="1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4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）</a:t>
            </a:r>
            <a:r>
              <a:rPr lang="zh-CN" altLang="en-US" sz="36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确定初态和终态</a:t>
            </a:r>
            <a:endParaRPr lang="en-US" altLang="zh-CN" sz="3600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  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初态：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0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’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  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终态：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F =[s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i1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 s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i2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 …, s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im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]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，满足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{s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i1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 s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i2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 …, s</a:t>
            </a:r>
            <a:r>
              <a:rPr lang="en-US" altLang="zh-CN" sz="36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im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} ∩ F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17F331-0032-4A3F-8B7E-5FFAA993F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32656"/>
            <a:ext cx="7200800" cy="14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40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  <a:p>
            <a:pPr algn="ctr">
              <a:defRPr/>
            </a:pPr>
            <a:r>
              <a:rPr lang="zh-CN" altLang="en-US" sz="4000" b="1" kern="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子集构造法</a:t>
            </a:r>
            <a:endParaRPr lang="en-US" altLang="zh-CN" sz="4000" b="1" kern="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00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6712" y="1395610"/>
            <a:ext cx="5500688" cy="1071563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/>
              <a:t>NFA</a:t>
            </a:r>
            <a:r>
              <a:rPr lang="zh-CN" altLang="en-US" sz="2400" b="1" dirty="0">
                <a:solidFill>
                  <a:srgbClr val="006600"/>
                </a:solidFill>
              </a:rPr>
              <a:t>确定化的例子</a:t>
            </a:r>
            <a:endParaRPr lang="zh-CN" altLang="en-US" sz="2400" b="1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M=({S</a:t>
            </a:r>
            <a:r>
              <a:rPr lang="en-US" altLang="zh-CN" sz="1400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2400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,S</a:t>
            </a:r>
            <a:r>
              <a:rPr lang="en-US" altLang="zh-CN" sz="1400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},{</a:t>
            </a:r>
            <a:r>
              <a:rPr lang="en-US" altLang="zh-CN" sz="2400" b="1" dirty="0" err="1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400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},move,S</a:t>
            </a:r>
            <a:r>
              <a:rPr lang="en-US" altLang="zh-CN" sz="1400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2400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,{S</a:t>
            </a:r>
            <a:r>
              <a:rPr lang="en-US" altLang="zh-CN" sz="2400" b="1" baseline="-25000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solidFill>
                  <a:srgbClr val="FF1F7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})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410200" y="1686916"/>
            <a:ext cx="2590800" cy="1585913"/>
            <a:chOff x="3888" y="432"/>
            <a:chExt cx="1632" cy="999"/>
          </a:xfrm>
        </p:grpSpPr>
        <p:sp>
          <p:nvSpPr>
            <p:cNvPr id="16388" name="Oval 4"/>
            <p:cNvSpPr>
              <a:spLocks noChangeArrowheads="1"/>
            </p:cNvSpPr>
            <p:nvPr/>
          </p:nvSpPr>
          <p:spPr bwMode="auto">
            <a:xfrm>
              <a:off x="4080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</a:t>
              </a:r>
              <a:r>
                <a:rPr lang="en-US" altLang="zh-CN" sz="1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</a:t>
              </a:r>
              <a:endPara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6389" name="AutoShape 5"/>
            <p:cNvSpPr>
              <a:spLocks noChangeArrowheads="1"/>
            </p:cNvSpPr>
            <p:nvPr/>
          </p:nvSpPr>
          <p:spPr bwMode="auto">
            <a:xfrm>
              <a:off x="5088" y="960"/>
              <a:ext cx="288" cy="336"/>
            </a:xfrm>
            <a:custGeom>
              <a:avLst/>
              <a:gdLst>
                <a:gd name="G0" fmla="+- 2475 0 0"/>
                <a:gd name="G1" fmla="+- 21600 0 2475"/>
                <a:gd name="G2" fmla="+- 21600 0 2475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75" y="10800"/>
                  </a:moveTo>
                  <a:cubicBezTo>
                    <a:pt x="2475" y="15398"/>
                    <a:pt x="6202" y="19125"/>
                    <a:pt x="10800" y="19125"/>
                  </a:cubicBezTo>
                  <a:cubicBezTo>
                    <a:pt x="15398" y="19125"/>
                    <a:pt x="19125" y="15398"/>
                    <a:pt x="19125" y="10800"/>
                  </a:cubicBezTo>
                  <a:cubicBezTo>
                    <a:pt x="19125" y="6202"/>
                    <a:pt x="15398" y="2475"/>
                    <a:pt x="10800" y="2475"/>
                  </a:cubicBezTo>
                  <a:cubicBezTo>
                    <a:pt x="6202" y="2475"/>
                    <a:pt x="2475" y="6202"/>
                    <a:pt x="2475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</a:t>
              </a:r>
              <a:r>
                <a:rPr lang="en-US" altLang="zh-CN" sz="1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cxnSp>
          <p:nvCxnSpPr>
            <p:cNvPr id="34838" name="AutoShape 6"/>
            <p:cNvCxnSpPr>
              <a:cxnSpLocks noChangeShapeType="1"/>
              <a:stCxn id="16388" idx="7"/>
              <a:endCxn id="16388" idx="1"/>
            </p:cNvCxnSpPr>
            <p:nvPr/>
          </p:nvCxnSpPr>
          <p:spPr bwMode="auto">
            <a:xfrm rot="-5400000" flipH="1" flipV="1">
              <a:off x="4223" y="949"/>
              <a:ext cx="1" cy="204"/>
            </a:xfrm>
            <a:prstGeom prst="curvedConnector3">
              <a:avLst>
                <a:gd name="adj1" fmla="val -349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9" name="Line 7"/>
            <p:cNvSpPr>
              <a:spLocks noChangeShapeType="1"/>
            </p:cNvSpPr>
            <p:nvPr/>
          </p:nvSpPr>
          <p:spPr bwMode="auto">
            <a:xfrm>
              <a:off x="3888" y="105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4840" name="AutoShape 8"/>
            <p:cNvCxnSpPr>
              <a:cxnSpLocks noChangeShapeType="1"/>
              <a:stCxn id="16388" idx="7"/>
              <a:endCxn id="16389" idx="1"/>
            </p:cNvCxnSpPr>
            <p:nvPr/>
          </p:nvCxnSpPr>
          <p:spPr bwMode="auto">
            <a:xfrm rot="-5400000">
              <a:off x="4707" y="628"/>
              <a:ext cx="41" cy="804"/>
            </a:xfrm>
            <a:prstGeom prst="curvedConnector3">
              <a:avLst>
                <a:gd name="adj1" fmla="val 570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1" name="AutoShape 9"/>
            <p:cNvCxnSpPr>
              <a:cxnSpLocks noChangeShapeType="1"/>
              <a:stCxn id="16389" idx="2"/>
              <a:endCxn id="16388" idx="6"/>
            </p:cNvCxnSpPr>
            <p:nvPr/>
          </p:nvCxnSpPr>
          <p:spPr bwMode="auto">
            <a:xfrm rot="10800000" flipV="1">
              <a:off x="4368" y="1128"/>
              <a:ext cx="720" cy="2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2" name="AutoShape 10"/>
            <p:cNvCxnSpPr>
              <a:cxnSpLocks noChangeShapeType="1"/>
            </p:cNvCxnSpPr>
            <p:nvPr/>
          </p:nvCxnSpPr>
          <p:spPr bwMode="auto">
            <a:xfrm flipH="1" flipV="1">
              <a:off x="5232" y="960"/>
              <a:ext cx="144" cy="168"/>
            </a:xfrm>
            <a:prstGeom prst="curvedConnector4">
              <a:avLst>
                <a:gd name="adj1" fmla="val -100000"/>
                <a:gd name="adj2" fmla="val 1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224" y="432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4656" y="1200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5328" y="57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4512" y="576"/>
              <a:ext cx="473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或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</p:grp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11176" y="6197242"/>
            <a:ext cx="489743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M’=(S’,{</a:t>
            </a:r>
            <a:r>
              <a:rPr lang="en-US" altLang="zh-CN" sz="2000" b="1" dirty="0" err="1">
                <a:solidFill>
                  <a:srgbClr val="0000FF"/>
                </a:solidFill>
              </a:rPr>
              <a:t>a,b</a:t>
            </a:r>
            <a:r>
              <a:rPr lang="en-US" altLang="zh-CN" sz="2000" b="1" dirty="0">
                <a:solidFill>
                  <a:srgbClr val="0000FF"/>
                </a:solidFill>
              </a:rPr>
              <a:t>},move’,q</a:t>
            </a:r>
            <a:r>
              <a:rPr lang="en-US" altLang="zh-CN" sz="1200" b="1" dirty="0">
                <a:solidFill>
                  <a:srgbClr val="0000FF"/>
                </a:solidFill>
              </a:rPr>
              <a:t>0</a:t>
            </a:r>
            <a:r>
              <a:rPr lang="en-US" altLang="zh-CN" sz="2000" b="1" dirty="0">
                <a:solidFill>
                  <a:srgbClr val="0000FF"/>
                </a:solidFill>
              </a:rPr>
              <a:t>,{q</a:t>
            </a:r>
            <a:r>
              <a:rPr lang="en-US" altLang="zh-CN" sz="1200" b="1" dirty="0">
                <a:solidFill>
                  <a:srgbClr val="0000FF"/>
                </a:solidFill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</a:rPr>
              <a:t>, q</a:t>
            </a:r>
            <a:r>
              <a:rPr lang="en-US" altLang="zh-CN" sz="1200" b="1" dirty="0">
                <a:solidFill>
                  <a:srgbClr val="0000FF"/>
                </a:solidFill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</a:rPr>
              <a:t>})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74436"/>
              </p:ext>
            </p:extLst>
          </p:nvPr>
        </p:nvGraphicFramePr>
        <p:xfrm>
          <a:off x="1236132" y="2270398"/>
          <a:ext cx="2717674" cy="1550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1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u="none" dirty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u="none" dirty="0">
                          <a:solidFill>
                            <a:schemeClr val="tx2"/>
                          </a:solidFill>
                        </a:rPr>
                        <a:t>b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754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2"/>
                          </a:solidFill>
                        </a:rPr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2"/>
                          </a:solidFill>
                        </a:rPr>
                        <a:t>{S0,S1}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2"/>
                          </a:solidFill>
                        </a:rPr>
                        <a:t>{S1}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754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2"/>
                          </a:solidFill>
                        </a:rPr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sym typeface="Symbol" panose="05050102010706020507" pitchFamily="18" charset="2"/>
                        </a:rPr>
                        <a:t>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sym typeface="Symbol" panose="05050102010706020507" pitchFamily="18" charset="2"/>
                        </a:rPr>
                        <a:t>{S0,S1}</a:t>
                      </a:r>
                      <a:endParaRPr lang="en-US" altLang="zh-CN" sz="1800" b="1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68879"/>
              </p:ext>
            </p:extLst>
          </p:nvPr>
        </p:nvGraphicFramePr>
        <p:xfrm>
          <a:off x="1700113" y="4340925"/>
          <a:ext cx="3303687" cy="1680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21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u="none" dirty="0">
                          <a:solidFill>
                            <a:srgbClr val="FF1F7A"/>
                          </a:solidFill>
                        </a:rPr>
                        <a:t>a</a:t>
                      </a:r>
                      <a:endParaRPr lang="zh-CN" altLang="en-US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u="none" dirty="0">
                          <a:solidFill>
                            <a:srgbClr val="FF1F7A"/>
                          </a:solidFill>
                        </a:rPr>
                        <a:t> b </a:t>
                      </a:r>
                      <a:endParaRPr lang="zh-CN" altLang="en-US" sz="1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1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21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1F7A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5025" y="4135360"/>
            <a:ext cx="15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重新命名状态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4201" y="4760397"/>
            <a:ext cx="68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</a:t>
            </a:r>
            <a:r>
              <a:rPr lang="en-US" altLang="zh-CN" b="1" baseline="-25000" dirty="0"/>
              <a:t>0</a:t>
            </a:r>
            <a:endParaRPr lang="zh-CN" altLang="en-US" b="1" baseline="-25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62150" y="5165650"/>
            <a:ext cx="68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</a:t>
            </a:r>
            <a:r>
              <a:rPr lang="en-US" altLang="zh-CN" b="1" baseline="-25000" dirty="0"/>
              <a:t>1</a:t>
            </a:r>
            <a:endParaRPr lang="zh-CN" altLang="en-US" b="1" baseline="-25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54201" y="5606825"/>
            <a:ext cx="68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</a:t>
            </a:r>
            <a:r>
              <a:rPr lang="en-US" altLang="zh-CN" b="1" baseline="-25000" dirty="0"/>
              <a:t>2</a:t>
            </a:r>
            <a:endParaRPr lang="zh-CN" altLang="en-US" b="1" baseline="-25000" dirty="0"/>
          </a:p>
        </p:txBody>
      </p:sp>
      <p:sp>
        <p:nvSpPr>
          <p:cNvPr id="12" name="左右箭头 11"/>
          <p:cNvSpPr/>
          <p:nvPr/>
        </p:nvSpPr>
        <p:spPr>
          <a:xfrm>
            <a:off x="1088815" y="4869414"/>
            <a:ext cx="477255" cy="2243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右箭头 38"/>
          <p:cNvSpPr/>
          <p:nvPr/>
        </p:nvSpPr>
        <p:spPr>
          <a:xfrm>
            <a:off x="1088815" y="5306857"/>
            <a:ext cx="477255" cy="2243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右箭头 39"/>
          <p:cNvSpPr/>
          <p:nvPr/>
        </p:nvSpPr>
        <p:spPr>
          <a:xfrm>
            <a:off x="1115616" y="5719268"/>
            <a:ext cx="477255" cy="2243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AFA5C25-E8BE-4332-B463-74FB12ECD087}"/>
              </a:ext>
            </a:extLst>
          </p:cNvPr>
          <p:cNvGrpSpPr/>
          <p:nvPr/>
        </p:nvGrpSpPr>
        <p:grpSpPr>
          <a:xfrm>
            <a:off x="5867400" y="4005064"/>
            <a:ext cx="2844800" cy="2559447"/>
            <a:chOff x="5867400" y="4005064"/>
            <a:chExt cx="2844800" cy="2559447"/>
          </a:xfrm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5867400" y="4005064"/>
              <a:ext cx="2844800" cy="2133600"/>
              <a:chOff x="3744" y="1872"/>
              <a:chExt cx="1792" cy="1344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512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q0</a:t>
                </a:r>
              </a:p>
            </p:txBody>
          </p:sp>
          <p:sp>
            <p:nvSpPr>
              <p:cNvPr id="16403" name="AutoShape 19"/>
              <p:cNvSpPr>
                <a:spLocks noChangeArrowheads="1"/>
              </p:cNvSpPr>
              <p:nvPr/>
            </p:nvSpPr>
            <p:spPr bwMode="auto">
              <a:xfrm>
                <a:off x="5088" y="2064"/>
                <a:ext cx="448" cy="384"/>
              </a:xfrm>
              <a:custGeom>
                <a:avLst/>
                <a:gdLst>
                  <a:gd name="G0" fmla="+- 2443 0 0"/>
                  <a:gd name="G1" fmla="+- 21600 0 2443"/>
                  <a:gd name="G2" fmla="+- 21600 0 244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43" y="10800"/>
                    </a:moveTo>
                    <a:cubicBezTo>
                      <a:pt x="2443" y="15415"/>
                      <a:pt x="6185" y="19157"/>
                      <a:pt x="10800" y="19157"/>
                    </a:cubicBezTo>
                    <a:cubicBezTo>
                      <a:pt x="15415" y="19157"/>
                      <a:pt x="19157" y="15415"/>
                      <a:pt x="19157" y="10800"/>
                    </a:cubicBezTo>
                    <a:cubicBezTo>
                      <a:pt x="19157" y="6185"/>
                      <a:pt x="15415" y="2443"/>
                      <a:pt x="10800" y="2443"/>
                    </a:cubicBezTo>
                    <a:cubicBezTo>
                      <a:pt x="6185" y="2443"/>
                      <a:pt x="2443" y="6185"/>
                      <a:pt x="2443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q1</a:t>
                </a:r>
              </a:p>
            </p:txBody>
          </p:sp>
          <p:sp>
            <p:nvSpPr>
              <p:cNvPr id="16404" name="AutoShape 20"/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448" cy="384"/>
              </a:xfrm>
              <a:custGeom>
                <a:avLst/>
                <a:gdLst>
                  <a:gd name="G0" fmla="+- 2443 0 0"/>
                  <a:gd name="G1" fmla="+- 21600 0 2443"/>
                  <a:gd name="G2" fmla="+- 21600 0 244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43" y="10800"/>
                    </a:moveTo>
                    <a:cubicBezTo>
                      <a:pt x="2443" y="15415"/>
                      <a:pt x="6185" y="19157"/>
                      <a:pt x="10800" y="19157"/>
                    </a:cubicBezTo>
                    <a:cubicBezTo>
                      <a:pt x="15415" y="19157"/>
                      <a:pt x="19157" y="15415"/>
                      <a:pt x="19157" y="10800"/>
                    </a:cubicBezTo>
                    <a:cubicBezTo>
                      <a:pt x="19157" y="6185"/>
                      <a:pt x="15415" y="2443"/>
                      <a:pt x="10800" y="2443"/>
                    </a:cubicBezTo>
                    <a:cubicBezTo>
                      <a:pt x="6185" y="2443"/>
                      <a:pt x="2443" y="6185"/>
                      <a:pt x="2443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q2</a:t>
                </a:r>
              </a:p>
            </p:txBody>
          </p:sp>
          <p:sp>
            <p:nvSpPr>
              <p:cNvPr id="34827" name="Line 21"/>
              <p:cNvSpPr>
                <a:spLocks noChangeShapeType="1"/>
              </p:cNvSpPr>
              <p:nvPr/>
            </p:nvSpPr>
            <p:spPr bwMode="auto">
              <a:xfrm>
                <a:off x="3744" y="1872"/>
                <a:ext cx="25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4828" name="AutoShape 22"/>
              <p:cNvCxnSpPr>
                <a:cxnSpLocks noChangeShapeType="1"/>
                <a:stCxn id="16401" idx="7"/>
                <a:endCxn id="16403" idx="1"/>
              </p:cNvCxnSpPr>
              <p:nvPr/>
            </p:nvCxnSpPr>
            <p:spPr bwMode="auto">
              <a:xfrm rot="-5400000">
                <a:off x="4719" y="1726"/>
                <a:ext cx="41" cy="829"/>
              </a:xfrm>
              <a:prstGeom prst="curvedConnector3">
                <a:avLst>
                  <a:gd name="adj1" fmla="val 58780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29" name="AutoShape 23"/>
              <p:cNvCxnSpPr>
                <a:cxnSpLocks noChangeShapeType="1"/>
                <a:stCxn id="16401" idx="4"/>
                <a:endCxn id="16404" idx="2"/>
              </p:cNvCxnSpPr>
              <p:nvPr/>
            </p:nvCxnSpPr>
            <p:spPr bwMode="auto">
              <a:xfrm rot="16200000" flipH="1">
                <a:off x="4040" y="2552"/>
                <a:ext cx="576" cy="368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30" name="AutoShape 24"/>
              <p:cNvCxnSpPr>
                <a:cxnSpLocks noChangeShapeType="1"/>
                <a:stCxn id="16403" idx="3"/>
                <a:endCxn id="16404" idx="6"/>
              </p:cNvCxnSpPr>
              <p:nvPr/>
            </p:nvCxnSpPr>
            <p:spPr bwMode="auto">
              <a:xfrm rot="5400000">
                <a:off x="4741" y="2611"/>
                <a:ext cx="632" cy="19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31" name="AutoShape 25"/>
              <p:cNvCxnSpPr>
                <a:cxnSpLocks noChangeShapeType="1"/>
              </p:cNvCxnSpPr>
              <p:nvPr/>
            </p:nvCxnSpPr>
            <p:spPr bwMode="auto">
              <a:xfrm rot="16200000" flipH="1">
                <a:off x="4735" y="3003"/>
                <a:ext cx="1" cy="316"/>
              </a:xfrm>
              <a:prstGeom prst="curvedConnector3">
                <a:avLst>
                  <a:gd name="adj1" fmla="val 200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0" name="Text Box 26"/>
              <p:cNvSpPr txBox="1">
                <a:spLocks noChangeArrowheads="1"/>
              </p:cNvSpPr>
              <p:nvPr/>
            </p:nvSpPr>
            <p:spPr bwMode="auto">
              <a:xfrm>
                <a:off x="3888" y="2688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16411" name="Text Box 27"/>
              <p:cNvSpPr txBox="1">
                <a:spLocks noChangeArrowheads="1"/>
              </p:cNvSpPr>
              <p:nvPr/>
            </p:nvSpPr>
            <p:spPr bwMode="auto">
              <a:xfrm>
                <a:off x="5088" y="2592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4512" y="1920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7694602" y="6195179"/>
              <a:ext cx="1017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zh-CN" altLang="en-US" dirty="0"/>
                <a:t>或</a:t>
              </a:r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82D45EB7-4D40-495E-A528-86BEA3E93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4624"/>
            <a:ext cx="7200800" cy="14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40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  <a:p>
            <a:pPr algn="ctr">
              <a:defRPr/>
            </a:pPr>
            <a:r>
              <a:rPr lang="zh-CN" altLang="en-US" sz="4000" b="1" kern="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子集构造法</a:t>
            </a:r>
            <a:endParaRPr lang="en-US" altLang="zh-CN" sz="4000" b="1" kern="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8639253D-296E-42AE-84AA-5A7DBBB95FA8}"/>
              </a:ext>
            </a:extLst>
          </p:cNvPr>
          <p:cNvSpPr/>
          <p:nvPr/>
        </p:nvSpPr>
        <p:spPr>
          <a:xfrm>
            <a:off x="2483768" y="3892925"/>
            <a:ext cx="349512" cy="33546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7786B9-B863-49D6-89F1-F59E8886A26F}"/>
              </a:ext>
            </a:extLst>
          </p:cNvPr>
          <p:cNvSpPr/>
          <p:nvPr/>
        </p:nvSpPr>
        <p:spPr>
          <a:xfrm>
            <a:off x="1710558" y="4768026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1F7A"/>
                </a:solidFill>
                <a:sym typeface="Symbol" panose="05050102010706020507" pitchFamily="18" charset="2"/>
              </a:rPr>
              <a:t>[S0] 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0E32EA-3F9D-4593-9911-5AD9C1F4B1A9}"/>
              </a:ext>
            </a:extLst>
          </p:cNvPr>
          <p:cNvSpPr/>
          <p:nvPr/>
        </p:nvSpPr>
        <p:spPr>
          <a:xfrm>
            <a:off x="2591110" y="4768026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1F7A"/>
                </a:solidFill>
                <a:sym typeface="Symbol" panose="05050102010706020507" pitchFamily="18" charset="2"/>
              </a:rPr>
              <a:t>[S0,S1]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EDE016-10B4-4940-BAD7-3944F09B8FC8}"/>
              </a:ext>
            </a:extLst>
          </p:cNvPr>
          <p:cNvSpPr/>
          <p:nvPr/>
        </p:nvSpPr>
        <p:spPr>
          <a:xfrm>
            <a:off x="3690051" y="476802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1F7A"/>
                </a:solidFill>
                <a:sym typeface="Symbol" panose="05050102010706020507" pitchFamily="18" charset="2"/>
              </a:rPr>
              <a:t>[S1]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83FDC8-D9FA-4EAE-8E10-BC1936E797DB}"/>
              </a:ext>
            </a:extLst>
          </p:cNvPr>
          <p:cNvSpPr/>
          <p:nvPr/>
        </p:nvSpPr>
        <p:spPr>
          <a:xfrm>
            <a:off x="1700113" y="5204171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1F7A"/>
                </a:solidFill>
                <a:sym typeface="Symbol" panose="05050102010706020507" pitchFamily="18" charset="2"/>
              </a:rPr>
              <a:t>[S1]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2D081A-B4E7-4330-A3B5-0FA72F01168E}"/>
              </a:ext>
            </a:extLst>
          </p:cNvPr>
          <p:cNvSpPr/>
          <p:nvPr/>
        </p:nvSpPr>
        <p:spPr>
          <a:xfrm>
            <a:off x="2589719" y="5181106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1F7A"/>
                </a:solidFill>
                <a:sym typeface="Symbol" panose="05050102010706020507" pitchFamily="18" charset="2"/>
              </a:rPr>
              <a:t>[] 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31822CB-98D2-4168-A630-1E36AAE9D1F8}"/>
              </a:ext>
            </a:extLst>
          </p:cNvPr>
          <p:cNvSpPr/>
          <p:nvPr/>
        </p:nvSpPr>
        <p:spPr>
          <a:xfrm>
            <a:off x="3680575" y="5183815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1F7A"/>
                </a:solidFill>
                <a:sym typeface="Symbol" panose="05050102010706020507" pitchFamily="18" charset="2"/>
              </a:rPr>
              <a:t>[S0,S1] 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FF61A7-5E02-48BE-930D-55CDCD7A1AB3}"/>
              </a:ext>
            </a:extLst>
          </p:cNvPr>
          <p:cNvSpPr/>
          <p:nvPr/>
        </p:nvSpPr>
        <p:spPr>
          <a:xfrm>
            <a:off x="1650287" y="5611834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1F7A"/>
                </a:solidFill>
                <a:sym typeface="Symbol" panose="05050102010706020507" pitchFamily="18" charset="2"/>
              </a:rPr>
              <a:t>[S0,S1] 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E5C0C63-BE39-450D-B6A2-DD312267FF67}"/>
              </a:ext>
            </a:extLst>
          </p:cNvPr>
          <p:cNvSpPr/>
          <p:nvPr/>
        </p:nvSpPr>
        <p:spPr>
          <a:xfrm>
            <a:off x="2590895" y="5612322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1F7A"/>
                </a:solidFill>
                <a:sym typeface="Symbol" panose="05050102010706020507" pitchFamily="18" charset="2"/>
              </a:rPr>
              <a:t>[S0,S1] 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73A5E2B-2700-49EA-913E-47E1A1AEA488}"/>
              </a:ext>
            </a:extLst>
          </p:cNvPr>
          <p:cNvSpPr/>
          <p:nvPr/>
        </p:nvSpPr>
        <p:spPr>
          <a:xfrm>
            <a:off x="3696604" y="5599604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1F7A"/>
                </a:solidFill>
                <a:sym typeface="Symbol" panose="05050102010706020507" pitchFamily="18" charset="2"/>
              </a:rPr>
              <a:t>[S0,S1]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6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6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1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6" dur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1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6" dur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1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400" grpId="0" animBg="1" autoUpdateAnimBg="0"/>
      <p:bldP spid="10" grpId="0"/>
      <p:bldP spid="11" grpId="0"/>
      <p:bldP spid="36" grpId="0"/>
      <p:bldP spid="37" grpId="0"/>
      <p:bldP spid="12" grpId="0" animBg="1"/>
      <p:bldP spid="39" grpId="0" animBg="1"/>
      <p:bldP spid="40" grpId="0" animBg="1"/>
      <p:bldP spid="14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2214563"/>
            <a:ext cx="8229600" cy="3652837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将下图所示的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采用子集构造法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确定化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4282" y="3071810"/>
            <a:ext cx="4786312" cy="2928938"/>
            <a:chOff x="3408" y="288"/>
            <a:chExt cx="1920" cy="134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3504" y="672"/>
              <a:ext cx="24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4320" y="672"/>
              <a:ext cx="24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5088" y="672"/>
              <a:ext cx="24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4320" y="1344"/>
              <a:ext cx="288" cy="288"/>
            </a:xfrm>
            <a:custGeom>
              <a:avLst/>
              <a:gdLst>
                <a:gd name="G0" fmla="+- 3600 0 0"/>
                <a:gd name="G1" fmla="+- 21600 0 3600"/>
                <a:gd name="G2" fmla="+- 21600 0 36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600" y="10800"/>
                  </a:moveTo>
                  <a:cubicBezTo>
                    <a:pt x="3600" y="14776"/>
                    <a:pt x="6824" y="18000"/>
                    <a:pt x="10800" y="18000"/>
                  </a:cubicBezTo>
                  <a:cubicBezTo>
                    <a:pt x="14776" y="18000"/>
                    <a:pt x="18000" y="14776"/>
                    <a:pt x="18000" y="10800"/>
                  </a:cubicBezTo>
                  <a:cubicBezTo>
                    <a:pt x="18000" y="6824"/>
                    <a:pt x="14776" y="3600"/>
                    <a:pt x="10800" y="3600"/>
                  </a:cubicBezTo>
                  <a:cubicBezTo>
                    <a:pt x="6824" y="3600"/>
                    <a:pt x="3600" y="6824"/>
                    <a:pt x="36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  <p:cxnSp>
          <p:nvCxnSpPr>
            <p:cNvPr id="35850" name="AutoShape 9"/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3744" y="816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1" name="AutoShape 10"/>
            <p:cNvCxnSpPr>
              <a:cxnSpLocks noChangeShapeType="1"/>
              <a:stCxn id="10" idx="6"/>
              <a:endCxn id="11" idx="2"/>
            </p:cNvCxnSpPr>
            <p:nvPr/>
          </p:nvCxnSpPr>
          <p:spPr bwMode="auto">
            <a:xfrm>
              <a:off x="4560" y="816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2" name="AutoShape 12"/>
            <p:cNvCxnSpPr>
              <a:cxnSpLocks noChangeShapeType="1"/>
              <a:stCxn id="10" idx="1"/>
              <a:endCxn id="10" idx="7"/>
            </p:cNvCxnSpPr>
            <p:nvPr/>
          </p:nvCxnSpPr>
          <p:spPr bwMode="auto">
            <a:xfrm rot="5400000" flipV="1">
              <a:off x="4439" y="630"/>
              <a:ext cx="1" cy="170"/>
            </a:xfrm>
            <a:prstGeom prst="curvedConnector3">
              <a:avLst>
                <a:gd name="adj1" fmla="val -358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3" name="AutoShape 13"/>
            <p:cNvCxnSpPr>
              <a:cxnSpLocks noChangeShapeType="1"/>
              <a:stCxn id="10" idx="4"/>
              <a:endCxn id="12" idx="0"/>
            </p:cNvCxnSpPr>
            <p:nvPr/>
          </p:nvCxnSpPr>
          <p:spPr bwMode="auto">
            <a:xfrm rot="16200000" flipH="1">
              <a:off x="4260" y="1140"/>
              <a:ext cx="384" cy="2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4" name="AutoShape 14"/>
            <p:cNvCxnSpPr>
              <a:cxnSpLocks noChangeShapeType="1"/>
              <a:stCxn id="11" idx="4"/>
              <a:endCxn id="12" idx="6"/>
            </p:cNvCxnSpPr>
            <p:nvPr/>
          </p:nvCxnSpPr>
          <p:spPr bwMode="auto">
            <a:xfrm rot="5400000">
              <a:off x="4644" y="924"/>
              <a:ext cx="528" cy="6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5" name="AutoShape 15"/>
            <p:cNvCxnSpPr>
              <a:cxnSpLocks noChangeShapeType="1"/>
              <a:stCxn id="11" idx="3"/>
              <a:endCxn id="10" idx="5"/>
            </p:cNvCxnSpPr>
            <p:nvPr/>
          </p:nvCxnSpPr>
          <p:spPr bwMode="auto">
            <a:xfrm rot="5400000">
              <a:off x="4823" y="620"/>
              <a:ext cx="1" cy="598"/>
            </a:xfrm>
            <a:prstGeom prst="curvedConnector3">
              <a:avLst>
                <a:gd name="adj1" fmla="val 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6" name="AutoShape 16"/>
            <p:cNvCxnSpPr>
              <a:cxnSpLocks noChangeShapeType="1"/>
              <a:stCxn id="9" idx="5"/>
              <a:endCxn id="12" idx="1"/>
            </p:cNvCxnSpPr>
            <p:nvPr/>
          </p:nvCxnSpPr>
          <p:spPr bwMode="auto">
            <a:xfrm rot="16200000" flipH="1">
              <a:off x="3802" y="825"/>
              <a:ext cx="468" cy="65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3408" y="62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888" y="57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128" y="28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a,b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320" y="1008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752" y="624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5040" y="1248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704" y="1008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3936" y="115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214943" y="3286100"/>
          <a:ext cx="3714774" cy="313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082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a</a:t>
                      </a:r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b</a:t>
                      </a:r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0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S</a:t>
                      </a:r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{A,C}</a:t>
                      </a:r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ø</a:t>
                      </a:r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0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A</a:t>
                      </a:r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{A,C}</a:t>
                      </a:r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{A,B}</a:t>
                      </a:r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0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B</a:t>
                      </a:r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{A}</a:t>
                      </a:r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{C}</a:t>
                      </a:r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7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C</a:t>
                      </a:r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Ø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  <a:p>
                      <a:pPr algn="ctr"/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Gungsuh" pitchFamily="18" charset="-127"/>
                          <a:ea typeface="Gungsuh" pitchFamily="18" charset="-127"/>
                        </a:rPr>
                        <a:t>Ø</a:t>
                      </a:r>
                      <a:endParaRPr lang="zh-CN" altLang="en-US" sz="28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CE4364B-0C53-40FC-B4DA-4733EBC00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84039"/>
            <a:ext cx="7200800" cy="14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40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  <a:p>
            <a:pPr algn="ctr">
              <a:defRPr/>
            </a:pPr>
            <a:r>
              <a:rPr lang="zh-CN" altLang="en-US" sz="4000" b="1" kern="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子集构造法</a:t>
            </a:r>
            <a:endParaRPr lang="en-US" altLang="zh-CN" sz="4000" b="1" kern="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4972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928688" y="214313"/>
            <a:ext cx="7793037" cy="642937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的确定化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子集构造法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5643578"/>
            <a:ext cx="8229600" cy="6429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2060"/>
                </a:solidFill>
                <a:latin typeface="Gungsuh" pitchFamily="18" charset="-127"/>
                <a:ea typeface="Gungsuh" pitchFamily="18" charset="-127"/>
              </a:rPr>
              <a:t>初态：</a:t>
            </a:r>
            <a:r>
              <a:rPr lang="en-US" altLang="zh-CN" sz="2800" b="1" dirty="0">
                <a:solidFill>
                  <a:srgbClr val="002060"/>
                </a:solidFill>
                <a:latin typeface="Gungsuh" pitchFamily="18" charset="-127"/>
                <a:ea typeface="Gungsuh" pitchFamily="18" charset="-127"/>
              </a:rPr>
              <a:t>q</a:t>
            </a:r>
            <a:r>
              <a:rPr lang="en-US" altLang="zh-CN" sz="2800" b="1" baseline="-25000" dirty="0">
                <a:solidFill>
                  <a:srgbClr val="002060"/>
                </a:solidFill>
                <a:latin typeface="Gungsuh" pitchFamily="18" charset="-127"/>
                <a:ea typeface="Gungsuh" pitchFamily="18" charset="-127"/>
              </a:rPr>
              <a:t>0</a:t>
            </a:r>
            <a:r>
              <a:rPr lang="zh-CN" altLang="en-US" sz="2800" b="1" baseline="-25000" dirty="0">
                <a:solidFill>
                  <a:srgbClr val="002060"/>
                </a:solidFill>
                <a:latin typeface="Gungsuh" pitchFamily="18" charset="-127"/>
                <a:ea typeface="Gungsuh" pitchFamily="18" charset="-127"/>
              </a:rPr>
              <a:t>         </a:t>
            </a:r>
            <a:r>
              <a:rPr lang="zh-CN" altLang="en-US" sz="2800" b="1" dirty="0">
                <a:solidFill>
                  <a:srgbClr val="C00000"/>
                </a:solidFill>
                <a:latin typeface="Gungsuh" pitchFamily="18" charset="-127"/>
                <a:ea typeface="Gungsuh" pitchFamily="18" charset="-127"/>
              </a:rPr>
              <a:t>终态：</a:t>
            </a:r>
            <a:r>
              <a:rPr lang="en-US" altLang="zh-CN" sz="2800" b="1" dirty="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q</a:t>
            </a:r>
            <a:r>
              <a:rPr lang="en-US" altLang="zh-CN" sz="2800" b="1" baseline="-25000" dirty="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1</a:t>
            </a:r>
            <a:r>
              <a:rPr lang="zh-CN" altLang="en-US" sz="2800" b="1" baseline="-25000">
                <a:solidFill>
                  <a:srgbClr val="C00000"/>
                </a:solidFill>
                <a:latin typeface="Gungsuh" pitchFamily="18" charset="-127"/>
                <a:ea typeface="Gungsuh" pitchFamily="18" charset="-127"/>
              </a:rPr>
              <a:t>，</a:t>
            </a:r>
            <a:r>
              <a:rPr lang="en-US" altLang="zh-CN" sz="2800" b="1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q</a:t>
            </a:r>
            <a:r>
              <a:rPr lang="en-US" altLang="zh-CN" sz="2800" b="1" baseline="-25000">
                <a:solidFill>
                  <a:srgbClr val="0033CC"/>
                </a:solidFill>
                <a:latin typeface="Gungsuh" pitchFamily="18" charset="-127"/>
                <a:ea typeface="Gungsuh" pitchFamily="18" charset="-127"/>
              </a:rPr>
              <a:t>3</a:t>
            </a:r>
            <a:endParaRPr lang="zh-CN" altLang="en-US" sz="2800" b="1" baseline="-25000" dirty="0">
              <a:solidFill>
                <a:srgbClr val="0033CC"/>
              </a:solidFill>
              <a:latin typeface="Gungsuh" pitchFamily="18" charset="-127"/>
              <a:ea typeface="Gungsuh" pitchFamily="18" charset="-127"/>
            </a:endParaRPr>
          </a:p>
          <a:p>
            <a:pPr eaLnBrk="1" hangingPunct="1"/>
            <a:endParaRPr lang="zh-CN" altLang="en-US" sz="2800" b="1" dirty="0">
              <a:latin typeface="Gungsuh" pitchFamily="18" charset="-127"/>
              <a:ea typeface="Gungsuh" pitchFamily="18" charset="-127"/>
            </a:endParaRPr>
          </a:p>
        </p:txBody>
      </p:sp>
      <p:graphicFrame>
        <p:nvGraphicFramePr>
          <p:cNvPr id="8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17045"/>
              </p:ext>
            </p:extLst>
          </p:nvPr>
        </p:nvGraphicFramePr>
        <p:xfrm>
          <a:off x="785786" y="1214422"/>
          <a:ext cx="3657600" cy="3012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457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Gungsuh" pitchFamily="18" charset="-127"/>
                          <a:ea typeface="Gungsuh" pitchFamily="18" charset="-127"/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Gungsuh" pitchFamily="18" charset="-127"/>
                          <a:ea typeface="Gungsuh" pitchFamily="18" charset="-127"/>
                        </a:rPr>
                        <a:t>b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Gungsuh" pitchFamily="18" charset="-127"/>
                          <a:ea typeface="Gungsuh" pitchFamily="18" charset="-127"/>
                        </a:rPr>
                        <a:t>[S]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[A,C]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ø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[A,C]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[A,C]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[A,B]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[A,B]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[A,C]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[A,B,C]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[A,B,C]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[A,C]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[A,B,C]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>
          <a:xfrm>
            <a:off x="571472" y="4714884"/>
            <a:ext cx="8229600" cy="64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t"/>
            <a:r>
              <a:rPr lang="en-US" sz="2400" b="1" dirty="0"/>
              <a:t>q0=[S]     q1=[A,C]        q2=[A,B]    q3=[A,B,C]</a:t>
            </a:r>
            <a:endParaRPr lang="zh-CN" altLang="en-US" sz="2400" b="1" dirty="0"/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17045"/>
              </p:ext>
            </p:extLst>
          </p:nvPr>
        </p:nvGraphicFramePr>
        <p:xfrm>
          <a:off x="4929190" y="1357298"/>
          <a:ext cx="3657600" cy="3012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457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Gungsuh" pitchFamily="18" charset="-127"/>
                          <a:ea typeface="Gungsuh" pitchFamily="18" charset="-127"/>
                        </a:rPr>
                        <a:t>a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Gungsuh" pitchFamily="18" charset="-127"/>
                          <a:ea typeface="Gungsuh" pitchFamily="18" charset="-127"/>
                        </a:rPr>
                        <a:t>b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Gungsuh" pitchFamily="18" charset="-127"/>
                          <a:ea typeface="Gungsuh" pitchFamily="18" charset="-127"/>
                        </a:rPr>
                        <a:t>q0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q1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ø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q1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q1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q2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q2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q1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q3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q3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q1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Gungsuh" pitchFamily="18" charset="-127"/>
                          <a:ea typeface="Gungsuh" pitchFamily="18" charset="-127"/>
                        </a:rPr>
                        <a:t>q3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Gungsuh" pitchFamily="18" charset="-127"/>
                        <a:ea typeface="Gungsuh" pitchFamily="18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0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41"/>
          <p:cNvSpPr>
            <a:spLocks noGrp="1"/>
          </p:cNvSpPr>
          <p:nvPr>
            <p:ph idx="1"/>
          </p:nvPr>
        </p:nvSpPr>
        <p:spPr>
          <a:xfrm>
            <a:off x="714348" y="2071678"/>
            <a:ext cx="7772400" cy="554031"/>
          </a:xfrm>
        </p:spPr>
        <p:txBody>
          <a:bodyPr/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确定化之后的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71604" y="2714620"/>
            <a:ext cx="4813131" cy="3929066"/>
            <a:chOff x="1000100" y="2928934"/>
            <a:chExt cx="4813131" cy="392906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239416" y="3837211"/>
              <a:ext cx="598289" cy="6276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q0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214942" y="3857628"/>
              <a:ext cx="598289" cy="6276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q2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273598" y="5301680"/>
              <a:ext cx="717947" cy="627630"/>
            </a:xfrm>
            <a:custGeom>
              <a:avLst/>
              <a:gdLst>
                <a:gd name="G0" fmla="+- 3600 0 0"/>
                <a:gd name="G1" fmla="+- 21600 0 3600"/>
                <a:gd name="G2" fmla="+- 21600 0 36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600" y="10800"/>
                  </a:moveTo>
                  <a:cubicBezTo>
                    <a:pt x="3600" y="14776"/>
                    <a:pt x="6824" y="18000"/>
                    <a:pt x="10800" y="18000"/>
                  </a:cubicBezTo>
                  <a:cubicBezTo>
                    <a:pt x="14776" y="18000"/>
                    <a:pt x="18000" y="14776"/>
                    <a:pt x="18000" y="10800"/>
                  </a:cubicBezTo>
                  <a:cubicBezTo>
                    <a:pt x="18000" y="6824"/>
                    <a:pt x="14776" y="3600"/>
                    <a:pt x="10800" y="3600"/>
                  </a:cubicBezTo>
                  <a:cubicBezTo>
                    <a:pt x="6824" y="3600"/>
                    <a:pt x="3600" y="6824"/>
                    <a:pt x="3600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q3</a:t>
              </a:r>
            </a:p>
          </p:txBody>
        </p:sp>
        <p:cxnSp>
          <p:nvCxnSpPr>
            <p:cNvPr id="9" name="AutoShape 9"/>
            <p:cNvCxnSpPr>
              <a:cxnSpLocks noChangeShapeType="1"/>
            </p:cNvCxnSpPr>
            <p:nvPr/>
          </p:nvCxnSpPr>
          <p:spPr bwMode="auto">
            <a:xfrm>
              <a:off x="1857356" y="4143380"/>
              <a:ext cx="1435894" cy="0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AutoShape 10"/>
            <p:cNvCxnSpPr>
              <a:cxnSpLocks noChangeShapeType="1"/>
            </p:cNvCxnSpPr>
            <p:nvPr/>
          </p:nvCxnSpPr>
          <p:spPr bwMode="auto">
            <a:xfrm>
              <a:off x="3929058" y="4143380"/>
              <a:ext cx="1316236" cy="0"/>
            </a:xfrm>
            <a:prstGeom prst="straightConnector1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AutoShape 12"/>
            <p:cNvCxnSpPr>
              <a:cxnSpLocks noChangeShapeType="1"/>
            </p:cNvCxnSpPr>
            <p:nvPr/>
          </p:nvCxnSpPr>
          <p:spPr bwMode="auto">
            <a:xfrm rot="5400000" flipV="1">
              <a:off x="3639798" y="3575386"/>
              <a:ext cx="2179" cy="423788"/>
            </a:xfrm>
            <a:prstGeom prst="curvedConnector3">
              <a:avLst>
                <a:gd name="adj1" fmla="val -35800014"/>
              </a:avLst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AutoShape 13"/>
            <p:cNvCxnSpPr>
              <a:cxnSpLocks noChangeShapeType="1"/>
            </p:cNvCxnSpPr>
            <p:nvPr/>
          </p:nvCxnSpPr>
          <p:spPr bwMode="auto">
            <a:xfrm rot="16200000" flipV="1">
              <a:off x="3057995" y="4800129"/>
              <a:ext cx="872548" cy="130554"/>
            </a:xfrm>
            <a:prstGeom prst="curvedConnector3">
              <a:avLst>
                <a:gd name="adj1" fmla="val 50000"/>
              </a:avLst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AutoShape 14"/>
            <p:cNvCxnSpPr>
              <a:cxnSpLocks noChangeShapeType="1"/>
              <a:stCxn id="7" idx="4"/>
              <a:endCxn id="8" idx="6"/>
            </p:cNvCxnSpPr>
            <p:nvPr/>
          </p:nvCxnSpPr>
          <p:spPr bwMode="auto">
            <a:xfrm rot="5400000">
              <a:off x="4187698" y="4289105"/>
              <a:ext cx="1130237" cy="1522542"/>
            </a:xfrm>
            <a:prstGeom prst="curvedConnector2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AutoShape 15"/>
            <p:cNvCxnSpPr>
              <a:cxnSpLocks noChangeShapeType="1"/>
            </p:cNvCxnSpPr>
            <p:nvPr/>
          </p:nvCxnSpPr>
          <p:spPr bwMode="auto">
            <a:xfrm rot="5400000">
              <a:off x="4530461" y="3613415"/>
              <a:ext cx="2179" cy="1490737"/>
            </a:xfrm>
            <a:prstGeom prst="curvedConnector3">
              <a:avLst>
                <a:gd name="adj1" fmla="val 18600009"/>
              </a:avLst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000100" y="3732607"/>
              <a:ext cx="239316" cy="209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500298" y="3714752"/>
              <a:ext cx="478631" cy="503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786182" y="2928934"/>
              <a:ext cx="6232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143240" y="4572008"/>
              <a:ext cx="478631" cy="505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4350518" y="3732607"/>
              <a:ext cx="478631" cy="503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428992" y="6354589"/>
              <a:ext cx="478631" cy="503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214810" y="4714884"/>
              <a:ext cx="478631" cy="505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3786182" y="3500438"/>
            <a:ext cx="717947" cy="699068"/>
          </a:xfrm>
          <a:custGeom>
            <a:avLst/>
            <a:gdLst>
              <a:gd name="G0" fmla="+- 3600 0 0"/>
              <a:gd name="G1" fmla="+- 21600 0 3600"/>
              <a:gd name="G2" fmla="+- 21600 0 36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600" y="10800"/>
                </a:moveTo>
                <a:cubicBezTo>
                  <a:pt x="3600" y="14776"/>
                  <a:pt x="6824" y="18000"/>
                  <a:pt x="10800" y="18000"/>
                </a:cubicBezTo>
                <a:cubicBezTo>
                  <a:pt x="14776" y="18000"/>
                  <a:pt x="18000" y="14776"/>
                  <a:pt x="18000" y="10800"/>
                </a:cubicBezTo>
                <a:cubicBezTo>
                  <a:pt x="18000" y="6824"/>
                  <a:pt x="14776" y="3600"/>
                  <a:pt x="10800" y="3600"/>
                </a:cubicBezTo>
                <a:cubicBezTo>
                  <a:pt x="6824" y="3600"/>
                  <a:pt x="3600" y="6824"/>
                  <a:pt x="3600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q1</a:t>
            </a:r>
          </a:p>
        </p:txBody>
      </p:sp>
      <p:cxnSp>
        <p:nvCxnSpPr>
          <p:cNvPr id="32" name="AutoShape 12"/>
          <p:cNvCxnSpPr>
            <a:cxnSpLocks noChangeShapeType="1"/>
          </p:cNvCxnSpPr>
          <p:nvPr/>
        </p:nvCxnSpPr>
        <p:spPr bwMode="auto">
          <a:xfrm rot="5400000" flipV="1">
            <a:off x="4211301" y="5432774"/>
            <a:ext cx="2179" cy="423788"/>
          </a:xfrm>
          <a:prstGeom prst="curvedConnector3">
            <a:avLst>
              <a:gd name="adj1" fmla="val 21822586"/>
            </a:avLst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9CC3DAB7-31D7-48C3-A077-33B33CBFC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84039"/>
            <a:ext cx="7200800" cy="141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40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40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  <a:p>
            <a:pPr algn="ctr">
              <a:defRPr/>
            </a:pPr>
            <a:r>
              <a:rPr lang="zh-CN" altLang="en-US" sz="4000" b="1" kern="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子集构造法</a:t>
            </a:r>
            <a:endParaRPr lang="en-US" altLang="zh-CN" sz="4000" b="1" kern="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936625" y="214313"/>
            <a:ext cx="8207375" cy="1462087"/>
          </a:xfrm>
        </p:spPr>
        <p:txBody>
          <a:bodyPr/>
          <a:lstStyle/>
          <a:p>
            <a:pPr algn="ct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确定化（子集构造法）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课堂作业</a:t>
            </a:r>
            <a:endParaRPr lang="zh-CN" altLang="en-US" dirty="0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1571625" y="2571750"/>
          <a:ext cx="578643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2686902" imgH="1258937" progId="Visio.Drawing.11">
                  <p:embed/>
                </p:oleObj>
              </mc:Choice>
              <mc:Fallback>
                <p:oleObj name="Visio" r:id="rId3" imgW="2686902" imgH="1258937" progId="Visio.Drawing.11">
                  <p:embed/>
                  <p:pic>
                    <p:nvPicPr>
                      <p:cNvPr id="512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571750"/>
                        <a:ext cx="5786438" cy="270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867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324600" y="76200"/>
            <a:ext cx="2819400" cy="3017838"/>
            <a:chOff x="3792" y="720"/>
            <a:chExt cx="1776" cy="1901"/>
          </a:xfrm>
        </p:grpSpPr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4652" y="720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8453" name="Text Box 21"/>
            <p:cNvSpPr txBox="1">
              <a:spLocks noChangeArrowheads="1"/>
            </p:cNvSpPr>
            <p:nvPr/>
          </p:nvSpPr>
          <p:spPr bwMode="auto">
            <a:xfrm>
              <a:off x="4080" y="768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4556" y="2369"/>
              <a:ext cx="342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a,c</a:t>
              </a:r>
            </a:p>
          </p:txBody>
        </p:sp>
        <p:sp>
          <p:nvSpPr>
            <p:cNvPr id="2" name="Oval 4"/>
            <p:cNvSpPr>
              <a:spLocks noChangeArrowheads="1"/>
            </p:cNvSpPr>
            <p:nvPr/>
          </p:nvSpPr>
          <p:spPr bwMode="auto">
            <a:xfrm>
              <a:off x="4032" y="1248"/>
              <a:ext cx="19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4656" y="1248"/>
              <a:ext cx="19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4608" y="1872"/>
              <a:ext cx="19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18439" name="AutoShape 7"/>
            <p:cNvSpPr>
              <a:spLocks noChangeArrowheads="1"/>
            </p:cNvSpPr>
            <p:nvPr/>
          </p:nvSpPr>
          <p:spPr bwMode="auto">
            <a:xfrm>
              <a:off x="5280" y="1248"/>
              <a:ext cx="288" cy="288"/>
            </a:xfrm>
            <a:custGeom>
              <a:avLst/>
              <a:gdLst>
                <a:gd name="G0" fmla="+- 3075 0 0"/>
                <a:gd name="G1" fmla="+- 21600 0 3075"/>
                <a:gd name="G2" fmla="+- 21600 0 3075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75" y="10800"/>
                  </a:moveTo>
                  <a:cubicBezTo>
                    <a:pt x="3075" y="15066"/>
                    <a:pt x="6534" y="18525"/>
                    <a:pt x="10800" y="18525"/>
                  </a:cubicBezTo>
                  <a:cubicBezTo>
                    <a:pt x="15066" y="18525"/>
                    <a:pt x="18525" y="15066"/>
                    <a:pt x="18525" y="10800"/>
                  </a:cubicBezTo>
                  <a:cubicBezTo>
                    <a:pt x="18525" y="6534"/>
                    <a:pt x="15066" y="3075"/>
                    <a:pt x="10800" y="3075"/>
                  </a:cubicBezTo>
                  <a:cubicBezTo>
                    <a:pt x="6534" y="3075"/>
                    <a:pt x="3075" y="6534"/>
                    <a:pt x="3075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45065" name="Line 8"/>
            <p:cNvSpPr>
              <a:spLocks noChangeShapeType="1"/>
            </p:cNvSpPr>
            <p:nvPr/>
          </p:nvSpPr>
          <p:spPr bwMode="auto">
            <a:xfrm>
              <a:off x="3792" y="115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5066" name="AutoShape 9"/>
            <p:cNvCxnSpPr>
              <a:cxnSpLocks noChangeShapeType="1"/>
            </p:cNvCxnSpPr>
            <p:nvPr/>
          </p:nvCxnSpPr>
          <p:spPr bwMode="auto">
            <a:xfrm rot="-5400000" flipH="1" flipV="1">
              <a:off x="4127" y="1223"/>
              <a:ext cx="1" cy="136"/>
            </a:xfrm>
            <a:prstGeom prst="curvedConnector3">
              <a:avLst>
                <a:gd name="adj1" fmla="val -280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7" name="AutoShape 10"/>
            <p:cNvCxnSpPr>
              <a:cxnSpLocks noChangeShapeType="1"/>
              <a:endCxn id="18437" idx="2"/>
            </p:cNvCxnSpPr>
            <p:nvPr/>
          </p:nvCxnSpPr>
          <p:spPr bwMode="auto">
            <a:xfrm>
              <a:off x="4224" y="139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AutoShape 11"/>
            <p:cNvCxnSpPr>
              <a:cxnSpLocks noChangeShapeType="1"/>
              <a:stCxn id="18437" idx="7"/>
              <a:endCxn id="18437" idx="1"/>
            </p:cNvCxnSpPr>
            <p:nvPr/>
          </p:nvCxnSpPr>
          <p:spPr bwMode="auto">
            <a:xfrm rot="-5400000" flipH="1" flipV="1">
              <a:off x="4751" y="1223"/>
              <a:ext cx="1" cy="136"/>
            </a:xfrm>
            <a:prstGeom prst="curvedConnector3">
              <a:avLst>
                <a:gd name="adj1" fmla="val -3186512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4129" y="1561"/>
              <a:ext cx="546" cy="4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AutoShape 13"/>
            <p:cNvCxnSpPr>
              <a:cxnSpLocks noChangeShapeType="1"/>
              <a:stCxn id="18437" idx="6"/>
              <a:endCxn id="18439" idx="2"/>
            </p:cNvCxnSpPr>
            <p:nvPr/>
          </p:nvCxnSpPr>
          <p:spPr bwMode="auto">
            <a:xfrm>
              <a:off x="4848" y="139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AutoShape 14"/>
            <p:cNvCxnSpPr>
              <a:cxnSpLocks noChangeShapeType="1"/>
              <a:endCxn id="18439" idx="4"/>
            </p:cNvCxnSpPr>
            <p:nvPr/>
          </p:nvCxnSpPr>
          <p:spPr bwMode="auto">
            <a:xfrm flipV="1">
              <a:off x="4800" y="1536"/>
              <a:ext cx="624" cy="5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2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4703" y="2092"/>
              <a:ext cx="1" cy="136"/>
            </a:xfrm>
            <a:prstGeom prst="curvedConnector3">
              <a:avLst>
                <a:gd name="adj1" fmla="val 253999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Text Box 16"/>
            <p:cNvSpPr txBox="1">
              <a:spLocks noChangeArrowheads="1"/>
            </p:cNvSpPr>
            <p:nvPr/>
          </p:nvSpPr>
          <p:spPr bwMode="auto">
            <a:xfrm>
              <a:off x="4032" y="1776"/>
              <a:ext cx="19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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endParaRP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4275" y="1080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</a:t>
              </a:r>
              <a:endPara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endParaRP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36" y="1968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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endParaRPr>
            </a:p>
          </p:txBody>
        </p:sp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4950" y="1035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26" name="内容占位符 25"/>
          <p:cNvSpPr>
            <a:spLocks noGrp="1"/>
          </p:cNvSpPr>
          <p:nvPr>
            <p:ph idx="1"/>
          </p:nvPr>
        </p:nvSpPr>
        <p:spPr>
          <a:xfrm>
            <a:off x="308695" y="2255836"/>
            <a:ext cx="7071617" cy="4269507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3. </a:t>
            </a:r>
            <a:r>
              <a:rPr lang="zh-CN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具有</a:t>
            </a:r>
            <a:r>
              <a:rPr lang="zh-CN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动作的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NFA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zh-CN" altLang="zh-CN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_NFA</a:t>
            </a:r>
            <a:r>
              <a:rPr lang="zh-CN" altLang="en-US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的概念</a:t>
            </a:r>
            <a:endParaRPr lang="en-US" altLang="zh-CN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若在一</a:t>
            </a:r>
            <a:r>
              <a:rPr lang="en-US" altLang="zh-CN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FA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中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允许对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也作状态转移,则这样的</a:t>
            </a:r>
            <a:r>
              <a:rPr lang="en-US" altLang="zh-CN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FA</a:t>
            </a:r>
            <a:r>
              <a:rPr lang="zh-CN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称为具有</a:t>
            </a:r>
            <a:r>
              <a:rPr lang="zh-CN" altLang="zh-CN" b="1" i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</a:t>
            </a:r>
            <a:r>
              <a:rPr lang="zh-CN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动作的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FA(NFA).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此时,有的矢线上标记为</a:t>
            </a:r>
            <a:r>
              <a:rPr lang="zh-CN" altLang="zh-CN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</a:t>
            </a:r>
            <a:endParaRPr lang="zh-CN" altLang="zh-CN" b="1" i="1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标记为</a:t>
            </a:r>
            <a:r>
              <a:rPr lang="zh-CN" altLang="zh-CN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 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的矢线</a:t>
            </a:r>
            <a:r>
              <a:rPr lang="zh-CN" altLang="zh-CN" b="1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对识别符号串无影响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,但却</a:t>
            </a:r>
            <a:r>
              <a:rPr lang="zh-CN" altLang="zh-CN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改变了当前的状态.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例如,右图中的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FA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中,从状态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1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到状态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4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存在路径:  </a:t>
            </a:r>
            <a:r>
              <a:rPr lang="en-US" altLang="zh-CN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1(a) 1(a)1() 3(c) 3(c) 3() 4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即</a:t>
            </a:r>
            <a:r>
              <a:rPr lang="en-US" altLang="zh-CN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M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识别了</a:t>
            </a:r>
            <a:r>
              <a:rPr lang="en-US" altLang="zh-CN" b="1" dirty="0" err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aacc</a:t>
            </a:r>
            <a:r>
              <a:rPr lang="en-US" altLang="zh-CN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=</a:t>
            </a:r>
            <a:r>
              <a:rPr lang="en-US" altLang="zh-CN" b="1" dirty="0" err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aacc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DFD4B3AF-BE0D-4935-8818-0FBC37260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785018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88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916832"/>
            <a:ext cx="7772400" cy="1288854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zh-CN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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可以视为一个</a:t>
            </a:r>
            <a:r>
              <a:rPr lang="zh-CN" altLang="zh-CN" b="1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输入符号</a:t>
            </a:r>
            <a:r>
              <a:rPr lang="zh-CN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,在矩阵表示中,也有相应的列.</a:t>
            </a:r>
            <a:endParaRPr lang="en-US" altLang="zh-CN" b="1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 eaLnBrk="1" hangingPunct="1">
              <a:defRPr/>
            </a:pP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71500" y="3284984"/>
            <a:ext cx="2819400" cy="3069168"/>
            <a:chOff x="3792" y="575"/>
            <a:chExt cx="1776" cy="2123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4032" y="1249"/>
              <a:ext cx="192" cy="2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4656" y="1249"/>
              <a:ext cx="192" cy="2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608" y="1872"/>
              <a:ext cx="19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5280" y="1249"/>
              <a:ext cx="288" cy="291"/>
            </a:xfrm>
            <a:custGeom>
              <a:avLst/>
              <a:gdLst>
                <a:gd name="G0" fmla="+- 3075 0 0"/>
                <a:gd name="G1" fmla="+- 21600 0 3075"/>
                <a:gd name="G2" fmla="+- 21600 0 3075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75" y="10800"/>
                  </a:moveTo>
                  <a:cubicBezTo>
                    <a:pt x="3075" y="15066"/>
                    <a:pt x="6534" y="18525"/>
                    <a:pt x="10800" y="18525"/>
                  </a:cubicBezTo>
                  <a:cubicBezTo>
                    <a:pt x="15066" y="18525"/>
                    <a:pt x="18525" y="15066"/>
                    <a:pt x="18525" y="10800"/>
                  </a:cubicBezTo>
                  <a:cubicBezTo>
                    <a:pt x="18525" y="6534"/>
                    <a:pt x="15066" y="3075"/>
                    <a:pt x="10800" y="3075"/>
                  </a:cubicBezTo>
                  <a:cubicBezTo>
                    <a:pt x="6534" y="3075"/>
                    <a:pt x="3075" y="6534"/>
                    <a:pt x="3075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46127" name="Line 8"/>
            <p:cNvSpPr>
              <a:spLocks noChangeShapeType="1"/>
            </p:cNvSpPr>
            <p:nvPr/>
          </p:nvSpPr>
          <p:spPr bwMode="auto">
            <a:xfrm>
              <a:off x="3792" y="115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6128" name="AutoShape 9"/>
            <p:cNvCxnSpPr>
              <a:cxnSpLocks noChangeShapeType="1"/>
            </p:cNvCxnSpPr>
            <p:nvPr/>
          </p:nvCxnSpPr>
          <p:spPr bwMode="auto">
            <a:xfrm rot="-5400000" flipH="1" flipV="1">
              <a:off x="4127" y="1223"/>
              <a:ext cx="1" cy="136"/>
            </a:xfrm>
            <a:prstGeom prst="curvedConnector3">
              <a:avLst>
                <a:gd name="adj1" fmla="val -280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9" name="AutoShape 10"/>
            <p:cNvCxnSpPr>
              <a:cxnSpLocks noChangeShapeType="1"/>
              <a:endCxn id="9" idx="2"/>
            </p:cNvCxnSpPr>
            <p:nvPr/>
          </p:nvCxnSpPr>
          <p:spPr bwMode="auto">
            <a:xfrm>
              <a:off x="4224" y="139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0" name="AutoShape 11"/>
            <p:cNvCxnSpPr>
              <a:cxnSpLocks noChangeShapeType="1"/>
              <a:stCxn id="9" idx="7"/>
              <a:endCxn id="9" idx="1"/>
            </p:cNvCxnSpPr>
            <p:nvPr/>
          </p:nvCxnSpPr>
          <p:spPr bwMode="auto">
            <a:xfrm rot="-5400000" flipH="1" flipV="1">
              <a:off x="4751" y="1223"/>
              <a:ext cx="1" cy="136"/>
            </a:xfrm>
            <a:prstGeom prst="curvedConnector3">
              <a:avLst>
                <a:gd name="adj1" fmla="val -3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1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4129" y="1561"/>
              <a:ext cx="546" cy="4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2" name="AutoShape 13"/>
            <p:cNvCxnSpPr>
              <a:cxnSpLocks noChangeShapeType="1"/>
              <a:stCxn id="9" idx="6"/>
              <a:endCxn id="11" idx="2"/>
            </p:cNvCxnSpPr>
            <p:nvPr/>
          </p:nvCxnSpPr>
          <p:spPr bwMode="auto">
            <a:xfrm>
              <a:off x="4848" y="139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3" name="AutoShape 14"/>
            <p:cNvCxnSpPr>
              <a:cxnSpLocks noChangeShapeType="1"/>
              <a:endCxn id="11" idx="4"/>
            </p:cNvCxnSpPr>
            <p:nvPr/>
          </p:nvCxnSpPr>
          <p:spPr bwMode="auto">
            <a:xfrm flipV="1">
              <a:off x="4800" y="1536"/>
              <a:ext cx="624" cy="5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4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4703" y="2092"/>
              <a:ext cx="1" cy="136"/>
            </a:xfrm>
            <a:prstGeom prst="curvedConnector3">
              <a:avLst>
                <a:gd name="adj1" fmla="val 253999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4032" y="1776"/>
              <a:ext cx="19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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275" y="1080"/>
              <a:ext cx="240" cy="2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</a:t>
              </a:r>
              <a:endPara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5136" y="1968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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080" y="768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656" y="575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950" y="1035"/>
              <a:ext cx="240" cy="2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608" y="2448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c</a:t>
              </a:r>
            </a:p>
          </p:txBody>
        </p:sp>
      </p:grp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89362"/>
              </p:ext>
            </p:extLst>
          </p:nvPr>
        </p:nvGraphicFramePr>
        <p:xfrm>
          <a:off x="3729040" y="3709867"/>
          <a:ext cx="5214935" cy="2370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3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c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  <a:sym typeface="Symbol" pitchFamily="18" charset="2"/>
                        </a:rPr>
                        <a:t>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{1}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ø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ø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{2,3}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3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ø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{2,4}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ø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ø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67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ø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ø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{3}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{4}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253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ø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ø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ø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itchFamily="18" charset="0"/>
                          <a:ea typeface="Gungsuh" pitchFamily="18" charset="-127"/>
                          <a:cs typeface="Times New Roman" pitchFamily="18" charset="0"/>
                        </a:rPr>
                        <a:t>ø</a:t>
                      </a:r>
                      <a:endParaRPr lang="zh-CN" altLang="en-US" sz="2400" b="1" dirty="0">
                        <a:latin typeface="Times New Roman" pitchFamily="18" charset="0"/>
                        <a:ea typeface="Gungsuh" pitchFamily="18" charset="-127"/>
                        <a:cs typeface="Times New Roman" pitchFamily="18" charset="0"/>
                      </a:endParaRP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14166" y="3212976"/>
            <a:ext cx="371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状态转换表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(move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的定义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B5EA0858-D27C-4E24-BCE7-ADD00411B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17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>
            <a:extLst>
              <a:ext uri="{FF2B5EF4-FFF2-40B4-BE49-F238E27FC236}">
                <a16:creationId xmlns:a16="http://schemas.microsoft.com/office/drawing/2014/main" id="{59DDB9DC-E32A-42C3-8D39-62C2B02B1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8700" y="489248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b="1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2.1.1 </a:t>
            </a:r>
            <a:r>
              <a:rPr lang="zh-CN" altLang="en-US" sz="4000" b="1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词法记号、模式、词法单元</a:t>
            </a:r>
            <a:r>
              <a:rPr lang="zh-CN" altLang="en-US" sz="4000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4" name="Group 89">
            <a:extLst>
              <a:ext uri="{FF2B5EF4-FFF2-40B4-BE49-F238E27FC236}">
                <a16:creationId xmlns:a16="http://schemas.microsoft.com/office/drawing/2014/main" id="{BFC1826D-8C47-44B2-B42C-B37BFA35F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31276"/>
              </p:ext>
            </p:extLst>
          </p:nvPr>
        </p:nvGraphicFramePr>
        <p:xfrm>
          <a:off x="760412" y="2348880"/>
          <a:ext cx="7988052" cy="4074255"/>
        </p:xfrm>
        <a:graphic>
          <a:graphicData uri="http://schemas.openxmlformats.org/drawingml/2006/table">
            <a:tbl>
              <a:tblPr/>
              <a:tblGrid>
                <a:gridCol w="1507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记号名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词法单元列举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模式的非形式化描述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字符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字符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relation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&lt;=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&gt;=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或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&lt;&gt;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sum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count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rate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由字母开头的字母数字串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number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3.14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2.8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任何的数值常数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literal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segmentation error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”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Total = %d\n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”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引号“和”之间任意不含引号本身的字符串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EC881888-9D41-4B5A-8AD8-7124EE73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81" y="1916832"/>
            <a:ext cx="77930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kern="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记号举例</a:t>
            </a:r>
          </a:p>
        </p:txBody>
      </p:sp>
    </p:spTree>
    <p:extLst>
      <p:ext uri="{BB962C8B-B14F-4D97-AF65-F5344CB8AC3E}">
        <p14:creationId xmlns:p14="http://schemas.microsoft.com/office/powerpoint/2010/main" val="1730303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04638" y="1844824"/>
            <a:ext cx="8322121" cy="49291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800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_NFA</a:t>
            </a:r>
            <a:r>
              <a:rPr lang="zh-CN" altLang="en-US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状态上的运算</a:t>
            </a:r>
            <a:endParaRPr lang="en-US" altLang="zh-CN" sz="2800" dirty="0">
              <a:solidFill>
                <a:srgbClr val="FF1F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lang="zh-CN" altLang="en-US" sz="2800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2800" dirty="0">
                <a:solidFill>
                  <a:srgbClr val="FF1F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闭包：</a:t>
            </a:r>
            <a:r>
              <a:rPr lang="zh-CN" altLang="en-US" sz="28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</a:t>
            </a:r>
            <a:r>
              <a:rPr lang="en-US" altLang="zh-CN" sz="28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-CLOSURE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-CLOSURE( s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：从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NFA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的状态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出发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只经过标记为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的边所能达到的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状态集合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-CLOSURE( T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：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的某一子集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（即：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状态集合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T={ s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i1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s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…, s</a:t>
            </a:r>
            <a:r>
              <a:rPr lang="en-US" altLang="zh-CN" sz="2400" b="1" baseline="-25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im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move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= 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2400" b="1" baseline="-25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400" b="1" baseline="-25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baseline="-25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move( t, a )</a:t>
            </a:r>
          </a:p>
          <a:p>
            <a:pPr lvl="1">
              <a:spcBef>
                <a:spcPts val="1200"/>
              </a:spcBef>
            </a:pP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ts val="1800"/>
              </a:spcBef>
            </a:pP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1DFEE6-12EC-44DA-B6AB-77E7C4F7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D9D00B-008E-4E29-87A0-B63AA3CA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717032"/>
            <a:ext cx="4919490" cy="9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5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例，在上页的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NFA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-CLOSURE(1)={1,2,3,4}	</a:t>
            </a:r>
          </a:p>
          <a:p>
            <a:pPr eaLnBrk="1" hangingPunct="1"/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-CLOSURE(2)={2}	 </a:t>
            </a:r>
          </a:p>
          <a:p>
            <a:pPr eaLnBrk="1" hangingPunct="1"/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-CLOSURE(3)={3,4}	</a:t>
            </a:r>
          </a:p>
          <a:p>
            <a:pPr eaLnBrk="1" hangingPunct="1"/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-CLOSURE(4)={4}</a:t>
            </a:r>
          </a:p>
          <a:p>
            <a:pPr eaLnBrk="1" hangingPunct="1"/>
            <a:endParaRPr lang="en-US" altLang="zh-CN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move( {2,3}, b )={2,4}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/>
            <a:endParaRPr lang="zh-CN" altLang="en-US" dirty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012160" y="3500732"/>
            <a:ext cx="2819400" cy="3001221"/>
            <a:chOff x="3792" y="622"/>
            <a:chExt cx="1776" cy="207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032" y="1249"/>
              <a:ext cx="192" cy="2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656" y="1249"/>
              <a:ext cx="192" cy="2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608" y="1872"/>
              <a:ext cx="19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280" y="1249"/>
              <a:ext cx="288" cy="291"/>
            </a:xfrm>
            <a:custGeom>
              <a:avLst/>
              <a:gdLst>
                <a:gd name="G0" fmla="+- 3075 0 0"/>
                <a:gd name="G1" fmla="+- 21600 0 3075"/>
                <a:gd name="G2" fmla="+- 21600 0 3075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75" y="10800"/>
                  </a:moveTo>
                  <a:cubicBezTo>
                    <a:pt x="3075" y="15066"/>
                    <a:pt x="6534" y="18525"/>
                    <a:pt x="10800" y="18525"/>
                  </a:cubicBezTo>
                  <a:cubicBezTo>
                    <a:pt x="15066" y="18525"/>
                    <a:pt x="18525" y="15066"/>
                    <a:pt x="18525" y="10800"/>
                  </a:cubicBezTo>
                  <a:cubicBezTo>
                    <a:pt x="18525" y="6534"/>
                    <a:pt x="15066" y="3075"/>
                    <a:pt x="10800" y="3075"/>
                  </a:cubicBezTo>
                  <a:cubicBezTo>
                    <a:pt x="6534" y="3075"/>
                    <a:pt x="3075" y="6534"/>
                    <a:pt x="3075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792" y="115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 rot="-5400000" flipH="1" flipV="1">
              <a:off x="4127" y="1223"/>
              <a:ext cx="1" cy="136"/>
            </a:xfrm>
            <a:prstGeom prst="curvedConnector3">
              <a:avLst>
                <a:gd name="adj1" fmla="val -280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0"/>
            <p:cNvCxnSpPr>
              <a:cxnSpLocks noChangeShapeType="1"/>
              <a:endCxn id="6" idx="2"/>
            </p:cNvCxnSpPr>
            <p:nvPr/>
          </p:nvCxnSpPr>
          <p:spPr bwMode="auto">
            <a:xfrm>
              <a:off x="4224" y="139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1"/>
            <p:cNvCxnSpPr>
              <a:cxnSpLocks noChangeShapeType="1"/>
              <a:stCxn id="6" idx="7"/>
              <a:endCxn id="6" idx="1"/>
            </p:cNvCxnSpPr>
            <p:nvPr/>
          </p:nvCxnSpPr>
          <p:spPr bwMode="auto">
            <a:xfrm rot="-5400000" flipH="1" flipV="1">
              <a:off x="4751" y="1223"/>
              <a:ext cx="1" cy="136"/>
            </a:xfrm>
            <a:prstGeom prst="curvedConnector3">
              <a:avLst>
                <a:gd name="adj1" fmla="val -39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4129" y="1561"/>
              <a:ext cx="546" cy="4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4848" y="139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/>
            <p:cNvCxnSpPr>
              <a:cxnSpLocks noChangeShapeType="1"/>
              <a:endCxn id="8" idx="4"/>
            </p:cNvCxnSpPr>
            <p:nvPr/>
          </p:nvCxnSpPr>
          <p:spPr bwMode="auto">
            <a:xfrm flipV="1">
              <a:off x="4800" y="1536"/>
              <a:ext cx="624" cy="5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4703" y="2092"/>
              <a:ext cx="1" cy="136"/>
            </a:xfrm>
            <a:prstGeom prst="curvedConnector3">
              <a:avLst>
                <a:gd name="adj1" fmla="val 253999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032" y="1776"/>
              <a:ext cx="19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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275" y="1080"/>
              <a:ext cx="240" cy="2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</a:t>
              </a:r>
              <a:endPara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5136" y="1968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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4080" y="722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656" y="622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950" y="1035"/>
              <a:ext cx="240" cy="2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4608" y="2448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c</a:t>
              </a:r>
            </a:p>
          </p:txBody>
        </p:sp>
      </p:grpSp>
      <p:sp>
        <p:nvSpPr>
          <p:cNvPr id="26" name="Rectangle 2">
            <a:extLst>
              <a:ext uri="{FF2B5EF4-FFF2-40B4-BE49-F238E27FC236}">
                <a16:creationId xmlns:a16="http://schemas.microsoft.com/office/drawing/2014/main" id="{E48CC24A-15DE-4EAE-B711-A9DFD1C7C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69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916832"/>
            <a:ext cx="8565908" cy="494116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3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lang="zh-CN" altLang="en-US" sz="33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C00000"/>
                </a:solidFill>
              </a:rPr>
              <a:t>从</a:t>
            </a:r>
            <a:r>
              <a:rPr lang="en-US" altLang="zh-CN" b="1" dirty="0">
                <a:solidFill>
                  <a:srgbClr val="C00000"/>
                </a:solidFill>
              </a:rPr>
              <a:t>NFA</a:t>
            </a:r>
            <a:r>
              <a:rPr lang="zh-CN" altLang="en-US" b="1" dirty="0">
                <a:solidFill>
                  <a:srgbClr val="C00000"/>
                </a:solidFill>
              </a:rPr>
              <a:t>到</a:t>
            </a:r>
            <a:r>
              <a:rPr lang="en-US" altLang="zh-CN" b="1" dirty="0">
                <a:solidFill>
                  <a:srgbClr val="C00000"/>
                </a:solidFill>
              </a:rPr>
              <a:t>DFA</a:t>
            </a:r>
            <a:r>
              <a:rPr lang="zh-CN" altLang="en-US" b="1" dirty="0">
                <a:solidFill>
                  <a:srgbClr val="C00000"/>
                </a:solidFill>
              </a:rPr>
              <a:t>的子集构造法</a:t>
            </a:r>
            <a:r>
              <a:rPr lang="zh-CN" altLang="en-US" b="1" dirty="0"/>
              <a:t>（伪代码）</a:t>
            </a:r>
            <a:endParaRPr lang="en-US" altLang="zh-CN" b="1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注：“新”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的状态集合为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Dstates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，转换表为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初始时，</a:t>
            </a:r>
            <a:r>
              <a:rPr lang="zh-CN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-closure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是“新”的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DFA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Dstates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中仅有的状态，且尚未标记；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Dstates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有尚未标记的状态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标记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每个输入符号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-closure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 move(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if (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Dstates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作为尚未标记的状态加入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Dstates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Dtran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DE866D-0208-4BBC-A4A9-B56374386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0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916832"/>
            <a:ext cx="8565908" cy="494116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3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r>
              <a:rPr lang="zh-CN" altLang="en-US" b="1" dirty="0"/>
              <a:t>：</a:t>
            </a:r>
            <a:r>
              <a:rPr lang="zh-CN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-closure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C00000"/>
                </a:solidFill>
              </a:rPr>
              <a:t>的计算</a:t>
            </a:r>
            <a:r>
              <a:rPr lang="zh-CN" altLang="en-US" b="1" dirty="0"/>
              <a:t>（伪代码）</a:t>
            </a:r>
            <a:endParaRPr lang="en-US" altLang="zh-CN" b="1" dirty="0"/>
          </a:p>
          <a:p>
            <a:pPr marL="457200" lvl="1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把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的所有状态压入栈；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-closure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的初值置为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栈未空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把栈顶元素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弹出栈；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满足从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存在标记为 </a:t>
            </a:r>
            <a:r>
              <a:rPr lang="zh-CN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每个状态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) 	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 (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zh-CN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-closure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zh-CN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-closure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压入栈；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 	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DE866D-0208-4BBC-A4A9-B56374386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76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67544" y="2852936"/>
            <a:ext cx="2819400" cy="3216275"/>
            <a:chOff x="3792" y="672"/>
            <a:chExt cx="1776" cy="2026"/>
          </a:xfrm>
        </p:grpSpPr>
        <p:sp>
          <p:nvSpPr>
            <p:cNvPr id="2" name="Oval 4"/>
            <p:cNvSpPr>
              <a:spLocks noChangeArrowheads="1"/>
            </p:cNvSpPr>
            <p:nvPr/>
          </p:nvSpPr>
          <p:spPr bwMode="auto">
            <a:xfrm>
              <a:off x="4032" y="1248"/>
              <a:ext cx="19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4656" y="1248"/>
              <a:ext cx="19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4608" y="1872"/>
              <a:ext cx="192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18439" name="AutoShape 7"/>
            <p:cNvSpPr>
              <a:spLocks noChangeArrowheads="1"/>
            </p:cNvSpPr>
            <p:nvPr/>
          </p:nvSpPr>
          <p:spPr bwMode="auto">
            <a:xfrm>
              <a:off x="5280" y="1248"/>
              <a:ext cx="288" cy="288"/>
            </a:xfrm>
            <a:custGeom>
              <a:avLst/>
              <a:gdLst>
                <a:gd name="G0" fmla="+- 3075 0 0"/>
                <a:gd name="G1" fmla="+- 21600 0 3075"/>
                <a:gd name="G2" fmla="+- 21600 0 3075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75" y="10800"/>
                  </a:moveTo>
                  <a:cubicBezTo>
                    <a:pt x="3075" y="15066"/>
                    <a:pt x="6534" y="18525"/>
                    <a:pt x="10800" y="18525"/>
                  </a:cubicBezTo>
                  <a:cubicBezTo>
                    <a:pt x="15066" y="18525"/>
                    <a:pt x="18525" y="15066"/>
                    <a:pt x="18525" y="10800"/>
                  </a:cubicBezTo>
                  <a:cubicBezTo>
                    <a:pt x="18525" y="6534"/>
                    <a:pt x="15066" y="3075"/>
                    <a:pt x="10800" y="3075"/>
                  </a:cubicBezTo>
                  <a:cubicBezTo>
                    <a:pt x="6534" y="3075"/>
                    <a:pt x="3075" y="6534"/>
                    <a:pt x="3075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45065" name="Line 8"/>
            <p:cNvSpPr>
              <a:spLocks noChangeShapeType="1"/>
            </p:cNvSpPr>
            <p:nvPr/>
          </p:nvSpPr>
          <p:spPr bwMode="auto">
            <a:xfrm>
              <a:off x="3792" y="115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45066" name="AutoShape 9"/>
            <p:cNvCxnSpPr>
              <a:cxnSpLocks noChangeShapeType="1"/>
            </p:cNvCxnSpPr>
            <p:nvPr/>
          </p:nvCxnSpPr>
          <p:spPr bwMode="auto">
            <a:xfrm rot="-5400000" flipH="1" flipV="1">
              <a:off x="4127" y="1223"/>
              <a:ext cx="1" cy="136"/>
            </a:xfrm>
            <a:prstGeom prst="curvedConnector3">
              <a:avLst>
                <a:gd name="adj1" fmla="val -280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7" name="AutoShape 10"/>
            <p:cNvCxnSpPr>
              <a:cxnSpLocks noChangeShapeType="1"/>
              <a:endCxn id="18437" idx="2"/>
            </p:cNvCxnSpPr>
            <p:nvPr/>
          </p:nvCxnSpPr>
          <p:spPr bwMode="auto">
            <a:xfrm>
              <a:off x="4224" y="139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AutoShape 11"/>
            <p:cNvCxnSpPr>
              <a:cxnSpLocks noChangeShapeType="1"/>
              <a:stCxn id="18437" idx="7"/>
              <a:endCxn id="18437" idx="1"/>
            </p:cNvCxnSpPr>
            <p:nvPr/>
          </p:nvCxnSpPr>
          <p:spPr bwMode="auto">
            <a:xfrm rot="-5400000" flipH="1" flipV="1">
              <a:off x="4751" y="1223"/>
              <a:ext cx="1" cy="136"/>
            </a:xfrm>
            <a:prstGeom prst="curvedConnector3">
              <a:avLst>
                <a:gd name="adj1" fmla="val -3186512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4129" y="1561"/>
              <a:ext cx="546" cy="4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AutoShape 13"/>
            <p:cNvCxnSpPr>
              <a:cxnSpLocks noChangeShapeType="1"/>
              <a:stCxn id="18437" idx="6"/>
              <a:endCxn id="18439" idx="2"/>
            </p:cNvCxnSpPr>
            <p:nvPr/>
          </p:nvCxnSpPr>
          <p:spPr bwMode="auto">
            <a:xfrm>
              <a:off x="4848" y="139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AutoShape 14"/>
            <p:cNvCxnSpPr>
              <a:cxnSpLocks noChangeShapeType="1"/>
              <a:endCxn id="18439" idx="4"/>
            </p:cNvCxnSpPr>
            <p:nvPr/>
          </p:nvCxnSpPr>
          <p:spPr bwMode="auto">
            <a:xfrm flipV="1">
              <a:off x="4800" y="1536"/>
              <a:ext cx="624" cy="5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2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4703" y="2092"/>
              <a:ext cx="1" cy="136"/>
            </a:xfrm>
            <a:prstGeom prst="curvedConnector3">
              <a:avLst>
                <a:gd name="adj1" fmla="val 253999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Text Box 16"/>
            <p:cNvSpPr txBox="1">
              <a:spLocks noChangeArrowheads="1"/>
            </p:cNvSpPr>
            <p:nvPr/>
          </p:nvSpPr>
          <p:spPr bwMode="auto">
            <a:xfrm>
              <a:off x="4032" y="1776"/>
              <a:ext cx="19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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endParaRP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4275" y="1080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</a:t>
              </a:r>
              <a:endPara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endParaRP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36" y="1968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Symbol" pitchFamily="18" charset="2"/>
                </a:rPr>
                <a:t></a:t>
              </a:r>
              <a:endPara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endParaRPr>
            </a:p>
          </p:txBody>
        </p:sp>
        <p:sp>
          <p:nvSpPr>
            <p:cNvPr id="18453" name="Text Box 21"/>
            <p:cNvSpPr txBox="1">
              <a:spLocks noChangeArrowheads="1"/>
            </p:cNvSpPr>
            <p:nvPr/>
          </p:nvSpPr>
          <p:spPr bwMode="auto">
            <a:xfrm>
              <a:off x="4080" y="768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4656" y="672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4950" y="1035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4608" y="2448"/>
              <a:ext cx="24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c</a:t>
              </a:r>
            </a:p>
          </p:txBody>
        </p:sp>
      </p:grp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1182688" y="2017713"/>
            <a:ext cx="7133728" cy="128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kern="0" dirty="0">
                <a:latin typeface="华文新魏" pitchFamily="2" charset="-122"/>
                <a:ea typeface="华文新魏" pitchFamily="2" charset="-122"/>
              </a:rPr>
              <a:t>将下图所示的</a:t>
            </a:r>
            <a:r>
              <a:rPr lang="en-US" altLang="zh-CN" b="1" kern="0" dirty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b="1" kern="0" dirty="0">
                <a:latin typeface="华文新魏" pitchFamily="2" charset="-122"/>
                <a:ea typeface="华文新魏" pitchFamily="2" charset="-122"/>
              </a:rPr>
              <a:t>确定化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3851920" y="3100610"/>
            <a:ext cx="5327079" cy="2560638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-closure(1)={1,2,3,4}</a:t>
            </a:r>
          </a:p>
          <a:p>
            <a:pPr eaLnBrk="1" hangingPunct="1"/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-closure(2)={2}	 </a:t>
            </a:r>
          </a:p>
          <a:p>
            <a:pPr eaLnBrk="1" hangingPunct="1"/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-closure(3)={3,4}	</a:t>
            </a:r>
          </a:p>
          <a:p>
            <a:pPr eaLnBrk="1" hangingPunct="1"/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-closure(4)={4}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92AC6B3-A8DB-41D0-8B2B-A016719B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49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554037"/>
          </a:xfrm>
        </p:spPr>
        <p:txBody>
          <a:bodyPr/>
          <a:lstStyle/>
          <a:p>
            <a:pPr eaLnBrk="1" hangingPunct="1"/>
            <a:endParaRPr lang="en-US" altLang="zh-CN" sz="2400">
              <a:solidFill>
                <a:srgbClr val="002060"/>
              </a:solidFill>
            </a:endParaRPr>
          </a:p>
          <a:p>
            <a:pPr eaLnBrk="1" hangingPunct="1"/>
            <a:endParaRPr lang="en-US" altLang="zh-CN" sz="2400">
              <a:solidFill>
                <a:srgbClr val="002060"/>
              </a:solidFill>
            </a:endParaRPr>
          </a:p>
          <a:p>
            <a:pPr eaLnBrk="1" hangingPunct="1"/>
            <a:endParaRPr lang="en-US" altLang="zh-CN" sz="2400">
              <a:solidFill>
                <a:srgbClr val="002060"/>
              </a:solidFill>
            </a:endParaRPr>
          </a:p>
          <a:p>
            <a:pPr eaLnBrk="1" hangingPunct="1"/>
            <a:endParaRPr lang="en-US" altLang="zh-CN" sz="240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endParaRPr lang="en-US" altLang="zh-CN" sz="2400">
              <a:solidFill>
                <a:srgbClr val="00206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42938" y="2286000"/>
          <a:ext cx="6500812" cy="2214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933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b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[1,2,3,4]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[1,2,3,4]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[2,4]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[3,4]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[2,4]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ø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[2,4]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ø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[3,4]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ø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ø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[3,4]</a:t>
                      </a:r>
                      <a:endParaRPr lang="zh-CN" altLang="en-US" sz="2400" b="1" dirty="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303" name="组合 4"/>
          <p:cNvGrpSpPr>
            <a:grpSpLocks/>
          </p:cNvGrpSpPr>
          <p:nvPr/>
        </p:nvGrpSpPr>
        <p:grpSpPr bwMode="auto">
          <a:xfrm>
            <a:off x="7543800" y="1219200"/>
            <a:ext cx="1295400" cy="4405313"/>
            <a:chOff x="7543800" y="1219200"/>
            <a:chExt cx="1295400" cy="4405313"/>
          </a:xfrm>
        </p:grpSpPr>
        <p:sp>
          <p:nvSpPr>
            <p:cNvPr id="54334" name="AutoShape 5"/>
            <p:cNvSpPr>
              <a:spLocks noChangeArrowheads="1"/>
            </p:cNvSpPr>
            <p:nvPr/>
          </p:nvSpPr>
          <p:spPr bwMode="auto">
            <a:xfrm>
              <a:off x="8229600" y="1752600"/>
              <a:ext cx="4572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75" y="10800"/>
                  </a:moveTo>
                  <a:cubicBezTo>
                    <a:pt x="2475" y="15398"/>
                    <a:pt x="6202" y="19125"/>
                    <a:pt x="10800" y="19125"/>
                  </a:cubicBezTo>
                  <a:cubicBezTo>
                    <a:pt x="15398" y="19125"/>
                    <a:pt x="19125" y="15398"/>
                    <a:pt x="19125" y="10800"/>
                  </a:cubicBezTo>
                  <a:cubicBezTo>
                    <a:pt x="19125" y="6202"/>
                    <a:pt x="15398" y="2475"/>
                    <a:pt x="10800" y="2475"/>
                  </a:cubicBezTo>
                  <a:cubicBezTo>
                    <a:pt x="6202" y="2475"/>
                    <a:pt x="2475" y="6202"/>
                    <a:pt x="2475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q1</a:t>
              </a:r>
            </a:p>
          </p:txBody>
        </p:sp>
        <p:sp>
          <p:nvSpPr>
            <p:cNvPr id="54335" name="AutoShape 6"/>
            <p:cNvSpPr>
              <a:spLocks noChangeArrowheads="1"/>
            </p:cNvSpPr>
            <p:nvPr/>
          </p:nvSpPr>
          <p:spPr bwMode="auto">
            <a:xfrm>
              <a:off x="8229600" y="3276600"/>
              <a:ext cx="4572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75" y="10800"/>
                  </a:moveTo>
                  <a:cubicBezTo>
                    <a:pt x="2475" y="15398"/>
                    <a:pt x="6202" y="19125"/>
                    <a:pt x="10800" y="19125"/>
                  </a:cubicBezTo>
                  <a:cubicBezTo>
                    <a:pt x="15398" y="19125"/>
                    <a:pt x="19125" y="15398"/>
                    <a:pt x="19125" y="10800"/>
                  </a:cubicBezTo>
                  <a:cubicBezTo>
                    <a:pt x="19125" y="6202"/>
                    <a:pt x="15398" y="2475"/>
                    <a:pt x="10800" y="2475"/>
                  </a:cubicBezTo>
                  <a:cubicBezTo>
                    <a:pt x="6202" y="2475"/>
                    <a:pt x="2475" y="6202"/>
                    <a:pt x="2475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q0</a:t>
              </a:r>
            </a:p>
          </p:txBody>
        </p:sp>
        <p:sp>
          <p:nvSpPr>
            <p:cNvPr id="54336" name="AutoShape 7"/>
            <p:cNvSpPr>
              <a:spLocks noChangeArrowheads="1"/>
            </p:cNvSpPr>
            <p:nvPr/>
          </p:nvSpPr>
          <p:spPr bwMode="auto">
            <a:xfrm>
              <a:off x="8229600" y="5029200"/>
              <a:ext cx="4572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75" y="10800"/>
                  </a:moveTo>
                  <a:cubicBezTo>
                    <a:pt x="2475" y="15398"/>
                    <a:pt x="6202" y="19125"/>
                    <a:pt x="10800" y="19125"/>
                  </a:cubicBezTo>
                  <a:cubicBezTo>
                    <a:pt x="15398" y="19125"/>
                    <a:pt x="19125" y="15398"/>
                    <a:pt x="19125" y="10800"/>
                  </a:cubicBezTo>
                  <a:cubicBezTo>
                    <a:pt x="19125" y="6202"/>
                    <a:pt x="15398" y="2475"/>
                    <a:pt x="10800" y="2475"/>
                  </a:cubicBezTo>
                  <a:cubicBezTo>
                    <a:pt x="6202" y="2475"/>
                    <a:pt x="2475" y="6202"/>
                    <a:pt x="2475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q2</a:t>
              </a:r>
            </a:p>
          </p:txBody>
        </p:sp>
        <p:cxnSp>
          <p:nvCxnSpPr>
            <p:cNvPr id="54337" name="AutoShape 8"/>
            <p:cNvCxnSpPr>
              <a:cxnSpLocks noChangeShapeType="1"/>
              <a:stCxn id="54335" idx="0"/>
              <a:endCxn id="54334" idx="4"/>
            </p:cNvCxnSpPr>
            <p:nvPr/>
          </p:nvCxnSpPr>
          <p:spPr bwMode="auto">
            <a:xfrm rot="-5400000">
              <a:off x="7962900" y="2781300"/>
              <a:ext cx="990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8" name="AutoShape 9"/>
            <p:cNvCxnSpPr>
              <a:cxnSpLocks noChangeShapeType="1"/>
              <a:stCxn id="54335" idx="4"/>
              <a:endCxn id="54336" idx="0"/>
            </p:cNvCxnSpPr>
            <p:nvPr/>
          </p:nvCxnSpPr>
          <p:spPr bwMode="auto">
            <a:xfrm rot="5400000">
              <a:off x="7848600" y="4419600"/>
              <a:ext cx="1219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9" name="AutoShape 10"/>
            <p:cNvCxnSpPr>
              <a:cxnSpLocks noChangeShapeType="1"/>
              <a:stCxn id="54335" idx="1"/>
              <a:endCxn id="54335" idx="2"/>
            </p:cNvCxnSpPr>
            <p:nvPr/>
          </p:nvCxnSpPr>
          <p:spPr bwMode="auto">
            <a:xfrm rot="-5400000" flipH="1" flipV="1">
              <a:off x="8168482" y="3415506"/>
              <a:ext cx="188912" cy="66675"/>
            </a:xfrm>
            <a:prstGeom prst="curvedConnector4">
              <a:avLst>
                <a:gd name="adj1" fmla="val -162185"/>
                <a:gd name="adj2" fmla="val 71904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0" name="AutoShape 11"/>
            <p:cNvCxnSpPr>
              <a:cxnSpLocks noChangeShapeType="1"/>
              <a:stCxn id="54334" idx="0"/>
              <a:endCxn id="54334" idx="2"/>
            </p:cNvCxnSpPr>
            <p:nvPr/>
          </p:nvCxnSpPr>
          <p:spPr bwMode="auto">
            <a:xfrm rot="-5400000" flipH="1" flipV="1">
              <a:off x="8210550" y="1771650"/>
              <a:ext cx="266700" cy="228600"/>
            </a:xfrm>
            <a:prstGeom prst="curvedConnector4">
              <a:avLst>
                <a:gd name="adj1" fmla="val -85713"/>
                <a:gd name="adj2" fmla="val 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1" name="AutoShape 12"/>
            <p:cNvCxnSpPr>
              <a:cxnSpLocks noChangeShapeType="1"/>
              <a:stCxn id="54336" idx="1"/>
              <a:endCxn id="54336" idx="2"/>
            </p:cNvCxnSpPr>
            <p:nvPr/>
          </p:nvCxnSpPr>
          <p:spPr bwMode="auto">
            <a:xfrm rot="-5400000" flipH="1" flipV="1">
              <a:off x="8168482" y="5168106"/>
              <a:ext cx="188912" cy="66675"/>
            </a:xfrm>
            <a:prstGeom prst="curvedConnector4">
              <a:avLst>
                <a:gd name="adj1" fmla="val -162185"/>
                <a:gd name="adj2" fmla="val 62619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42" name="Line 13"/>
            <p:cNvSpPr>
              <a:spLocks noChangeShapeType="1"/>
            </p:cNvSpPr>
            <p:nvPr/>
          </p:nvSpPr>
          <p:spPr bwMode="auto">
            <a:xfrm flipH="1">
              <a:off x="8686800" y="3200400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3" name="Text Box 14"/>
            <p:cNvSpPr txBox="1">
              <a:spLocks noChangeArrowheads="1"/>
            </p:cNvSpPr>
            <p:nvPr/>
          </p:nvSpPr>
          <p:spPr bwMode="auto">
            <a:xfrm>
              <a:off x="7543800" y="32004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54344" name="Text Box 16"/>
            <p:cNvSpPr txBox="1">
              <a:spLocks noChangeArrowheads="1"/>
            </p:cNvSpPr>
            <p:nvPr/>
          </p:nvSpPr>
          <p:spPr bwMode="auto">
            <a:xfrm>
              <a:off x="8153400" y="25908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54345" name="Text Box 17"/>
            <p:cNvSpPr txBox="1">
              <a:spLocks noChangeArrowheads="1"/>
            </p:cNvSpPr>
            <p:nvPr/>
          </p:nvSpPr>
          <p:spPr bwMode="auto">
            <a:xfrm>
              <a:off x="8382000" y="1219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54346" name="Text Box 18"/>
            <p:cNvSpPr txBox="1">
              <a:spLocks noChangeArrowheads="1"/>
            </p:cNvSpPr>
            <p:nvPr/>
          </p:nvSpPr>
          <p:spPr bwMode="auto">
            <a:xfrm>
              <a:off x="8077200" y="40386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54347" name="Text Box 19"/>
            <p:cNvSpPr txBox="1">
              <a:spLocks noChangeArrowheads="1"/>
            </p:cNvSpPr>
            <p:nvPr/>
          </p:nvSpPr>
          <p:spPr bwMode="auto">
            <a:xfrm>
              <a:off x="7696200" y="52578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</p:grpSp>
      <p:sp>
        <p:nvSpPr>
          <p:cNvPr id="54304" name="TextBox 20"/>
          <p:cNvSpPr txBox="1">
            <a:spLocks noChangeArrowheads="1"/>
          </p:cNvSpPr>
          <p:nvPr/>
        </p:nvSpPr>
        <p:spPr bwMode="auto">
          <a:xfrm>
            <a:off x="714375" y="1928813"/>
            <a:ext cx="2500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DFA M’  move’</a:t>
            </a:r>
            <a:r>
              <a:rPr lang="zh-CN" altLang="en-US" b="1" dirty="0"/>
              <a:t>的定义：</a:t>
            </a:r>
          </a:p>
        </p:txBody>
      </p:sp>
      <p:sp>
        <p:nvSpPr>
          <p:cNvPr id="54305" name="TextBox 21"/>
          <p:cNvSpPr txBox="1">
            <a:spLocks noChangeArrowheads="1"/>
          </p:cNvSpPr>
          <p:nvPr/>
        </p:nvSpPr>
        <p:spPr bwMode="auto">
          <a:xfrm>
            <a:off x="5643570" y="5500702"/>
            <a:ext cx="30718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初态：</a:t>
            </a:r>
            <a:r>
              <a:rPr lang="en-US" altLang="zh-CN" sz="2400" b="1" dirty="0"/>
              <a:t>q0</a:t>
            </a:r>
            <a:r>
              <a:rPr lang="zh-CN" altLang="en-US" sz="2400" b="1" dirty="0"/>
              <a:t>    </a:t>
            </a:r>
            <a:endParaRPr lang="en-US" altLang="zh-CN" sz="2400" b="1" dirty="0"/>
          </a:p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</a:rPr>
              <a:t>终态：</a:t>
            </a:r>
            <a:r>
              <a:rPr lang="en-US" altLang="zh-CN" sz="2400" b="1" dirty="0">
                <a:solidFill>
                  <a:srgbClr val="C00000"/>
                </a:solidFill>
              </a:rPr>
              <a:t>q0,q1,q2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313" y="4643438"/>
          <a:ext cx="4071936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231">
                <a:tc>
                  <a:txBody>
                    <a:bodyPr/>
                    <a:lstStyle/>
                    <a:p>
                      <a:endParaRPr lang="zh-CN" altLang="en-US" sz="2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a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b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c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60"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q0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q0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q1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q2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q1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ø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q1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ø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q2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ø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ø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q2</a:t>
                      </a:r>
                      <a:endParaRPr lang="zh-CN" altLang="en-US" sz="2800" b="1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33" name="TextBox 23"/>
          <p:cNvSpPr txBox="1">
            <a:spLocks noChangeArrowheads="1"/>
          </p:cNvSpPr>
          <p:nvPr/>
        </p:nvSpPr>
        <p:spPr bwMode="auto">
          <a:xfrm>
            <a:off x="0" y="4929198"/>
            <a:ext cx="11430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重命名：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92C443BB-1090-4CA7-969E-DE4FDA102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68848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258" y="2015549"/>
            <a:ext cx="7793037" cy="1288619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示例：</a:t>
            </a:r>
            <a:endParaRPr lang="en-US" altLang="zh-CN" b="1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将下图的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变换为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确定化）</a:t>
            </a:r>
          </a:p>
        </p:txBody>
      </p:sp>
      <p:grpSp>
        <p:nvGrpSpPr>
          <p:cNvPr id="223233" name="Group 1"/>
          <p:cNvGrpSpPr>
            <a:grpSpLocks/>
          </p:cNvGrpSpPr>
          <p:nvPr/>
        </p:nvGrpSpPr>
        <p:grpSpPr bwMode="auto">
          <a:xfrm>
            <a:off x="1319653" y="3340572"/>
            <a:ext cx="6357474" cy="2536700"/>
            <a:chOff x="338" y="0"/>
            <a:chExt cx="63574" cy="25367"/>
          </a:xfrm>
        </p:grpSpPr>
        <p:sp>
          <p:nvSpPr>
            <p:cNvPr id="255" name="文本框 254"/>
            <p:cNvSpPr txBox="1">
              <a:spLocks noChangeArrowheads="1"/>
            </p:cNvSpPr>
            <p:nvPr/>
          </p:nvSpPr>
          <p:spPr bwMode="auto">
            <a:xfrm>
              <a:off x="23787" y="0"/>
              <a:ext cx="3061" cy="381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ε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71" name="组合 271"/>
            <p:cNvGrpSpPr>
              <a:grpSpLocks/>
            </p:cNvGrpSpPr>
            <p:nvPr/>
          </p:nvGrpSpPr>
          <p:grpSpPr bwMode="auto">
            <a:xfrm>
              <a:off x="338" y="3465"/>
              <a:ext cx="63574" cy="21902"/>
              <a:chOff x="338" y="3465"/>
              <a:chExt cx="63574" cy="21901"/>
            </a:xfrm>
          </p:grpSpPr>
          <p:grpSp>
            <p:nvGrpSpPr>
              <p:cNvPr id="270" name="组合 270"/>
              <p:cNvGrpSpPr>
                <a:grpSpLocks/>
              </p:cNvGrpSpPr>
              <p:nvPr/>
            </p:nvGrpSpPr>
            <p:grpSpPr bwMode="auto">
              <a:xfrm>
                <a:off x="4381" y="3465"/>
                <a:ext cx="59531" cy="21901"/>
                <a:chOff x="4381" y="3465"/>
                <a:chExt cx="59531" cy="21900"/>
              </a:xfrm>
            </p:grpSpPr>
            <p:sp>
              <p:nvSpPr>
                <p:cNvPr id="252" name="椭圆 252"/>
                <p:cNvSpPr>
                  <a:spLocks noChangeArrowheads="1"/>
                </p:cNvSpPr>
                <p:nvPr/>
              </p:nvSpPr>
              <p:spPr bwMode="auto">
                <a:xfrm>
                  <a:off x="59033" y="11180"/>
                  <a:ext cx="4879" cy="5088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000"/>
                </a:p>
              </p:txBody>
            </p:sp>
            <p:grpSp>
              <p:nvGrpSpPr>
                <p:cNvPr id="145" name="组合 145"/>
                <p:cNvGrpSpPr>
                  <a:grpSpLocks/>
                </p:cNvGrpSpPr>
                <p:nvPr/>
              </p:nvGrpSpPr>
              <p:grpSpPr bwMode="auto">
                <a:xfrm>
                  <a:off x="7620" y="12487"/>
                  <a:ext cx="3895" cy="4572"/>
                  <a:chOff x="8667" y="2667"/>
                  <a:chExt cx="3895" cy="4572"/>
                </a:xfrm>
              </p:grpSpPr>
              <p:sp>
                <p:nvSpPr>
                  <p:cNvPr id="141" name="椭圆 141"/>
                  <p:cNvSpPr>
                    <a:spLocks noChangeArrowheads="1"/>
                  </p:cNvSpPr>
                  <p:nvPr/>
                </p:nvSpPr>
                <p:spPr bwMode="auto">
                  <a:xfrm>
                    <a:off x="8667" y="3048"/>
                    <a:ext cx="3895" cy="41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144" name="文本框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34" y="2667"/>
                    <a:ext cx="2858" cy="4191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0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220" name="组合 220"/>
                <p:cNvGrpSpPr>
                  <a:grpSpLocks/>
                </p:cNvGrpSpPr>
                <p:nvPr/>
              </p:nvGrpSpPr>
              <p:grpSpPr bwMode="auto">
                <a:xfrm>
                  <a:off x="59055" y="11219"/>
                  <a:ext cx="4857" cy="4572"/>
                  <a:chOff x="-46680" y="0"/>
                  <a:chExt cx="486089" cy="457200"/>
                </a:xfrm>
              </p:grpSpPr>
              <p:sp>
                <p:nvSpPr>
                  <p:cNvPr id="221" name="椭圆 22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222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46680" y="0"/>
                    <a:ext cx="486089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10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223" name="组合 223"/>
                <p:cNvGrpSpPr>
                  <a:grpSpLocks/>
                </p:cNvGrpSpPr>
                <p:nvPr/>
              </p:nvGrpSpPr>
              <p:grpSpPr bwMode="auto">
                <a:xfrm>
                  <a:off x="52685" y="11334"/>
                  <a:ext cx="3893" cy="4572"/>
                  <a:chOff x="0" y="0"/>
                  <a:chExt cx="389507" cy="457200"/>
                </a:xfrm>
              </p:grpSpPr>
              <p:sp>
                <p:nvSpPr>
                  <p:cNvPr id="224" name="椭圆 22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225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9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226" name="组合 226"/>
                <p:cNvGrpSpPr>
                  <a:grpSpLocks/>
                </p:cNvGrpSpPr>
                <p:nvPr/>
              </p:nvGrpSpPr>
              <p:grpSpPr bwMode="auto">
                <a:xfrm>
                  <a:off x="46567" y="11210"/>
                  <a:ext cx="3893" cy="4572"/>
                  <a:chOff x="0" y="0"/>
                  <a:chExt cx="389507" cy="457200"/>
                </a:xfrm>
              </p:grpSpPr>
              <p:sp>
                <p:nvSpPr>
                  <p:cNvPr id="227" name="椭圆 2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228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8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229" name="组合 229"/>
                <p:cNvGrpSpPr>
                  <a:grpSpLocks/>
                </p:cNvGrpSpPr>
                <p:nvPr/>
              </p:nvGrpSpPr>
              <p:grpSpPr bwMode="auto">
                <a:xfrm>
                  <a:off x="39992" y="11334"/>
                  <a:ext cx="3893" cy="4572"/>
                  <a:chOff x="0" y="0"/>
                  <a:chExt cx="389507" cy="457200"/>
                </a:xfrm>
              </p:grpSpPr>
              <p:sp>
                <p:nvSpPr>
                  <p:cNvPr id="230" name="椭圆 23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231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7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232" name="组合 232"/>
                <p:cNvGrpSpPr>
                  <a:grpSpLocks/>
                </p:cNvGrpSpPr>
                <p:nvPr/>
              </p:nvGrpSpPr>
              <p:grpSpPr bwMode="auto">
                <a:xfrm>
                  <a:off x="33135" y="11219"/>
                  <a:ext cx="3892" cy="4572"/>
                  <a:chOff x="0" y="0"/>
                  <a:chExt cx="389507" cy="457200"/>
                </a:xfrm>
              </p:grpSpPr>
              <p:sp>
                <p:nvSpPr>
                  <p:cNvPr id="233" name="椭圆 2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234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6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235" name="组合 235"/>
                <p:cNvGrpSpPr>
                  <a:grpSpLocks/>
                </p:cNvGrpSpPr>
                <p:nvPr/>
              </p:nvGrpSpPr>
              <p:grpSpPr bwMode="auto">
                <a:xfrm>
                  <a:off x="26492" y="15525"/>
                  <a:ext cx="3892" cy="4572"/>
                  <a:chOff x="0" y="0"/>
                  <a:chExt cx="389507" cy="457200"/>
                </a:xfrm>
              </p:grpSpPr>
              <p:sp>
                <p:nvSpPr>
                  <p:cNvPr id="236" name="椭圆 2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237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5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238" name="组合 238"/>
                <p:cNvGrpSpPr>
                  <a:grpSpLocks/>
                </p:cNvGrpSpPr>
                <p:nvPr/>
              </p:nvGrpSpPr>
              <p:grpSpPr bwMode="auto">
                <a:xfrm>
                  <a:off x="19896" y="15525"/>
                  <a:ext cx="3893" cy="4572"/>
                  <a:chOff x="0" y="0"/>
                  <a:chExt cx="389507" cy="457200"/>
                </a:xfrm>
              </p:grpSpPr>
              <p:sp>
                <p:nvSpPr>
                  <p:cNvPr id="239" name="椭圆 23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240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4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241" name="组合 241"/>
                <p:cNvGrpSpPr>
                  <a:grpSpLocks/>
                </p:cNvGrpSpPr>
                <p:nvPr/>
              </p:nvGrpSpPr>
              <p:grpSpPr bwMode="auto">
                <a:xfrm>
                  <a:off x="26469" y="6191"/>
                  <a:ext cx="3893" cy="4572"/>
                  <a:chOff x="0" y="0"/>
                  <a:chExt cx="389507" cy="457200"/>
                </a:xfrm>
              </p:grpSpPr>
              <p:sp>
                <p:nvSpPr>
                  <p:cNvPr id="242" name="椭圆 24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243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3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244" name="组合 244"/>
                <p:cNvGrpSpPr>
                  <a:grpSpLocks/>
                </p:cNvGrpSpPr>
                <p:nvPr/>
              </p:nvGrpSpPr>
              <p:grpSpPr bwMode="auto">
                <a:xfrm>
                  <a:off x="19326" y="6191"/>
                  <a:ext cx="3892" cy="4572"/>
                  <a:chOff x="0" y="0"/>
                  <a:chExt cx="389507" cy="457200"/>
                </a:xfrm>
              </p:grpSpPr>
              <p:sp>
                <p:nvSpPr>
                  <p:cNvPr id="245" name="椭圆 2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246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2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247" name="组合 247"/>
                <p:cNvGrpSpPr>
                  <a:grpSpLocks/>
                </p:cNvGrpSpPr>
                <p:nvPr/>
              </p:nvGrpSpPr>
              <p:grpSpPr bwMode="auto">
                <a:xfrm>
                  <a:off x="13791" y="12487"/>
                  <a:ext cx="3892" cy="4572"/>
                  <a:chOff x="0" y="0"/>
                  <a:chExt cx="389507" cy="457200"/>
                </a:xfrm>
              </p:grpSpPr>
              <p:sp>
                <p:nvSpPr>
                  <p:cNvPr id="248" name="椭圆 24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249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1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cxnSp>
              <p:nvCxnSpPr>
                <p:cNvPr id="149" name="直接箭头连接符 149"/>
                <p:cNvCxnSpPr>
                  <a:cxnSpLocks noChangeShapeType="1"/>
                </p:cNvCxnSpPr>
                <p:nvPr/>
              </p:nvCxnSpPr>
              <p:spPr bwMode="auto">
                <a:xfrm>
                  <a:off x="4381" y="14954"/>
                  <a:ext cx="3239" cy="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50" name="直接箭头连接符 150"/>
                <p:cNvCxnSpPr>
                  <a:cxnSpLocks noChangeShapeType="1"/>
                </p:cNvCxnSpPr>
                <p:nvPr/>
              </p:nvCxnSpPr>
              <p:spPr bwMode="auto">
                <a:xfrm>
                  <a:off x="11515" y="14963"/>
                  <a:ext cx="2276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55" name="直接箭头连接符 1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16954" y="10149"/>
                  <a:ext cx="2942" cy="310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58" name="直接箭头连接符 158"/>
                <p:cNvCxnSpPr>
                  <a:cxnSpLocks noChangeShapeType="1"/>
                </p:cNvCxnSpPr>
                <p:nvPr/>
              </p:nvCxnSpPr>
              <p:spPr bwMode="auto">
                <a:xfrm>
                  <a:off x="23218" y="8667"/>
                  <a:ext cx="3251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61" name="直接箭头连接符 161"/>
                <p:cNvCxnSpPr>
                  <a:cxnSpLocks noChangeShapeType="1"/>
                </p:cNvCxnSpPr>
                <p:nvPr/>
              </p:nvCxnSpPr>
              <p:spPr bwMode="auto">
                <a:xfrm>
                  <a:off x="17113" y="16445"/>
                  <a:ext cx="2783" cy="1557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65" name="直接箭头连接符 165"/>
                <p:cNvCxnSpPr>
                  <a:cxnSpLocks noChangeShapeType="1"/>
                </p:cNvCxnSpPr>
                <p:nvPr/>
              </p:nvCxnSpPr>
              <p:spPr bwMode="auto">
                <a:xfrm>
                  <a:off x="30362" y="8667"/>
                  <a:ext cx="3343" cy="3547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66" name="直接箭头连接符 16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0384" y="15178"/>
                  <a:ext cx="3321" cy="2824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67" name="直接箭头连接符 167"/>
                <p:cNvCxnSpPr>
                  <a:cxnSpLocks noChangeShapeType="1"/>
                </p:cNvCxnSpPr>
                <p:nvPr/>
              </p:nvCxnSpPr>
              <p:spPr bwMode="auto">
                <a:xfrm>
                  <a:off x="23789" y="18002"/>
                  <a:ext cx="270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171" name="任意多边形 171"/>
                <p:cNvSpPr>
                  <a:spLocks/>
                </p:cNvSpPr>
                <p:nvPr/>
              </p:nvSpPr>
              <p:spPr bwMode="auto">
                <a:xfrm>
                  <a:off x="15525" y="3465"/>
                  <a:ext cx="19622" cy="9594"/>
                </a:xfrm>
                <a:custGeom>
                  <a:avLst/>
                  <a:gdLst>
                    <a:gd name="T0" fmla="*/ 1962150 w 1962150"/>
                    <a:gd name="T1" fmla="*/ 816443 h 959318"/>
                    <a:gd name="T2" fmla="*/ 1781175 w 1962150"/>
                    <a:gd name="T3" fmla="*/ 435443 h 959318"/>
                    <a:gd name="T4" fmla="*/ 1352550 w 1962150"/>
                    <a:gd name="T5" fmla="*/ 54443 h 959318"/>
                    <a:gd name="T6" fmla="*/ 762000 w 1962150"/>
                    <a:gd name="T7" fmla="*/ 16343 h 959318"/>
                    <a:gd name="T8" fmla="*/ 333375 w 1962150"/>
                    <a:gd name="T9" fmla="*/ 187793 h 959318"/>
                    <a:gd name="T10" fmla="*/ 104775 w 1962150"/>
                    <a:gd name="T11" fmla="*/ 635468 h 959318"/>
                    <a:gd name="T12" fmla="*/ 0 w 1962150"/>
                    <a:gd name="T13" fmla="*/ 959318 h 959318"/>
                    <a:gd name="T14" fmla="*/ 0 w 1962150"/>
                    <a:gd name="T15" fmla="*/ 959318 h 959318"/>
                    <a:gd name="T16" fmla="*/ 9525 w 1962150"/>
                    <a:gd name="T17" fmla="*/ 959318 h 95931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62150" h="959318">
                      <a:moveTo>
                        <a:pt x="1962150" y="816443"/>
                      </a:moveTo>
                      <a:cubicBezTo>
                        <a:pt x="1922462" y="689443"/>
                        <a:pt x="1882775" y="562443"/>
                        <a:pt x="1781175" y="435443"/>
                      </a:cubicBezTo>
                      <a:cubicBezTo>
                        <a:pt x="1679575" y="308443"/>
                        <a:pt x="1522412" y="124293"/>
                        <a:pt x="1352550" y="54443"/>
                      </a:cubicBezTo>
                      <a:cubicBezTo>
                        <a:pt x="1182688" y="-15407"/>
                        <a:pt x="931863" y="-5882"/>
                        <a:pt x="762000" y="16343"/>
                      </a:cubicBezTo>
                      <a:cubicBezTo>
                        <a:pt x="592137" y="38568"/>
                        <a:pt x="442912" y="84606"/>
                        <a:pt x="333375" y="187793"/>
                      </a:cubicBezTo>
                      <a:cubicBezTo>
                        <a:pt x="223838" y="290980"/>
                        <a:pt x="160337" y="506880"/>
                        <a:pt x="104775" y="635468"/>
                      </a:cubicBezTo>
                      <a:cubicBezTo>
                        <a:pt x="49212" y="764055"/>
                        <a:pt x="0" y="959318"/>
                        <a:pt x="0" y="959318"/>
                      </a:cubicBezTo>
                      <a:lnTo>
                        <a:pt x="0" y="959318"/>
                      </a:lnTo>
                      <a:lnTo>
                        <a:pt x="9525" y="9593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000"/>
                </a:p>
              </p:txBody>
            </p:sp>
            <p:cxnSp>
              <p:nvCxnSpPr>
                <p:cNvPr id="175" name="直接箭头连接符 175"/>
                <p:cNvCxnSpPr>
                  <a:cxnSpLocks noChangeShapeType="1"/>
                </p:cNvCxnSpPr>
                <p:nvPr/>
              </p:nvCxnSpPr>
              <p:spPr bwMode="auto">
                <a:xfrm flipH="1">
                  <a:off x="15524" y="9820"/>
                  <a:ext cx="1048" cy="323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176" name="任意多边形 176"/>
                <p:cNvSpPr>
                  <a:spLocks/>
                </p:cNvSpPr>
                <p:nvPr/>
              </p:nvSpPr>
              <p:spPr bwMode="auto">
                <a:xfrm>
                  <a:off x="9906" y="15916"/>
                  <a:ext cx="26003" cy="6423"/>
                </a:xfrm>
                <a:custGeom>
                  <a:avLst/>
                  <a:gdLst>
                    <a:gd name="T0" fmla="*/ 0 w 2600325"/>
                    <a:gd name="T1" fmla="*/ 123825 h 642309"/>
                    <a:gd name="T2" fmla="*/ 361950 w 2600325"/>
                    <a:gd name="T3" fmla="*/ 409575 h 642309"/>
                    <a:gd name="T4" fmla="*/ 638175 w 2600325"/>
                    <a:gd name="T5" fmla="*/ 504825 h 642309"/>
                    <a:gd name="T6" fmla="*/ 1219200 w 2600325"/>
                    <a:gd name="T7" fmla="*/ 638175 h 642309"/>
                    <a:gd name="T8" fmla="*/ 1933575 w 2600325"/>
                    <a:gd name="T9" fmla="*/ 581025 h 642309"/>
                    <a:gd name="T10" fmla="*/ 2371725 w 2600325"/>
                    <a:gd name="T11" fmla="*/ 314325 h 642309"/>
                    <a:gd name="T12" fmla="*/ 2600325 w 2600325"/>
                    <a:gd name="T13" fmla="*/ 0 h 642309"/>
                    <a:gd name="T14" fmla="*/ 2600325 w 2600325"/>
                    <a:gd name="T15" fmla="*/ 0 h 64230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600325" h="642309">
                      <a:moveTo>
                        <a:pt x="0" y="123825"/>
                      </a:moveTo>
                      <a:cubicBezTo>
                        <a:pt x="127794" y="234950"/>
                        <a:pt x="255588" y="346075"/>
                        <a:pt x="361950" y="409575"/>
                      </a:cubicBezTo>
                      <a:cubicBezTo>
                        <a:pt x="468312" y="473075"/>
                        <a:pt x="495300" y="466725"/>
                        <a:pt x="638175" y="504825"/>
                      </a:cubicBezTo>
                      <a:cubicBezTo>
                        <a:pt x="781050" y="542925"/>
                        <a:pt x="1003300" y="625475"/>
                        <a:pt x="1219200" y="638175"/>
                      </a:cubicBezTo>
                      <a:cubicBezTo>
                        <a:pt x="1435100" y="650875"/>
                        <a:pt x="1741488" y="635000"/>
                        <a:pt x="1933575" y="581025"/>
                      </a:cubicBezTo>
                      <a:cubicBezTo>
                        <a:pt x="2125662" y="527050"/>
                        <a:pt x="2260600" y="411162"/>
                        <a:pt x="2371725" y="314325"/>
                      </a:cubicBezTo>
                      <a:cubicBezTo>
                        <a:pt x="2482850" y="217488"/>
                        <a:pt x="2600325" y="0"/>
                        <a:pt x="2600325" y="0"/>
                      </a:cubicBezTo>
                      <a:lnTo>
                        <a:pt x="2600325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000"/>
                </a:p>
              </p:txBody>
            </p:sp>
            <p:cxnSp>
              <p:nvCxnSpPr>
                <p:cNvPr id="177" name="直接箭头连接符 17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5909" y="15178"/>
                  <a:ext cx="548" cy="738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78" name="直接箭头连接符 178"/>
                <p:cNvCxnSpPr>
                  <a:cxnSpLocks noChangeShapeType="1"/>
                </p:cNvCxnSpPr>
                <p:nvPr/>
              </p:nvCxnSpPr>
              <p:spPr bwMode="auto">
                <a:xfrm flipV="1">
                  <a:off x="37242" y="13811"/>
                  <a:ext cx="2747" cy="105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79" name="直接箭头连接符 179"/>
                <p:cNvCxnSpPr>
                  <a:cxnSpLocks noChangeShapeType="1"/>
                </p:cNvCxnSpPr>
                <p:nvPr/>
              </p:nvCxnSpPr>
              <p:spPr bwMode="auto">
                <a:xfrm flipV="1">
                  <a:off x="43881" y="13686"/>
                  <a:ext cx="2682" cy="125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87" name="直接箭头连接符 187"/>
                <p:cNvCxnSpPr>
                  <a:cxnSpLocks noChangeShapeType="1"/>
                </p:cNvCxnSpPr>
                <p:nvPr/>
              </p:nvCxnSpPr>
              <p:spPr bwMode="auto">
                <a:xfrm>
                  <a:off x="50673" y="13811"/>
                  <a:ext cx="200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250" name="直接箭头连接符 2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56573" y="13686"/>
                  <a:ext cx="3148" cy="125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254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10559" y="10868"/>
                  <a:ext cx="3061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1" i="0" u="none" strike="noStrike" cap="none" normalizeH="0" baseline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ε</a:t>
                  </a:r>
                  <a:endPara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256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17145" y="10783"/>
                  <a:ext cx="5715" cy="3572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 ε</a:t>
                  </a:r>
                  <a:endPara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257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17501" y="13916"/>
                  <a:ext cx="3060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ε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258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29989" y="8858"/>
                  <a:ext cx="3060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ε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259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29986" y="13430"/>
                  <a:ext cx="3061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ε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260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23216" y="21555"/>
                  <a:ext cx="3061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ε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261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36653" y="10001"/>
                  <a:ext cx="3061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ε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262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23416" y="4847"/>
                  <a:ext cx="3061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a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263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43877" y="9620"/>
                  <a:ext cx="3054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a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264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23612" y="13811"/>
                  <a:ext cx="3054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b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266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50190" y="9810"/>
                  <a:ext cx="3048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b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267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56202" y="9810"/>
                  <a:ext cx="3048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b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sp>
            <p:nvSpPr>
              <p:cNvPr id="269" name="文本框 254"/>
              <p:cNvSpPr txBox="1">
                <a:spLocks noChangeArrowheads="1"/>
              </p:cNvSpPr>
              <p:nvPr/>
            </p:nvSpPr>
            <p:spPr bwMode="auto">
              <a:xfrm>
                <a:off x="338" y="10755"/>
                <a:ext cx="6601" cy="381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宋体" pitchFamily="2" charset="-122"/>
                  </a:rPr>
                  <a:t>start</a:t>
                </a:r>
                <a:endParaRPr kumimoji="0" lang="zh-CN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</p:grpSp>
      <p:sp>
        <p:nvSpPr>
          <p:cNvPr id="73" name="Rectangle 2">
            <a:extLst>
              <a:ext uri="{FF2B5EF4-FFF2-40B4-BE49-F238E27FC236}">
                <a16:creationId xmlns:a16="http://schemas.microsoft.com/office/drawing/2014/main" id="{826D9703-6F30-4EC7-B894-3B5CEA852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0491C2-6FCC-4CFD-9383-9A82A0377E48}"/>
              </a:ext>
            </a:extLst>
          </p:cNvPr>
          <p:cNvSpPr/>
          <p:nvPr/>
        </p:nvSpPr>
        <p:spPr>
          <a:xfrm>
            <a:off x="1050918" y="6052862"/>
            <a:ext cx="3568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识别语言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en-US" altLang="zh-CN" sz="2800" b="1" i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 baseline="30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b="1" i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abb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080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0938" y="1844824"/>
            <a:ext cx="7349752" cy="475183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步骤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求每个状态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-closure(S)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  <a:p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27464"/>
              </p:ext>
            </p:extLst>
          </p:nvPr>
        </p:nvGraphicFramePr>
        <p:xfrm>
          <a:off x="1619672" y="2322413"/>
          <a:ext cx="5616624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sym typeface="Symbol" panose="05050102010706020507" pitchFamily="18" charset="2"/>
                        </a:rPr>
                        <a:t>-closure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3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 0,1,2,4,6,7 }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3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 1,2,4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34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 2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34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 3,6,7,1,2,4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34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 4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34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 5,6,7,1,2,4}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134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 6,7,1,2,4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134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 7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134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 8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134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 9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134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 10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1BD618B-953B-4B90-81B1-D9196D69D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1812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0296" y="1988840"/>
            <a:ext cx="7680176" cy="1944216"/>
          </a:xfrm>
        </p:spPr>
        <p:txBody>
          <a:bodyPr/>
          <a:lstStyle/>
          <a:p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计算新的状态转换</a:t>
            </a:r>
            <a:r>
              <a:rPr lang="en-US" altLang="zh-CN" sz="2800" b="1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Dtran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，状态转换计算方法如下例所示，状态转换表如下表所示。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Dtran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A,a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]=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-closure(move(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A,a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))= </a:t>
            </a:r>
          </a:p>
          <a:p>
            <a:pPr marL="0" indent="0"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   -closure({3,8})=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{1,2,3,4,6,7,8} 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9632" y="4077072"/>
          <a:ext cx="7349752" cy="2225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      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a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{0,1,2,4,6,7}   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{1,2,3,4,6,7,8}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{1,2,4,5,6,7}   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{1,2,3,4,6,7,8}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{1,2,3,4,6,7,8}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{1,2,4,5,6,7,9}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{1,2,4,5,6,7}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{1,2,3,4,6,7,8}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{1,2,4,5,6,7}   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{1,2,4,5,6,7,9}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{1,2,4,5,6,7,9}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{1,2,4,5,6,7,10}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{1,2,4,5,6,7,10}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{1,2,3,4,6,7,8}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{1,2,4,5,6,7}   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6BD1BAA6-CBE1-4ABE-AB9C-EE6C13612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09507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9632" y="4077072"/>
          <a:ext cx="7349752" cy="2225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      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a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{0,1,2,4,6,7}   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{1,2,3,4,6,7,8}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{1,2,4,5,6,7}   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{1,2,3,4,6,7,8}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{1,2,3,4,6,7,8}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{1,2,4,5,6,7,9}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{1,2,4,5,6,7}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{1,2,3,4,6,7,8}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{1,2,4,5,6,7}   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{1,2,4,5,6,7,9}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{1,2,4,5,6,7,9}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{1,2,4,5,6,7,10}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{1,2,4,5,6,7,10}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{1,2,3,4,6,7,8}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{1,2,4,5,6,7}            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3" name="Group 1"/>
          <p:cNvGrpSpPr>
            <a:grpSpLocks/>
          </p:cNvGrpSpPr>
          <p:nvPr/>
        </p:nvGrpSpPr>
        <p:grpSpPr bwMode="auto">
          <a:xfrm>
            <a:off x="1547664" y="1484784"/>
            <a:ext cx="6489476" cy="2536700"/>
            <a:chOff x="-982" y="0"/>
            <a:chExt cx="64894" cy="25367"/>
          </a:xfrm>
        </p:grpSpPr>
        <p:sp>
          <p:nvSpPr>
            <p:cNvPr id="74" name="文本框 254"/>
            <p:cNvSpPr txBox="1">
              <a:spLocks noChangeArrowheads="1"/>
            </p:cNvSpPr>
            <p:nvPr/>
          </p:nvSpPr>
          <p:spPr bwMode="auto">
            <a:xfrm>
              <a:off x="23787" y="0"/>
              <a:ext cx="3061" cy="381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ε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75" name="组合 271"/>
            <p:cNvGrpSpPr>
              <a:grpSpLocks/>
            </p:cNvGrpSpPr>
            <p:nvPr/>
          </p:nvGrpSpPr>
          <p:grpSpPr bwMode="auto">
            <a:xfrm>
              <a:off x="-982" y="3465"/>
              <a:ext cx="64894" cy="21902"/>
              <a:chOff x="-982" y="3465"/>
              <a:chExt cx="64894" cy="21901"/>
            </a:xfrm>
          </p:grpSpPr>
          <p:grpSp>
            <p:nvGrpSpPr>
              <p:cNvPr id="76" name="组合 270"/>
              <p:cNvGrpSpPr>
                <a:grpSpLocks/>
              </p:cNvGrpSpPr>
              <p:nvPr/>
            </p:nvGrpSpPr>
            <p:grpSpPr bwMode="auto">
              <a:xfrm>
                <a:off x="4381" y="3465"/>
                <a:ext cx="59531" cy="21901"/>
                <a:chOff x="4381" y="3465"/>
                <a:chExt cx="59531" cy="21900"/>
              </a:xfrm>
            </p:grpSpPr>
            <p:sp>
              <p:nvSpPr>
                <p:cNvPr id="78" name="椭圆 252"/>
                <p:cNvSpPr>
                  <a:spLocks noChangeArrowheads="1"/>
                </p:cNvSpPr>
                <p:nvPr/>
              </p:nvSpPr>
              <p:spPr bwMode="auto">
                <a:xfrm>
                  <a:off x="59033" y="11180"/>
                  <a:ext cx="4879" cy="5088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000"/>
                </a:p>
              </p:txBody>
            </p:sp>
            <p:grpSp>
              <p:nvGrpSpPr>
                <p:cNvPr id="79" name="组合 145"/>
                <p:cNvGrpSpPr>
                  <a:grpSpLocks/>
                </p:cNvGrpSpPr>
                <p:nvPr/>
              </p:nvGrpSpPr>
              <p:grpSpPr bwMode="auto">
                <a:xfrm>
                  <a:off x="7620" y="12487"/>
                  <a:ext cx="3895" cy="4572"/>
                  <a:chOff x="8667" y="2667"/>
                  <a:chExt cx="3895" cy="4572"/>
                </a:xfrm>
              </p:grpSpPr>
              <p:sp>
                <p:nvSpPr>
                  <p:cNvPr id="138" name="椭圆 141"/>
                  <p:cNvSpPr>
                    <a:spLocks noChangeArrowheads="1"/>
                  </p:cNvSpPr>
                  <p:nvPr/>
                </p:nvSpPr>
                <p:spPr bwMode="auto">
                  <a:xfrm>
                    <a:off x="8667" y="3048"/>
                    <a:ext cx="3895" cy="419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139" name="文本框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34" y="2667"/>
                    <a:ext cx="2858" cy="4191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0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80" name="组合 220"/>
                <p:cNvGrpSpPr>
                  <a:grpSpLocks/>
                </p:cNvGrpSpPr>
                <p:nvPr/>
              </p:nvGrpSpPr>
              <p:grpSpPr bwMode="auto">
                <a:xfrm>
                  <a:off x="59055" y="11219"/>
                  <a:ext cx="4857" cy="4572"/>
                  <a:chOff x="-46680" y="0"/>
                  <a:chExt cx="486089" cy="457200"/>
                </a:xfrm>
              </p:grpSpPr>
              <p:sp>
                <p:nvSpPr>
                  <p:cNvPr id="136" name="椭圆 22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137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46680" y="0"/>
                    <a:ext cx="486089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10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81" name="组合 223"/>
                <p:cNvGrpSpPr>
                  <a:grpSpLocks/>
                </p:cNvGrpSpPr>
                <p:nvPr/>
              </p:nvGrpSpPr>
              <p:grpSpPr bwMode="auto">
                <a:xfrm>
                  <a:off x="52685" y="11334"/>
                  <a:ext cx="3893" cy="4572"/>
                  <a:chOff x="0" y="0"/>
                  <a:chExt cx="389507" cy="457200"/>
                </a:xfrm>
              </p:grpSpPr>
              <p:sp>
                <p:nvSpPr>
                  <p:cNvPr id="134" name="椭圆 22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135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9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82" name="组合 226"/>
                <p:cNvGrpSpPr>
                  <a:grpSpLocks/>
                </p:cNvGrpSpPr>
                <p:nvPr/>
              </p:nvGrpSpPr>
              <p:grpSpPr bwMode="auto">
                <a:xfrm>
                  <a:off x="46567" y="11210"/>
                  <a:ext cx="3893" cy="4572"/>
                  <a:chOff x="0" y="0"/>
                  <a:chExt cx="389507" cy="457200"/>
                </a:xfrm>
              </p:grpSpPr>
              <p:sp>
                <p:nvSpPr>
                  <p:cNvPr id="132" name="椭圆 2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133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8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83" name="组合 229"/>
                <p:cNvGrpSpPr>
                  <a:grpSpLocks/>
                </p:cNvGrpSpPr>
                <p:nvPr/>
              </p:nvGrpSpPr>
              <p:grpSpPr bwMode="auto">
                <a:xfrm>
                  <a:off x="39992" y="11334"/>
                  <a:ext cx="3893" cy="4572"/>
                  <a:chOff x="0" y="0"/>
                  <a:chExt cx="389507" cy="457200"/>
                </a:xfrm>
              </p:grpSpPr>
              <p:sp>
                <p:nvSpPr>
                  <p:cNvPr id="130" name="椭圆 23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131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7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84" name="组合 232"/>
                <p:cNvGrpSpPr>
                  <a:grpSpLocks/>
                </p:cNvGrpSpPr>
                <p:nvPr/>
              </p:nvGrpSpPr>
              <p:grpSpPr bwMode="auto">
                <a:xfrm>
                  <a:off x="33135" y="11219"/>
                  <a:ext cx="3892" cy="4572"/>
                  <a:chOff x="0" y="0"/>
                  <a:chExt cx="389507" cy="457200"/>
                </a:xfrm>
              </p:grpSpPr>
              <p:sp>
                <p:nvSpPr>
                  <p:cNvPr id="128" name="椭圆 2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129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6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85" name="组合 235"/>
                <p:cNvGrpSpPr>
                  <a:grpSpLocks/>
                </p:cNvGrpSpPr>
                <p:nvPr/>
              </p:nvGrpSpPr>
              <p:grpSpPr bwMode="auto">
                <a:xfrm>
                  <a:off x="26492" y="15525"/>
                  <a:ext cx="3892" cy="4572"/>
                  <a:chOff x="0" y="0"/>
                  <a:chExt cx="389507" cy="457200"/>
                </a:xfrm>
              </p:grpSpPr>
              <p:sp>
                <p:nvSpPr>
                  <p:cNvPr id="126" name="椭圆 2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127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5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86" name="组合 238"/>
                <p:cNvGrpSpPr>
                  <a:grpSpLocks/>
                </p:cNvGrpSpPr>
                <p:nvPr/>
              </p:nvGrpSpPr>
              <p:grpSpPr bwMode="auto">
                <a:xfrm>
                  <a:off x="19896" y="15525"/>
                  <a:ext cx="3893" cy="4572"/>
                  <a:chOff x="0" y="0"/>
                  <a:chExt cx="389507" cy="457200"/>
                </a:xfrm>
              </p:grpSpPr>
              <p:sp>
                <p:nvSpPr>
                  <p:cNvPr id="124" name="椭圆 23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125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4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87" name="组合 241"/>
                <p:cNvGrpSpPr>
                  <a:grpSpLocks/>
                </p:cNvGrpSpPr>
                <p:nvPr/>
              </p:nvGrpSpPr>
              <p:grpSpPr bwMode="auto">
                <a:xfrm>
                  <a:off x="26469" y="6191"/>
                  <a:ext cx="3893" cy="4572"/>
                  <a:chOff x="0" y="0"/>
                  <a:chExt cx="389507" cy="457200"/>
                </a:xfrm>
              </p:grpSpPr>
              <p:sp>
                <p:nvSpPr>
                  <p:cNvPr id="122" name="椭圆 24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123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3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88" name="组合 244"/>
                <p:cNvGrpSpPr>
                  <a:grpSpLocks/>
                </p:cNvGrpSpPr>
                <p:nvPr/>
              </p:nvGrpSpPr>
              <p:grpSpPr bwMode="auto">
                <a:xfrm>
                  <a:off x="19326" y="6191"/>
                  <a:ext cx="3892" cy="4572"/>
                  <a:chOff x="0" y="0"/>
                  <a:chExt cx="389507" cy="457200"/>
                </a:xfrm>
              </p:grpSpPr>
              <p:sp>
                <p:nvSpPr>
                  <p:cNvPr id="120" name="椭圆 2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121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2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grpSp>
              <p:nvGrpSpPr>
                <p:cNvPr id="89" name="组合 247"/>
                <p:cNvGrpSpPr>
                  <a:grpSpLocks/>
                </p:cNvGrpSpPr>
                <p:nvPr/>
              </p:nvGrpSpPr>
              <p:grpSpPr bwMode="auto">
                <a:xfrm>
                  <a:off x="13791" y="12487"/>
                  <a:ext cx="3892" cy="4572"/>
                  <a:chOff x="0" y="0"/>
                  <a:chExt cx="389507" cy="457200"/>
                </a:xfrm>
              </p:grpSpPr>
              <p:sp>
                <p:nvSpPr>
                  <p:cNvPr id="118" name="椭圆 24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389507" cy="4191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000"/>
                  </a:p>
                </p:txBody>
              </p:sp>
              <p:sp>
                <p:nvSpPr>
                  <p:cNvPr id="119" name="文本框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74" y="0"/>
                    <a:ext cx="285750" cy="419100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ts val="500"/>
                      </a:spcBef>
                      <a:spcAft>
                        <a:spcPts val="5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宋体" pitchFamily="2" charset="-122"/>
                      </a:rPr>
                      <a:t>1</a:t>
                    </a:r>
                    <a:endParaRPr kumimoji="0" lang="zh-CN" altLang="zh-CN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cxnSp>
              <p:nvCxnSpPr>
                <p:cNvPr id="90" name="直接箭头连接符 149"/>
                <p:cNvCxnSpPr>
                  <a:cxnSpLocks noChangeShapeType="1"/>
                </p:cNvCxnSpPr>
                <p:nvPr/>
              </p:nvCxnSpPr>
              <p:spPr bwMode="auto">
                <a:xfrm>
                  <a:off x="4381" y="14954"/>
                  <a:ext cx="3239" cy="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91" name="直接箭头连接符 150"/>
                <p:cNvCxnSpPr>
                  <a:cxnSpLocks noChangeShapeType="1"/>
                </p:cNvCxnSpPr>
                <p:nvPr/>
              </p:nvCxnSpPr>
              <p:spPr bwMode="auto">
                <a:xfrm>
                  <a:off x="11515" y="14963"/>
                  <a:ext cx="2276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92" name="直接箭头连接符 155"/>
                <p:cNvCxnSpPr>
                  <a:cxnSpLocks noChangeShapeType="1"/>
                </p:cNvCxnSpPr>
                <p:nvPr/>
              </p:nvCxnSpPr>
              <p:spPr bwMode="auto">
                <a:xfrm flipV="1">
                  <a:off x="16954" y="10149"/>
                  <a:ext cx="2942" cy="310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93" name="直接箭头连接符 158"/>
                <p:cNvCxnSpPr>
                  <a:cxnSpLocks noChangeShapeType="1"/>
                </p:cNvCxnSpPr>
                <p:nvPr/>
              </p:nvCxnSpPr>
              <p:spPr bwMode="auto">
                <a:xfrm>
                  <a:off x="23218" y="8667"/>
                  <a:ext cx="3251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94" name="直接箭头连接符 161"/>
                <p:cNvCxnSpPr>
                  <a:cxnSpLocks noChangeShapeType="1"/>
                </p:cNvCxnSpPr>
                <p:nvPr/>
              </p:nvCxnSpPr>
              <p:spPr bwMode="auto">
                <a:xfrm>
                  <a:off x="17113" y="16445"/>
                  <a:ext cx="2783" cy="1557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95" name="直接箭头连接符 165"/>
                <p:cNvCxnSpPr>
                  <a:cxnSpLocks noChangeShapeType="1"/>
                </p:cNvCxnSpPr>
                <p:nvPr/>
              </p:nvCxnSpPr>
              <p:spPr bwMode="auto">
                <a:xfrm>
                  <a:off x="30362" y="8667"/>
                  <a:ext cx="3343" cy="3547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96" name="直接箭头连接符 16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0384" y="15178"/>
                  <a:ext cx="3321" cy="2824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97" name="直接箭头连接符 167"/>
                <p:cNvCxnSpPr>
                  <a:cxnSpLocks noChangeShapeType="1"/>
                </p:cNvCxnSpPr>
                <p:nvPr/>
              </p:nvCxnSpPr>
              <p:spPr bwMode="auto">
                <a:xfrm>
                  <a:off x="23789" y="18002"/>
                  <a:ext cx="270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98" name="任意多边形 171"/>
                <p:cNvSpPr>
                  <a:spLocks/>
                </p:cNvSpPr>
                <p:nvPr/>
              </p:nvSpPr>
              <p:spPr bwMode="auto">
                <a:xfrm>
                  <a:off x="15525" y="3465"/>
                  <a:ext cx="19622" cy="9594"/>
                </a:xfrm>
                <a:custGeom>
                  <a:avLst/>
                  <a:gdLst>
                    <a:gd name="T0" fmla="*/ 1962150 w 1962150"/>
                    <a:gd name="T1" fmla="*/ 816443 h 959318"/>
                    <a:gd name="T2" fmla="*/ 1781175 w 1962150"/>
                    <a:gd name="T3" fmla="*/ 435443 h 959318"/>
                    <a:gd name="T4" fmla="*/ 1352550 w 1962150"/>
                    <a:gd name="T5" fmla="*/ 54443 h 959318"/>
                    <a:gd name="T6" fmla="*/ 762000 w 1962150"/>
                    <a:gd name="T7" fmla="*/ 16343 h 959318"/>
                    <a:gd name="T8" fmla="*/ 333375 w 1962150"/>
                    <a:gd name="T9" fmla="*/ 187793 h 959318"/>
                    <a:gd name="T10" fmla="*/ 104775 w 1962150"/>
                    <a:gd name="T11" fmla="*/ 635468 h 959318"/>
                    <a:gd name="T12" fmla="*/ 0 w 1962150"/>
                    <a:gd name="T13" fmla="*/ 959318 h 959318"/>
                    <a:gd name="T14" fmla="*/ 0 w 1962150"/>
                    <a:gd name="T15" fmla="*/ 959318 h 959318"/>
                    <a:gd name="T16" fmla="*/ 9525 w 1962150"/>
                    <a:gd name="T17" fmla="*/ 959318 h 95931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62150" h="959318">
                      <a:moveTo>
                        <a:pt x="1962150" y="816443"/>
                      </a:moveTo>
                      <a:cubicBezTo>
                        <a:pt x="1922462" y="689443"/>
                        <a:pt x="1882775" y="562443"/>
                        <a:pt x="1781175" y="435443"/>
                      </a:cubicBezTo>
                      <a:cubicBezTo>
                        <a:pt x="1679575" y="308443"/>
                        <a:pt x="1522412" y="124293"/>
                        <a:pt x="1352550" y="54443"/>
                      </a:cubicBezTo>
                      <a:cubicBezTo>
                        <a:pt x="1182688" y="-15407"/>
                        <a:pt x="931863" y="-5882"/>
                        <a:pt x="762000" y="16343"/>
                      </a:cubicBezTo>
                      <a:cubicBezTo>
                        <a:pt x="592137" y="38568"/>
                        <a:pt x="442912" y="84606"/>
                        <a:pt x="333375" y="187793"/>
                      </a:cubicBezTo>
                      <a:cubicBezTo>
                        <a:pt x="223838" y="290980"/>
                        <a:pt x="160337" y="506880"/>
                        <a:pt x="104775" y="635468"/>
                      </a:cubicBezTo>
                      <a:cubicBezTo>
                        <a:pt x="49212" y="764055"/>
                        <a:pt x="0" y="959318"/>
                        <a:pt x="0" y="959318"/>
                      </a:cubicBezTo>
                      <a:lnTo>
                        <a:pt x="0" y="959318"/>
                      </a:lnTo>
                      <a:lnTo>
                        <a:pt x="9525" y="9593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000"/>
                </a:p>
              </p:txBody>
            </p:sp>
            <p:cxnSp>
              <p:nvCxnSpPr>
                <p:cNvPr id="99" name="直接箭头连接符 175"/>
                <p:cNvCxnSpPr>
                  <a:cxnSpLocks noChangeShapeType="1"/>
                </p:cNvCxnSpPr>
                <p:nvPr/>
              </p:nvCxnSpPr>
              <p:spPr bwMode="auto">
                <a:xfrm flipH="1">
                  <a:off x="15524" y="9820"/>
                  <a:ext cx="1048" cy="3239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100" name="任意多边形 176"/>
                <p:cNvSpPr>
                  <a:spLocks/>
                </p:cNvSpPr>
                <p:nvPr/>
              </p:nvSpPr>
              <p:spPr bwMode="auto">
                <a:xfrm>
                  <a:off x="9906" y="15916"/>
                  <a:ext cx="26003" cy="6423"/>
                </a:xfrm>
                <a:custGeom>
                  <a:avLst/>
                  <a:gdLst>
                    <a:gd name="T0" fmla="*/ 0 w 2600325"/>
                    <a:gd name="T1" fmla="*/ 123825 h 642309"/>
                    <a:gd name="T2" fmla="*/ 361950 w 2600325"/>
                    <a:gd name="T3" fmla="*/ 409575 h 642309"/>
                    <a:gd name="T4" fmla="*/ 638175 w 2600325"/>
                    <a:gd name="T5" fmla="*/ 504825 h 642309"/>
                    <a:gd name="T6" fmla="*/ 1219200 w 2600325"/>
                    <a:gd name="T7" fmla="*/ 638175 h 642309"/>
                    <a:gd name="T8" fmla="*/ 1933575 w 2600325"/>
                    <a:gd name="T9" fmla="*/ 581025 h 642309"/>
                    <a:gd name="T10" fmla="*/ 2371725 w 2600325"/>
                    <a:gd name="T11" fmla="*/ 314325 h 642309"/>
                    <a:gd name="T12" fmla="*/ 2600325 w 2600325"/>
                    <a:gd name="T13" fmla="*/ 0 h 642309"/>
                    <a:gd name="T14" fmla="*/ 2600325 w 2600325"/>
                    <a:gd name="T15" fmla="*/ 0 h 64230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600325" h="642309">
                      <a:moveTo>
                        <a:pt x="0" y="123825"/>
                      </a:moveTo>
                      <a:cubicBezTo>
                        <a:pt x="127794" y="234950"/>
                        <a:pt x="255588" y="346075"/>
                        <a:pt x="361950" y="409575"/>
                      </a:cubicBezTo>
                      <a:cubicBezTo>
                        <a:pt x="468312" y="473075"/>
                        <a:pt x="495300" y="466725"/>
                        <a:pt x="638175" y="504825"/>
                      </a:cubicBezTo>
                      <a:cubicBezTo>
                        <a:pt x="781050" y="542925"/>
                        <a:pt x="1003300" y="625475"/>
                        <a:pt x="1219200" y="638175"/>
                      </a:cubicBezTo>
                      <a:cubicBezTo>
                        <a:pt x="1435100" y="650875"/>
                        <a:pt x="1741488" y="635000"/>
                        <a:pt x="1933575" y="581025"/>
                      </a:cubicBezTo>
                      <a:cubicBezTo>
                        <a:pt x="2125662" y="527050"/>
                        <a:pt x="2260600" y="411162"/>
                        <a:pt x="2371725" y="314325"/>
                      </a:cubicBezTo>
                      <a:cubicBezTo>
                        <a:pt x="2482850" y="217488"/>
                        <a:pt x="2600325" y="0"/>
                        <a:pt x="2600325" y="0"/>
                      </a:cubicBezTo>
                      <a:lnTo>
                        <a:pt x="2600325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000"/>
                </a:p>
              </p:txBody>
            </p:sp>
            <p:cxnSp>
              <p:nvCxnSpPr>
                <p:cNvPr id="101" name="直接箭头连接符 17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5909" y="15178"/>
                  <a:ext cx="548" cy="738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02" name="直接箭头连接符 178"/>
                <p:cNvCxnSpPr>
                  <a:cxnSpLocks noChangeShapeType="1"/>
                </p:cNvCxnSpPr>
                <p:nvPr/>
              </p:nvCxnSpPr>
              <p:spPr bwMode="auto">
                <a:xfrm flipV="1">
                  <a:off x="37242" y="13811"/>
                  <a:ext cx="2747" cy="105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03" name="直接箭头连接符 179"/>
                <p:cNvCxnSpPr>
                  <a:cxnSpLocks noChangeShapeType="1"/>
                </p:cNvCxnSpPr>
                <p:nvPr/>
              </p:nvCxnSpPr>
              <p:spPr bwMode="auto">
                <a:xfrm flipV="1">
                  <a:off x="43881" y="13686"/>
                  <a:ext cx="2682" cy="125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04" name="直接箭头连接符 187"/>
                <p:cNvCxnSpPr>
                  <a:cxnSpLocks noChangeShapeType="1"/>
                </p:cNvCxnSpPr>
                <p:nvPr/>
              </p:nvCxnSpPr>
              <p:spPr bwMode="auto">
                <a:xfrm>
                  <a:off x="50673" y="13811"/>
                  <a:ext cx="200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05" name="直接箭头连接符 2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56573" y="13686"/>
                  <a:ext cx="3148" cy="125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106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10559" y="10868"/>
                  <a:ext cx="3061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1" i="0" u="none" strike="noStrike" cap="none" normalizeH="0" baseline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宋体" pitchFamily="2" charset="-122"/>
                      <a:ea typeface="宋体" pitchFamily="2" charset="-122"/>
                      <a:cs typeface="宋体" pitchFamily="2" charset="-122"/>
                    </a:rPr>
                    <a:t>ε</a:t>
                  </a:r>
                  <a:endParaRPr kumimoji="0" lang="zh-CN" altLang="zh-CN" sz="2000" b="1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07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17145" y="10783"/>
                  <a:ext cx="5715" cy="3572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 dirty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 ε</a:t>
                  </a:r>
                  <a:endParaRPr kumimoji="0" lang="zh-CN" altLang="zh-CN" sz="20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08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17501" y="13916"/>
                  <a:ext cx="3060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ε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09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29989" y="8858"/>
                  <a:ext cx="3060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ε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10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29986" y="13430"/>
                  <a:ext cx="3061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ε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11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23216" y="21555"/>
                  <a:ext cx="3061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ε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12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36653" y="10001"/>
                  <a:ext cx="3061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ε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13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23416" y="4847"/>
                  <a:ext cx="3061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a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14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43877" y="9620"/>
                  <a:ext cx="3054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a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15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23612" y="13811"/>
                  <a:ext cx="3054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b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16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50190" y="9810"/>
                  <a:ext cx="3048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b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17" name="文本框 254"/>
                <p:cNvSpPr txBox="1">
                  <a:spLocks noChangeArrowheads="1"/>
                </p:cNvSpPr>
                <p:nvPr/>
              </p:nvSpPr>
              <p:spPr bwMode="auto">
                <a:xfrm>
                  <a:off x="56202" y="9810"/>
                  <a:ext cx="3048" cy="3810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2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  <a:cs typeface="宋体" pitchFamily="2" charset="-122"/>
                    </a:rPr>
                    <a:t>b</a:t>
                  </a:r>
                  <a:endParaRPr kumimoji="0" lang="zh-CN" altLang="zh-CN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sp>
            <p:nvSpPr>
              <p:cNvPr id="77" name="文本框 254"/>
              <p:cNvSpPr txBox="1">
                <a:spLocks noChangeArrowheads="1"/>
              </p:cNvSpPr>
              <p:nvPr/>
            </p:nvSpPr>
            <p:spPr bwMode="auto">
              <a:xfrm>
                <a:off x="-982" y="11715"/>
                <a:ext cx="6601" cy="3810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start</a:t>
                </a:r>
                <a:endParaRPr kumimoji="0" lang="zh-CN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</p:grpSp>
      <p:sp>
        <p:nvSpPr>
          <p:cNvPr id="140" name="Rectangle 2">
            <a:extLst>
              <a:ext uri="{FF2B5EF4-FFF2-40B4-BE49-F238E27FC236}">
                <a16:creationId xmlns:a16="http://schemas.microsoft.com/office/drawing/2014/main" id="{C0DE82B0-9F6F-444F-876D-3B7C10BDA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952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C8C282F8-1831-4CB1-A453-13C5EDA03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908720"/>
            <a:ext cx="7562800" cy="67890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4000" b="1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2.1.2  </a:t>
            </a:r>
            <a:r>
              <a:rPr lang="zh-CN" altLang="en-US" sz="4000" b="1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词法记号的属性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F36EB0D8-03FB-419F-BF54-DFF9529B0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701" y="2132856"/>
            <a:ext cx="8280598" cy="4349080"/>
          </a:xfrm>
          <a:noFill/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position = initial + rate 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60  </a:t>
            </a:r>
            <a:r>
              <a:rPr lang="zh-CN" altLang="en-US" sz="2800" b="1" dirty="0"/>
              <a:t>的记号和属性值：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	  </a:t>
            </a:r>
            <a:r>
              <a:rPr lang="zh-CN" altLang="en-US" sz="2800" b="1" dirty="0">
                <a:sym typeface="Symbol" panose="05050102010706020507" pitchFamily="18" charset="2"/>
              </a:rPr>
              <a:t></a:t>
            </a:r>
            <a:r>
              <a:rPr lang="en-US" altLang="zh-CN" sz="2800" b="1" dirty="0">
                <a:cs typeface="Times New Roman" panose="02020603050405020304" pitchFamily="18" charset="0"/>
              </a:rPr>
              <a:t>id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指向</a:t>
            </a:r>
            <a:r>
              <a:rPr lang="zh-CN" altLang="en-US" sz="2800" b="1" dirty="0">
                <a:solidFill>
                  <a:srgbClr val="C00000"/>
                </a:solidFill>
              </a:rPr>
              <a:t>符号表</a:t>
            </a:r>
            <a:r>
              <a:rPr lang="zh-CN" altLang="en-US" sz="2800" b="1" dirty="0"/>
              <a:t>中</a:t>
            </a:r>
            <a:r>
              <a:rPr lang="en-US" altLang="zh-CN" sz="2800" b="1" dirty="0">
                <a:cs typeface="Times New Roman" panose="02020603050405020304" pitchFamily="18" charset="0"/>
              </a:rPr>
              <a:t>position</a:t>
            </a:r>
            <a:r>
              <a:rPr lang="zh-CN" altLang="en-US" sz="2800" b="1" dirty="0"/>
              <a:t>条目的指针</a:t>
            </a:r>
            <a:r>
              <a:rPr lang="zh-CN" altLang="en-US" sz="2800" b="1" dirty="0">
                <a:sym typeface="Symbol" panose="05050102010706020507" pitchFamily="18" charset="2"/>
              </a:rPr>
              <a:t>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zh-CN" altLang="en-US" b="1" dirty="0">
                <a:sym typeface="Symbol" panose="05050102010706020507" pitchFamily="18" charset="2"/>
              </a:rPr>
              <a:t>	</a:t>
            </a:r>
            <a:r>
              <a:rPr lang="en-US" altLang="zh-CN" b="1" dirty="0">
                <a:cs typeface="Times New Roman" panose="02020603050405020304" pitchFamily="18" charset="0"/>
              </a:rPr>
              <a:t>assign _ op</a:t>
            </a:r>
            <a:r>
              <a:rPr lang="en-US" altLang="zh-CN" b="1" dirty="0">
                <a:sym typeface="Symbol" panose="05050102010706020507" pitchFamily="18" charset="2"/>
              </a:rPr>
              <a:t>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	</a:t>
            </a:r>
            <a:r>
              <a:rPr lang="en-US" altLang="zh-CN" b="1" dirty="0">
                <a:sym typeface="Symbol" panose="05050102010706020507" pitchFamily="18" charset="2"/>
              </a:rPr>
              <a:t></a:t>
            </a:r>
            <a:r>
              <a:rPr lang="en-US" altLang="zh-CN" b="1" dirty="0">
                <a:cs typeface="Times New Roman" panose="02020603050405020304" pitchFamily="18" charset="0"/>
              </a:rPr>
              <a:t>id</a:t>
            </a:r>
            <a:r>
              <a:rPr lang="en-US" altLang="zh-CN" b="1" dirty="0"/>
              <a:t>，</a:t>
            </a:r>
            <a:r>
              <a:rPr lang="zh-CN" altLang="en-US" b="1" dirty="0"/>
              <a:t>指向</a:t>
            </a:r>
            <a:r>
              <a:rPr lang="zh-CN" altLang="en-US" b="1" dirty="0">
                <a:solidFill>
                  <a:srgbClr val="C00000"/>
                </a:solidFill>
              </a:rPr>
              <a:t>符号表</a:t>
            </a:r>
            <a:r>
              <a:rPr lang="zh-CN" altLang="en-US" b="1" dirty="0"/>
              <a:t>中</a:t>
            </a:r>
            <a:r>
              <a:rPr lang="en-US" altLang="zh-CN" b="1" dirty="0">
                <a:cs typeface="Times New Roman" panose="02020603050405020304" pitchFamily="18" charset="0"/>
              </a:rPr>
              <a:t>initial</a:t>
            </a:r>
            <a:r>
              <a:rPr lang="zh-CN" altLang="en-US" b="1" dirty="0"/>
              <a:t>条目的指针</a:t>
            </a:r>
            <a:r>
              <a:rPr lang="zh-CN" altLang="en-US" b="1" dirty="0">
                <a:sym typeface="Symbol" panose="05050102010706020507" pitchFamily="18" charset="2"/>
              </a:rPr>
              <a:t>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zh-CN" altLang="en-US" b="1" dirty="0">
                <a:sym typeface="Symbol" panose="05050102010706020507" pitchFamily="18" charset="2"/>
              </a:rPr>
              <a:t>	</a:t>
            </a:r>
            <a:r>
              <a:rPr lang="en-US" altLang="zh-CN" b="1" dirty="0" err="1">
                <a:cs typeface="Times New Roman" panose="02020603050405020304" pitchFamily="18" charset="0"/>
              </a:rPr>
              <a:t>add_op</a:t>
            </a:r>
            <a:r>
              <a:rPr lang="en-US" altLang="zh-CN" b="1" dirty="0">
                <a:sym typeface="Symbol" panose="05050102010706020507" pitchFamily="18" charset="2"/>
              </a:rPr>
              <a:t>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en-US" altLang="zh-CN" b="1" dirty="0">
                <a:sym typeface="Symbol" panose="05050102010706020507" pitchFamily="18" charset="2"/>
              </a:rPr>
              <a:t>	</a:t>
            </a:r>
            <a:r>
              <a:rPr lang="en-US" altLang="zh-CN" b="1" dirty="0">
                <a:cs typeface="Times New Roman" panose="02020603050405020304" pitchFamily="18" charset="0"/>
              </a:rPr>
              <a:t>id</a:t>
            </a:r>
            <a:r>
              <a:rPr lang="en-US" altLang="zh-CN" b="1" dirty="0"/>
              <a:t>，</a:t>
            </a:r>
            <a:r>
              <a:rPr lang="zh-CN" altLang="en-US" b="1" dirty="0"/>
              <a:t>指向</a:t>
            </a:r>
            <a:r>
              <a:rPr lang="zh-CN" altLang="en-US" b="1" dirty="0">
                <a:solidFill>
                  <a:srgbClr val="C00000"/>
                </a:solidFill>
              </a:rPr>
              <a:t>符号表</a:t>
            </a:r>
            <a:r>
              <a:rPr lang="zh-CN" altLang="en-US" b="1" dirty="0"/>
              <a:t>中</a:t>
            </a:r>
            <a:r>
              <a:rPr lang="en-US" altLang="zh-CN" b="1" dirty="0">
                <a:cs typeface="Times New Roman" panose="02020603050405020304" pitchFamily="18" charset="0"/>
              </a:rPr>
              <a:t>rate</a:t>
            </a:r>
            <a:r>
              <a:rPr lang="zh-CN" altLang="en-US" b="1" dirty="0"/>
              <a:t>条目的指针</a:t>
            </a:r>
            <a:r>
              <a:rPr lang="zh-CN" altLang="en-US" b="1" dirty="0">
                <a:sym typeface="Symbol" panose="05050102010706020507" pitchFamily="18" charset="2"/>
              </a:rPr>
              <a:t>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	</a:t>
            </a:r>
            <a:r>
              <a:rPr lang="zh-CN" altLang="en-US" b="1" dirty="0">
                <a:sym typeface="Symbol" panose="05050102010706020507" pitchFamily="18" charset="2"/>
              </a:rPr>
              <a:t></a:t>
            </a:r>
            <a:r>
              <a:rPr lang="en-US" altLang="zh-CN" b="1" dirty="0" err="1">
                <a:cs typeface="Times New Roman" panose="02020603050405020304" pitchFamily="18" charset="0"/>
              </a:rPr>
              <a:t>mul</a:t>
            </a:r>
            <a:r>
              <a:rPr lang="en-US" altLang="zh-CN" b="1" dirty="0">
                <a:cs typeface="Times New Roman" panose="02020603050405020304" pitchFamily="18" charset="0"/>
              </a:rPr>
              <a:t>_ op</a:t>
            </a:r>
            <a:r>
              <a:rPr lang="en-US" altLang="zh-CN" b="1" dirty="0">
                <a:sym typeface="Symbol" panose="05050102010706020507" pitchFamily="18" charset="2"/>
              </a:rPr>
              <a:t>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en-US" altLang="zh-CN" b="1" dirty="0">
                <a:sym typeface="Symbol" panose="05050102010706020507" pitchFamily="18" charset="2"/>
              </a:rPr>
              <a:t>	</a:t>
            </a:r>
            <a:r>
              <a:rPr lang="en-US" altLang="zh-CN" b="1" dirty="0">
                <a:cs typeface="Times New Roman" panose="02020603050405020304" pitchFamily="18" charset="0"/>
              </a:rPr>
              <a:t>number</a:t>
            </a:r>
            <a:r>
              <a:rPr lang="en-US" altLang="zh-CN" b="1" dirty="0"/>
              <a:t>，</a:t>
            </a:r>
            <a:r>
              <a:rPr lang="zh-CN" altLang="en-US" b="1" dirty="0"/>
              <a:t>整数值</a:t>
            </a:r>
            <a:r>
              <a:rPr lang="zh-CN" altLang="en-US" b="1" dirty="0">
                <a:cs typeface="Times New Roman" panose="02020603050405020304" pitchFamily="18" charset="0"/>
              </a:rPr>
              <a:t>60</a:t>
            </a:r>
            <a:r>
              <a:rPr lang="zh-CN" altLang="en-US" b="1" dirty="0">
                <a:sym typeface="Symbol" panose="05050102010706020507" pitchFamily="18" charset="2"/>
              </a:rPr>
              <a:t>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493768" cy="1195263"/>
          </a:xfrm>
        </p:spPr>
        <p:txBody>
          <a:bodyPr/>
          <a:lstStyle/>
          <a:p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重命名，确定初态及终态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初态：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    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终态：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540" y="3511959"/>
          <a:ext cx="3618612" cy="2660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543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             DFA </a:t>
                      </a: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新状态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a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{0,1,2,4,7}             A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B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{1,2,3,4,6,7,8}      B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{1,2,4,5,6,7}         C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{1,2,4,5,6,7,9}      D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E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{1,2,4,5,6,7,10}     E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</a:t>
                      </a:r>
                      <a:endParaRPr lang="zh-CN" altLang="en-US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036235" y="2996952"/>
            <a:ext cx="3842588" cy="3240360"/>
            <a:chOff x="408600" y="0"/>
            <a:chExt cx="4542155" cy="3617595"/>
          </a:xfrm>
        </p:grpSpPr>
        <p:grpSp>
          <p:nvGrpSpPr>
            <p:cNvPr id="6" name="组合 5"/>
            <p:cNvGrpSpPr/>
            <p:nvPr/>
          </p:nvGrpSpPr>
          <p:grpSpPr>
            <a:xfrm>
              <a:off x="408600" y="0"/>
              <a:ext cx="4542155" cy="3617595"/>
              <a:chOff x="427650" y="37125"/>
              <a:chExt cx="4542155" cy="3617595"/>
            </a:xfrm>
          </p:grpSpPr>
          <p:sp>
            <p:nvSpPr>
              <p:cNvPr id="8" name="文本框 21516"/>
              <p:cNvSpPr txBox="1"/>
              <p:nvPr/>
            </p:nvSpPr>
            <p:spPr>
              <a:xfrm>
                <a:off x="2504100" y="37125"/>
                <a:ext cx="457835" cy="38862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zh-CN" sz="12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427650" y="459988"/>
                <a:ext cx="4542155" cy="3194732"/>
                <a:chOff x="427650" y="459988"/>
                <a:chExt cx="4542155" cy="3194732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4083345" y="2305685"/>
                  <a:ext cx="715010" cy="77089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340270" y="2349500"/>
                  <a:ext cx="667385" cy="67691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文本框 105"/>
                <p:cNvSpPr txBox="1"/>
                <p:nvPr/>
              </p:nvSpPr>
              <p:spPr>
                <a:xfrm>
                  <a:off x="2484415" y="2437130"/>
                  <a:ext cx="379095" cy="39497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22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133510" y="2368550"/>
                  <a:ext cx="600710" cy="65786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文本框 105"/>
                <p:cNvSpPr txBox="1"/>
                <p:nvPr/>
              </p:nvSpPr>
              <p:spPr>
                <a:xfrm>
                  <a:off x="4263685" y="2454275"/>
                  <a:ext cx="340995" cy="3841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22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文本框 21516"/>
                <p:cNvSpPr txBox="1"/>
                <p:nvPr/>
              </p:nvSpPr>
              <p:spPr>
                <a:xfrm>
                  <a:off x="1455080" y="2048510"/>
                  <a:ext cx="457835" cy="38862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9" name="直接箭头连接符 18"/>
                <p:cNvCxnSpPr/>
                <p:nvPr/>
              </p:nvCxnSpPr>
              <p:spPr>
                <a:xfrm flipV="1">
                  <a:off x="2673645" y="1511935"/>
                  <a:ext cx="19685" cy="8375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文本框 21516"/>
                <p:cNvSpPr txBox="1"/>
                <p:nvPr/>
              </p:nvSpPr>
              <p:spPr>
                <a:xfrm>
                  <a:off x="2378370" y="1701800"/>
                  <a:ext cx="685800" cy="38925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>
                  <a:off x="2998765" y="1426210"/>
                  <a:ext cx="1123950" cy="1057275"/>
                </a:xfrm>
                <a:custGeom>
                  <a:avLst/>
                  <a:gdLst>
                    <a:gd name="connsiteX0" fmla="*/ 1123950 w 1123950"/>
                    <a:gd name="connsiteY0" fmla="*/ 1057275 h 1057275"/>
                    <a:gd name="connsiteX1" fmla="*/ 847725 w 1123950"/>
                    <a:gd name="connsiteY1" fmla="*/ 1000125 h 1057275"/>
                    <a:gd name="connsiteX2" fmla="*/ 476250 w 1123950"/>
                    <a:gd name="connsiteY2" fmla="*/ 733425 h 1057275"/>
                    <a:gd name="connsiteX3" fmla="*/ 200025 w 1123950"/>
                    <a:gd name="connsiteY3" fmla="*/ 352425 h 1057275"/>
                    <a:gd name="connsiteX4" fmla="*/ 0 w 1123950"/>
                    <a:gd name="connsiteY4" fmla="*/ 0 h 1057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3950" h="1057275">
                      <a:moveTo>
                        <a:pt x="1123950" y="1057275"/>
                      </a:moveTo>
                      <a:cubicBezTo>
                        <a:pt x="1039812" y="1055687"/>
                        <a:pt x="955675" y="1054100"/>
                        <a:pt x="847725" y="1000125"/>
                      </a:cubicBezTo>
                      <a:cubicBezTo>
                        <a:pt x="739775" y="946150"/>
                        <a:pt x="584200" y="841375"/>
                        <a:pt x="476250" y="733425"/>
                      </a:cubicBezTo>
                      <a:cubicBezTo>
                        <a:pt x="368300" y="625475"/>
                        <a:pt x="279400" y="474662"/>
                        <a:pt x="200025" y="352425"/>
                      </a:cubicBezTo>
                      <a:cubicBezTo>
                        <a:pt x="120650" y="230188"/>
                        <a:pt x="60325" y="115094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3007655" y="2687955"/>
                  <a:ext cx="1075690" cy="25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1516"/>
                <p:cNvSpPr txBox="1"/>
                <p:nvPr/>
              </p:nvSpPr>
              <p:spPr>
                <a:xfrm>
                  <a:off x="3118780" y="1854200"/>
                  <a:ext cx="685800" cy="38925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文本框 21516"/>
                <p:cNvSpPr txBox="1"/>
                <p:nvPr/>
              </p:nvSpPr>
              <p:spPr>
                <a:xfrm>
                  <a:off x="3416595" y="2654300"/>
                  <a:ext cx="457835" cy="3886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文本框 21516"/>
                <p:cNvSpPr txBox="1"/>
                <p:nvPr/>
              </p:nvSpPr>
              <p:spPr>
                <a:xfrm>
                  <a:off x="4511970" y="1558925"/>
                  <a:ext cx="457835" cy="3886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2437765" y="835025"/>
                  <a:ext cx="667385" cy="67691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142695" y="818175"/>
                  <a:ext cx="667385" cy="67691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文本框 105"/>
                <p:cNvSpPr txBox="1"/>
                <p:nvPr/>
              </p:nvSpPr>
              <p:spPr>
                <a:xfrm>
                  <a:off x="2599350" y="951525"/>
                  <a:ext cx="379095" cy="39497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22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文本框 105"/>
                <p:cNvSpPr txBox="1"/>
                <p:nvPr/>
              </p:nvSpPr>
              <p:spPr>
                <a:xfrm>
                  <a:off x="4285275" y="903900"/>
                  <a:ext cx="379095" cy="39497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22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218225" y="885485"/>
                  <a:ext cx="667385" cy="676910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文本框 105"/>
                <p:cNvSpPr txBox="1"/>
                <p:nvPr/>
              </p:nvSpPr>
              <p:spPr>
                <a:xfrm>
                  <a:off x="1343320" y="980100"/>
                  <a:ext cx="379095" cy="39497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22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1885610" y="1223940"/>
                  <a:ext cx="533740" cy="478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/>
              </p:nvCxnSpPr>
              <p:spPr>
                <a:xfrm>
                  <a:off x="971550" y="1223940"/>
                  <a:ext cx="24667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文本框 21535"/>
                <p:cNvSpPr txBox="1"/>
                <p:nvPr/>
              </p:nvSpPr>
              <p:spPr>
                <a:xfrm>
                  <a:off x="427650" y="968035"/>
                  <a:ext cx="685800" cy="3898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start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任意多边形 34"/>
                <p:cNvSpPr/>
                <p:nvPr/>
              </p:nvSpPr>
              <p:spPr>
                <a:xfrm>
                  <a:off x="2341392" y="459988"/>
                  <a:ext cx="706618" cy="549662"/>
                </a:xfrm>
                <a:custGeom>
                  <a:avLst/>
                  <a:gdLst>
                    <a:gd name="connsiteX0" fmla="*/ 125583 w 706618"/>
                    <a:gd name="connsiteY0" fmla="*/ 549662 h 549662"/>
                    <a:gd name="connsiteX1" fmla="*/ 1758 w 706618"/>
                    <a:gd name="connsiteY1" fmla="*/ 359162 h 549662"/>
                    <a:gd name="connsiteX2" fmla="*/ 68433 w 706618"/>
                    <a:gd name="connsiteY2" fmla="*/ 121037 h 549662"/>
                    <a:gd name="connsiteX3" fmla="*/ 277983 w 706618"/>
                    <a:gd name="connsiteY3" fmla="*/ 6737 h 549662"/>
                    <a:gd name="connsiteX4" fmla="*/ 573258 w 706618"/>
                    <a:gd name="connsiteY4" fmla="*/ 35312 h 549662"/>
                    <a:gd name="connsiteX5" fmla="*/ 697083 w 706618"/>
                    <a:gd name="connsiteY5" fmla="*/ 216287 h 549662"/>
                    <a:gd name="connsiteX6" fmla="*/ 697083 w 706618"/>
                    <a:gd name="connsiteY6" fmla="*/ 282962 h 549662"/>
                    <a:gd name="connsiteX7" fmla="*/ 687558 w 706618"/>
                    <a:gd name="connsiteY7" fmla="*/ 416312 h 549662"/>
                    <a:gd name="connsiteX8" fmla="*/ 649458 w 706618"/>
                    <a:gd name="connsiteY8" fmla="*/ 463937 h 549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6618" h="549662">
                      <a:moveTo>
                        <a:pt x="125583" y="549662"/>
                      </a:moveTo>
                      <a:cubicBezTo>
                        <a:pt x="68433" y="490130"/>
                        <a:pt x="11283" y="430599"/>
                        <a:pt x="1758" y="359162"/>
                      </a:cubicBezTo>
                      <a:cubicBezTo>
                        <a:pt x="-7767" y="287724"/>
                        <a:pt x="22396" y="179774"/>
                        <a:pt x="68433" y="121037"/>
                      </a:cubicBezTo>
                      <a:cubicBezTo>
                        <a:pt x="114470" y="62300"/>
                        <a:pt x="193846" y="21024"/>
                        <a:pt x="277983" y="6737"/>
                      </a:cubicBezTo>
                      <a:cubicBezTo>
                        <a:pt x="362120" y="-7550"/>
                        <a:pt x="503408" y="387"/>
                        <a:pt x="573258" y="35312"/>
                      </a:cubicBezTo>
                      <a:cubicBezTo>
                        <a:pt x="643108" y="70237"/>
                        <a:pt x="676446" y="175012"/>
                        <a:pt x="697083" y="216287"/>
                      </a:cubicBezTo>
                      <a:cubicBezTo>
                        <a:pt x="717721" y="257562"/>
                        <a:pt x="698670" y="249625"/>
                        <a:pt x="697083" y="282962"/>
                      </a:cubicBezTo>
                      <a:cubicBezTo>
                        <a:pt x="695496" y="316299"/>
                        <a:pt x="695496" y="386149"/>
                        <a:pt x="687558" y="416312"/>
                      </a:cubicBezTo>
                      <a:cubicBezTo>
                        <a:pt x="679620" y="446475"/>
                        <a:pt x="664539" y="455206"/>
                        <a:pt x="649458" y="463937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>
                  <a:off x="2255368" y="2886075"/>
                  <a:ext cx="668807" cy="526182"/>
                </a:xfrm>
                <a:custGeom>
                  <a:avLst/>
                  <a:gdLst>
                    <a:gd name="connsiteX0" fmla="*/ 125882 w 668807"/>
                    <a:gd name="connsiteY0" fmla="*/ 0 h 526182"/>
                    <a:gd name="connsiteX1" fmla="*/ 11582 w 668807"/>
                    <a:gd name="connsiteY1" fmla="*/ 104775 h 526182"/>
                    <a:gd name="connsiteX2" fmla="*/ 21107 w 668807"/>
                    <a:gd name="connsiteY2" fmla="*/ 295275 h 526182"/>
                    <a:gd name="connsiteX3" fmla="*/ 163982 w 668807"/>
                    <a:gd name="connsiteY3" fmla="*/ 476250 h 526182"/>
                    <a:gd name="connsiteX4" fmla="*/ 383057 w 668807"/>
                    <a:gd name="connsiteY4" fmla="*/ 523875 h 526182"/>
                    <a:gd name="connsiteX5" fmla="*/ 506882 w 668807"/>
                    <a:gd name="connsiteY5" fmla="*/ 514350 h 526182"/>
                    <a:gd name="connsiteX6" fmla="*/ 554507 w 668807"/>
                    <a:gd name="connsiteY6" fmla="*/ 476250 h 526182"/>
                    <a:gd name="connsiteX7" fmla="*/ 640232 w 668807"/>
                    <a:gd name="connsiteY7" fmla="*/ 371475 h 526182"/>
                    <a:gd name="connsiteX8" fmla="*/ 668807 w 668807"/>
                    <a:gd name="connsiteY8" fmla="*/ 257175 h 526182"/>
                    <a:gd name="connsiteX9" fmla="*/ 640232 w 668807"/>
                    <a:gd name="connsiteY9" fmla="*/ 190500 h 526182"/>
                    <a:gd name="connsiteX10" fmla="*/ 611657 w 668807"/>
                    <a:gd name="connsiteY10" fmla="*/ 123825 h 526182"/>
                    <a:gd name="connsiteX11" fmla="*/ 583082 w 668807"/>
                    <a:gd name="connsiteY11" fmla="*/ 95250 h 526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68807" h="526182">
                      <a:moveTo>
                        <a:pt x="125882" y="0"/>
                      </a:moveTo>
                      <a:cubicBezTo>
                        <a:pt x="77463" y="27781"/>
                        <a:pt x="29044" y="55563"/>
                        <a:pt x="11582" y="104775"/>
                      </a:cubicBezTo>
                      <a:cubicBezTo>
                        <a:pt x="-5880" y="153987"/>
                        <a:pt x="-4293" y="233363"/>
                        <a:pt x="21107" y="295275"/>
                      </a:cubicBezTo>
                      <a:cubicBezTo>
                        <a:pt x="46507" y="357187"/>
                        <a:pt x="103657" y="438150"/>
                        <a:pt x="163982" y="476250"/>
                      </a:cubicBezTo>
                      <a:cubicBezTo>
                        <a:pt x="224307" y="514350"/>
                        <a:pt x="325907" y="517525"/>
                        <a:pt x="383057" y="523875"/>
                      </a:cubicBezTo>
                      <a:cubicBezTo>
                        <a:pt x="440207" y="530225"/>
                        <a:pt x="478307" y="522288"/>
                        <a:pt x="506882" y="514350"/>
                      </a:cubicBezTo>
                      <a:cubicBezTo>
                        <a:pt x="535457" y="506412"/>
                        <a:pt x="532282" y="500062"/>
                        <a:pt x="554507" y="476250"/>
                      </a:cubicBezTo>
                      <a:cubicBezTo>
                        <a:pt x="576732" y="452438"/>
                        <a:pt x="621182" y="407987"/>
                        <a:pt x="640232" y="371475"/>
                      </a:cubicBezTo>
                      <a:cubicBezTo>
                        <a:pt x="659282" y="334963"/>
                        <a:pt x="668807" y="287337"/>
                        <a:pt x="668807" y="257175"/>
                      </a:cubicBezTo>
                      <a:cubicBezTo>
                        <a:pt x="668807" y="227013"/>
                        <a:pt x="640232" y="190500"/>
                        <a:pt x="640232" y="190500"/>
                      </a:cubicBezTo>
                      <a:cubicBezTo>
                        <a:pt x="630707" y="168275"/>
                        <a:pt x="621182" y="139700"/>
                        <a:pt x="611657" y="123825"/>
                      </a:cubicBezTo>
                      <a:cubicBezTo>
                        <a:pt x="602132" y="107950"/>
                        <a:pt x="592607" y="101600"/>
                        <a:pt x="583082" y="9525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文本框 21516"/>
                <p:cNvSpPr txBox="1"/>
                <p:nvPr/>
              </p:nvSpPr>
              <p:spPr>
                <a:xfrm>
                  <a:off x="2419350" y="3266100"/>
                  <a:ext cx="457835" cy="3886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文本框 21516"/>
                <p:cNvSpPr txBox="1"/>
                <p:nvPr/>
              </p:nvSpPr>
              <p:spPr>
                <a:xfrm>
                  <a:off x="1961175" y="834685"/>
                  <a:ext cx="685800" cy="38925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文本框 21516"/>
                <p:cNvSpPr txBox="1"/>
                <p:nvPr/>
              </p:nvSpPr>
              <p:spPr>
                <a:xfrm>
                  <a:off x="3520394" y="1050925"/>
                  <a:ext cx="685800" cy="38925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文本框 21516"/>
                <p:cNvSpPr txBox="1"/>
                <p:nvPr/>
              </p:nvSpPr>
              <p:spPr>
                <a:xfrm>
                  <a:off x="3504225" y="484800"/>
                  <a:ext cx="457835" cy="3886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zh-CN" sz="12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10" name="直接箭头连接符 9"/>
              <p:cNvCxnSpPr/>
              <p:nvPr/>
            </p:nvCxnSpPr>
            <p:spPr>
              <a:xfrm flipH="1" flipV="1">
                <a:off x="3064170" y="1183346"/>
                <a:ext cx="1142024" cy="145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任意多边形 10"/>
              <p:cNvSpPr/>
              <p:nvPr/>
            </p:nvSpPr>
            <p:spPr>
              <a:xfrm>
                <a:off x="4391025" y="1495425"/>
                <a:ext cx="166158" cy="790575"/>
              </a:xfrm>
              <a:custGeom>
                <a:avLst/>
                <a:gdLst>
                  <a:gd name="connsiteX0" fmla="*/ 0 w 166158"/>
                  <a:gd name="connsiteY0" fmla="*/ 0 h 790575"/>
                  <a:gd name="connsiteX1" fmla="*/ 104775 w 166158"/>
                  <a:gd name="connsiteY1" fmla="*/ 133350 h 790575"/>
                  <a:gd name="connsiteX2" fmla="*/ 161925 w 166158"/>
                  <a:gd name="connsiteY2" fmla="*/ 285750 h 790575"/>
                  <a:gd name="connsiteX3" fmla="*/ 161925 w 166158"/>
                  <a:gd name="connsiteY3" fmla="*/ 438150 h 790575"/>
                  <a:gd name="connsiteX4" fmla="*/ 161925 w 166158"/>
                  <a:gd name="connsiteY4" fmla="*/ 581025 h 790575"/>
                  <a:gd name="connsiteX5" fmla="*/ 142875 w 166158"/>
                  <a:gd name="connsiteY5" fmla="*/ 733425 h 790575"/>
                  <a:gd name="connsiteX6" fmla="*/ 95250 w 166158"/>
                  <a:gd name="connsiteY6" fmla="*/ 790575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58" h="790575">
                    <a:moveTo>
                      <a:pt x="0" y="0"/>
                    </a:moveTo>
                    <a:cubicBezTo>
                      <a:pt x="38894" y="42862"/>
                      <a:pt x="77788" y="85725"/>
                      <a:pt x="104775" y="133350"/>
                    </a:cubicBezTo>
                    <a:cubicBezTo>
                      <a:pt x="131762" y="180975"/>
                      <a:pt x="152400" y="234950"/>
                      <a:pt x="161925" y="285750"/>
                    </a:cubicBezTo>
                    <a:cubicBezTo>
                      <a:pt x="171450" y="336550"/>
                      <a:pt x="161925" y="438150"/>
                      <a:pt x="161925" y="438150"/>
                    </a:cubicBezTo>
                    <a:cubicBezTo>
                      <a:pt x="161925" y="487362"/>
                      <a:pt x="165100" y="531813"/>
                      <a:pt x="161925" y="581025"/>
                    </a:cubicBezTo>
                    <a:cubicBezTo>
                      <a:pt x="158750" y="630237"/>
                      <a:pt x="153988" y="698500"/>
                      <a:pt x="142875" y="733425"/>
                    </a:cubicBezTo>
                    <a:cubicBezTo>
                      <a:pt x="131763" y="768350"/>
                      <a:pt x="113506" y="779462"/>
                      <a:pt x="95250" y="79057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 flipV="1">
                <a:off x="3086100" y="1028700"/>
                <a:ext cx="1120094" cy="95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>
            <a:xfrm>
              <a:off x="1609725" y="1525270"/>
              <a:ext cx="711495" cy="11255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2">
            <a:extLst>
              <a:ext uri="{FF2B5EF4-FFF2-40B4-BE49-F238E27FC236}">
                <a16:creationId xmlns:a16="http://schemas.microsoft.com/office/drawing/2014/main" id="{38FFF134-1F94-4FC9-8441-95B71A0A2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714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318375" cy="911225"/>
          </a:xfrm>
        </p:spPr>
        <p:txBody>
          <a:bodyPr/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示例：将如图所示的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确定化</a:t>
            </a: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1143000" y="3000375"/>
          <a:ext cx="6643688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3123216" imgH="1110507" progId="Visio.Drawing.11">
                  <p:embed/>
                </p:oleObj>
              </mc:Choice>
              <mc:Fallback>
                <p:oleObj name="Visio" r:id="rId3" imgW="3123216" imgH="1110507" progId="Visio.Drawing.11">
                  <p:embed/>
                  <p:pic>
                    <p:nvPicPr>
                      <p:cNvPr id="819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00375"/>
                        <a:ext cx="6643688" cy="237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C784E182-2B2B-4647-AA53-7636C0EC2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091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2204864"/>
            <a:ext cx="7815812" cy="1009822"/>
          </a:xfrm>
        </p:spPr>
        <p:txBody>
          <a:bodyPr/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课堂作业：将如下图所示的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-NFA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，采用子集构造法确定化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000100" y="3429000"/>
          <a:ext cx="7000875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2820670" imgH="942340" progId="Visio.Drawing.11">
                  <p:embed/>
                </p:oleObj>
              </mc:Choice>
              <mc:Fallback>
                <p:oleObj name="Visio" r:id="rId3" imgW="2820670" imgH="942340" progId="Visio.Drawing.11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429000"/>
                        <a:ext cx="7000875" cy="234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1EED328-EC9A-4A5D-9932-9E6B3F77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601" y="524275"/>
            <a:ext cx="4975051" cy="9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5351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85813" y="1785938"/>
            <a:ext cx="7715250" cy="5072062"/>
          </a:xfrm>
        </p:spPr>
        <p:txBody>
          <a:bodyPr/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（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）</a:t>
            </a:r>
            <a:r>
              <a:rPr lang="en-US" altLang="en-US" sz="24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-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NFA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的用途：</a:t>
            </a:r>
            <a:r>
              <a:rPr lang="zh-CN" altLang="en-US" sz="2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构造更复杂的</a:t>
            </a:r>
            <a:r>
              <a:rPr lang="en-US" altLang="zh-CN" sz="2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FA</a:t>
            </a:r>
          </a:p>
          <a:p>
            <a:pPr eaLnBrk="1" hangingPunct="1"/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有了</a:t>
            </a:r>
            <a:r>
              <a:rPr lang="en-US" altLang="en-US" sz="24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-</a:t>
            </a:r>
            <a:r>
              <a:rPr lang="en-US" altLang="zh-CN" sz="24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NFA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，就可把识别各种不同单词的</a:t>
            </a:r>
            <a:r>
              <a:rPr lang="en-US" altLang="zh-CN" sz="24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FA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用</a:t>
            </a:r>
            <a:r>
              <a:rPr lang="en-US" altLang="en-US" sz="24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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矢线（并连）连接起来，组成一个单一的</a:t>
            </a:r>
            <a:r>
              <a:rPr lang="en-US" altLang="zh-CN" sz="24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NFA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，经确定化后可得识别所有单词的</a:t>
            </a:r>
            <a:r>
              <a:rPr lang="en-US" altLang="zh-CN" sz="2400" b="1" dirty="0">
                <a:solidFill>
                  <a:srgbClr val="FF1F7A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DFA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，由此可设计编译程序的词法分析器。</a:t>
            </a:r>
          </a:p>
          <a:p>
            <a:pPr eaLnBrk="1" hangingPunct="1"/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例如，某语言的单词有：</a:t>
            </a:r>
          </a:p>
          <a:p>
            <a:pPr marL="0" indent="357188" eaLnBrk="1" hangingPunct="1"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1.</a:t>
            </a:r>
            <a:r>
              <a:rPr lang="en-US" altLang="zh-CN" sz="2400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BEGIN      </a:t>
            </a:r>
            <a:r>
              <a:rPr lang="en-US" altLang="zh-CN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2.</a:t>
            </a:r>
            <a:r>
              <a:rPr lang="en-US" altLang="zh-CN" sz="2400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END	</a:t>
            </a:r>
            <a:r>
              <a:rPr lang="en-US" altLang="zh-CN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3.</a:t>
            </a:r>
            <a:r>
              <a:rPr lang="en-US" altLang="zh-CN" sz="2400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IF	 </a:t>
            </a:r>
            <a:r>
              <a:rPr lang="en-US" altLang="zh-CN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4.</a:t>
            </a:r>
            <a:r>
              <a:rPr lang="en-US" altLang="zh-CN" sz="2400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THEN	</a:t>
            </a:r>
            <a:r>
              <a:rPr lang="en-US" altLang="zh-CN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5.</a:t>
            </a:r>
            <a:r>
              <a:rPr lang="en-US" altLang="zh-CN" sz="2400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ELSE </a:t>
            </a:r>
          </a:p>
          <a:p>
            <a:pPr marL="357188" indent="0" eaLnBrk="1" hangingPunct="1"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6.</a:t>
            </a:r>
            <a:r>
              <a:rPr lang="zh-CN" altLang="en-US" sz="2400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标识符     </a:t>
            </a:r>
            <a:r>
              <a:rPr lang="en-US" altLang="zh-CN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7.</a:t>
            </a:r>
            <a:r>
              <a:rPr lang="zh-CN" altLang="en-US" sz="2400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无符号整数</a:t>
            </a:r>
            <a:r>
              <a:rPr lang="zh-CN" altLang="en-US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8.</a:t>
            </a:r>
            <a:r>
              <a:rPr lang="en-US" altLang="zh-CN" sz="2400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&lt;	</a:t>
            </a:r>
            <a:r>
              <a:rPr lang="en-US" altLang="zh-CN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9.</a:t>
            </a:r>
            <a:r>
              <a:rPr lang="en-US" altLang="zh-CN" sz="2400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&lt;= </a:t>
            </a:r>
          </a:p>
          <a:p>
            <a:pPr marL="357188" indent="0" eaLnBrk="1" hangingPunct="1"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10.</a:t>
            </a:r>
            <a:r>
              <a:rPr lang="en-US" altLang="zh-CN" sz="2400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=	</a:t>
            </a:r>
            <a:r>
              <a:rPr lang="en-US" altLang="zh-CN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11.</a:t>
            </a:r>
            <a:r>
              <a:rPr lang="en-US" altLang="zh-CN" sz="2400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&lt;&gt;         </a:t>
            </a:r>
            <a:r>
              <a:rPr lang="en-US" altLang="zh-CN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12.</a:t>
            </a:r>
            <a:r>
              <a:rPr lang="en-US" altLang="zh-CN" sz="2400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&gt;	</a:t>
            </a:r>
            <a:r>
              <a:rPr lang="en-US" altLang="zh-CN" sz="24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13.</a:t>
            </a:r>
            <a:r>
              <a:rPr lang="en-US" altLang="zh-CN" sz="2400" b="1" i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&gt;=</a:t>
            </a:r>
            <a:endParaRPr lang="en-US" altLang="zh-CN" sz="2400" b="1" dirty="0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分别构造出识别各类单词的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FA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,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然后将其合并为一个大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FA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,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如下图所示。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2BB9E9-B66A-474E-91F2-81352E2E4BB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150939" y="620688"/>
            <a:ext cx="6013350" cy="10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 NFA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与</a:t>
            </a:r>
            <a:r>
              <a:rPr lang="en-US" altLang="zh-CN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DFA</a:t>
            </a:r>
            <a:r>
              <a:rPr lang="zh-CN" altLang="en-US" sz="3600" b="1" kern="0" dirty="0">
                <a:latin typeface="华文新魏" pitchFamily="2" charset="-122"/>
                <a:ea typeface="华文新魏" pitchFamily="2" charset="-122"/>
                <a:cs typeface="+mj-cs"/>
              </a:rPr>
              <a:t>的变换</a:t>
            </a:r>
            <a:endParaRPr lang="en-US" altLang="zh-CN" sz="3600" b="1" kern="0" dirty="0"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573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76E26F0-99C7-4E34-9C0F-49219A17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6632"/>
            <a:ext cx="5832648" cy="66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800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267" name="Group 3">
            <a:extLst>
              <a:ext uri="{FF2B5EF4-FFF2-40B4-BE49-F238E27FC236}">
                <a16:creationId xmlns:a16="http://schemas.microsoft.com/office/drawing/2014/main" id="{18DA6DE7-CD54-4471-8E8B-AA5BA74AAE3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73464"/>
            <a:ext cx="8382000" cy="3227389"/>
            <a:chOff x="288" y="2251"/>
            <a:chExt cx="5280" cy="2033"/>
          </a:xfrm>
        </p:grpSpPr>
        <p:sp>
          <p:nvSpPr>
            <p:cNvPr id="651268" name="Oval 4">
              <a:extLst>
                <a:ext uri="{FF2B5EF4-FFF2-40B4-BE49-F238E27FC236}">
                  <a16:creationId xmlns:a16="http://schemas.microsoft.com/office/drawing/2014/main" id="{676204D3-ACEC-419F-BF1A-32F582BF3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651269" name="Group 5">
              <a:extLst>
                <a:ext uri="{FF2B5EF4-FFF2-40B4-BE49-F238E27FC236}">
                  <a16:creationId xmlns:a16="http://schemas.microsoft.com/office/drawing/2014/main" id="{B323F1BF-7DC2-41C5-B420-ADBF8A08C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651270" name="Oval 6">
                <a:extLst>
                  <a:ext uri="{FF2B5EF4-FFF2-40B4-BE49-F238E27FC236}">
                    <a16:creationId xmlns:a16="http://schemas.microsoft.com/office/drawing/2014/main" id="{EF32ED58-1562-4812-BE5B-E9A8D56CB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51271" name="Oval 7">
                <a:extLst>
                  <a:ext uri="{FF2B5EF4-FFF2-40B4-BE49-F238E27FC236}">
                    <a16:creationId xmlns:a16="http://schemas.microsoft.com/office/drawing/2014/main" id="{14024C27-8434-4E89-AC6F-CFE7BBB3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651272" name="Rectangle 8">
              <a:extLst>
                <a:ext uri="{FF2B5EF4-FFF2-40B4-BE49-F238E27FC236}">
                  <a16:creationId xmlns:a16="http://schemas.microsoft.com/office/drawing/2014/main" id="{2A70EEE0-9CC8-41D2-B35C-E13B1D56D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51273" name="Rectangle 9">
              <a:extLst>
                <a:ext uri="{FF2B5EF4-FFF2-40B4-BE49-F238E27FC236}">
                  <a16:creationId xmlns:a16="http://schemas.microsoft.com/office/drawing/2014/main" id="{4E22E653-0738-4832-9C39-79B9E01B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1274" name="Oval 10">
              <a:extLst>
                <a:ext uri="{FF2B5EF4-FFF2-40B4-BE49-F238E27FC236}">
                  <a16:creationId xmlns:a16="http://schemas.microsoft.com/office/drawing/2014/main" id="{0ADB9DA1-F5BD-4F05-A016-3D48651AE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651275" name="Rectangle 11">
              <a:extLst>
                <a:ext uri="{FF2B5EF4-FFF2-40B4-BE49-F238E27FC236}">
                  <a16:creationId xmlns:a16="http://schemas.microsoft.com/office/drawing/2014/main" id="{FB0B2EDF-743A-4E2E-9D13-B4792690B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276" name="Rectangle 12">
              <a:extLst>
                <a:ext uri="{FF2B5EF4-FFF2-40B4-BE49-F238E27FC236}">
                  <a16:creationId xmlns:a16="http://schemas.microsoft.com/office/drawing/2014/main" id="{39680AF6-C4CB-4471-8B9B-191612384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277" name="Rectangle 13">
              <a:extLst>
                <a:ext uri="{FF2B5EF4-FFF2-40B4-BE49-F238E27FC236}">
                  <a16:creationId xmlns:a16="http://schemas.microsoft.com/office/drawing/2014/main" id="{4D144109-A7AA-4FB9-A4FE-A849EB9D5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1278" name="Rectangle 14">
              <a:extLst>
                <a:ext uri="{FF2B5EF4-FFF2-40B4-BE49-F238E27FC236}">
                  <a16:creationId xmlns:a16="http://schemas.microsoft.com/office/drawing/2014/main" id="{80DD45A9-1E52-41E4-919A-B7AF9DEAF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279" name="Rectangle 15">
              <a:extLst>
                <a:ext uri="{FF2B5EF4-FFF2-40B4-BE49-F238E27FC236}">
                  <a16:creationId xmlns:a16="http://schemas.microsoft.com/office/drawing/2014/main" id="{1E75C2BD-E9B0-4AF8-9857-9573052B8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280" name="Line 16">
              <a:extLst>
                <a:ext uri="{FF2B5EF4-FFF2-40B4-BE49-F238E27FC236}">
                  <a16:creationId xmlns:a16="http://schemas.microsoft.com/office/drawing/2014/main" id="{0E2E799E-D97F-4A9B-A4E9-A2D5A927B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81" name="Line 17">
              <a:extLst>
                <a:ext uri="{FF2B5EF4-FFF2-40B4-BE49-F238E27FC236}">
                  <a16:creationId xmlns:a16="http://schemas.microsoft.com/office/drawing/2014/main" id="{E9147D97-113E-4A21-A0AA-33E37A859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82" name="Oval 18">
              <a:extLst>
                <a:ext uri="{FF2B5EF4-FFF2-40B4-BE49-F238E27FC236}">
                  <a16:creationId xmlns:a16="http://schemas.microsoft.com/office/drawing/2014/main" id="{C1B91C2E-DF13-497B-9E3A-B2763EFD3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651283" name="Oval 19">
              <a:extLst>
                <a:ext uri="{FF2B5EF4-FFF2-40B4-BE49-F238E27FC236}">
                  <a16:creationId xmlns:a16="http://schemas.microsoft.com/office/drawing/2014/main" id="{B1DF91EA-2CFB-41BA-9EE1-36FDDF9F4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651284" name="Oval 20">
              <a:extLst>
                <a:ext uri="{FF2B5EF4-FFF2-40B4-BE49-F238E27FC236}">
                  <a16:creationId xmlns:a16="http://schemas.microsoft.com/office/drawing/2014/main" id="{0668D55C-54FE-4860-8E66-BD370B37E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651285" name="Line 21">
              <a:extLst>
                <a:ext uri="{FF2B5EF4-FFF2-40B4-BE49-F238E27FC236}">
                  <a16:creationId xmlns:a16="http://schemas.microsoft.com/office/drawing/2014/main" id="{5EC5F43A-35CE-4FF9-A9B9-358B45C41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86" name="Line 22">
              <a:extLst>
                <a:ext uri="{FF2B5EF4-FFF2-40B4-BE49-F238E27FC236}">
                  <a16:creationId xmlns:a16="http://schemas.microsoft.com/office/drawing/2014/main" id="{B967CBC2-3350-41D9-B3ED-3E4794E60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87" name="Line 23">
              <a:extLst>
                <a:ext uri="{FF2B5EF4-FFF2-40B4-BE49-F238E27FC236}">
                  <a16:creationId xmlns:a16="http://schemas.microsoft.com/office/drawing/2014/main" id="{B80CC447-3AB5-4002-8DC3-B89C2C217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88" name="Oval 24">
              <a:extLst>
                <a:ext uri="{FF2B5EF4-FFF2-40B4-BE49-F238E27FC236}">
                  <a16:creationId xmlns:a16="http://schemas.microsoft.com/office/drawing/2014/main" id="{C448D741-E6D0-4FCF-B990-D2E1FC094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651289" name="Oval 25">
              <a:extLst>
                <a:ext uri="{FF2B5EF4-FFF2-40B4-BE49-F238E27FC236}">
                  <a16:creationId xmlns:a16="http://schemas.microsoft.com/office/drawing/2014/main" id="{93CA998A-1CDC-4018-8C2F-AD7EAC9A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651290" name="Oval 26">
              <a:extLst>
                <a:ext uri="{FF2B5EF4-FFF2-40B4-BE49-F238E27FC236}">
                  <a16:creationId xmlns:a16="http://schemas.microsoft.com/office/drawing/2014/main" id="{E2E2D6A4-B3B9-4A6B-BBD9-8B1CBD7A4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651291" name="Oval 27">
              <a:extLst>
                <a:ext uri="{FF2B5EF4-FFF2-40B4-BE49-F238E27FC236}">
                  <a16:creationId xmlns:a16="http://schemas.microsoft.com/office/drawing/2014/main" id="{605F533C-BC75-4BCE-94E8-123BC7FC8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651292" name="Line 28">
              <a:extLst>
                <a:ext uri="{FF2B5EF4-FFF2-40B4-BE49-F238E27FC236}">
                  <a16:creationId xmlns:a16="http://schemas.microsoft.com/office/drawing/2014/main" id="{C7FF4C23-36B7-45E1-A8FC-126EA2B96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93" name="Line 29">
              <a:extLst>
                <a:ext uri="{FF2B5EF4-FFF2-40B4-BE49-F238E27FC236}">
                  <a16:creationId xmlns:a16="http://schemas.microsoft.com/office/drawing/2014/main" id="{57A4E7DC-660B-4938-982C-C7B6C55F0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94" name="Line 30">
              <a:extLst>
                <a:ext uri="{FF2B5EF4-FFF2-40B4-BE49-F238E27FC236}">
                  <a16:creationId xmlns:a16="http://schemas.microsoft.com/office/drawing/2014/main" id="{2EC4B7B9-2D9F-4832-BC28-3BCF65B03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95" name="Line 31">
              <a:extLst>
                <a:ext uri="{FF2B5EF4-FFF2-40B4-BE49-F238E27FC236}">
                  <a16:creationId xmlns:a16="http://schemas.microsoft.com/office/drawing/2014/main" id="{6DD24AAF-B066-4801-B89B-134A8EBC1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96" name="Line 32">
              <a:extLst>
                <a:ext uri="{FF2B5EF4-FFF2-40B4-BE49-F238E27FC236}">
                  <a16:creationId xmlns:a16="http://schemas.microsoft.com/office/drawing/2014/main" id="{544C5450-23EB-4A72-86D1-C71C56F4A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97" name="Line 33">
              <a:extLst>
                <a:ext uri="{FF2B5EF4-FFF2-40B4-BE49-F238E27FC236}">
                  <a16:creationId xmlns:a16="http://schemas.microsoft.com/office/drawing/2014/main" id="{E4F5995D-3AD0-4E9B-84B1-6B9185A33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298" name="Rectangle 34">
              <a:extLst>
                <a:ext uri="{FF2B5EF4-FFF2-40B4-BE49-F238E27FC236}">
                  <a16:creationId xmlns:a16="http://schemas.microsoft.com/office/drawing/2014/main" id="{DE6C3263-BCB0-42E0-995E-C9BA7F8BA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1299" name="Rectangle 35">
              <a:extLst>
                <a:ext uri="{FF2B5EF4-FFF2-40B4-BE49-F238E27FC236}">
                  <a16:creationId xmlns:a16="http://schemas.microsoft.com/office/drawing/2014/main" id="{AEEEBE79-1D80-450E-B8F7-DECACD438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1300" name="Rectangle 36">
              <a:extLst>
                <a:ext uri="{FF2B5EF4-FFF2-40B4-BE49-F238E27FC236}">
                  <a16:creationId xmlns:a16="http://schemas.microsoft.com/office/drawing/2014/main" id="{D689AA86-6197-408B-AD87-26BB2AFBD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1301" name="Freeform 37">
              <a:extLst>
                <a:ext uri="{FF2B5EF4-FFF2-40B4-BE49-F238E27FC236}">
                  <a16:creationId xmlns:a16="http://schemas.microsoft.com/office/drawing/2014/main" id="{3E3B0373-6856-48CE-884B-57554AA72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3497"/>
              <a:ext cx="3083" cy="738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02" name="Freeform 38">
              <a:extLst>
                <a:ext uri="{FF2B5EF4-FFF2-40B4-BE49-F238E27FC236}">
                  <a16:creationId xmlns:a16="http://schemas.microsoft.com/office/drawing/2014/main" id="{153346B7-AD8B-4682-821A-F4C5FD7B8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" y="2460"/>
              <a:ext cx="1833" cy="743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03" name="Rectangle 39">
              <a:extLst>
                <a:ext uri="{FF2B5EF4-FFF2-40B4-BE49-F238E27FC236}">
                  <a16:creationId xmlns:a16="http://schemas.microsoft.com/office/drawing/2014/main" id="{B1286EE8-61DF-4E65-B951-C1842791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651304" name="Rectangle 40">
              <a:extLst>
                <a:ext uri="{FF2B5EF4-FFF2-40B4-BE49-F238E27FC236}">
                  <a16:creationId xmlns:a16="http://schemas.microsoft.com/office/drawing/2014/main" id="{EDC32CFC-DE26-4524-B44C-2ADA86F91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251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/>
              <a:r>
                <a:rPr lang="zh-CN" altLang="en-US" b="1" dirty="0">
                  <a:sym typeface="Symbol" panose="05050102010706020507" pitchFamily="18" charset="2"/>
                </a:rPr>
                <a:t></a:t>
              </a:r>
              <a:endParaRPr lang="zh-CN" altLang="en-US" b="1" dirty="0"/>
            </a:p>
          </p:txBody>
        </p:sp>
        <p:sp>
          <p:nvSpPr>
            <p:cNvPr id="651305" name="Rectangle 41">
              <a:extLst>
                <a:ext uri="{FF2B5EF4-FFF2-40B4-BE49-F238E27FC236}">
                  <a16:creationId xmlns:a16="http://schemas.microsoft.com/office/drawing/2014/main" id="{B3FE2CDB-734D-4B3B-9B13-FB0A2C796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  <p:grpSp>
        <p:nvGrpSpPr>
          <p:cNvPr id="651306" name="Group 42">
            <a:extLst>
              <a:ext uri="{FF2B5EF4-FFF2-40B4-BE49-F238E27FC236}">
                <a16:creationId xmlns:a16="http://schemas.microsoft.com/office/drawing/2014/main" id="{FA85888E-1F24-4D1E-8B60-AF4CF8529CC1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981075"/>
            <a:ext cx="4114800" cy="2819400"/>
            <a:chOff x="3024" y="1008"/>
            <a:chExt cx="2592" cy="1776"/>
          </a:xfrm>
        </p:grpSpPr>
        <p:sp>
          <p:nvSpPr>
            <p:cNvPr id="651307" name="Oval 43">
              <a:extLst>
                <a:ext uri="{FF2B5EF4-FFF2-40B4-BE49-F238E27FC236}">
                  <a16:creationId xmlns:a16="http://schemas.microsoft.com/office/drawing/2014/main" id="{C28405FE-D9E7-4A03-8F0C-11112DAE0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B</a:t>
              </a:r>
            </a:p>
          </p:txBody>
        </p:sp>
        <p:grpSp>
          <p:nvGrpSpPr>
            <p:cNvPr id="651308" name="Group 44">
              <a:extLst>
                <a:ext uri="{FF2B5EF4-FFF2-40B4-BE49-F238E27FC236}">
                  <a16:creationId xmlns:a16="http://schemas.microsoft.com/office/drawing/2014/main" id="{9D4CA568-390A-4D74-AEA2-A5E4A9159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651309" name="Oval 45">
                <a:extLst>
                  <a:ext uri="{FF2B5EF4-FFF2-40B4-BE49-F238E27FC236}">
                    <a16:creationId xmlns:a16="http://schemas.microsoft.com/office/drawing/2014/main" id="{7EBE7DC0-C0F7-4436-8F4D-C5AEC4EEA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51310" name="Oval 46">
                <a:extLst>
                  <a:ext uri="{FF2B5EF4-FFF2-40B4-BE49-F238E27FC236}">
                    <a16:creationId xmlns:a16="http://schemas.microsoft.com/office/drawing/2014/main" id="{C8CB67E8-2E05-4690-AE14-1C3A24B28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651311" name="Line 47">
              <a:extLst>
                <a:ext uri="{FF2B5EF4-FFF2-40B4-BE49-F238E27FC236}">
                  <a16:creationId xmlns:a16="http://schemas.microsoft.com/office/drawing/2014/main" id="{C9A8C6C9-D4AB-4BF7-9A20-99C0D5EFD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651312" name="Line 48">
              <a:extLst>
                <a:ext uri="{FF2B5EF4-FFF2-40B4-BE49-F238E27FC236}">
                  <a16:creationId xmlns:a16="http://schemas.microsoft.com/office/drawing/2014/main" id="{F84A6704-389B-4147-BE25-586C93D96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13" name="Rectangle 49">
              <a:extLst>
                <a:ext uri="{FF2B5EF4-FFF2-40B4-BE49-F238E27FC236}">
                  <a16:creationId xmlns:a16="http://schemas.microsoft.com/office/drawing/2014/main" id="{422D0ADE-1652-4886-B08B-A20499993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51314" name="Rectangle 50">
              <a:extLst>
                <a:ext uri="{FF2B5EF4-FFF2-40B4-BE49-F238E27FC236}">
                  <a16:creationId xmlns:a16="http://schemas.microsoft.com/office/drawing/2014/main" id="{B30E489D-0B28-45F2-9A2C-A3492C84F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315" name="Line 51">
              <a:extLst>
                <a:ext uri="{FF2B5EF4-FFF2-40B4-BE49-F238E27FC236}">
                  <a16:creationId xmlns:a16="http://schemas.microsoft.com/office/drawing/2014/main" id="{0B623943-C6A8-4F2F-93F9-7C19CE32B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16" name="Freeform 52">
              <a:extLst>
                <a:ext uri="{FF2B5EF4-FFF2-40B4-BE49-F238E27FC236}">
                  <a16:creationId xmlns:a16="http://schemas.microsoft.com/office/drawing/2014/main" id="{BF6FAA55-4C18-4871-80F7-C016200AC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17" name="Oval 53">
              <a:extLst>
                <a:ext uri="{FF2B5EF4-FFF2-40B4-BE49-F238E27FC236}">
                  <a16:creationId xmlns:a16="http://schemas.microsoft.com/office/drawing/2014/main" id="{FB5127FC-3626-43F8-A36C-7D1E94724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A</a:t>
              </a:r>
            </a:p>
          </p:txBody>
        </p:sp>
        <p:sp>
          <p:nvSpPr>
            <p:cNvPr id="651318" name="Freeform 54">
              <a:extLst>
                <a:ext uri="{FF2B5EF4-FFF2-40B4-BE49-F238E27FC236}">
                  <a16:creationId xmlns:a16="http://schemas.microsoft.com/office/drawing/2014/main" id="{7E6ABBDC-F397-4089-9A1F-885E9A4682B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19" name="Rectangle 55">
              <a:extLst>
                <a:ext uri="{FF2B5EF4-FFF2-40B4-BE49-F238E27FC236}">
                  <a16:creationId xmlns:a16="http://schemas.microsoft.com/office/drawing/2014/main" id="{011D29B7-68D7-4980-B1E4-9DD72DB13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320" name="Rectangle 56">
              <a:extLst>
                <a:ext uri="{FF2B5EF4-FFF2-40B4-BE49-F238E27FC236}">
                  <a16:creationId xmlns:a16="http://schemas.microsoft.com/office/drawing/2014/main" id="{6ACEDAC4-FA44-481A-B491-D203F42D6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321" name="Rectangle 57">
              <a:extLst>
                <a:ext uri="{FF2B5EF4-FFF2-40B4-BE49-F238E27FC236}">
                  <a16:creationId xmlns:a16="http://schemas.microsoft.com/office/drawing/2014/main" id="{9F36A7AA-92CC-4A9C-8B4C-B926BE8E7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322" name="Freeform 58">
              <a:extLst>
                <a:ext uri="{FF2B5EF4-FFF2-40B4-BE49-F238E27FC236}">
                  <a16:creationId xmlns:a16="http://schemas.microsoft.com/office/drawing/2014/main" id="{2C58D8EF-7CB1-42A4-A932-0BD437462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23" name="Rectangle 59">
              <a:extLst>
                <a:ext uri="{FF2B5EF4-FFF2-40B4-BE49-F238E27FC236}">
                  <a16:creationId xmlns:a16="http://schemas.microsoft.com/office/drawing/2014/main" id="{68C2DF94-4C88-4EAD-9B2C-DB4A08E0B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2405"/>
              <a:ext cx="222" cy="2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/>
                <a:t>a</a:t>
              </a:r>
            </a:p>
          </p:txBody>
        </p:sp>
        <p:sp>
          <p:nvSpPr>
            <p:cNvPr id="651324" name="Rectangle 60">
              <a:extLst>
                <a:ext uri="{FF2B5EF4-FFF2-40B4-BE49-F238E27FC236}">
                  <a16:creationId xmlns:a16="http://schemas.microsoft.com/office/drawing/2014/main" id="{860A1770-FF95-4643-8337-A067151AC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325" name="Oval 61">
              <a:extLst>
                <a:ext uri="{FF2B5EF4-FFF2-40B4-BE49-F238E27FC236}">
                  <a16:creationId xmlns:a16="http://schemas.microsoft.com/office/drawing/2014/main" id="{D09C7B5D-E068-4112-B0E1-D70670B1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C</a:t>
              </a:r>
            </a:p>
          </p:txBody>
        </p:sp>
        <p:sp>
          <p:nvSpPr>
            <p:cNvPr id="651326" name="Line 62">
              <a:extLst>
                <a:ext uri="{FF2B5EF4-FFF2-40B4-BE49-F238E27FC236}">
                  <a16:creationId xmlns:a16="http://schemas.microsoft.com/office/drawing/2014/main" id="{BC50CF5A-4F48-4C83-A461-51D1E54BE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27" name="Line 63">
              <a:extLst>
                <a:ext uri="{FF2B5EF4-FFF2-40B4-BE49-F238E27FC236}">
                  <a16:creationId xmlns:a16="http://schemas.microsoft.com/office/drawing/2014/main" id="{198288D8-0E73-4C5C-89E3-72733F40A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28" name="Line 64">
              <a:extLst>
                <a:ext uri="{FF2B5EF4-FFF2-40B4-BE49-F238E27FC236}">
                  <a16:creationId xmlns:a16="http://schemas.microsoft.com/office/drawing/2014/main" id="{838FAFD1-5509-4FD9-88F8-AFE151FC1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29" name="Rectangle 65">
              <a:extLst>
                <a:ext uri="{FF2B5EF4-FFF2-40B4-BE49-F238E27FC236}">
                  <a16:creationId xmlns:a16="http://schemas.microsoft.com/office/drawing/2014/main" id="{4A68F85B-6788-4484-AE53-4B7DCD00F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330" name="Rectangle 66">
              <a:extLst>
                <a:ext uri="{FF2B5EF4-FFF2-40B4-BE49-F238E27FC236}">
                  <a16:creationId xmlns:a16="http://schemas.microsoft.com/office/drawing/2014/main" id="{A0429363-FBDE-4912-9D8E-E960D1190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</p:grpSp>
      <p:grpSp>
        <p:nvGrpSpPr>
          <p:cNvPr id="651331" name="Group 67">
            <a:extLst>
              <a:ext uri="{FF2B5EF4-FFF2-40B4-BE49-F238E27FC236}">
                <a16:creationId xmlns:a16="http://schemas.microsoft.com/office/drawing/2014/main" id="{C5CE5CEB-48BF-4F2A-8F46-1697D25DA3B4}"/>
              </a:ext>
            </a:extLst>
          </p:cNvPr>
          <p:cNvGrpSpPr>
            <a:grpSpLocks/>
          </p:cNvGrpSpPr>
          <p:nvPr/>
        </p:nvGrpSpPr>
        <p:grpSpPr bwMode="auto">
          <a:xfrm>
            <a:off x="4644008" y="1989138"/>
            <a:ext cx="4343400" cy="2016126"/>
            <a:chOff x="1632" y="576"/>
            <a:chExt cx="2736" cy="1270"/>
          </a:xfrm>
        </p:grpSpPr>
        <p:sp>
          <p:nvSpPr>
            <p:cNvPr id="651332" name="Oval 68">
              <a:extLst>
                <a:ext uri="{FF2B5EF4-FFF2-40B4-BE49-F238E27FC236}">
                  <a16:creationId xmlns:a16="http://schemas.microsoft.com/office/drawing/2014/main" id="{31CFDB43-EAA9-460F-B2AA-46D41FEAB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651333" name="Group 69">
              <a:extLst>
                <a:ext uri="{FF2B5EF4-FFF2-40B4-BE49-F238E27FC236}">
                  <a16:creationId xmlns:a16="http://schemas.microsoft.com/office/drawing/2014/main" id="{ABD9327B-909D-4935-A204-DFB590129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651334" name="Oval 70">
                <a:extLst>
                  <a:ext uri="{FF2B5EF4-FFF2-40B4-BE49-F238E27FC236}">
                    <a16:creationId xmlns:a16="http://schemas.microsoft.com/office/drawing/2014/main" id="{244666EC-2FE6-41D7-A4BB-5DDB6E20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651335" name="Oval 71">
                <a:extLst>
                  <a:ext uri="{FF2B5EF4-FFF2-40B4-BE49-F238E27FC236}">
                    <a16:creationId xmlns:a16="http://schemas.microsoft.com/office/drawing/2014/main" id="{FBCE7618-D73E-4DD0-956E-29E0AAAD2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b="1"/>
                  <a:t>2</a:t>
                </a:r>
              </a:p>
            </p:txBody>
          </p:sp>
        </p:grpSp>
        <p:sp>
          <p:nvSpPr>
            <p:cNvPr id="651336" name="Line 72">
              <a:extLst>
                <a:ext uri="{FF2B5EF4-FFF2-40B4-BE49-F238E27FC236}">
                  <a16:creationId xmlns:a16="http://schemas.microsoft.com/office/drawing/2014/main" id="{83EDD9D0-B5D7-4ACC-84BF-4ED3DD858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48"/>
              <a:ext cx="64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651337" name="Line 73">
              <a:extLst>
                <a:ext uri="{FF2B5EF4-FFF2-40B4-BE49-F238E27FC236}">
                  <a16:creationId xmlns:a16="http://schemas.microsoft.com/office/drawing/2014/main" id="{1BE71106-2EF6-4FD0-9043-030744A29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38" name="Rectangle 74">
              <a:extLst>
                <a:ext uri="{FF2B5EF4-FFF2-40B4-BE49-F238E27FC236}">
                  <a16:creationId xmlns:a16="http://schemas.microsoft.com/office/drawing/2014/main" id="{E3D47908-CC2C-4580-BDD6-A5A4434D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999"/>
              <a:ext cx="4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651339" name="Rectangle 75">
              <a:extLst>
                <a:ext uri="{FF2B5EF4-FFF2-40B4-BE49-F238E27FC236}">
                  <a16:creationId xmlns:a16="http://schemas.microsoft.com/office/drawing/2014/main" id="{D6993668-6E60-4D41-9240-3E4B9058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88"/>
              <a:ext cx="2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340" name="Line 76">
              <a:extLst>
                <a:ext uri="{FF2B5EF4-FFF2-40B4-BE49-F238E27FC236}">
                  <a16:creationId xmlns:a16="http://schemas.microsoft.com/office/drawing/2014/main" id="{198A7E1A-0FBD-412E-B703-870D4C5CD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41" name="Freeform 77">
              <a:extLst>
                <a:ext uri="{FF2B5EF4-FFF2-40B4-BE49-F238E27FC236}">
                  <a16:creationId xmlns:a16="http://schemas.microsoft.com/office/drawing/2014/main" id="{B1CF5A73-88C4-4BB5-B0C2-C923A7CC5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42" name="Oval 78">
              <a:extLst>
                <a:ext uri="{FF2B5EF4-FFF2-40B4-BE49-F238E27FC236}">
                  <a16:creationId xmlns:a16="http://schemas.microsoft.com/office/drawing/2014/main" id="{B93A6CD6-3465-47D4-AD83-974A40BA7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651343" name="Freeform 79">
              <a:extLst>
                <a:ext uri="{FF2B5EF4-FFF2-40B4-BE49-F238E27FC236}">
                  <a16:creationId xmlns:a16="http://schemas.microsoft.com/office/drawing/2014/main" id="{8B54570F-A2BC-4685-AFB6-A1A54F29B28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44" name="Rectangle 80">
              <a:extLst>
                <a:ext uri="{FF2B5EF4-FFF2-40B4-BE49-F238E27FC236}">
                  <a16:creationId xmlns:a16="http://schemas.microsoft.com/office/drawing/2014/main" id="{1C433E99-D60A-4D03-969D-909389F92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159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/>
                <a:t>a</a:t>
              </a:r>
            </a:p>
          </p:txBody>
        </p:sp>
        <p:sp>
          <p:nvSpPr>
            <p:cNvPr id="651345" name="Rectangle 81">
              <a:extLst>
                <a:ext uri="{FF2B5EF4-FFF2-40B4-BE49-F238E27FC236}">
                  <a16:creationId xmlns:a16="http://schemas.microsoft.com/office/drawing/2014/main" id="{E8FFBDA6-38BA-4E49-8D7A-C534F42B5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346" name="Rectangle 82">
              <a:extLst>
                <a:ext uri="{FF2B5EF4-FFF2-40B4-BE49-F238E27FC236}">
                  <a16:creationId xmlns:a16="http://schemas.microsoft.com/office/drawing/2014/main" id="{4942F378-6D47-4C98-9433-86561260A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651347" name="Freeform 83">
              <a:extLst>
                <a:ext uri="{FF2B5EF4-FFF2-40B4-BE49-F238E27FC236}">
                  <a16:creationId xmlns:a16="http://schemas.microsoft.com/office/drawing/2014/main" id="{881088EC-2093-4F86-82BF-8813A7067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48" name="Rectangle 84">
              <a:extLst>
                <a:ext uri="{FF2B5EF4-FFF2-40B4-BE49-F238E27FC236}">
                  <a16:creationId xmlns:a16="http://schemas.microsoft.com/office/drawing/2014/main" id="{8791F673-ABBB-4AA1-8A72-4D3BBDE03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651349" name="Freeform 85">
              <a:extLst>
                <a:ext uri="{FF2B5EF4-FFF2-40B4-BE49-F238E27FC236}">
                  <a16:creationId xmlns:a16="http://schemas.microsoft.com/office/drawing/2014/main" id="{D4340152-D00F-45F9-AF8B-BC3717FBA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651350" name="Rectangle 86">
              <a:extLst>
                <a:ext uri="{FF2B5EF4-FFF2-40B4-BE49-F238E27FC236}">
                  <a16:creationId xmlns:a16="http://schemas.microsoft.com/office/drawing/2014/main" id="{DFFBF751-6D54-4F40-8374-5442DD397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</p:grpSp>
      <p:sp>
        <p:nvSpPr>
          <p:cNvPr id="651351" name="Rectangle 87">
            <a:extLst>
              <a:ext uri="{FF2B5EF4-FFF2-40B4-BE49-F238E27FC236}">
                <a16:creationId xmlns:a16="http://schemas.microsoft.com/office/drawing/2014/main" id="{F113D258-D617-4EA5-A8A8-E8DE80E71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85800"/>
            <a:ext cx="1828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识别语言</a:t>
            </a:r>
          </a:p>
          <a:p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en-US" altLang="zh-CN" sz="2800" b="1" i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 baseline="30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b="1" i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的自动机</a:t>
            </a:r>
          </a:p>
        </p:txBody>
      </p:sp>
      <p:sp>
        <p:nvSpPr>
          <p:cNvPr id="89" name="Rectangle 31">
            <a:extLst>
              <a:ext uri="{FF2B5EF4-FFF2-40B4-BE49-F238E27FC236}">
                <a16:creationId xmlns:a16="http://schemas.microsoft.com/office/drawing/2014/main" id="{4CC1B6FD-A7B7-4686-9204-F8A06D1F3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04" y="88107"/>
            <a:ext cx="6480956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2.3.4  DFA</a:t>
            </a:r>
            <a:r>
              <a:rPr lang="zh-CN" altLang="en-US" sz="4000" b="1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的化简</a:t>
            </a:r>
          </a:p>
        </p:txBody>
      </p:sp>
      <p:sp>
        <p:nvSpPr>
          <p:cNvPr id="3" name="波形 2">
            <a:extLst>
              <a:ext uri="{FF2B5EF4-FFF2-40B4-BE49-F238E27FC236}">
                <a16:creationId xmlns:a16="http://schemas.microsoft.com/office/drawing/2014/main" id="{698BA142-A55E-40A1-8EEB-74D33EDF1AC7}"/>
              </a:ext>
            </a:extLst>
          </p:cNvPr>
          <p:cNvSpPr/>
          <p:nvPr/>
        </p:nvSpPr>
        <p:spPr>
          <a:xfrm>
            <a:off x="4846431" y="434382"/>
            <a:ext cx="3151130" cy="1306113"/>
          </a:xfrm>
          <a:prstGeom prst="wave">
            <a:avLst>
              <a:gd name="adj1" fmla="val 8695"/>
              <a:gd name="adj2" fmla="val 63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子集构造法不一定得到</a:t>
            </a: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最简</a:t>
            </a:r>
            <a:r>
              <a:rPr lang="en-US" altLang="zh-CN" sz="2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DFA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928802"/>
            <a:ext cx="8215312" cy="464344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+mj-lt"/>
                <a:ea typeface="隶书" pitchFamily="49" charset="-122"/>
                <a:cs typeface="+mj-cs"/>
              </a:rPr>
              <a:t>   1</a:t>
            </a:r>
            <a:r>
              <a:rPr lang="en-US" altLang="zh-CN" sz="3000" b="1" dirty="0">
                <a:latin typeface="华文新魏" pitchFamily="2" charset="-122"/>
                <a:ea typeface="华文新魏" pitchFamily="2" charset="-122"/>
                <a:cs typeface="+mj-cs"/>
              </a:rPr>
              <a:t>.</a:t>
            </a:r>
            <a:r>
              <a:rPr lang="zh-CN" altLang="en-US" sz="3000" b="1" dirty="0">
                <a:latin typeface="华文新魏" pitchFamily="2" charset="-122"/>
                <a:ea typeface="华文新魏" pitchFamily="2" charset="-122"/>
                <a:cs typeface="+mj-cs"/>
              </a:rPr>
              <a:t>相关概念</a:t>
            </a:r>
            <a:endParaRPr lang="en-US" altLang="zh-CN" sz="30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DFA M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极小化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: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构造等价的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DFA M’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其状态数达到最少。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此处的方法基于转换函数是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全函数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若一个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的转换函数不是全函数，可以引入一个“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死状态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”</a:t>
            </a:r>
            <a:r>
              <a:rPr lang="en-US" altLang="zh-CN" sz="2800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800" b="1" baseline="-25000" dirty="0" err="1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800" b="1" baseline="-25000" dirty="0" err="1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对所有输入符号都转换到</a:t>
            </a:r>
            <a:r>
              <a:rPr lang="en-US" altLang="zh-CN" sz="2800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800" b="1" baseline="-25000" dirty="0" err="1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本身。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Rectangle 31">
            <a:extLst>
              <a:ext uri="{FF2B5EF4-FFF2-40B4-BE49-F238E27FC236}">
                <a16:creationId xmlns:a16="http://schemas.microsoft.com/office/drawing/2014/main" id="{A8354603-3273-475E-B08D-FC8AB154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66" y="714356"/>
            <a:ext cx="6480956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2.3.4  DFA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的化简</a:t>
            </a:r>
          </a:p>
        </p:txBody>
      </p:sp>
    </p:spTree>
    <p:extLst>
      <p:ext uri="{BB962C8B-B14F-4D97-AF65-F5344CB8AC3E}">
        <p14:creationId xmlns:p14="http://schemas.microsoft.com/office/powerpoint/2010/main" val="26477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42" name="Rectangle 162">
            <a:extLst>
              <a:ext uri="{FF2B5EF4-FFF2-40B4-BE49-F238E27FC236}">
                <a16:creationId xmlns:a16="http://schemas.microsoft.com/office/drawing/2014/main" id="{496C6153-E524-484F-A973-2352F4B68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799" y="2024063"/>
            <a:ext cx="8569325" cy="1974850"/>
          </a:xfrm>
          <a:noFill/>
          <a:ln/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死状态</a:t>
            </a:r>
          </a:p>
          <a:p>
            <a:pPr lvl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在转换函数由部分函数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改成全函数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表示时引入</a:t>
            </a:r>
          </a:p>
          <a:p>
            <a:pPr lvl="1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需要引入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死状态</a:t>
            </a:r>
            <a:r>
              <a:rPr lang="en-US" altLang="zh-CN" b="1" dirty="0" err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b="1" baseline="-25000" dirty="0" err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无须引入死状态</a:t>
            </a:r>
          </a:p>
        </p:txBody>
      </p:sp>
      <p:sp>
        <p:nvSpPr>
          <p:cNvPr id="57" name="Rectangle 31">
            <a:extLst>
              <a:ext uri="{FF2B5EF4-FFF2-40B4-BE49-F238E27FC236}">
                <a16:creationId xmlns:a16="http://schemas.microsoft.com/office/drawing/2014/main" id="{8C203A1E-71C9-473E-8268-0AC504DCD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66" y="714356"/>
            <a:ext cx="6480956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2.3.4  DFA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的化简</a:t>
            </a:r>
          </a:p>
        </p:txBody>
      </p:sp>
      <p:grpSp>
        <p:nvGrpSpPr>
          <p:cNvPr id="58" name="Group 160">
            <a:extLst>
              <a:ext uri="{FF2B5EF4-FFF2-40B4-BE49-F238E27FC236}">
                <a16:creationId xmlns:a16="http://schemas.microsoft.com/office/drawing/2014/main" id="{62DBC82F-7330-4644-8166-191360D6A4A6}"/>
              </a:ext>
            </a:extLst>
          </p:cNvPr>
          <p:cNvGrpSpPr>
            <a:grpSpLocks/>
          </p:cNvGrpSpPr>
          <p:nvPr/>
        </p:nvGrpSpPr>
        <p:grpSpPr bwMode="auto">
          <a:xfrm>
            <a:off x="3143252" y="3692624"/>
            <a:ext cx="1417638" cy="1752600"/>
            <a:chOff x="4224" y="2256"/>
            <a:chExt cx="893" cy="1104"/>
          </a:xfrm>
        </p:grpSpPr>
        <p:sp>
          <p:nvSpPr>
            <p:cNvPr id="59" name="Freeform 140">
              <a:extLst>
                <a:ext uri="{FF2B5EF4-FFF2-40B4-BE49-F238E27FC236}">
                  <a16:creationId xmlns:a16="http://schemas.microsoft.com/office/drawing/2014/main" id="{F61D15A3-6A4A-4251-93BF-CD3E1FCF9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2496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0" name="Rectangle 148">
              <a:extLst>
                <a:ext uri="{FF2B5EF4-FFF2-40B4-BE49-F238E27FC236}">
                  <a16:creationId xmlns:a16="http://schemas.microsoft.com/office/drawing/2014/main" id="{5AEC0690-ACFB-4305-AEC0-9AB5B5654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256"/>
              <a:ext cx="43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>
                  <a:solidFill>
                    <a:srgbClr val="0000FF"/>
                  </a:solidFill>
                </a:rPr>
                <a:t>a, b</a:t>
              </a:r>
            </a:p>
          </p:txBody>
        </p:sp>
        <p:sp>
          <p:nvSpPr>
            <p:cNvPr id="61" name="Rectangle 153">
              <a:extLst>
                <a:ext uri="{FF2B5EF4-FFF2-40B4-BE49-F238E27FC236}">
                  <a16:creationId xmlns:a16="http://schemas.microsoft.com/office/drawing/2014/main" id="{02F9A6C1-4FCC-43D3-B7CA-2385866A0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120"/>
              <a:ext cx="221" cy="2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62" name="Oval 155">
              <a:extLst>
                <a:ext uri="{FF2B5EF4-FFF2-40B4-BE49-F238E27FC236}">
                  <a16:creationId xmlns:a16="http://schemas.microsoft.com/office/drawing/2014/main" id="{0F148387-6357-4348-BCC9-5EF5D54C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736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 dirty="0" err="1">
                  <a:solidFill>
                    <a:srgbClr val="0000FF"/>
                  </a:solidFill>
                </a:rPr>
                <a:t>s</a:t>
              </a:r>
              <a:r>
                <a:rPr lang="en-US" altLang="zh-CN" b="1" baseline="-25000" dirty="0" err="1">
                  <a:solidFill>
                    <a:srgbClr val="0000FF"/>
                  </a:solidFill>
                </a:rPr>
                <a:t>d</a:t>
              </a:r>
              <a:endParaRPr lang="en-US" altLang="zh-CN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3" name="Line 156">
              <a:extLst>
                <a:ext uri="{FF2B5EF4-FFF2-40B4-BE49-F238E27FC236}">
                  <a16:creationId xmlns:a16="http://schemas.microsoft.com/office/drawing/2014/main" id="{98204774-2EBE-482B-B0C0-F6928F6DB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880"/>
              <a:ext cx="43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" name="Rectangle 157">
              <a:extLst>
                <a:ext uri="{FF2B5EF4-FFF2-40B4-BE49-F238E27FC236}">
                  <a16:creationId xmlns:a16="http://schemas.microsoft.com/office/drawing/2014/main" id="{2CA4EA62-7C06-49F4-9F86-5BF45B5E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40"/>
              <a:ext cx="221" cy="2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65" name="Line 159">
              <a:extLst>
                <a:ext uri="{FF2B5EF4-FFF2-40B4-BE49-F238E27FC236}">
                  <a16:creationId xmlns:a16="http://schemas.microsoft.com/office/drawing/2014/main" id="{0FCA9078-1980-480A-AFF5-3E528E166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024"/>
              <a:ext cx="0" cy="33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EA806CD-BF6F-4BE0-9B40-007DA0C10D81}"/>
              </a:ext>
            </a:extLst>
          </p:cNvPr>
          <p:cNvGrpSpPr/>
          <p:nvPr/>
        </p:nvGrpSpPr>
        <p:grpSpPr>
          <a:xfrm>
            <a:off x="323850" y="4449764"/>
            <a:ext cx="4114800" cy="2090738"/>
            <a:chOff x="323850" y="4449764"/>
            <a:chExt cx="4114800" cy="2090738"/>
          </a:xfrm>
        </p:grpSpPr>
        <p:grpSp>
          <p:nvGrpSpPr>
            <p:cNvPr id="404640" name="Group 160">
              <a:extLst>
                <a:ext uri="{FF2B5EF4-FFF2-40B4-BE49-F238E27FC236}">
                  <a16:creationId xmlns:a16="http://schemas.microsoft.com/office/drawing/2014/main" id="{66CACFC5-F8EB-40A2-9D98-AA350A29B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" y="4449764"/>
              <a:ext cx="4114800" cy="2090738"/>
              <a:chOff x="2448" y="2763"/>
              <a:chExt cx="2592" cy="1317"/>
            </a:xfrm>
          </p:grpSpPr>
          <p:sp>
            <p:nvSpPr>
              <p:cNvPr id="404611" name="Oval 131">
                <a:extLst>
                  <a:ext uri="{FF2B5EF4-FFF2-40B4-BE49-F238E27FC236}">
                    <a16:creationId xmlns:a16="http://schemas.microsoft.com/office/drawing/2014/main" id="{0B5C41E2-D47E-4043-8BFD-B5703E83D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3398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/>
              <a:p>
                <a:pPr algn="l"/>
                <a:r>
                  <a:rPr lang="en-US" altLang="zh-CN" b="1"/>
                  <a:t>B</a:t>
                </a:r>
              </a:p>
            </p:txBody>
          </p:sp>
          <p:grpSp>
            <p:nvGrpSpPr>
              <p:cNvPr id="404612" name="Group 132">
                <a:extLst>
                  <a:ext uri="{FF2B5EF4-FFF2-40B4-BE49-F238E27FC236}">
                    <a16:creationId xmlns:a16="http://schemas.microsoft.com/office/drawing/2014/main" id="{D9A0445F-B524-4DC1-9DEB-87904B2C75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7" y="3398"/>
                <a:ext cx="273" cy="294"/>
                <a:chOff x="7120" y="12162"/>
                <a:chExt cx="425" cy="425"/>
              </a:xfrm>
            </p:grpSpPr>
            <p:sp>
              <p:nvSpPr>
                <p:cNvPr id="404613" name="Oval 133">
                  <a:extLst>
                    <a:ext uri="{FF2B5EF4-FFF2-40B4-BE49-F238E27FC236}">
                      <a16:creationId xmlns:a16="http://schemas.microsoft.com/office/drawing/2014/main" id="{BAA0A702-F0DD-4FD1-BF3B-D9CE4466E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/>
                <a:p>
                  <a:pPr algn="just"/>
                  <a:endParaRPr lang="zh-CN" altLang="en-US" sz="1000" b="1"/>
                </a:p>
              </p:txBody>
            </p:sp>
            <p:sp>
              <p:nvSpPr>
                <p:cNvPr id="404614" name="Oval 134">
                  <a:extLst>
                    <a:ext uri="{FF2B5EF4-FFF2-40B4-BE49-F238E27FC236}">
                      <a16:creationId xmlns:a16="http://schemas.microsoft.com/office/drawing/2014/main" id="{05D99A8F-CAEC-4633-AC8B-6F7101A1A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lstStyle/>
                <a:p>
                  <a:pPr algn="just"/>
                  <a:r>
                    <a:rPr lang="en-US" altLang="zh-CN" b="1"/>
                    <a:t>D</a:t>
                  </a:r>
                </a:p>
              </p:txBody>
            </p:sp>
          </p:grpSp>
          <p:sp>
            <p:nvSpPr>
              <p:cNvPr id="404615" name="Line 135">
                <a:extLst>
                  <a:ext uri="{FF2B5EF4-FFF2-40B4-BE49-F238E27FC236}">
                    <a16:creationId xmlns:a16="http://schemas.microsoft.com/office/drawing/2014/main" id="{CF8E44A5-4627-40B1-BC48-DBB25E8E0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523"/>
                <a:ext cx="6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4400" tIns="28800" rIns="14400" bIns="46800"/>
              <a:lstStyle/>
              <a:p>
                <a:endParaRPr lang="zh-CN" altLang="en-US"/>
              </a:p>
            </p:txBody>
          </p:sp>
          <p:sp>
            <p:nvSpPr>
              <p:cNvPr id="404616" name="Line 136">
                <a:extLst>
                  <a:ext uri="{FF2B5EF4-FFF2-40B4-BE49-F238E27FC236}">
                    <a16:creationId xmlns:a16="http://schemas.microsoft.com/office/drawing/2014/main" id="{AC47C227-4F9A-484E-8CC9-312F8CE35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4" y="3535"/>
                <a:ext cx="5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17" name="Rectangle 137">
                <a:extLst>
                  <a:ext uri="{FF2B5EF4-FFF2-40B4-BE49-F238E27FC236}">
                    <a16:creationId xmlns:a16="http://schemas.microsoft.com/office/drawing/2014/main" id="{6D5BC9DB-58AF-4991-B164-87B1A8C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88"/>
                <a:ext cx="472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b="1"/>
                  <a:t>开始</a:t>
                </a:r>
              </a:p>
            </p:txBody>
          </p:sp>
          <p:sp>
            <p:nvSpPr>
              <p:cNvPr id="404618" name="Rectangle 138">
                <a:extLst>
                  <a:ext uri="{FF2B5EF4-FFF2-40B4-BE49-F238E27FC236}">
                    <a16:creationId xmlns:a16="http://schemas.microsoft.com/office/drawing/2014/main" id="{B1C107CA-B691-42AF-AE99-DA97CD0F6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" y="3295"/>
                <a:ext cx="221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/>
                  <a:t>a</a:t>
                </a:r>
              </a:p>
            </p:txBody>
          </p:sp>
          <p:sp>
            <p:nvSpPr>
              <p:cNvPr id="404619" name="Line 139">
                <a:extLst>
                  <a:ext uri="{FF2B5EF4-FFF2-40B4-BE49-F238E27FC236}">
                    <a16:creationId xmlns:a16="http://schemas.microsoft.com/office/drawing/2014/main" id="{5BD804F0-1815-4D00-A927-98C6CCAD6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2" y="3536"/>
                <a:ext cx="5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21" name="Oval 141">
                <a:extLst>
                  <a:ext uri="{FF2B5EF4-FFF2-40B4-BE49-F238E27FC236}">
                    <a16:creationId xmlns:a16="http://schemas.microsoft.com/office/drawing/2014/main" id="{8941CFC5-CBC6-4796-8F60-1B73C0E4F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3384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/>
              <a:p>
                <a:pPr algn="l"/>
                <a:r>
                  <a:rPr lang="en-US" altLang="zh-CN" b="1"/>
                  <a:t>A</a:t>
                </a:r>
              </a:p>
            </p:txBody>
          </p:sp>
          <p:sp>
            <p:nvSpPr>
              <p:cNvPr id="404622" name="Freeform 142">
                <a:extLst>
                  <a:ext uri="{FF2B5EF4-FFF2-40B4-BE49-F238E27FC236}">
                    <a16:creationId xmlns:a16="http://schemas.microsoft.com/office/drawing/2014/main" id="{BBD98D9A-F703-40B8-8BC9-6DAC88746C3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942" y="3693"/>
                <a:ext cx="191" cy="23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23" name="Rectangle 143">
                <a:extLst>
                  <a:ext uri="{FF2B5EF4-FFF2-40B4-BE49-F238E27FC236}">
                    <a16:creationId xmlns:a16="http://schemas.microsoft.com/office/drawing/2014/main" id="{7C948E67-9302-4014-9505-8FB1BD6F1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3844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/>
                  <a:t>a</a:t>
                </a:r>
              </a:p>
            </p:txBody>
          </p:sp>
          <p:sp>
            <p:nvSpPr>
              <p:cNvPr id="404624" name="Rectangle 144">
                <a:extLst>
                  <a:ext uri="{FF2B5EF4-FFF2-40B4-BE49-F238E27FC236}">
                    <a16:creationId xmlns:a16="http://schemas.microsoft.com/office/drawing/2014/main" id="{E07BBC3C-FAE9-4104-A9F6-A9DEEF4A8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6" y="3326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/>
                  <a:t>b</a:t>
                </a:r>
              </a:p>
            </p:txBody>
          </p:sp>
          <p:sp>
            <p:nvSpPr>
              <p:cNvPr id="404625" name="Rectangle 145">
                <a:extLst>
                  <a:ext uri="{FF2B5EF4-FFF2-40B4-BE49-F238E27FC236}">
                    <a16:creationId xmlns:a16="http://schemas.microsoft.com/office/drawing/2014/main" id="{C04A7128-33C8-4DF4-B87A-DF532A82B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2986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/>
                  <a:t>b</a:t>
                </a:r>
              </a:p>
            </p:txBody>
          </p:sp>
          <p:sp>
            <p:nvSpPr>
              <p:cNvPr id="404626" name="Freeform 146">
                <a:extLst>
                  <a:ext uri="{FF2B5EF4-FFF2-40B4-BE49-F238E27FC236}">
                    <a16:creationId xmlns:a16="http://schemas.microsoft.com/office/drawing/2014/main" id="{4A2CFD16-AA63-4864-A110-94C250AD9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3" y="3612"/>
                <a:ext cx="578" cy="106"/>
              </a:xfrm>
              <a:custGeom>
                <a:avLst/>
                <a:gdLst>
                  <a:gd name="T0" fmla="*/ 900 w 900"/>
                  <a:gd name="T1" fmla="*/ 0 h 154"/>
                  <a:gd name="T2" fmla="*/ 435 w 900"/>
                  <a:gd name="T3" fmla="*/ 151 h 154"/>
                  <a:gd name="T4" fmla="*/ 0 w 900"/>
                  <a:gd name="T5" fmla="*/ 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0" h="154">
                    <a:moveTo>
                      <a:pt x="900" y="0"/>
                    </a:moveTo>
                    <a:cubicBezTo>
                      <a:pt x="823" y="25"/>
                      <a:pt x="585" y="148"/>
                      <a:pt x="435" y="151"/>
                    </a:cubicBezTo>
                    <a:cubicBezTo>
                      <a:pt x="285" y="154"/>
                      <a:pt x="91" y="44"/>
                      <a:pt x="0" y="16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27" name="Rectangle 147">
                <a:extLst>
                  <a:ext uri="{FF2B5EF4-FFF2-40B4-BE49-F238E27FC236}">
                    <a16:creationId xmlns:a16="http://schemas.microsoft.com/office/drawing/2014/main" id="{9BB8AFB4-F38F-413E-83CD-51265B166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5" y="3649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/>
                  <a:t>a</a:t>
                </a:r>
              </a:p>
            </p:txBody>
          </p:sp>
          <p:sp>
            <p:nvSpPr>
              <p:cNvPr id="404629" name="Oval 149">
                <a:extLst>
                  <a:ext uri="{FF2B5EF4-FFF2-40B4-BE49-F238E27FC236}">
                    <a16:creationId xmlns:a16="http://schemas.microsoft.com/office/drawing/2014/main" id="{10B606D1-F7D4-4C1D-AEF4-34C4DA818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763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/>
              <a:p>
                <a:pPr algn="l"/>
                <a:r>
                  <a:rPr lang="en-US" altLang="zh-CN" b="1" dirty="0"/>
                  <a:t>C</a:t>
                </a:r>
              </a:p>
            </p:txBody>
          </p:sp>
          <p:sp>
            <p:nvSpPr>
              <p:cNvPr id="404630" name="Line 150">
                <a:extLst>
                  <a:ext uri="{FF2B5EF4-FFF2-40B4-BE49-F238E27FC236}">
                    <a16:creationId xmlns:a16="http://schemas.microsoft.com/office/drawing/2014/main" id="{2064EDD3-85FE-456C-96E9-D2EF9069D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7" y="2972"/>
                <a:ext cx="607" cy="4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31" name="Line 151">
                <a:extLst>
                  <a:ext uri="{FF2B5EF4-FFF2-40B4-BE49-F238E27FC236}">
                    <a16:creationId xmlns:a16="http://schemas.microsoft.com/office/drawing/2014/main" id="{26D71923-B9D9-4481-8B73-BF389147F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8" y="3074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34" name="Rectangle 154">
                <a:extLst>
                  <a:ext uri="{FF2B5EF4-FFF2-40B4-BE49-F238E27FC236}">
                    <a16:creationId xmlns:a16="http://schemas.microsoft.com/office/drawing/2014/main" id="{2339B508-DC66-4F43-8DCB-8395993F5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3038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/>
                  <a:t>a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1D4C8A0-84D9-47FA-97A4-03E562A3ADCE}"/>
                </a:ext>
              </a:extLst>
            </p:cNvPr>
            <p:cNvSpPr txBox="1"/>
            <p:nvPr/>
          </p:nvSpPr>
          <p:spPr>
            <a:xfrm>
              <a:off x="736615" y="6013779"/>
              <a:ext cx="622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</a:t>
              </a:r>
              <a:r>
                <a:rPr lang="en-US" altLang="zh-CN" sz="2800" b="1" baseline="-25000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zh-CN" altLang="en-US" sz="2800" b="1" baseline="-25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006EB68-18AD-4925-AC85-061D6EC72B2E}"/>
              </a:ext>
            </a:extLst>
          </p:cNvPr>
          <p:cNvGrpSpPr/>
          <p:nvPr/>
        </p:nvGrpSpPr>
        <p:grpSpPr>
          <a:xfrm>
            <a:off x="4724400" y="3777952"/>
            <a:ext cx="4114800" cy="2819400"/>
            <a:chOff x="4724400" y="3777952"/>
            <a:chExt cx="4114800" cy="2819400"/>
          </a:xfrm>
        </p:grpSpPr>
        <p:grpSp>
          <p:nvGrpSpPr>
            <p:cNvPr id="404668" name="Group 188">
              <a:extLst>
                <a:ext uri="{FF2B5EF4-FFF2-40B4-BE49-F238E27FC236}">
                  <a16:creationId xmlns:a16="http://schemas.microsoft.com/office/drawing/2014/main" id="{425F18F5-3BF2-4E1F-9884-84A429E7C7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4400" y="3777952"/>
              <a:ext cx="4114800" cy="2819400"/>
              <a:chOff x="1536" y="2352"/>
              <a:chExt cx="2592" cy="1776"/>
            </a:xfrm>
          </p:grpSpPr>
          <p:sp>
            <p:nvSpPr>
              <p:cNvPr id="404669" name="Oval 189">
                <a:extLst>
                  <a:ext uri="{FF2B5EF4-FFF2-40B4-BE49-F238E27FC236}">
                    <a16:creationId xmlns:a16="http://schemas.microsoft.com/office/drawing/2014/main" id="{51FBAFB3-3618-4EAF-B04C-C4D8C521B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8" y="3446"/>
                <a:ext cx="273" cy="294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/>
              <a:p>
                <a:pPr algn="l"/>
                <a:r>
                  <a:rPr lang="en-US" altLang="zh-CN" b="1"/>
                  <a:t>B</a:t>
                </a:r>
              </a:p>
            </p:txBody>
          </p:sp>
          <p:grpSp>
            <p:nvGrpSpPr>
              <p:cNvPr id="404670" name="Group 190">
                <a:extLst>
                  <a:ext uri="{FF2B5EF4-FFF2-40B4-BE49-F238E27FC236}">
                    <a16:creationId xmlns:a16="http://schemas.microsoft.com/office/drawing/2014/main" id="{DCE44E60-EE22-4909-8DD6-6E9D7EBC4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5" y="3446"/>
                <a:ext cx="273" cy="294"/>
                <a:chOff x="7120" y="12162"/>
                <a:chExt cx="425" cy="425"/>
              </a:xfrm>
            </p:grpSpPr>
            <p:sp>
              <p:nvSpPr>
                <p:cNvPr id="404671" name="Oval 191">
                  <a:extLst>
                    <a:ext uri="{FF2B5EF4-FFF2-40B4-BE49-F238E27FC236}">
                      <a16:creationId xmlns:a16="http://schemas.microsoft.com/office/drawing/2014/main" id="{2DB3FA3B-54FE-4957-A6FD-F2F81DC77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/>
                <a:p>
                  <a:pPr algn="just"/>
                  <a:endParaRPr lang="zh-CN" altLang="en-US" sz="1000" b="1"/>
                </a:p>
              </p:txBody>
            </p:sp>
            <p:sp>
              <p:nvSpPr>
                <p:cNvPr id="404672" name="Oval 192">
                  <a:extLst>
                    <a:ext uri="{FF2B5EF4-FFF2-40B4-BE49-F238E27FC236}">
                      <a16:creationId xmlns:a16="http://schemas.microsoft.com/office/drawing/2014/main" id="{DE81DC15-4C4E-46A2-8B62-5FC27CFA79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lstStyle/>
                <a:p>
                  <a:pPr algn="just"/>
                  <a:r>
                    <a:rPr lang="en-US" altLang="zh-CN" b="1"/>
                    <a:t>D</a:t>
                  </a:r>
                </a:p>
              </p:txBody>
            </p:sp>
          </p:grpSp>
          <p:sp>
            <p:nvSpPr>
              <p:cNvPr id="404673" name="Line 193">
                <a:extLst>
                  <a:ext uri="{FF2B5EF4-FFF2-40B4-BE49-F238E27FC236}">
                    <a16:creationId xmlns:a16="http://schemas.microsoft.com/office/drawing/2014/main" id="{FB208EA5-39D1-4C89-8EAB-EA8AF5D90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571"/>
                <a:ext cx="607" cy="0"/>
              </a:xfrm>
              <a:prstGeom prst="line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4400" tIns="28800" rIns="14400" bIns="46800"/>
              <a:lstStyle/>
              <a:p>
                <a:endParaRPr lang="zh-CN" altLang="en-US"/>
              </a:p>
            </p:txBody>
          </p:sp>
          <p:sp>
            <p:nvSpPr>
              <p:cNvPr id="404674" name="Line 194">
                <a:extLst>
                  <a:ext uri="{FF2B5EF4-FFF2-40B4-BE49-F238E27FC236}">
                    <a16:creationId xmlns:a16="http://schemas.microsoft.com/office/drawing/2014/main" id="{253C2965-EA9C-4D63-87DF-AD71B2345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2" y="3583"/>
                <a:ext cx="549" cy="0"/>
              </a:xfrm>
              <a:prstGeom prst="line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75" name="Rectangle 195">
                <a:extLst>
                  <a:ext uri="{FF2B5EF4-FFF2-40B4-BE49-F238E27FC236}">
                    <a16:creationId xmlns:a16="http://schemas.microsoft.com/office/drawing/2014/main" id="{411885C9-1BA9-4B88-97CD-F1B37C8B5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336"/>
                <a:ext cx="472" cy="27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b="1"/>
                  <a:t>开始</a:t>
                </a:r>
              </a:p>
            </p:txBody>
          </p:sp>
          <p:sp>
            <p:nvSpPr>
              <p:cNvPr id="404676" name="Rectangle 196">
                <a:extLst>
                  <a:ext uri="{FF2B5EF4-FFF2-40B4-BE49-F238E27FC236}">
                    <a16:creationId xmlns:a16="http://schemas.microsoft.com/office/drawing/2014/main" id="{533F0AB3-9DD4-49B9-B834-09CB1C719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7" y="3343"/>
                <a:ext cx="221" cy="23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/>
                  <a:t>a</a:t>
                </a:r>
              </a:p>
            </p:txBody>
          </p:sp>
          <p:sp>
            <p:nvSpPr>
              <p:cNvPr id="404677" name="Line 197">
                <a:extLst>
                  <a:ext uri="{FF2B5EF4-FFF2-40B4-BE49-F238E27FC236}">
                    <a16:creationId xmlns:a16="http://schemas.microsoft.com/office/drawing/2014/main" id="{E721CBC1-1392-4756-8123-53B907E82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0" y="3584"/>
                <a:ext cx="549" cy="0"/>
              </a:xfrm>
              <a:prstGeom prst="line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78" name="Freeform 198">
                <a:extLst>
                  <a:ext uri="{FF2B5EF4-FFF2-40B4-BE49-F238E27FC236}">
                    <a16:creationId xmlns:a16="http://schemas.microsoft.com/office/drawing/2014/main" id="{281BB748-6A82-431E-919F-08F714A0C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9" y="2571"/>
                <a:ext cx="191" cy="23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79" name="Oval 199">
                <a:extLst>
                  <a:ext uri="{FF2B5EF4-FFF2-40B4-BE49-F238E27FC236}">
                    <a16:creationId xmlns:a16="http://schemas.microsoft.com/office/drawing/2014/main" id="{472D0C98-08B4-4749-AA2C-0E10707EE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3432"/>
                <a:ext cx="273" cy="294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/>
              <a:p>
                <a:pPr algn="l"/>
                <a:r>
                  <a:rPr lang="en-US" altLang="zh-CN" b="1"/>
                  <a:t>A</a:t>
                </a:r>
              </a:p>
            </p:txBody>
          </p:sp>
          <p:sp>
            <p:nvSpPr>
              <p:cNvPr id="404680" name="Freeform 200">
                <a:extLst>
                  <a:ext uri="{FF2B5EF4-FFF2-40B4-BE49-F238E27FC236}">
                    <a16:creationId xmlns:a16="http://schemas.microsoft.com/office/drawing/2014/main" id="{3F9AD7EB-1010-4C25-81CF-17B8259743F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030" y="3741"/>
                <a:ext cx="191" cy="23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81" name="Rectangle 201">
                <a:extLst>
                  <a:ext uri="{FF2B5EF4-FFF2-40B4-BE49-F238E27FC236}">
                    <a16:creationId xmlns:a16="http://schemas.microsoft.com/office/drawing/2014/main" id="{BD40667B-CAF2-4362-88D9-A3CB7692F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" y="3892"/>
                <a:ext cx="222" cy="2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 dirty="0"/>
                  <a:t>a</a:t>
                </a:r>
              </a:p>
            </p:txBody>
          </p:sp>
          <p:sp>
            <p:nvSpPr>
              <p:cNvPr id="404682" name="Rectangle 202">
                <a:extLst>
                  <a:ext uri="{FF2B5EF4-FFF2-40B4-BE49-F238E27FC236}">
                    <a16:creationId xmlns:a16="http://schemas.microsoft.com/office/drawing/2014/main" id="{C9679C78-AB0A-4330-8045-356F0F136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3374"/>
                <a:ext cx="221" cy="2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/>
                  <a:t>b</a:t>
                </a:r>
              </a:p>
            </p:txBody>
          </p:sp>
          <p:sp>
            <p:nvSpPr>
              <p:cNvPr id="404683" name="Rectangle 203">
                <a:extLst>
                  <a:ext uri="{FF2B5EF4-FFF2-40B4-BE49-F238E27FC236}">
                    <a16:creationId xmlns:a16="http://schemas.microsoft.com/office/drawing/2014/main" id="{35AE796D-1F28-41C6-8471-5F294452F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0" y="3034"/>
                <a:ext cx="221" cy="2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/>
                  <a:t>b</a:t>
                </a:r>
              </a:p>
            </p:txBody>
          </p:sp>
          <p:sp>
            <p:nvSpPr>
              <p:cNvPr id="404684" name="Freeform 204">
                <a:extLst>
                  <a:ext uri="{FF2B5EF4-FFF2-40B4-BE49-F238E27FC236}">
                    <a16:creationId xmlns:a16="http://schemas.microsoft.com/office/drawing/2014/main" id="{23AE64A5-62DC-4D4A-B17B-35DFA1787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1" y="3660"/>
                <a:ext cx="578" cy="106"/>
              </a:xfrm>
              <a:custGeom>
                <a:avLst/>
                <a:gdLst>
                  <a:gd name="T0" fmla="*/ 900 w 900"/>
                  <a:gd name="T1" fmla="*/ 0 h 154"/>
                  <a:gd name="T2" fmla="*/ 435 w 900"/>
                  <a:gd name="T3" fmla="*/ 151 h 154"/>
                  <a:gd name="T4" fmla="*/ 0 w 900"/>
                  <a:gd name="T5" fmla="*/ 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0" h="154">
                    <a:moveTo>
                      <a:pt x="900" y="0"/>
                    </a:moveTo>
                    <a:cubicBezTo>
                      <a:pt x="823" y="25"/>
                      <a:pt x="585" y="148"/>
                      <a:pt x="435" y="151"/>
                    </a:cubicBezTo>
                    <a:cubicBezTo>
                      <a:pt x="285" y="154"/>
                      <a:pt x="91" y="44"/>
                      <a:pt x="0" y="16"/>
                    </a:cubicBezTo>
                  </a:path>
                </a:pathLst>
              </a:custGeom>
              <a:noFill/>
              <a:ln w="25400" cap="flat" cmpd="sng">
                <a:solidFill>
                  <a:srgbClr val="7030A0"/>
                </a:solidFill>
                <a:prstDash val="solid"/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85" name="Rectangle 205">
                <a:extLst>
                  <a:ext uri="{FF2B5EF4-FFF2-40B4-BE49-F238E27FC236}">
                    <a16:creationId xmlns:a16="http://schemas.microsoft.com/office/drawing/2014/main" id="{C623A769-4577-412B-859B-98506A592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3697"/>
                <a:ext cx="222" cy="2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/>
                  <a:t>a</a:t>
                </a:r>
              </a:p>
            </p:txBody>
          </p:sp>
          <p:sp>
            <p:nvSpPr>
              <p:cNvPr id="404686" name="Rectangle 206">
                <a:extLst>
                  <a:ext uri="{FF2B5EF4-FFF2-40B4-BE49-F238E27FC236}">
                    <a16:creationId xmlns:a16="http://schemas.microsoft.com/office/drawing/2014/main" id="{4B97B675-1EF6-40F0-89DB-14667DF87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8" y="2352"/>
                <a:ext cx="222" cy="2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/>
                  <a:t>b</a:t>
                </a:r>
              </a:p>
            </p:txBody>
          </p:sp>
          <p:sp>
            <p:nvSpPr>
              <p:cNvPr id="404687" name="Oval 207">
                <a:extLst>
                  <a:ext uri="{FF2B5EF4-FFF2-40B4-BE49-F238E27FC236}">
                    <a16:creationId xmlns:a16="http://schemas.microsoft.com/office/drawing/2014/main" id="{D531AA4B-49B4-4434-A8F2-6F621885D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7" y="2811"/>
                <a:ext cx="273" cy="294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/>
              <a:p>
                <a:pPr algn="l"/>
                <a:r>
                  <a:rPr lang="en-US" altLang="zh-CN" b="1" dirty="0"/>
                  <a:t>C</a:t>
                </a:r>
              </a:p>
            </p:txBody>
          </p:sp>
          <p:sp>
            <p:nvSpPr>
              <p:cNvPr id="404688" name="Line 208">
                <a:extLst>
                  <a:ext uri="{FF2B5EF4-FFF2-40B4-BE49-F238E27FC236}">
                    <a16:creationId xmlns:a16="http://schemas.microsoft.com/office/drawing/2014/main" id="{123EBC1D-C3C6-4AB5-9693-ED629D700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5" y="3020"/>
                <a:ext cx="607" cy="435"/>
              </a:xfrm>
              <a:prstGeom prst="line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89" name="Line 209">
                <a:extLst>
                  <a:ext uri="{FF2B5EF4-FFF2-40B4-BE49-F238E27FC236}">
                    <a16:creationId xmlns:a16="http://schemas.microsoft.com/office/drawing/2014/main" id="{62B89E02-5967-400D-A91D-5FEF65B27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6" y="3122"/>
                <a:ext cx="0" cy="310"/>
              </a:xfrm>
              <a:prstGeom prst="line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90" name="Line 210">
                <a:extLst>
                  <a:ext uri="{FF2B5EF4-FFF2-40B4-BE49-F238E27FC236}">
                    <a16:creationId xmlns:a16="http://schemas.microsoft.com/office/drawing/2014/main" id="{036A84DA-A66D-4EB9-B0F6-C64025224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99" y="3010"/>
                <a:ext cx="607" cy="435"/>
              </a:xfrm>
              <a:prstGeom prst="line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404691" name="Rectangle 211">
                <a:extLst>
                  <a:ext uri="{FF2B5EF4-FFF2-40B4-BE49-F238E27FC236}">
                    <a16:creationId xmlns:a16="http://schemas.microsoft.com/office/drawing/2014/main" id="{24AD97A2-8612-4B15-9335-6C9FE85B5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3034"/>
                <a:ext cx="221" cy="2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/>
                  <a:t>b</a:t>
                </a:r>
              </a:p>
            </p:txBody>
          </p:sp>
          <p:sp>
            <p:nvSpPr>
              <p:cNvPr id="404692" name="Rectangle 212">
                <a:extLst>
                  <a:ext uri="{FF2B5EF4-FFF2-40B4-BE49-F238E27FC236}">
                    <a16:creationId xmlns:a16="http://schemas.microsoft.com/office/drawing/2014/main" id="{0EBE0899-5E08-43A1-A285-09BDF752F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3086"/>
                <a:ext cx="222" cy="2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b="1" i="1"/>
                  <a:t>a</a:t>
                </a:r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03F0639-7A8A-45C9-813D-3BB7D9D9D4CA}"/>
                </a:ext>
              </a:extLst>
            </p:cNvPr>
            <p:cNvSpPr txBox="1"/>
            <p:nvPr/>
          </p:nvSpPr>
          <p:spPr>
            <a:xfrm>
              <a:off x="5101853" y="6070630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</a:t>
              </a:r>
              <a:r>
                <a:rPr lang="en-US" altLang="zh-CN" sz="2800" b="1" baseline="-25000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zh-CN" altLang="en-US" sz="2800" b="1" baseline="-25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928802"/>
            <a:ext cx="8215312" cy="464344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可区别的状态</a:t>
            </a: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P,Q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S,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字符串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w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把状态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和状态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区别开，</a:t>
            </a:r>
            <a:r>
              <a:rPr lang="zh-CN" altLang="en-US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iff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从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P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出发，读过字符串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w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，停在一个</a:t>
            </a:r>
            <a:r>
              <a:rPr lang="zh-CN" altLang="en-US" sz="2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非接受状态</a:t>
            </a:r>
            <a:r>
              <a:rPr lang="en-US" altLang="zh-CN" sz="2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C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，而从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出发，读过字符串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w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，最终停在一个</a:t>
            </a:r>
            <a:r>
              <a:rPr lang="zh-CN" altLang="en-US" sz="2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接受状态</a:t>
            </a:r>
            <a:r>
              <a:rPr lang="en-US" altLang="zh-CN" sz="2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F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或者：</a:t>
            </a:r>
            <a:endParaRPr lang="en-US" altLang="zh-CN" sz="24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从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P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出发，读过字符串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w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，最终停在一个</a:t>
            </a:r>
            <a:r>
              <a:rPr lang="zh-CN" altLang="en-US" sz="2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接受状态</a:t>
            </a:r>
            <a:r>
              <a:rPr lang="en-US" altLang="zh-CN" sz="2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F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，而从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出发，读过字符串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w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，停在一个</a:t>
            </a:r>
            <a:r>
              <a:rPr lang="zh-CN" altLang="en-US" sz="2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非接受状态</a:t>
            </a:r>
            <a:r>
              <a:rPr lang="en-US" altLang="zh-CN" sz="24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D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。</a:t>
            </a:r>
            <a:endParaRPr lang="en-US" altLang="zh-CN" sz="2400" b="1" dirty="0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不可区别的状态（等价状态）：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无任何串可用来像上面这样区别它们。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800" b="1" dirty="0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</p:txBody>
      </p:sp>
      <p:sp>
        <p:nvSpPr>
          <p:cNvPr id="6" name="Rectangle 31">
            <a:extLst>
              <a:ext uri="{FF2B5EF4-FFF2-40B4-BE49-F238E27FC236}">
                <a16:creationId xmlns:a16="http://schemas.microsoft.com/office/drawing/2014/main" id="{A8354603-3273-475E-B08D-FC8AB154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66" y="714356"/>
            <a:ext cx="6480956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2.3.4  DFA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的化简</a:t>
            </a:r>
          </a:p>
        </p:txBody>
      </p:sp>
    </p:spTree>
    <p:extLst>
      <p:ext uri="{BB962C8B-B14F-4D97-AF65-F5344CB8AC3E}">
        <p14:creationId xmlns:p14="http://schemas.microsoft.com/office/powerpoint/2010/main" val="20250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59" name="Rectangle 31">
            <a:extLst>
              <a:ext uri="{FF2B5EF4-FFF2-40B4-BE49-F238E27FC236}">
                <a16:creationId xmlns:a16="http://schemas.microsoft.com/office/drawing/2014/main" id="{23D99980-422E-42ED-8799-7EA7F3E1E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35" y="2006600"/>
            <a:ext cx="8569325" cy="4851400"/>
          </a:xfrm>
          <a:noFill/>
          <a:ln/>
        </p:spPr>
        <p:txBody>
          <a:bodyPr/>
          <a:lstStyle/>
          <a:p>
            <a:pPr lvl="1"/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是可区别的状态</a:t>
            </a:r>
          </a:p>
          <a:p>
            <a:pPr lvl="1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	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出发，读过单字符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构成的串，到达非接受状态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，而从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出发，读过串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，到达接受状态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是不可区别的状态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无任何串可用来像上面这样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区别它们</a:t>
            </a:r>
          </a:p>
        </p:txBody>
      </p:sp>
      <p:grpSp>
        <p:nvGrpSpPr>
          <p:cNvPr id="406586" name="Group 58">
            <a:extLst>
              <a:ext uri="{FF2B5EF4-FFF2-40B4-BE49-F238E27FC236}">
                <a16:creationId xmlns:a16="http://schemas.microsoft.com/office/drawing/2014/main" id="{41CD1F94-D887-40FE-8A98-B3024979F8BA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57600"/>
            <a:ext cx="4114800" cy="2819400"/>
            <a:chOff x="1536" y="2352"/>
            <a:chExt cx="2592" cy="1776"/>
          </a:xfrm>
        </p:grpSpPr>
        <p:sp>
          <p:nvSpPr>
            <p:cNvPr id="406587" name="Oval 59">
              <a:extLst>
                <a:ext uri="{FF2B5EF4-FFF2-40B4-BE49-F238E27FC236}">
                  <a16:creationId xmlns:a16="http://schemas.microsoft.com/office/drawing/2014/main" id="{3BAF3B8F-3EE3-437B-9ADC-1EFE1D8EC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3446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B</a:t>
              </a:r>
            </a:p>
          </p:txBody>
        </p:sp>
        <p:grpSp>
          <p:nvGrpSpPr>
            <p:cNvPr id="406588" name="Group 60">
              <a:extLst>
                <a:ext uri="{FF2B5EF4-FFF2-40B4-BE49-F238E27FC236}">
                  <a16:creationId xmlns:a16="http://schemas.microsoft.com/office/drawing/2014/main" id="{E17AE2AF-05AB-4A89-A97F-F2BC1165E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5" y="3446"/>
              <a:ext cx="273" cy="294"/>
              <a:chOff x="7120" y="12162"/>
              <a:chExt cx="425" cy="425"/>
            </a:xfrm>
          </p:grpSpPr>
          <p:sp>
            <p:nvSpPr>
              <p:cNvPr id="406589" name="Oval 61">
                <a:extLst>
                  <a:ext uri="{FF2B5EF4-FFF2-40B4-BE49-F238E27FC236}">
                    <a16:creationId xmlns:a16="http://schemas.microsoft.com/office/drawing/2014/main" id="{9E532209-BA88-4D4E-A7D8-0C7BE3976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06590" name="Oval 62">
                <a:extLst>
                  <a:ext uri="{FF2B5EF4-FFF2-40B4-BE49-F238E27FC236}">
                    <a16:creationId xmlns:a16="http://schemas.microsoft.com/office/drawing/2014/main" id="{61B4D375-74EC-4C9D-8250-64AE44DC2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406591" name="Line 63">
              <a:extLst>
                <a:ext uri="{FF2B5EF4-FFF2-40B4-BE49-F238E27FC236}">
                  <a16:creationId xmlns:a16="http://schemas.microsoft.com/office/drawing/2014/main" id="{745AAAA9-45D1-4FE6-B5BB-C88AC5C64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571"/>
              <a:ext cx="6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06592" name="Line 64">
              <a:extLst>
                <a:ext uri="{FF2B5EF4-FFF2-40B4-BE49-F238E27FC236}">
                  <a16:creationId xmlns:a16="http://schemas.microsoft.com/office/drawing/2014/main" id="{03083198-12B0-4E3D-A818-EA1D6DAF6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2" y="3583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593" name="Rectangle 65">
              <a:extLst>
                <a:ext uri="{FF2B5EF4-FFF2-40B4-BE49-F238E27FC236}">
                  <a16:creationId xmlns:a16="http://schemas.microsoft.com/office/drawing/2014/main" id="{AF94766C-997E-480D-9439-30448F156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336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06594" name="Rectangle 66">
              <a:extLst>
                <a:ext uri="{FF2B5EF4-FFF2-40B4-BE49-F238E27FC236}">
                  <a16:creationId xmlns:a16="http://schemas.microsoft.com/office/drawing/2014/main" id="{7D2AB13A-F67F-4023-BB1D-4AEF7913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3343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6595" name="Line 67">
              <a:extLst>
                <a:ext uri="{FF2B5EF4-FFF2-40B4-BE49-F238E27FC236}">
                  <a16:creationId xmlns:a16="http://schemas.microsoft.com/office/drawing/2014/main" id="{CEBA5219-C832-4942-AB85-270DFEC8F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0" y="3584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596" name="Freeform 68">
              <a:extLst>
                <a:ext uri="{FF2B5EF4-FFF2-40B4-BE49-F238E27FC236}">
                  <a16:creationId xmlns:a16="http://schemas.microsoft.com/office/drawing/2014/main" id="{CA2E8D16-89B6-48C4-ABCA-0F9010AAC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2571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597" name="Oval 69">
              <a:extLst>
                <a:ext uri="{FF2B5EF4-FFF2-40B4-BE49-F238E27FC236}">
                  <a16:creationId xmlns:a16="http://schemas.microsoft.com/office/drawing/2014/main" id="{F4D983B9-2FBC-417A-A3B4-ABB3AD2AE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3432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A</a:t>
              </a:r>
            </a:p>
          </p:txBody>
        </p:sp>
        <p:sp>
          <p:nvSpPr>
            <p:cNvPr id="406598" name="Freeform 70">
              <a:extLst>
                <a:ext uri="{FF2B5EF4-FFF2-40B4-BE49-F238E27FC236}">
                  <a16:creationId xmlns:a16="http://schemas.microsoft.com/office/drawing/2014/main" id="{DAFA3FA1-8CD0-43C8-882A-EFAFB50869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030" y="3741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599" name="Rectangle 71">
              <a:extLst>
                <a:ext uri="{FF2B5EF4-FFF2-40B4-BE49-F238E27FC236}">
                  <a16:creationId xmlns:a16="http://schemas.microsoft.com/office/drawing/2014/main" id="{8AD162B6-B39A-4564-802D-C46D5F70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389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6600" name="Rectangle 72">
              <a:extLst>
                <a:ext uri="{FF2B5EF4-FFF2-40B4-BE49-F238E27FC236}">
                  <a16:creationId xmlns:a16="http://schemas.microsoft.com/office/drawing/2014/main" id="{4A7E3F22-F34F-4512-B144-773A1D39F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337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6601" name="Rectangle 73">
              <a:extLst>
                <a:ext uri="{FF2B5EF4-FFF2-40B4-BE49-F238E27FC236}">
                  <a16:creationId xmlns:a16="http://schemas.microsoft.com/office/drawing/2014/main" id="{58C7A6B1-F78E-43AE-ABD8-193C4989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303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6602" name="Freeform 74">
              <a:extLst>
                <a:ext uri="{FF2B5EF4-FFF2-40B4-BE49-F238E27FC236}">
                  <a16:creationId xmlns:a16="http://schemas.microsoft.com/office/drawing/2014/main" id="{BA0FCEE7-E06A-401F-BD44-2E1331EF4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3660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603" name="Rectangle 75">
              <a:extLst>
                <a:ext uri="{FF2B5EF4-FFF2-40B4-BE49-F238E27FC236}">
                  <a16:creationId xmlns:a16="http://schemas.microsoft.com/office/drawing/2014/main" id="{4055F1A6-FC5B-4193-8114-CC9E0F5EB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3697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06604" name="Rectangle 76">
              <a:extLst>
                <a:ext uri="{FF2B5EF4-FFF2-40B4-BE49-F238E27FC236}">
                  <a16:creationId xmlns:a16="http://schemas.microsoft.com/office/drawing/2014/main" id="{B6D95A71-60D3-4C84-AAB9-4AA0B7476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235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6605" name="Oval 77">
              <a:extLst>
                <a:ext uri="{FF2B5EF4-FFF2-40B4-BE49-F238E27FC236}">
                  <a16:creationId xmlns:a16="http://schemas.microsoft.com/office/drawing/2014/main" id="{79EBAFA2-8CCC-44BB-A8CE-DC43CEC1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2811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C</a:t>
              </a:r>
            </a:p>
          </p:txBody>
        </p:sp>
        <p:sp>
          <p:nvSpPr>
            <p:cNvPr id="406606" name="Line 78">
              <a:extLst>
                <a:ext uri="{FF2B5EF4-FFF2-40B4-BE49-F238E27FC236}">
                  <a16:creationId xmlns:a16="http://schemas.microsoft.com/office/drawing/2014/main" id="{23155F63-6FF6-4B30-BF4B-1DCF1605E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5" y="3020"/>
              <a:ext cx="607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607" name="Line 79">
              <a:extLst>
                <a:ext uri="{FF2B5EF4-FFF2-40B4-BE49-F238E27FC236}">
                  <a16:creationId xmlns:a16="http://schemas.microsoft.com/office/drawing/2014/main" id="{402F2384-6B64-44C9-9515-1BD578E9A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3122"/>
              <a:ext cx="0" cy="3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608" name="Line 80">
              <a:extLst>
                <a:ext uri="{FF2B5EF4-FFF2-40B4-BE49-F238E27FC236}">
                  <a16:creationId xmlns:a16="http://schemas.microsoft.com/office/drawing/2014/main" id="{B29E53D3-1E3B-4581-85ED-CAE3B3B68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9" y="3010"/>
              <a:ext cx="607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06609" name="Rectangle 81">
              <a:extLst>
                <a:ext uri="{FF2B5EF4-FFF2-40B4-BE49-F238E27FC236}">
                  <a16:creationId xmlns:a16="http://schemas.microsoft.com/office/drawing/2014/main" id="{BAC4FB4E-2479-415F-9088-4969F566E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303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6610" name="Rectangle 82">
              <a:extLst>
                <a:ext uri="{FF2B5EF4-FFF2-40B4-BE49-F238E27FC236}">
                  <a16:creationId xmlns:a16="http://schemas.microsoft.com/office/drawing/2014/main" id="{D3D5CE70-8947-4276-BB36-B657D01EF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3086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</p:grpSp>
      <p:sp>
        <p:nvSpPr>
          <p:cNvPr id="29" name="Rectangle 31">
            <a:extLst>
              <a:ext uri="{FF2B5EF4-FFF2-40B4-BE49-F238E27FC236}">
                <a16:creationId xmlns:a16="http://schemas.microsoft.com/office/drawing/2014/main" id="{E4D0E7AF-3A5E-4287-A4B1-5B3430905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66" y="714356"/>
            <a:ext cx="6480956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2.3.4  DFA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的化简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6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6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06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0E355122-AE88-4033-907A-4DC000AAE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720" y="849288"/>
            <a:ext cx="4610472" cy="7509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</a:t>
            </a:r>
            <a:r>
              <a:rPr lang="en-US" altLang="zh-CN" sz="4000" b="1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.3</a:t>
            </a:r>
            <a:r>
              <a:rPr lang="zh-CN" altLang="en-US" sz="4000" b="1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词法错误</a:t>
            </a:r>
          </a:p>
        </p:txBody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90272305-4551-475D-8B5B-CFA3F661C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988840"/>
            <a:ext cx="8712645" cy="4781128"/>
          </a:xfrm>
          <a:noFill/>
        </p:spPr>
        <p:txBody>
          <a:bodyPr/>
          <a:lstStyle/>
          <a:p>
            <a:pPr marL="342900" lvl="1" indent="-342900" algn="just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3200" b="1" dirty="0">
                <a:latin typeface="Times New Roman" pitchFamily="18" charset="0"/>
                <a:ea typeface="华文新魏" pitchFamily="2" charset="-122"/>
                <a:cs typeface="+mn-cs"/>
              </a:rPr>
              <a:t>词法分析器对源程序采取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非常局部的观点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例：难以发现下面的错误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fi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(a == f (x) ) … 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在实数是“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数字串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.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数字串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”格式下，可以发现下面的错误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		123.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紧急方式的错误恢复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删掉当前若干个字符，直至能读出正确的记号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错误修补</a:t>
            </a:r>
          </a:p>
          <a:p>
            <a:pPr lvl="2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进行增、删、替换和交换字符的尝试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2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857375"/>
            <a:ext cx="8249542" cy="439102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kern="1200" dirty="0">
                <a:latin typeface="华文新魏" pitchFamily="2" charset="-122"/>
                <a:ea typeface="华文新魏" pitchFamily="2" charset="-122"/>
              </a:rPr>
              <a:t>2.DFA</a:t>
            </a:r>
            <a:r>
              <a:rPr lang="zh-CN" altLang="en-US" sz="2800" b="1" kern="1200" dirty="0">
                <a:latin typeface="华文新魏" pitchFamily="2" charset="-122"/>
                <a:ea typeface="华文新魏" pitchFamily="2" charset="-122"/>
              </a:rPr>
              <a:t>极小化算法</a:t>
            </a:r>
            <a:endParaRPr lang="en-US" altLang="zh-CN" sz="2800" b="1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基本思想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把状态集划分成互不相交的子集，使子集中的状态是等价的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化简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的算法主要步骤：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划分状态集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合并状态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取每组状态中代表状态，删去其他等价状态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若有</a:t>
            </a:r>
            <a:r>
              <a:rPr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死状态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不可达状态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，则把它们删去。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死状态：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无法达到终止状态的非终止状态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不可达状态：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不能从开始状态达到它的那些状态</a:t>
            </a:r>
          </a:p>
        </p:txBody>
      </p:sp>
      <p:sp>
        <p:nvSpPr>
          <p:cNvPr id="56324" name="Rectangle 31"/>
          <p:cNvSpPr>
            <a:spLocks noChangeArrowheads="1"/>
          </p:cNvSpPr>
          <p:nvPr/>
        </p:nvSpPr>
        <p:spPr bwMode="auto">
          <a:xfrm>
            <a:off x="1500166" y="714356"/>
            <a:ext cx="647223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2.3.4 DFA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的化简</a:t>
            </a:r>
          </a:p>
        </p:txBody>
      </p:sp>
    </p:spTree>
    <p:extLst>
      <p:ext uri="{BB962C8B-B14F-4D97-AF65-F5344CB8AC3E}">
        <p14:creationId xmlns:p14="http://schemas.microsoft.com/office/powerpoint/2010/main" val="126737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0250"/>
            <a:ext cx="8258204" cy="4500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altLang="zh-CN" sz="2800" b="1" dirty="0">
                <a:solidFill>
                  <a:srgbClr val="0066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3.DFA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极小化步骤</a:t>
            </a: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初始划分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：将状态集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按照</a:t>
            </a: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是否属于接受态集</a:t>
            </a: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划分为：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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={F, S-F}.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2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）设当前的划分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:={I</a:t>
            </a:r>
            <a:r>
              <a:rPr lang="en-US" altLang="zh-CN" sz="28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1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,I</a:t>
            </a:r>
            <a:r>
              <a:rPr lang="en-US" altLang="zh-CN" sz="28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2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,…,</a:t>
            </a:r>
            <a:r>
              <a:rPr lang="en-US" altLang="zh-CN" sz="2800" b="1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I</a:t>
            </a:r>
            <a:r>
              <a:rPr lang="en-US" altLang="zh-CN" sz="2800" b="1" baseline="-25000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m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},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考察子集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</a:t>
            </a:r>
            <a:r>
              <a:rPr lang="en-US" altLang="zh-CN" sz="28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：若存在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a,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使得</a:t>
            </a:r>
            <a:r>
              <a:rPr lang="en-US" altLang="zh-CN" sz="2800" b="1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sz="2800" b="1" baseline="-25000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u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=move(S</a:t>
            </a:r>
            <a:r>
              <a:rPr lang="en-US" altLang="zh-CN" sz="28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ip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 a) </a:t>
            </a: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I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j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  </a:t>
            </a:r>
            <a:r>
              <a:rPr lang="en-US" altLang="zh-CN" sz="2800" b="1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sz="2800" b="1" baseline="-25000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v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=move(</a:t>
            </a:r>
            <a:r>
              <a:rPr lang="en-US" altLang="zh-CN" sz="2800" b="1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sz="2800" b="1" baseline="-25000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iq</a:t>
            </a:r>
            <a:r>
              <a:rPr lang="en-US" altLang="zh-CN" sz="2800" b="1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,a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I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k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S</a:t>
            </a:r>
            <a:r>
              <a:rPr lang="en-US" altLang="zh-CN" sz="28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ip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和</a:t>
            </a:r>
            <a:r>
              <a:rPr lang="en-US" altLang="zh-CN" sz="2800" b="1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sz="2800" b="1" baseline="-25000" dirty="0" err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iq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可区分</a:t>
            </a:r>
            <a:r>
              <a:rPr lang="zh-CN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得到 </a:t>
            </a:r>
            <a:r>
              <a:rPr lang="zh-CN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新划分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</a:t>
            </a:r>
            <a:r>
              <a:rPr lang="en-US" altLang="zh-CN" sz="2800" b="1" baseline="-25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new</a:t>
            </a:r>
            <a:endParaRPr lang="zh-CN" altLang="en-US" sz="28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3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）若</a:t>
            </a:r>
            <a:r>
              <a:rPr lang="zh-CN" altLang="en-US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</a:t>
            </a:r>
            <a:r>
              <a:rPr lang="en-US" altLang="zh-CN" sz="2800" b="1" baseline="-250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new</a:t>
            </a:r>
            <a:r>
              <a:rPr lang="zh-CN" altLang="en-US" sz="28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不等于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,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则令 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=</a:t>
            </a:r>
            <a:r>
              <a:rPr lang="en-US" altLang="zh-CN" sz="28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new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.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转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2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）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4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）对于最终的，</a:t>
            </a: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从每个划分块中任选一状态为代表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，构成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S’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s</a:t>
            </a:r>
            <a:r>
              <a:rPr lang="en-US" altLang="zh-CN" sz="28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0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的代表为初态。若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</a:t>
            </a:r>
            <a:r>
              <a:rPr lang="en-US" altLang="zh-CN" sz="28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 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F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，则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</a:t>
            </a:r>
            <a:r>
              <a:rPr lang="en-US" altLang="zh-CN" sz="2800" b="1" baseline="-250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i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的代表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F’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；将引入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(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出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)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非代表的矢线引向代表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8134" name="Rectangle 31"/>
          <p:cNvSpPr>
            <a:spLocks noChangeArrowheads="1"/>
          </p:cNvSpPr>
          <p:nvPr/>
        </p:nvSpPr>
        <p:spPr bwMode="auto">
          <a:xfrm>
            <a:off x="1714480" y="714356"/>
            <a:ext cx="715803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2.3.4 DFA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的化简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9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2143116"/>
            <a:ext cx="5091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4. DFA</a:t>
            </a:r>
            <a:r>
              <a:rPr lang="zh-CN" altLang="en-US" sz="32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极小化的例子</a:t>
            </a:r>
            <a:r>
              <a:rPr lang="en-US" altLang="zh-CN" sz="32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32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2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en-US" sz="3200" b="1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28596" y="3000372"/>
            <a:ext cx="4714908" cy="353943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(1)  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={{0,1,2,3},{4}}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{0,1,2,3}</a:t>
            </a:r>
            <a:r>
              <a:rPr lang="en-US" altLang="zh-CN" sz="2800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={1}</a:t>
            </a:r>
            <a:r>
              <a:rPr lang="zh-CN" altLang="en-US" sz="2800" b="1" dirty="0">
                <a:solidFill>
                  <a:srgbClr val="002060"/>
                </a:solidFill>
                <a:sym typeface="Symbol" panose="05050102010706020507" pitchFamily="18" charset="2"/>
              </a:rPr>
              <a:t>未区分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{0,1,2}</a:t>
            </a:r>
            <a:r>
              <a:rPr lang="en-US" altLang="zh-CN" sz="2800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={2,3},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 {3}</a:t>
            </a:r>
            <a:r>
              <a:rPr lang="en-US" altLang="zh-CN" sz="2800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={4}, </a:t>
            </a:r>
            <a:r>
              <a:rPr lang="zh-CN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所以3 </a:t>
            </a:r>
            <a:r>
              <a:rPr lang="zh-CN" altLang="en-US" sz="2800" b="1" dirty="0">
                <a:solidFill>
                  <a:srgbClr val="002060"/>
                </a:solidFill>
                <a:sym typeface="Symbol" panose="05050102010706020507" pitchFamily="18" charset="2"/>
              </a:rPr>
              <a:t>与 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0,1,2 </a:t>
            </a:r>
            <a:r>
              <a:rPr lang="zh-CN" altLang="en-US" sz="2800" b="1" dirty="0">
                <a:solidFill>
                  <a:srgbClr val="002060"/>
                </a:solidFill>
                <a:sym typeface="Symbol" panose="05050102010706020507" pitchFamily="18" charset="2"/>
              </a:rPr>
              <a:t>可区分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 ={{0,1,2}, {3},{4}}</a:t>
            </a:r>
          </a:p>
        </p:txBody>
      </p:sp>
      <p:sp>
        <p:nvSpPr>
          <p:cNvPr id="58374" name="Rectangle 31"/>
          <p:cNvSpPr>
            <a:spLocks noChangeArrowheads="1"/>
          </p:cNvSpPr>
          <p:nvPr/>
        </p:nvSpPr>
        <p:spPr bwMode="auto">
          <a:xfrm>
            <a:off x="1500166" y="642918"/>
            <a:ext cx="5354759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2.3.4 DFA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的化简</a:t>
            </a: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500694" y="3643314"/>
          <a:ext cx="3357554" cy="3000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4" name="组合 63"/>
          <p:cNvGrpSpPr/>
          <p:nvPr/>
        </p:nvGrpSpPr>
        <p:grpSpPr>
          <a:xfrm>
            <a:off x="5311080" y="1183258"/>
            <a:ext cx="3581400" cy="2317750"/>
            <a:chOff x="5286380" y="1285860"/>
            <a:chExt cx="3581400" cy="2317750"/>
          </a:xfrm>
        </p:grpSpPr>
        <p:grpSp>
          <p:nvGrpSpPr>
            <p:cNvPr id="65" name="Group 55"/>
            <p:cNvGrpSpPr>
              <a:grpSpLocks/>
            </p:cNvGrpSpPr>
            <p:nvPr/>
          </p:nvGrpSpPr>
          <p:grpSpPr bwMode="auto">
            <a:xfrm>
              <a:off x="5286380" y="1285860"/>
              <a:ext cx="3581400" cy="2317750"/>
              <a:chOff x="3216" y="624"/>
              <a:chExt cx="2256" cy="1460"/>
            </a:xfrm>
          </p:grpSpPr>
          <p:sp>
            <p:nvSpPr>
              <p:cNvPr id="68" name="Oval 3"/>
              <p:cNvSpPr>
                <a:spLocks noChangeArrowheads="1"/>
              </p:cNvSpPr>
              <p:nvPr/>
            </p:nvSpPr>
            <p:spPr bwMode="auto">
              <a:xfrm>
                <a:off x="3360" y="1152"/>
                <a:ext cx="240" cy="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69" name="Oval 4"/>
              <p:cNvSpPr>
                <a:spLocks noChangeArrowheads="1"/>
              </p:cNvSpPr>
              <p:nvPr/>
            </p:nvSpPr>
            <p:spPr bwMode="auto">
              <a:xfrm>
                <a:off x="3984" y="1152"/>
                <a:ext cx="240" cy="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70" name="Oval 5"/>
              <p:cNvSpPr>
                <a:spLocks noChangeArrowheads="1"/>
              </p:cNvSpPr>
              <p:nvPr/>
            </p:nvSpPr>
            <p:spPr bwMode="auto">
              <a:xfrm>
                <a:off x="4464" y="1152"/>
                <a:ext cx="240" cy="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3</a:t>
                </a:r>
              </a:p>
            </p:txBody>
          </p:sp>
          <p:sp>
            <p:nvSpPr>
              <p:cNvPr id="71" name="Oval 6"/>
              <p:cNvSpPr>
                <a:spLocks noChangeArrowheads="1"/>
              </p:cNvSpPr>
              <p:nvPr/>
            </p:nvSpPr>
            <p:spPr bwMode="auto">
              <a:xfrm>
                <a:off x="3744" y="1632"/>
                <a:ext cx="240" cy="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72" name="AutoShape 7"/>
              <p:cNvSpPr>
                <a:spLocks noChangeArrowheads="1"/>
              </p:cNvSpPr>
              <p:nvPr/>
            </p:nvSpPr>
            <p:spPr bwMode="auto">
              <a:xfrm>
                <a:off x="5136" y="1104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407" y="10800"/>
                    </a:moveTo>
                    <a:cubicBezTo>
                      <a:pt x="3407" y="14883"/>
                      <a:pt x="6717" y="18193"/>
                      <a:pt x="10800" y="18193"/>
                    </a:cubicBezTo>
                    <a:cubicBezTo>
                      <a:pt x="14883" y="18193"/>
                      <a:pt x="18193" y="14883"/>
                      <a:pt x="18193" y="10800"/>
                    </a:cubicBezTo>
                    <a:cubicBezTo>
                      <a:pt x="18193" y="6717"/>
                      <a:pt x="14883" y="3407"/>
                      <a:pt x="10800" y="3407"/>
                    </a:cubicBezTo>
                    <a:cubicBezTo>
                      <a:pt x="6717" y="3407"/>
                      <a:pt x="3407" y="6717"/>
                      <a:pt x="3407" y="1080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4</a:t>
                </a:r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>
                <a:off x="3216" y="110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74" name="AutoShape 9"/>
              <p:cNvCxnSpPr>
                <a:cxnSpLocks noChangeShapeType="1"/>
                <a:stCxn id="68" idx="6"/>
                <a:endCxn id="69" idx="2"/>
              </p:cNvCxnSpPr>
              <p:nvPr/>
            </p:nvCxnSpPr>
            <p:spPr bwMode="auto">
              <a:xfrm>
                <a:off x="3600" y="1248"/>
                <a:ext cx="38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10"/>
              <p:cNvCxnSpPr>
                <a:cxnSpLocks noChangeShapeType="1"/>
                <a:stCxn id="69" idx="6"/>
                <a:endCxn id="70" idx="2"/>
              </p:cNvCxnSpPr>
              <p:nvPr/>
            </p:nvCxnSpPr>
            <p:spPr bwMode="auto">
              <a:xfrm>
                <a:off x="4224" y="1248"/>
                <a:ext cx="2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11"/>
              <p:cNvCxnSpPr>
                <a:cxnSpLocks noChangeShapeType="1"/>
                <a:stCxn id="70" idx="6"/>
                <a:endCxn id="72" idx="2"/>
              </p:cNvCxnSpPr>
              <p:nvPr/>
            </p:nvCxnSpPr>
            <p:spPr bwMode="auto">
              <a:xfrm>
                <a:off x="4704" y="1248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12"/>
              <p:cNvCxnSpPr>
                <a:cxnSpLocks noChangeShapeType="1"/>
                <a:stCxn id="68" idx="4"/>
                <a:endCxn id="71" idx="1"/>
              </p:cNvCxnSpPr>
              <p:nvPr/>
            </p:nvCxnSpPr>
            <p:spPr bwMode="auto">
              <a:xfrm rot="16200000" flipH="1">
                <a:off x="3472" y="1352"/>
                <a:ext cx="316" cy="299"/>
              </a:xfrm>
              <a:prstGeom prst="curvedConnector3">
                <a:avLst>
                  <a:gd name="adj1" fmla="val 4556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13"/>
              <p:cNvCxnSpPr>
                <a:cxnSpLocks noChangeShapeType="1"/>
                <a:stCxn id="71" idx="0"/>
                <a:endCxn id="69" idx="4"/>
              </p:cNvCxnSpPr>
              <p:nvPr/>
            </p:nvCxnSpPr>
            <p:spPr bwMode="auto">
              <a:xfrm rot="-5400000">
                <a:off x="3840" y="1368"/>
                <a:ext cx="288" cy="240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14"/>
              <p:cNvCxnSpPr>
                <a:cxnSpLocks noChangeShapeType="1"/>
                <a:stCxn id="69" idx="1"/>
                <a:endCxn id="69" idx="7"/>
              </p:cNvCxnSpPr>
              <p:nvPr/>
            </p:nvCxnSpPr>
            <p:spPr bwMode="auto">
              <a:xfrm rot="5400000" flipV="1">
                <a:off x="4103" y="1096"/>
                <a:ext cx="1" cy="170"/>
              </a:xfrm>
              <a:prstGeom prst="curvedConnector3">
                <a:avLst>
                  <a:gd name="adj1" fmla="val -172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AutoShape 15"/>
              <p:cNvCxnSpPr>
                <a:cxnSpLocks noChangeShapeType="1"/>
                <a:stCxn id="70" idx="1"/>
                <a:endCxn id="70" idx="7"/>
              </p:cNvCxnSpPr>
              <p:nvPr/>
            </p:nvCxnSpPr>
            <p:spPr bwMode="auto">
              <a:xfrm rot="5400000" flipV="1">
                <a:off x="4583" y="1096"/>
                <a:ext cx="1" cy="170"/>
              </a:xfrm>
              <a:prstGeom prst="curvedConnector3">
                <a:avLst>
                  <a:gd name="adj1" fmla="val -172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AutoShape 16"/>
              <p:cNvCxnSpPr>
                <a:cxnSpLocks noChangeShapeType="1"/>
                <a:stCxn id="71" idx="3"/>
                <a:endCxn id="71" idx="5"/>
              </p:cNvCxnSpPr>
              <p:nvPr/>
            </p:nvCxnSpPr>
            <p:spPr bwMode="auto">
              <a:xfrm rot="16200000" flipH="1">
                <a:off x="3863" y="1712"/>
                <a:ext cx="1" cy="170"/>
              </a:xfrm>
              <a:prstGeom prst="curvedConnector3">
                <a:avLst>
                  <a:gd name="adj1" fmla="val 172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AutoShape 17"/>
              <p:cNvCxnSpPr>
                <a:cxnSpLocks noChangeShapeType="1"/>
                <a:stCxn id="70" idx="4"/>
                <a:endCxn id="69" idx="4"/>
              </p:cNvCxnSpPr>
              <p:nvPr/>
            </p:nvCxnSpPr>
            <p:spPr bwMode="auto">
              <a:xfrm rot="5400000">
                <a:off x="4343" y="1105"/>
                <a:ext cx="1" cy="480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AutoShape 19"/>
              <p:cNvCxnSpPr>
                <a:cxnSpLocks noChangeShapeType="1"/>
                <a:stCxn id="72" idx="0"/>
                <a:endCxn id="69" idx="7"/>
              </p:cNvCxnSpPr>
              <p:nvPr/>
            </p:nvCxnSpPr>
            <p:spPr bwMode="auto">
              <a:xfrm rot="-5400000" flipH="1" flipV="1">
                <a:off x="4709" y="584"/>
                <a:ext cx="76" cy="1115"/>
              </a:xfrm>
              <a:prstGeom prst="curvedConnector3">
                <a:avLst>
                  <a:gd name="adj1" fmla="val -3223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4" name="Text Box 20"/>
              <p:cNvSpPr txBox="1">
                <a:spLocks noChangeArrowheads="1"/>
              </p:cNvSpPr>
              <p:nvPr/>
            </p:nvSpPr>
            <p:spPr bwMode="auto">
              <a:xfrm>
                <a:off x="3792" y="134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Text Box 21"/>
              <p:cNvSpPr txBox="1">
                <a:spLocks noChangeArrowheads="1"/>
              </p:cNvSpPr>
              <p:nvPr/>
            </p:nvSpPr>
            <p:spPr bwMode="auto">
              <a:xfrm>
                <a:off x="4752" y="6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6" name="Text Box 22"/>
              <p:cNvSpPr txBox="1">
                <a:spLocks noChangeArrowheads="1"/>
              </p:cNvSpPr>
              <p:nvPr/>
            </p:nvSpPr>
            <p:spPr bwMode="auto">
              <a:xfrm>
                <a:off x="4272" y="12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7" name="Text Box 23"/>
              <p:cNvSpPr txBox="1">
                <a:spLocks noChangeArrowheads="1"/>
              </p:cNvSpPr>
              <p:nvPr/>
            </p:nvSpPr>
            <p:spPr bwMode="auto">
              <a:xfrm>
                <a:off x="3840" y="8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8" name="Text Box 24"/>
              <p:cNvSpPr txBox="1">
                <a:spLocks noChangeArrowheads="1"/>
              </p:cNvSpPr>
              <p:nvPr/>
            </p:nvSpPr>
            <p:spPr bwMode="auto">
              <a:xfrm>
                <a:off x="3648" y="100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9" name="Text Box 25"/>
              <p:cNvSpPr txBox="1">
                <a:spLocks noChangeArrowheads="1"/>
              </p:cNvSpPr>
              <p:nvPr/>
            </p:nvSpPr>
            <p:spPr bwMode="auto">
              <a:xfrm>
                <a:off x="3600" y="187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b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0" name="Text Box 26"/>
              <p:cNvSpPr txBox="1">
                <a:spLocks noChangeArrowheads="1"/>
              </p:cNvSpPr>
              <p:nvPr/>
            </p:nvSpPr>
            <p:spPr bwMode="auto">
              <a:xfrm>
                <a:off x="4560" y="8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b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1" name="Text Box 27"/>
              <p:cNvSpPr txBox="1">
                <a:spLocks noChangeArrowheads="1"/>
              </p:cNvSpPr>
              <p:nvPr/>
            </p:nvSpPr>
            <p:spPr bwMode="auto">
              <a:xfrm>
                <a:off x="4752" y="105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rgbClr val="0000FF"/>
                    </a:solidFill>
                  </a:rPr>
                  <a:t>b</a:t>
                </a:r>
                <a:endParaRPr lang="en-US" altLang="zh-CN" sz="1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2" name="Text Box 29"/>
              <p:cNvSpPr txBox="1">
                <a:spLocks noChangeArrowheads="1"/>
              </p:cNvSpPr>
              <p:nvPr/>
            </p:nvSpPr>
            <p:spPr bwMode="auto">
              <a:xfrm>
                <a:off x="3408" y="148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b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3" name="Text Box 54"/>
              <p:cNvSpPr txBox="1">
                <a:spLocks noChangeArrowheads="1"/>
              </p:cNvSpPr>
              <p:nvPr/>
            </p:nvSpPr>
            <p:spPr bwMode="auto">
              <a:xfrm>
                <a:off x="4224" y="1104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FF"/>
                    </a:solidFill>
                  </a:rPr>
                  <a:t>b</a:t>
                </a:r>
              </a:p>
            </p:txBody>
          </p:sp>
        </p:grpSp>
        <p:cxnSp>
          <p:nvCxnSpPr>
            <p:cNvPr id="66" name="AutoShape 18"/>
            <p:cNvCxnSpPr>
              <a:cxnSpLocks noChangeShapeType="1"/>
            </p:cNvCxnSpPr>
            <p:nvPr/>
          </p:nvCxnSpPr>
          <p:spPr bwMode="auto">
            <a:xfrm rot="10800000" flipV="1">
              <a:off x="6505581" y="2520934"/>
              <a:ext cx="2096295" cy="517525"/>
            </a:xfrm>
            <a:prstGeom prst="curvedConnector3">
              <a:avLst>
                <a:gd name="adj1" fmla="val 5068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7596336" y="2660402"/>
              <a:ext cx="381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00FF"/>
                  </a:solidFill>
                </a:rPr>
                <a:t>b</a:t>
              </a:r>
              <a:endParaRPr lang="en-US" altLang="zh-CN" sz="12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3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" grpId="0" build="p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-87064" y="2143116"/>
            <a:ext cx="5091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4.DFA</a:t>
            </a:r>
            <a:r>
              <a:rPr lang="zh-CN" altLang="en-US" sz="32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极小化的例子</a:t>
            </a:r>
            <a:r>
              <a:rPr lang="en-US" altLang="zh-CN" sz="32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32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2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en-US" sz="3200" b="1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500694" y="3643314"/>
          <a:ext cx="3357554" cy="3000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357158" y="3143248"/>
            <a:ext cx="4929192" cy="2677656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(2)  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{0,1,2}</a:t>
            </a:r>
            <a:r>
              <a:rPr lang="en-US" altLang="zh-CN" sz="2800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={1}, </a:t>
            </a:r>
            <a:r>
              <a:rPr lang="zh-CN" altLang="en-US" sz="2800" b="1" dirty="0">
                <a:solidFill>
                  <a:srgbClr val="002060"/>
                </a:solidFill>
                <a:sym typeface="Symbol" panose="05050102010706020507" pitchFamily="18" charset="2"/>
              </a:rPr>
              <a:t>未区分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{0,2}</a:t>
            </a:r>
            <a:r>
              <a:rPr lang="en-US" altLang="zh-CN" sz="2800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={2},{1}</a:t>
            </a:r>
            <a:r>
              <a:rPr lang="en-US" altLang="zh-CN" sz="2800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={3}, 1 </a:t>
            </a:r>
            <a:r>
              <a:rPr lang="zh-CN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与0,2可区分; 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={{0,2},{1},{3},{4}};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(3)  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{0,2}</a:t>
            </a:r>
            <a:r>
              <a:rPr lang="en-US" altLang="zh-CN" sz="2800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={1},{0,2}</a:t>
            </a:r>
            <a:r>
              <a:rPr lang="en-US" altLang="zh-CN" sz="2800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={2}</a:t>
            </a:r>
            <a:r>
              <a:rPr lang="zh-CN" altLang="en-US" sz="2800" b="1" dirty="0">
                <a:solidFill>
                  <a:srgbClr val="002060"/>
                </a:solidFill>
                <a:sym typeface="Symbol" panose="05050102010706020507" pitchFamily="18" charset="2"/>
              </a:rPr>
              <a:t>不可区分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, </a:t>
            </a:r>
            <a:r>
              <a:rPr lang="en-US" altLang="zh-CN" sz="2800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new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=.</a:t>
            </a:r>
            <a:r>
              <a:rPr lang="zh-CN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结束.</a:t>
            </a:r>
            <a:endParaRPr lang="en-US" altLang="zh-CN" sz="2800" b="1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11080" y="1111250"/>
            <a:ext cx="3581400" cy="2317750"/>
            <a:chOff x="5286380" y="1285860"/>
            <a:chExt cx="3581400" cy="2317750"/>
          </a:xfrm>
        </p:grpSpPr>
        <p:grpSp>
          <p:nvGrpSpPr>
            <p:cNvPr id="2" name="Group 55"/>
            <p:cNvGrpSpPr>
              <a:grpSpLocks/>
            </p:cNvGrpSpPr>
            <p:nvPr/>
          </p:nvGrpSpPr>
          <p:grpSpPr bwMode="auto">
            <a:xfrm>
              <a:off x="5286380" y="1285860"/>
              <a:ext cx="3581400" cy="2317750"/>
              <a:chOff x="3216" y="624"/>
              <a:chExt cx="2256" cy="1460"/>
            </a:xfrm>
          </p:grpSpPr>
          <p:sp>
            <p:nvSpPr>
              <p:cNvPr id="58375" name="Oval 3"/>
              <p:cNvSpPr>
                <a:spLocks noChangeArrowheads="1"/>
              </p:cNvSpPr>
              <p:nvPr/>
            </p:nvSpPr>
            <p:spPr bwMode="auto">
              <a:xfrm>
                <a:off x="3360" y="1152"/>
                <a:ext cx="240" cy="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58376" name="Oval 4"/>
              <p:cNvSpPr>
                <a:spLocks noChangeArrowheads="1"/>
              </p:cNvSpPr>
              <p:nvPr/>
            </p:nvSpPr>
            <p:spPr bwMode="auto">
              <a:xfrm>
                <a:off x="3984" y="1152"/>
                <a:ext cx="240" cy="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58377" name="Oval 5"/>
              <p:cNvSpPr>
                <a:spLocks noChangeArrowheads="1"/>
              </p:cNvSpPr>
              <p:nvPr/>
            </p:nvSpPr>
            <p:spPr bwMode="auto">
              <a:xfrm>
                <a:off x="4464" y="1152"/>
                <a:ext cx="240" cy="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3</a:t>
                </a:r>
              </a:p>
            </p:txBody>
          </p:sp>
          <p:sp>
            <p:nvSpPr>
              <p:cNvPr id="58378" name="Oval 6"/>
              <p:cNvSpPr>
                <a:spLocks noChangeArrowheads="1"/>
              </p:cNvSpPr>
              <p:nvPr/>
            </p:nvSpPr>
            <p:spPr bwMode="auto">
              <a:xfrm>
                <a:off x="3744" y="1632"/>
                <a:ext cx="240" cy="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58379" name="AutoShape 7"/>
              <p:cNvSpPr>
                <a:spLocks noChangeArrowheads="1"/>
              </p:cNvSpPr>
              <p:nvPr/>
            </p:nvSpPr>
            <p:spPr bwMode="auto">
              <a:xfrm>
                <a:off x="5136" y="1104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407" y="10800"/>
                    </a:moveTo>
                    <a:cubicBezTo>
                      <a:pt x="3407" y="14883"/>
                      <a:pt x="6717" y="18193"/>
                      <a:pt x="10800" y="18193"/>
                    </a:cubicBezTo>
                    <a:cubicBezTo>
                      <a:pt x="14883" y="18193"/>
                      <a:pt x="18193" y="14883"/>
                      <a:pt x="18193" y="10800"/>
                    </a:cubicBezTo>
                    <a:cubicBezTo>
                      <a:pt x="18193" y="6717"/>
                      <a:pt x="14883" y="3407"/>
                      <a:pt x="10800" y="3407"/>
                    </a:cubicBezTo>
                    <a:cubicBezTo>
                      <a:pt x="6717" y="3407"/>
                      <a:pt x="3407" y="6717"/>
                      <a:pt x="3407" y="1080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4</a:t>
                </a:r>
              </a:p>
            </p:txBody>
          </p:sp>
          <p:sp>
            <p:nvSpPr>
              <p:cNvPr id="58380" name="Line 8"/>
              <p:cNvSpPr>
                <a:spLocks noChangeShapeType="1"/>
              </p:cNvSpPr>
              <p:nvPr/>
            </p:nvSpPr>
            <p:spPr bwMode="auto">
              <a:xfrm>
                <a:off x="3216" y="110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8381" name="AutoShape 9"/>
              <p:cNvCxnSpPr>
                <a:cxnSpLocks noChangeShapeType="1"/>
                <a:stCxn id="58375" idx="6"/>
                <a:endCxn id="58376" idx="2"/>
              </p:cNvCxnSpPr>
              <p:nvPr/>
            </p:nvCxnSpPr>
            <p:spPr bwMode="auto">
              <a:xfrm>
                <a:off x="3600" y="1248"/>
                <a:ext cx="38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2" name="AutoShape 10"/>
              <p:cNvCxnSpPr>
                <a:cxnSpLocks noChangeShapeType="1"/>
                <a:stCxn id="58376" idx="6"/>
                <a:endCxn id="58377" idx="2"/>
              </p:cNvCxnSpPr>
              <p:nvPr/>
            </p:nvCxnSpPr>
            <p:spPr bwMode="auto">
              <a:xfrm>
                <a:off x="4224" y="1248"/>
                <a:ext cx="2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3" name="AutoShape 11"/>
              <p:cNvCxnSpPr>
                <a:cxnSpLocks noChangeShapeType="1"/>
                <a:stCxn id="58377" idx="6"/>
                <a:endCxn id="58379" idx="2"/>
              </p:cNvCxnSpPr>
              <p:nvPr/>
            </p:nvCxnSpPr>
            <p:spPr bwMode="auto">
              <a:xfrm>
                <a:off x="4704" y="1248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4" name="AutoShape 12"/>
              <p:cNvCxnSpPr>
                <a:cxnSpLocks noChangeShapeType="1"/>
                <a:stCxn id="58375" idx="4"/>
                <a:endCxn id="58378" idx="1"/>
              </p:cNvCxnSpPr>
              <p:nvPr/>
            </p:nvCxnSpPr>
            <p:spPr bwMode="auto">
              <a:xfrm rot="16200000" flipH="1">
                <a:off x="3472" y="1352"/>
                <a:ext cx="316" cy="299"/>
              </a:xfrm>
              <a:prstGeom prst="curvedConnector3">
                <a:avLst>
                  <a:gd name="adj1" fmla="val 4556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5" name="AutoShape 13"/>
              <p:cNvCxnSpPr>
                <a:cxnSpLocks noChangeShapeType="1"/>
                <a:stCxn id="58378" idx="0"/>
                <a:endCxn id="58376" idx="4"/>
              </p:cNvCxnSpPr>
              <p:nvPr/>
            </p:nvCxnSpPr>
            <p:spPr bwMode="auto">
              <a:xfrm rot="-5400000">
                <a:off x="3840" y="1368"/>
                <a:ext cx="288" cy="240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6" name="AutoShape 14"/>
              <p:cNvCxnSpPr>
                <a:cxnSpLocks noChangeShapeType="1"/>
                <a:stCxn id="58376" idx="1"/>
                <a:endCxn id="58376" idx="7"/>
              </p:cNvCxnSpPr>
              <p:nvPr/>
            </p:nvCxnSpPr>
            <p:spPr bwMode="auto">
              <a:xfrm rot="5400000" flipV="1">
                <a:off x="4103" y="1096"/>
                <a:ext cx="1" cy="170"/>
              </a:xfrm>
              <a:prstGeom prst="curvedConnector3">
                <a:avLst>
                  <a:gd name="adj1" fmla="val -172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7" name="AutoShape 15"/>
              <p:cNvCxnSpPr>
                <a:cxnSpLocks noChangeShapeType="1"/>
                <a:stCxn id="58377" idx="1"/>
                <a:endCxn id="58377" idx="7"/>
              </p:cNvCxnSpPr>
              <p:nvPr/>
            </p:nvCxnSpPr>
            <p:spPr bwMode="auto">
              <a:xfrm rot="5400000" flipV="1">
                <a:off x="4583" y="1096"/>
                <a:ext cx="1" cy="170"/>
              </a:xfrm>
              <a:prstGeom prst="curvedConnector3">
                <a:avLst>
                  <a:gd name="adj1" fmla="val -172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8" name="AutoShape 16"/>
              <p:cNvCxnSpPr>
                <a:cxnSpLocks noChangeShapeType="1"/>
                <a:stCxn id="58378" idx="3"/>
                <a:endCxn id="58378" idx="5"/>
              </p:cNvCxnSpPr>
              <p:nvPr/>
            </p:nvCxnSpPr>
            <p:spPr bwMode="auto">
              <a:xfrm rot="16200000" flipH="1">
                <a:off x="3863" y="1712"/>
                <a:ext cx="1" cy="170"/>
              </a:xfrm>
              <a:prstGeom prst="curvedConnector3">
                <a:avLst>
                  <a:gd name="adj1" fmla="val 172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9" name="AutoShape 17"/>
              <p:cNvCxnSpPr>
                <a:cxnSpLocks noChangeShapeType="1"/>
                <a:stCxn id="58377" idx="4"/>
                <a:endCxn id="58376" idx="4"/>
              </p:cNvCxnSpPr>
              <p:nvPr/>
            </p:nvCxnSpPr>
            <p:spPr bwMode="auto">
              <a:xfrm rot="5400000">
                <a:off x="4343" y="1105"/>
                <a:ext cx="1" cy="480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90" name="AutoShape 19"/>
              <p:cNvCxnSpPr>
                <a:cxnSpLocks noChangeShapeType="1"/>
                <a:stCxn id="58379" idx="0"/>
                <a:endCxn id="58376" idx="7"/>
              </p:cNvCxnSpPr>
              <p:nvPr/>
            </p:nvCxnSpPr>
            <p:spPr bwMode="auto">
              <a:xfrm rot="-5400000" flipH="1" flipV="1">
                <a:off x="4709" y="584"/>
                <a:ext cx="76" cy="1115"/>
              </a:xfrm>
              <a:prstGeom prst="curvedConnector3">
                <a:avLst>
                  <a:gd name="adj1" fmla="val -3223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391" name="Text Box 20"/>
              <p:cNvSpPr txBox="1">
                <a:spLocks noChangeArrowheads="1"/>
              </p:cNvSpPr>
              <p:nvPr/>
            </p:nvSpPr>
            <p:spPr bwMode="auto">
              <a:xfrm>
                <a:off x="3792" y="134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8392" name="Text Box 21"/>
              <p:cNvSpPr txBox="1">
                <a:spLocks noChangeArrowheads="1"/>
              </p:cNvSpPr>
              <p:nvPr/>
            </p:nvSpPr>
            <p:spPr bwMode="auto">
              <a:xfrm>
                <a:off x="4752" y="6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8393" name="Text Box 22"/>
              <p:cNvSpPr txBox="1">
                <a:spLocks noChangeArrowheads="1"/>
              </p:cNvSpPr>
              <p:nvPr/>
            </p:nvSpPr>
            <p:spPr bwMode="auto">
              <a:xfrm>
                <a:off x="4272" y="12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8394" name="Text Box 23"/>
              <p:cNvSpPr txBox="1">
                <a:spLocks noChangeArrowheads="1"/>
              </p:cNvSpPr>
              <p:nvPr/>
            </p:nvSpPr>
            <p:spPr bwMode="auto">
              <a:xfrm>
                <a:off x="3840" y="8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8395" name="Text Box 24"/>
              <p:cNvSpPr txBox="1">
                <a:spLocks noChangeArrowheads="1"/>
              </p:cNvSpPr>
              <p:nvPr/>
            </p:nvSpPr>
            <p:spPr bwMode="auto">
              <a:xfrm>
                <a:off x="3648" y="100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8396" name="Text Box 25"/>
              <p:cNvSpPr txBox="1">
                <a:spLocks noChangeArrowheads="1"/>
              </p:cNvSpPr>
              <p:nvPr/>
            </p:nvSpPr>
            <p:spPr bwMode="auto">
              <a:xfrm>
                <a:off x="3600" y="187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b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8397" name="Text Box 26"/>
              <p:cNvSpPr txBox="1">
                <a:spLocks noChangeArrowheads="1"/>
              </p:cNvSpPr>
              <p:nvPr/>
            </p:nvSpPr>
            <p:spPr bwMode="auto">
              <a:xfrm>
                <a:off x="4560" y="8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b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8398" name="Text Box 27"/>
              <p:cNvSpPr txBox="1">
                <a:spLocks noChangeArrowheads="1"/>
              </p:cNvSpPr>
              <p:nvPr/>
            </p:nvSpPr>
            <p:spPr bwMode="auto">
              <a:xfrm>
                <a:off x="4752" y="105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rgbClr val="0000FF"/>
                    </a:solidFill>
                  </a:rPr>
                  <a:t>b</a:t>
                </a:r>
                <a:endParaRPr lang="en-US" altLang="zh-CN" sz="1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8399" name="Text Box 29"/>
              <p:cNvSpPr txBox="1">
                <a:spLocks noChangeArrowheads="1"/>
              </p:cNvSpPr>
              <p:nvPr/>
            </p:nvSpPr>
            <p:spPr bwMode="auto">
              <a:xfrm>
                <a:off x="3408" y="148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b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8400" name="Text Box 54"/>
              <p:cNvSpPr txBox="1">
                <a:spLocks noChangeArrowheads="1"/>
              </p:cNvSpPr>
              <p:nvPr/>
            </p:nvSpPr>
            <p:spPr bwMode="auto">
              <a:xfrm>
                <a:off x="4224" y="1104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FF"/>
                    </a:solidFill>
                  </a:rPr>
                  <a:t>b</a:t>
                </a:r>
              </a:p>
            </p:txBody>
          </p:sp>
        </p:grpSp>
        <p:cxnSp>
          <p:nvCxnSpPr>
            <p:cNvPr id="34" name="AutoShape 18"/>
            <p:cNvCxnSpPr>
              <a:cxnSpLocks noChangeShapeType="1"/>
            </p:cNvCxnSpPr>
            <p:nvPr/>
          </p:nvCxnSpPr>
          <p:spPr bwMode="auto">
            <a:xfrm rot="10800000" flipV="1">
              <a:off x="6505581" y="2520934"/>
              <a:ext cx="2096295" cy="517525"/>
            </a:xfrm>
            <a:prstGeom prst="curvedConnector3">
              <a:avLst>
                <a:gd name="adj1" fmla="val 5068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7596336" y="2660402"/>
              <a:ext cx="381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00FF"/>
                  </a:solidFill>
                </a:rPr>
                <a:t>b</a:t>
              </a:r>
              <a:endParaRPr lang="en-US" altLang="zh-CN" sz="1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7" name="Rectangle 31">
            <a:extLst>
              <a:ext uri="{FF2B5EF4-FFF2-40B4-BE49-F238E27FC236}">
                <a16:creationId xmlns:a16="http://schemas.microsoft.com/office/drawing/2014/main" id="{8B5D747A-01C1-45D3-BDC7-1AC38BA1C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66" y="642918"/>
            <a:ext cx="5354759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2.3.4 DFA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的化简</a:t>
            </a:r>
          </a:p>
        </p:txBody>
      </p:sp>
    </p:spTree>
    <p:extLst>
      <p:ext uri="{BB962C8B-B14F-4D97-AF65-F5344CB8AC3E}">
        <p14:creationId xmlns:p14="http://schemas.microsoft.com/office/powerpoint/2010/main" val="14243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1857364"/>
            <a:ext cx="50911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4. DFA</a:t>
            </a:r>
            <a:r>
              <a:rPr lang="zh-CN" altLang="en-US" sz="28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极小化的例子</a:t>
            </a:r>
            <a:r>
              <a:rPr lang="en-US" altLang="zh-CN" sz="28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8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2800" b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en-US" sz="2800" b="1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181600" y="3790602"/>
            <a:ext cx="3352800" cy="1798638"/>
            <a:chOff x="3264" y="2208"/>
            <a:chExt cx="2112" cy="1133"/>
          </a:xfrm>
        </p:grpSpPr>
        <p:cxnSp>
          <p:nvCxnSpPr>
            <p:cNvPr id="59426" name="AutoShape 18"/>
            <p:cNvCxnSpPr>
              <a:cxnSpLocks noChangeShapeType="1"/>
              <a:stCxn id="59430" idx="4"/>
              <a:endCxn id="59427" idx="4"/>
            </p:cNvCxnSpPr>
            <p:nvPr/>
          </p:nvCxnSpPr>
          <p:spPr bwMode="auto">
            <a:xfrm rot="16200000" flipV="1">
              <a:off x="4344" y="1968"/>
              <a:ext cx="48" cy="1680"/>
            </a:xfrm>
            <a:prstGeom prst="curvedConnector3">
              <a:avLst>
                <a:gd name="adj1" fmla="val -62292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27" name="Oval 31"/>
            <p:cNvSpPr>
              <a:spLocks noChangeArrowheads="1"/>
            </p:cNvSpPr>
            <p:nvPr/>
          </p:nvSpPr>
          <p:spPr bwMode="auto">
            <a:xfrm>
              <a:off x="3408" y="2592"/>
              <a:ext cx="240" cy="19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9428" name="Oval 32"/>
            <p:cNvSpPr>
              <a:spLocks noChangeArrowheads="1"/>
            </p:cNvSpPr>
            <p:nvPr/>
          </p:nvSpPr>
          <p:spPr bwMode="auto">
            <a:xfrm>
              <a:off x="3984" y="2592"/>
              <a:ext cx="240" cy="19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9429" name="Oval 33"/>
            <p:cNvSpPr>
              <a:spLocks noChangeArrowheads="1"/>
            </p:cNvSpPr>
            <p:nvPr/>
          </p:nvSpPr>
          <p:spPr bwMode="auto">
            <a:xfrm>
              <a:off x="4464" y="2592"/>
              <a:ext cx="240" cy="19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9430" name="AutoShape 35"/>
            <p:cNvSpPr>
              <a:spLocks noChangeArrowheads="1"/>
            </p:cNvSpPr>
            <p:nvPr/>
          </p:nvSpPr>
          <p:spPr bwMode="auto">
            <a:xfrm>
              <a:off x="5040" y="2544"/>
              <a:ext cx="33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07" y="10800"/>
                  </a:moveTo>
                  <a:cubicBezTo>
                    <a:pt x="3407" y="14883"/>
                    <a:pt x="6717" y="18193"/>
                    <a:pt x="10800" y="18193"/>
                  </a:cubicBezTo>
                  <a:cubicBezTo>
                    <a:pt x="14883" y="18193"/>
                    <a:pt x="18193" y="14883"/>
                    <a:pt x="18193" y="10800"/>
                  </a:cubicBezTo>
                  <a:cubicBezTo>
                    <a:pt x="18193" y="6717"/>
                    <a:pt x="14883" y="3407"/>
                    <a:pt x="10800" y="3407"/>
                  </a:cubicBezTo>
                  <a:cubicBezTo>
                    <a:pt x="6717" y="3407"/>
                    <a:pt x="3407" y="6717"/>
                    <a:pt x="3407" y="108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59431" name="AutoShape 36"/>
            <p:cNvCxnSpPr>
              <a:cxnSpLocks noChangeShapeType="1"/>
              <a:stCxn id="59427" idx="6"/>
              <a:endCxn id="59428" idx="2"/>
            </p:cNvCxnSpPr>
            <p:nvPr/>
          </p:nvCxnSpPr>
          <p:spPr bwMode="auto">
            <a:xfrm>
              <a:off x="3648" y="268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2" name="AutoShape 37"/>
            <p:cNvCxnSpPr>
              <a:cxnSpLocks noChangeShapeType="1"/>
              <a:stCxn id="59428" idx="6"/>
              <a:endCxn id="59429" idx="2"/>
            </p:cNvCxnSpPr>
            <p:nvPr/>
          </p:nvCxnSpPr>
          <p:spPr bwMode="auto">
            <a:xfrm>
              <a:off x="4224" y="268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3" name="AutoShape 38"/>
            <p:cNvCxnSpPr>
              <a:cxnSpLocks noChangeShapeType="1"/>
              <a:stCxn id="59429" idx="6"/>
              <a:endCxn id="59430" idx="2"/>
            </p:cNvCxnSpPr>
            <p:nvPr/>
          </p:nvCxnSpPr>
          <p:spPr bwMode="auto">
            <a:xfrm>
              <a:off x="4704" y="268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34" name="Line 39"/>
            <p:cNvSpPr>
              <a:spLocks noChangeShapeType="1"/>
            </p:cNvSpPr>
            <p:nvPr/>
          </p:nvSpPr>
          <p:spPr bwMode="auto">
            <a:xfrm>
              <a:off x="3264" y="24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cxnSp>
          <p:nvCxnSpPr>
            <p:cNvPr id="59435" name="AutoShape 40"/>
            <p:cNvCxnSpPr>
              <a:cxnSpLocks noChangeShapeType="1"/>
              <a:stCxn id="59427" idx="1"/>
              <a:endCxn id="59427" idx="7"/>
            </p:cNvCxnSpPr>
            <p:nvPr/>
          </p:nvCxnSpPr>
          <p:spPr bwMode="auto">
            <a:xfrm rot="5400000" flipV="1">
              <a:off x="3527" y="2536"/>
              <a:ext cx="1" cy="170"/>
            </a:xfrm>
            <a:prstGeom prst="curvedConnector3">
              <a:avLst>
                <a:gd name="adj1" fmla="val -172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6" name="AutoShape 41"/>
            <p:cNvCxnSpPr>
              <a:cxnSpLocks noChangeShapeType="1"/>
              <a:stCxn id="59428" idx="7"/>
              <a:endCxn id="59428" idx="1"/>
            </p:cNvCxnSpPr>
            <p:nvPr/>
          </p:nvCxnSpPr>
          <p:spPr bwMode="auto">
            <a:xfrm rot="-5400000" flipH="1" flipV="1">
              <a:off x="4103" y="2536"/>
              <a:ext cx="1" cy="170"/>
            </a:xfrm>
            <a:prstGeom prst="curvedConnector3">
              <a:avLst>
                <a:gd name="adj1" fmla="val -172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7" name="AutoShape 42"/>
            <p:cNvCxnSpPr>
              <a:cxnSpLocks noChangeShapeType="1"/>
              <a:stCxn id="59429" idx="4"/>
              <a:endCxn id="59428" idx="4"/>
            </p:cNvCxnSpPr>
            <p:nvPr/>
          </p:nvCxnSpPr>
          <p:spPr bwMode="auto">
            <a:xfrm rot="5400000">
              <a:off x="4343" y="2545"/>
              <a:ext cx="1" cy="480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8" name="AutoShape 43"/>
            <p:cNvCxnSpPr>
              <a:cxnSpLocks noChangeShapeType="1"/>
              <a:stCxn id="59430" idx="0"/>
              <a:endCxn id="59428" idx="7"/>
            </p:cNvCxnSpPr>
            <p:nvPr/>
          </p:nvCxnSpPr>
          <p:spPr bwMode="auto">
            <a:xfrm rot="-5400000" flipH="1" flipV="1">
              <a:off x="4661" y="2072"/>
              <a:ext cx="76" cy="1019"/>
            </a:xfrm>
            <a:prstGeom prst="curvedConnector3">
              <a:avLst>
                <a:gd name="adj1" fmla="val -18947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39" name="Text Box 44"/>
            <p:cNvSpPr txBox="1">
              <a:spLocks noChangeArrowheads="1"/>
            </p:cNvSpPr>
            <p:nvPr/>
          </p:nvSpPr>
          <p:spPr bwMode="auto">
            <a:xfrm>
              <a:off x="3696" y="249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00FF"/>
                  </a:solidFill>
                </a:rPr>
                <a:t>a</a:t>
              </a:r>
              <a:endParaRPr lang="en-US" altLang="zh-CN" sz="1200" b="1">
                <a:solidFill>
                  <a:srgbClr val="0000FF"/>
                </a:solidFill>
              </a:endParaRPr>
            </a:p>
          </p:txBody>
        </p:sp>
        <p:sp>
          <p:nvSpPr>
            <p:cNvPr id="59440" name="Text Box 45"/>
            <p:cNvSpPr txBox="1">
              <a:spLocks noChangeArrowheads="1"/>
            </p:cNvSpPr>
            <p:nvPr/>
          </p:nvSpPr>
          <p:spPr bwMode="auto">
            <a:xfrm>
              <a:off x="4224" y="273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00FF"/>
                  </a:solidFill>
                </a:rPr>
                <a:t>a</a:t>
              </a:r>
              <a:endParaRPr lang="en-US" altLang="zh-CN" sz="1200" b="1">
                <a:solidFill>
                  <a:srgbClr val="0000FF"/>
                </a:solidFill>
              </a:endParaRPr>
            </a:p>
          </p:txBody>
        </p:sp>
        <p:sp>
          <p:nvSpPr>
            <p:cNvPr id="59441" name="Text Box 46"/>
            <p:cNvSpPr txBox="1">
              <a:spLocks noChangeArrowheads="1"/>
            </p:cNvSpPr>
            <p:nvPr/>
          </p:nvSpPr>
          <p:spPr bwMode="auto">
            <a:xfrm>
              <a:off x="4992" y="2208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00FF"/>
                  </a:solidFill>
                </a:rPr>
                <a:t>a</a:t>
              </a:r>
              <a:endParaRPr lang="en-US" altLang="zh-CN" sz="1200" b="1">
                <a:solidFill>
                  <a:srgbClr val="0000FF"/>
                </a:solidFill>
              </a:endParaRPr>
            </a:p>
          </p:txBody>
        </p:sp>
        <p:sp>
          <p:nvSpPr>
            <p:cNvPr id="59442" name="Text Box 47"/>
            <p:cNvSpPr txBox="1">
              <a:spLocks noChangeArrowheads="1"/>
            </p:cNvSpPr>
            <p:nvPr/>
          </p:nvSpPr>
          <p:spPr bwMode="auto">
            <a:xfrm>
              <a:off x="4272" y="2544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59443" name="Text Box 48"/>
            <p:cNvSpPr txBox="1">
              <a:spLocks noChangeArrowheads="1"/>
            </p:cNvSpPr>
            <p:nvPr/>
          </p:nvSpPr>
          <p:spPr bwMode="auto">
            <a:xfrm>
              <a:off x="3984" y="2208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00FF"/>
                  </a:solidFill>
                </a:rPr>
                <a:t>a</a:t>
              </a:r>
              <a:endParaRPr lang="en-US" altLang="zh-CN" sz="1200" b="1">
                <a:solidFill>
                  <a:srgbClr val="0000FF"/>
                </a:solidFill>
              </a:endParaRPr>
            </a:p>
          </p:txBody>
        </p:sp>
        <p:sp>
          <p:nvSpPr>
            <p:cNvPr id="59444" name="Text Box 49"/>
            <p:cNvSpPr txBox="1">
              <a:spLocks noChangeArrowheads="1"/>
            </p:cNvSpPr>
            <p:nvPr/>
          </p:nvSpPr>
          <p:spPr bwMode="auto">
            <a:xfrm>
              <a:off x="3456" y="2304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59445" name="Text Box 50"/>
            <p:cNvSpPr txBox="1">
              <a:spLocks noChangeArrowheads="1"/>
            </p:cNvSpPr>
            <p:nvPr/>
          </p:nvSpPr>
          <p:spPr bwMode="auto">
            <a:xfrm>
              <a:off x="4752" y="2544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59446" name="Text Box 52"/>
            <p:cNvSpPr txBox="1">
              <a:spLocks noChangeArrowheads="1"/>
            </p:cNvSpPr>
            <p:nvPr/>
          </p:nvSpPr>
          <p:spPr bwMode="auto">
            <a:xfrm>
              <a:off x="4368" y="3168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0000FF"/>
                  </a:solidFill>
                </a:rPr>
                <a:t>b</a:t>
              </a:r>
            </a:p>
          </p:txBody>
        </p:sp>
      </p:grp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428625" y="5715000"/>
            <a:ext cx="8215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最小状态数的</a:t>
            </a:r>
            <a:r>
              <a:rPr lang="en-US" altLang="zh-CN" sz="2800" b="1" dirty="0">
                <a:solidFill>
                  <a:srgbClr val="00206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DFA</a:t>
            </a:r>
            <a:r>
              <a:rPr lang="zh-CN" altLang="en-US" sz="2800" b="1" dirty="0">
                <a:solidFill>
                  <a:srgbClr val="00206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在</a:t>
            </a:r>
            <a:r>
              <a:rPr lang="zh-CN" altLang="en-US" sz="2800" b="1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同构意义</a:t>
            </a:r>
            <a:r>
              <a:rPr lang="zh-CN" altLang="en-US" sz="2800" b="1" dirty="0">
                <a:solidFill>
                  <a:srgbClr val="00206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下是</a:t>
            </a:r>
            <a:r>
              <a:rPr lang="zh-CN" altLang="en-US" sz="2800" b="1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唯一</a:t>
            </a:r>
            <a:r>
              <a:rPr lang="zh-CN" altLang="en-US" sz="2800" b="1" dirty="0">
                <a:solidFill>
                  <a:srgbClr val="00206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的</a:t>
            </a:r>
            <a:r>
              <a:rPr lang="en-US" altLang="zh-CN" sz="2800" dirty="0">
                <a:solidFill>
                  <a:srgbClr val="002060"/>
                </a:solidFill>
              </a:rPr>
              <a:t>.</a:t>
            </a:r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1071538" y="2428868"/>
          <a:ext cx="3357554" cy="3000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7" name="直接连接符 56"/>
          <p:cNvCxnSpPr/>
          <p:nvPr/>
        </p:nvCxnSpPr>
        <p:spPr>
          <a:xfrm>
            <a:off x="785786" y="4143380"/>
            <a:ext cx="428628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4859893" y="3068960"/>
            <a:ext cx="4070826" cy="52322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800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new</a:t>
            </a:r>
            <a:r>
              <a:rPr lang="en-US" altLang="zh-CN" sz="2800" b="1" dirty="0">
                <a:solidFill>
                  <a:srgbClr val="002060"/>
                </a:solidFill>
                <a:sym typeface="Symbol" panose="05050102010706020507" pitchFamily="18" charset="2"/>
              </a:rPr>
              <a:t>={{0,2},{1},{3},{4}};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5220072" y="620688"/>
            <a:ext cx="3581400" cy="2317750"/>
            <a:chOff x="5286380" y="1285860"/>
            <a:chExt cx="3581400" cy="2317750"/>
          </a:xfrm>
        </p:grpSpPr>
        <p:grpSp>
          <p:nvGrpSpPr>
            <p:cNvPr id="59" name="Group 55"/>
            <p:cNvGrpSpPr>
              <a:grpSpLocks/>
            </p:cNvGrpSpPr>
            <p:nvPr/>
          </p:nvGrpSpPr>
          <p:grpSpPr bwMode="auto">
            <a:xfrm>
              <a:off x="5286380" y="1285860"/>
              <a:ext cx="3581400" cy="2317750"/>
              <a:chOff x="3216" y="624"/>
              <a:chExt cx="2256" cy="1460"/>
            </a:xfrm>
          </p:grpSpPr>
          <p:sp>
            <p:nvSpPr>
              <p:cNvPr id="62" name="Oval 3"/>
              <p:cNvSpPr>
                <a:spLocks noChangeArrowheads="1"/>
              </p:cNvSpPr>
              <p:nvPr/>
            </p:nvSpPr>
            <p:spPr bwMode="auto">
              <a:xfrm>
                <a:off x="3360" y="1152"/>
                <a:ext cx="240" cy="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63" name="Oval 4"/>
              <p:cNvSpPr>
                <a:spLocks noChangeArrowheads="1"/>
              </p:cNvSpPr>
              <p:nvPr/>
            </p:nvSpPr>
            <p:spPr bwMode="auto">
              <a:xfrm>
                <a:off x="3984" y="1152"/>
                <a:ext cx="240" cy="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64" name="Oval 5"/>
              <p:cNvSpPr>
                <a:spLocks noChangeArrowheads="1"/>
              </p:cNvSpPr>
              <p:nvPr/>
            </p:nvSpPr>
            <p:spPr bwMode="auto">
              <a:xfrm>
                <a:off x="4464" y="1152"/>
                <a:ext cx="240" cy="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3</a:t>
                </a:r>
              </a:p>
            </p:txBody>
          </p:sp>
          <p:sp>
            <p:nvSpPr>
              <p:cNvPr id="65" name="Oval 6"/>
              <p:cNvSpPr>
                <a:spLocks noChangeArrowheads="1"/>
              </p:cNvSpPr>
              <p:nvPr/>
            </p:nvSpPr>
            <p:spPr bwMode="auto">
              <a:xfrm>
                <a:off x="3744" y="1632"/>
                <a:ext cx="240" cy="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66" name="AutoShape 7"/>
              <p:cNvSpPr>
                <a:spLocks noChangeArrowheads="1"/>
              </p:cNvSpPr>
              <p:nvPr/>
            </p:nvSpPr>
            <p:spPr bwMode="auto">
              <a:xfrm>
                <a:off x="5136" y="1104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407" y="10800"/>
                    </a:moveTo>
                    <a:cubicBezTo>
                      <a:pt x="3407" y="14883"/>
                      <a:pt x="6717" y="18193"/>
                      <a:pt x="10800" y="18193"/>
                    </a:cubicBezTo>
                    <a:cubicBezTo>
                      <a:pt x="14883" y="18193"/>
                      <a:pt x="18193" y="14883"/>
                      <a:pt x="18193" y="10800"/>
                    </a:cubicBezTo>
                    <a:cubicBezTo>
                      <a:pt x="18193" y="6717"/>
                      <a:pt x="14883" y="3407"/>
                      <a:pt x="10800" y="3407"/>
                    </a:cubicBezTo>
                    <a:cubicBezTo>
                      <a:pt x="6717" y="3407"/>
                      <a:pt x="3407" y="6717"/>
                      <a:pt x="3407" y="1080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FF"/>
                    </a:solidFill>
                  </a:rPr>
                  <a:t>4</a:t>
                </a:r>
              </a:p>
            </p:txBody>
          </p:sp>
          <p:sp>
            <p:nvSpPr>
              <p:cNvPr id="67" name="Line 8"/>
              <p:cNvSpPr>
                <a:spLocks noChangeShapeType="1"/>
              </p:cNvSpPr>
              <p:nvPr/>
            </p:nvSpPr>
            <p:spPr bwMode="auto">
              <a:xfrm>
                <a:off x="3216" y="110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8" name="AutoShape 9"/>
              <p:cNvCxnSpPr>
                <a:cxnSpLocks noChangeShapeType="1"/>
                <a:stCxn id="62" idx="6"/>
                <a:endCxn id="63" idx="2"/>
              </p:cNvCxnSpPr>
              <p:nvPr/>
            </p:nvCxnSpPr>
            <p:spPr bwMode="auto">
              <a:xfrm>
                <a:off x="3600" y="1248"/>
                <a:ext cx="38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10"/>
              <p:cNvCxnSpPr>
                <a:cxnSpLocks noChangeShapeType="1"/>
                <a:stCxn id="63" idx="6"/>
                <a:endCxn id="64" idx="2"/>
              </p:cNvCxnSpPr>
              <p:nvPr/>
            </p:nvCxnSpPr>
            <p:spPr bwMode="auto">
              <a:xfrm>
                <a:off x="4224" y="1248"/>
                <a:ext cx="2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AutoShape 11"/>
              <p:cNvCxnSpPr>
                <a:cxnSpLocks noChangeShapeType="1"/>
                <a:stCxn id="64" idx="6"/>
                <a:endCxn id="66" idx="2"/>
              </p:cNvCxnSpPr>
              <p:nvPr/>
            </p:nvCxnSpPr>
            <p:spPr bwMode="auto">
              <a:xfrm>
                <a:off x="4704" y="1248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AutoShape 12"/>
              <p:cNvCxnSpPr>
                <a:cxnSpLocks noChangeShapeType="1"/>
                <a:stCxn id="62" idx="4"/>
                <a:endCxn id="65" idx="1"/>
              </p:cNvCxnSpPr>
              <p:nvPr/>
            </p:nvCxnSpPr>
            <p:spPr bwMode="auto">
              <a:xfrm rot="16200000" flipH="1">
                <a:off x="3472" y="1352"/>
                <a:ext cx="316" cy="299"/>
              </a:xfrm>
              <a:prstGeom prst="curvedConnector3">
                <a:avLst>
                  <a:gd name="adj1" fmla="val 4556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13"/>
              <p:cNvCxnSpPr>
                <a:cxnSpLocks noChangeShapeType="1"/>
                <a:stCxn id="65" idx="0"/>
                <a:endCxn id="63" idx="4"/>
              </p:cNvCxnSpPr>
              <p:nvPr/>
            </p:nvCxnSpPr>
            <p:spPr bwMode="auto">
              <a:xfrm rot="-5400000">
                <a:off x="3840" y="1368"/>
                <a:ext cx="288" cy="240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AutoShape 14"/>
              <p:cNvCxnSpPr>
                <a:cxnSpLocks noChangeShapeType="1"/>
                <a:stCxn id="63" idx="1"/>
                <a:endCxn id="63" idx="7"/>
              </p:cNvCxnSpPr>
              <p:nvPr/>
            </p:nvCxnSpPr>
            <p:spPr bwMode="auto">
              <a:xfrm rot="5400000" flipV="1">
                <a:off x="4103" y="1096"/>
                <a:ext cx="1" cy="170"/>
              </a:xfrm>
              <a:prstGeom prst="curvedConnector3">
                <a:avLst>
                  <a:gd name="adj1" fmla="val -172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15"/>
              <p:cNvCxnSpPr>
                <a:cxnSpLocks noChangeShapeType="1"/>
                <a:stCxn id="64" idx="1"/>
                <a:endCxn id="64" idx="7"/>
              </p:cNvCxnSpPr>
              <p:nvPr/>
            </p:nvCxnSpPr>
            <p:spPr bwMode="auto">
              <a:xfrm rot="5400000" flipV="1">
                <a:off x="4583" y="1096"/>
                <a:ext cx="1" cy="170"/>
              </a:xfrm>
              <a:prstGeom prst="curvedConnector3">
                <a:avLst>
                  <a:gd name="adj1" fmla="val -172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16"/>
              <p:cNvCxnSpPr>
                <a:cxnSpLocks noChangeShapeType="1"/>
                <a:stCxn id="65" idx="3"/>
                <a:endCxn id="65" idx="5"/>
              </p:cNvCxnSpPr>
              <p:nvPr/>
            </p:nvCxnSpPr>
            <p:spPr bwMode="auto">
              <a:xfrm rot="16200000" flipH="1">
                <a:off x="3863" y="1712"/>
                <a:ext cx="1" cy="170"/>
              </a:xfrm>
              <a:prstGeom prst="curvedConnector3">
                <a:avLst>
                  <a:gd name="adj1" fmla="val 172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17"/>
              <p:cNvCxnSpPr>
                <a:cxnSpLocks noChangeShapeType="1"/>
                <a:stCxn id="64" idx="4"/>
                <a:endCxn id="63" idx="4"/>
              </p:cNvCxnSpPr>
              <p:nvPr/>
            </p:nvCxnSpPr>
            <p:spPr bwMode="auto">
              <a:xfrm rot="5400000">
                <a:off x="4343" y="1105"/>
                <a:ext cx="1" cy="480"/>
              </a:xfrm>
              <a:prstGeom prst="curvedConnector3">
                <a:avLst>
                  <a:gd name="adj1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19"/>
              <p:cNvCxnSpPr>
                <a:cxnSpLocks noChangeShapeType="1"/>
                <a:stCxn id="66" idx="0"/>
                <a:endCxn id="63" idx="7"/>
              </p:cNvCxnSpPr>
              <p:nvPr/>
            </p:nvCxnSpPr>
            <p:spPr bwMode="auto">
              <a:xfrm rot="-5400000" flipH="1" flipV="1">
                <a:off x="4709" y="584"/>
                <a:ext cx="76" cy="1115"/>
              </a:xfrm>
              <a:prstGeom prst="curvedConnector3">
                <a:avLst>
                  <a:gd name="adj1" fmla="val -3223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" name="Text Box 20"/>
              <p:cNvSpPr txBox="1">
                <a:spLocks noChangeArrowheads="1"/>
              </p:cNvSpPr>
              <p:nvPr/>
            </p:nvSpPr>
            <p:spPr bwMode="auto">
              <a:xfrm>
                <a:off x="3792" y="134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9" name="Text Box 21"/>
              <p:cNvSpPr txBox="1">
                <a:spLocks noChangeArrowheads="1"/>
              </p:cNvSpPr>
              <p:nvPr/>
            </p:nvSpPr>
            <p:spPr bwMode="auto">
              <a:xfrm>
                <a:off x="4752" y="6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0" name="Text Box 22"/>
              <p:cNvSpPr txBox="1">
                <a:spLocks noChangeArrowheads="1"/>
              </p:cNvSpPr>
              <p:nvPr/>
            </p:nvSpPr>
            <p:spPr bwMode="auto">
              <a:xfrm>
                <a:off x="4272" y="12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1" name="Text Box 23"/>
              <p:cNvSpPr txBox="1">
                <a:spLocks noChangeArrowheads="1"/>
              </p:cNvSpPr>
              <p:nvPr/>
            </p:nvSpPr>
            <p:spPr bwMode="auto">
              <a:xfrm>
                <a:off x="3840" y="8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2" name="Text Box 24"/>
              <p:cNvSpPr txBox="1">
                <a:spLocks noChangeArrowheads="1"/>
              </p:cNvSpPr>
              <p:nvPr/>
            </p:nvSpPr>
            <p:spPr bwMode="auto">
              <a:xfrm>
                <a:off x="3648" y="100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a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3" name="Text Box 25"/>
              <p:cNvSpPr txBox="1">
                <a:spLocks noChangeArrowheads="1"/>
              </p:cNvSpPr>
              <p:nvPr/>
            </p:nvSpPr>
            <p:spPr bwMode="auto">
              <a:xfrm>
                <a:off x="3600" y="187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b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4" name="Text Box 26"/>
              <p:cNvSpPr txBox="1">
                <a:spLocks noChangeArrowheads="1"/>
              </p:cNvSpPr>
              <p:nvPr/>
            </p:nvSpPr>
            <p:spPr bwMode="auto">
              <a:xfrm>
                <a:off x="4560" y="8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b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Text Box 27"/>
              <p:cNvSpPr txBox="1">
                <a:spLocks noChangeArrowheads="1"/>
              </p:cNvSpPr>
              <p:nvPr/>
            </p:nvSpPr>
            <p:spPr bwMode="auto">
              <a:xfrm>
                <a:off x="4752" y="105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rgbClr val="0000FF"/>
                    </a:solidFill>
                  </a:rPr>
                  <a:t>b</a:t>
                </a:r>
                <a:endParaRPr lang="en-US" altLang="zh-CN" sz="1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6" name="Text Box 29"/>
              <p:cNvSpPr txBox="1">
                <a:spLocks noChangeArrowheads="1"/>
              </p:cNvSpPr>
              <p:nvPr/>
            </p:nvSpPr>
            <p:spPr bwMode="auto">
              <a:xfrm>
                <a:off x="3408" y="148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b</a:t>
                </a:r>
                <a:endParaRPr lang="en-US" altLang="zh-CN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87" name="Text Box 54"/>
              <p:cNvSpPr txBox="1">
                <a:spLocks noChangeArrowheads="1"/>
              </p:cNvSpPr>
              <p:nvPr/>
            </p:nvSpPr>
            <p:spPr bwMode="auto">
              <a:xfrm>
                <a:off x="4224" y="1104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>
                    <a:solidFill>
                      <a:srgbClr val="0000FF"/>
                    </a:solidFill>
                  </a:rPr>
                  <a:t>b</a:t>
                </a:r>
              </a:p>
            </p:txBody>
          </p:sp>
        </p:grpSp>
        <p:cxnSp>
          <p:nvCxnSpPr>
            <p:cNvPr id="60" name="AutoShape 18"/>
            <p:cNvCxnSpPr>
              <a:cxnSpLocks noChangeShapeType="1"/>
            </p:cNvCxnSpPr>
            <p:nvPr/>
          </p:nvCxnSpPr>
          <p:spPr bwMode="auto">
            <a:xfrm rot="10800000" flipV="1">
              <a:off x="6505581" y="2520934"/>
              <a:ext cx="2096295" cy="517525"/>
            </a:xfrm>
            <a:prstGeom prst="curvedConnector3">
              <a:avLst>
                <a:gd name="adj1" fmla="val 5068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7596336" y="2660402"/>
              <a:ext cx="381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00FF"/>
                  </a:solidFill>
                </a:rPr>
                <a:t>b</a:t>
              </a:r>
              <a:endParaRPr lang="en-US" altLang="zh-CN" sz="1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88" name="Rectangle 31">
            <a:extLst>
              <a:ext uri="{FF2B5EF4-FFF2-40B4-BE49-F238E27FC236}">
                <a16:creationId xmlns:a16="http://schemas.microsoft.com/office/drawing/2014/main" id="{C3D68F6B-290C-43D6-BD67-C1EA8C6B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404664"/>
            <a:ext cx="5354759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2.3.4 DFA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的化简</a:t>
            </a:r>
          </a:p>
        </p:txBody>
      </p:sp>
    </p:spTree>
    <p:extLst>
      <p:ext uri="{BB962C8B-B14F-4D97-AF65-F5344CB8AC3E}">
        <p14:creationId xmlns:p14="http://schemas.microsoft.com/office/powerpoint/2010/main" val="40734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1" grpId="0" autoUpdateAnimBg="0"/>
      <p:bldP spid="56" grpId="0" uiExpand="1" build="p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>
            <a:extLst>
              <a:ext uri="{FF2B5EF4-FFF2-40B4-BE49-F238E27FC236}">
                <a16:creationId xmlns:a16="http://schemas.microsoft.com/office/drawing/2014/main" id="{1BAE148A-9905-43D2-A5C4-4EB9BCC32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055" y="1890202"/>
            <a:ext cx="8569325" cy="4851400"/>
          </a:xfrm>
          <a:noFill/>
          <a:ln/>
        </p:spPr>
        <p:txBody>
          <a:bodyPr/>
          <a:lstStyle/>
          <a:p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4. DFA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极小化的例子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 ={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C}, {D}}</a:t>
            </a:r>
          </a:p>
          <a:p>
            <a:pPr marL="0" lvl="1" indent="0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C},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{B}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未区分</a:t>
            </a:r>
            <a:endParaRPr lang="en-US" altLang="zh-CN" sz="24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C},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{C}</a:t>
            </a:r>
          </a:p>
          <a:p>
            <a:pPr marL="0" lvl="1" indent="0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B},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{D}</a:t>
            </a:r>
          </a:p>
          <a:p>
            <a:pPr lvl="1">
              <a:spcBef>
                <a:spcPts val="18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new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={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C}, {B}, {D}}</a:t>
            </a:r>
          </a:p>
          <a:p>
            <a:pPr lvl="1" indent="-742950">
              <a:buFontTx/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C},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{B}</a:t>
            </a:r>
          </a:p>
          <a:p>
            <a:pPr lvl="1" indent="-742950">
              <a:buFontTx/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C},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{C}</a:t>
            </a:r>
          </a:p>
          <a:p>
            <a:pPr lvl="1" indent="-295275">
              <a:buFontTx/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结束</a:t>
            </a:r>
          </a:p>
        </p:txBody>
      </p:sp>
      <p:grpSp>
        <p:nvGrpSpPr>
          <p:cNvPr id="461828" name="Group 4">
            <a:extLst>
              <a:ext uri="{FF2B5EF4-FFF2-40B4-BE49-F238E27FC236}">
                <a16:creationId xmlns:a16="http://schemas.microsoft.com/office/drawing/2014/main" id="{91F7808E-9062-4070-80ED-D49400463166}"/>
              </a:ext>
            </a:extLst>
          </p:cNvPr>
          <p:cNvGrpSpPr>
            <a:grpSpLocks/>
          </p:cNvGrpSpPr>
          <p:nvPr/>
        </p:nvGrpSpPr>
        <p:grpSpPr bwMode="auto">
          <a:xfrm>
            <a:off x="4792369" y="1150525"/>
            <a:ext cx="4114800" cy="2925763"/>
            <a:chOff x="1536" y="2352"/>
            <a:chExt cx="2592" cy="1843"/>
          </a:xfrm>
        </p:grpSpPr>
        <p:sp>
          <p:nvSpPr>
            <p:cNvPr id="461829" name="Oval 5">
              <a:extLst>
                <a:ext uri="{FF2B5EF4-FFF2-40B4-BE49-F238E27FC236}">
                  <a16:creationId xmlns:a16="http://schemas.microsoft.com/office/drawing/2014/main" id="{1CD6F326-0C53-4745-B270-E06F03D49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3446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B</a:t>
              </a:r>
            </a:p>
          </p:txBody>
        </p:sp>
        <p:grpSp>
          <p:nvGrpSpPr>
            <p:cNvPr id="461830" name="Group 6">
              <a:extLst>
                <a:ext uri="{FF2B5EF4-FFF2-40B4-BE49-F238E27FC236}">
                  <a16:creationId xmlns:a16="http://schemas.microsoft.com/office/drawing/2014/main" id="{81E6F1BE-0E64-48D4-BCE2-3F3ABAC15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5" y="3446"/>
              <a:ext cx="273" cy="294"/>
              <a:chOff x="7120" y="12162"/>
              <a:chExt cx="425" cy="425"/>
            </a:xfrm>
          </p:grpSpPr>
          <p:sp>
            <p:nvSpPr>
              <p:cNvPr id="461831" name="Oval 7">
                <a:extLst>
                  <a:ext uri="{FF2B5EF4-FFF2-40B4-BE49-F238E27FC236}">
                    <a16:creationId xmlns:a16="http://schemas.microsoft.com/office/drawing/2014/main" id="{007E051B-9864-40EC-A0B0-712382178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61832" name="Oval 8">
                <a:extLst>
                  <a:ext uri="{FF2B5EF4-FFF2-40B4-BE49-F238E27FC236}">
                    <a16:creationId xmlns:a16="http://schemas.microsoft.com/office/drawing/2014/main" id="{A0F65600-DE58-4120-8F92-D075ABCA2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b="1"/>
                  <a:t>D</a:t>
                </a:r>
              </a:p>
            </p:txBody>
          </p:sp>
        </p:grpSp>
        <p:sp>
          <p:nvSpPr>
            <p:cNvPr id="461833" name="Line 9">
              <a:extLst>
                <a:ext uri="{FF2B5EF4-FFF2-40B4-BE49-F238E27FC236}">
                  <a16:creationId xmlns:a16="http://schemas.microsoft.com/office/drawing/2014/main" id="{6B519AF3-8BF0-4106-A6D8-54782E784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571"/>
              <a:ext cx="6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61834" name="Line 10">
              <a:extLst>
                <a:ext uri="{FF2B5EF4-FFF2-40B4-BE49-F238E27FC236}">
                  <a16:creationId xmlns:a16="http://schemas.microsoft.com/office/drawing/2014/main" id="{B0FD3C63-5000-4931-B17E-36AEF7AF2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2" y="3583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35" name="Rectangle 11">
              <a:extLst>
                <a:ext uri="{FF2B5EF4-FFF2-40B4-BE49-F238E27FC236}">
                  <a16:creationId xmlns:a16="http://schemas.microsoft.com/office/drawing/2014/main" id="{E24A9DAD-4C5E-476E-B606-87B85A083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336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61836" name="Rectangle 12">
              <a:extLst>
                <a:ext uri="{FF2B5EF4-FFF2-40B4-BE49-F238E27FC236}">
                  <a16:creationId xmlns:a16="http://schemas.microsoft.com/office/drawing/2014/main" id="{46A27A28-8A5E-4622-A15D-9F566A439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3343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61837" name="Line 13">
              <a:extLst>
                <a:ext uri="{FF2B5EF4-FFF2-40B4-BE49-F238E27FC236}">
                  <a16:creationId xmlns:a16="http://schemas.microsoft.com/office/drawing/2014/main" id="{D4F00B7B-4A88-4124-A195-88F3CCD46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0" y="3584"/>
              <a:ext cx="5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38" name="Freeform 14">
              <a:extLst>
                <a:ext uri="{FF2B5EF4-FFF2-40B4-BE49-F238E27FC236}">
                  <a16:creationId xmlns:a16="http://schemas.microsoft.com/office/drawing/2014/main" id="{ABCC2408-E78A-4708-B329-E727A2F4F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2571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39" name="Oval 15">
              <a:extLst>
                <a:ext uri="{FF2B5EF4-FFF2-40B4-BE49-F238E27FC236}">
                  <a16:creationId xmlns:a16="http://schemas.microsoft.com/office/drawing/2014/main" id="{A5FADDAD-5872-4765-BE6B-6ED92FF2D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3432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A</a:t>
              </a:r>
            </a:p>
          </p:txBody>
        </p:sp>
        <p:sp>
          <p:nvSpPr>
            <p:cNvPr id="461840" name="Freeform 16">
              <a:extLst>
                <a:ext uri="{FF2B5EF4-FFF2-40B4-BE49-F238E27FC236}">
                  <a16:creationId xmlns:a16="http://schemas.microsoft.com/office/drawing/2014/main" id="{503983F8-15A9-4219-9191-53C01F8D468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030" y="3741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41" name="Rectangle 17">
              <a:extLst>
                <a:ext uri="{FF2B5EF4-FFF2-40B4-BE49-F238E27FC236}">
                  <a16:creationId xmlns:a16="http://schemas.microsoft.com/office/drawing/2014/main" id="{561CDFFB-3334-4BA3-B5EC-5D65B0ED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3959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/>
                <a:t>a</a:t>
              </a:r>
            </a:p>
          </p:txBody>
        </p:sp>
        <p:sp>
          <p:nvSpPr>
            <p:cNvPr id="461842" name="Rectangle 18">
              <a:extLst>
                <a:ext uri="{FF2B5EF4-FFF2-40B4-BE49-F238E27FC236}">
                  <a16:creationId xmlns:a16="http://schemas.microsoft.com/office/drawing/2014/main" id="{55E1366B-6258-4B8B-97F3-DEDCC10C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337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61843" name="Rectangle 19">
              <a:extLst>
                <a:ext uri="{FF2B5EF4-FFF2-40B4-BE49-F238E27FC236}">
                  <a16:creationId xmlns:a16="http://schemas.microsoft.com/office/drawing/2014/main" id="{19C2FDAB-5F88-42A1-971A-09078145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303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/>
                <a:t>b</a:t>
              </a:r>
            </a:p>
          </p:txBody>
        </p:sp>
        <p:sp>
          <p:nvSpPr>
            <p:cNvPr id="461844" name="Freeform 20">
              <a:extLst>
                <a:ext uri="{FF2B5EF4-FFF2-40B4-BE49-F238E27FC236}">
                  <a16:creationId xmlns:a16="http://schemas.microsoft.com/office/drawing/2014/main" id="{871A16B1-2239-4FD4-A809-F105CF0AA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3660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45" name="Rectangle 21">
              <a:extLst>
                <a:ext uri="{FF2B5EF4-FFF2-40B4-BE49-F238E27FC236}">
                  <a16:creationId xmlns:a16="http://schemas.microsoft.com/office/drawing/2014/main" id="{F9E2DACA-23FB-453A-83D6-E9D600187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3697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61846" name="Rectangle 22">
              <a:extLst>
                <a:ext uri="{FF2B5EF4-FFF2-40B4-BE49-F238E27FC236}">
                  <a16:creationId xmlns:a16="http://schemas.microsoft.com/office/drawing/2014/main" id="{4AF94C00-05DF-4FFF-8C5D-F6A8E58A2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235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61847" name="Oval 23">
              <a:extLst>
                <a:ext uri="{FF2B5EF4-FFF2-40B4-BE49-F238E27FC236}">
                  <a16:creationId xmlns:a16="http://schemas.microsoft.com/office/drawing/2014/main" id="{ABB7ABE3-971F-4ADE-A52D-2D92C912C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2811"/>
              <a:ext cx="273" cy="2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b="1"/>
                <a:t>C</a:t>
              </a:r>
            </a:p>
          </p:txBody>
        </p:sp>
        <p:sp>
          <p:nvSpPr>
            <p:cNvPr id="461848" name="Line 24">
              <a:extLst>
                <a:ext uri="{FF2B5EF4-FFF2-40B4-BE49-F238E27FC236}">
                  <a16:creationId xmlns:a16="http://schemas.microsoft.com/office/drawing/2014/main" id="{1EA92EA9-7F30-474B-970B-63B538D0E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5" y="3020"/>
              <a:ext cx="607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49" name="Line 25">
              <a:extLst>
                <a:ext uri="{FF2B5EF4-FFF2-40B4-BE49-F238E27FC236}">
                  <a16:creationId xmlns:a16="http://schemas.microsoft.com/office/drawing/2014/main" id="{39AC5515-6F70-4EEC-9A85-47E19ECCF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3122"/>
              <a:ext cx="0" cy="3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50" name="Line 26">
              <a:extLst>
                <a:ext uri="{FF2B5EF4-FFF2-40B4-BE49-F238E27FC236}">
                  <a16:creationId xmlns:a16="http://schemas.microsoft.com/office/drawing/2014/main" id="{F4F65324-1F0A-474D-A652-BC5D038157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9" y="3010"/>
              <a:ext cx="607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51" name="Rectangle 27">
              <a:extLst>
                <a:ext uri="{FF2B5EF4-FFF2-40B4-BE49-F238E27FC236}">
                  <a16:creationId xmlns:a16="http://schemas.microsoft.com/office/drawing/2014/main" id="{0FE23329-0D21-4A20-ADB1-6CFF99D3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3034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61852" name="Rectangle 28">
              <a:extLst>
                <a:ext uri="{FF2B5EF4-FFF2-40B4-BE49-F238E27FC236}">
                  <a16:creationId xmlns:a16="http://schemas.microsoft.com/office/drawing/2014/main" id="{E4898E9C-2EF2-4E1A-B6BD-1C0A31308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3086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/>
                <a:t>a</a:t>
              </a:r>
            </a:p>
          </p:txBody>
        </p:sp>
      </p:grpSp>
      <p:grpSp>
        <p:nvGrpSpPr>
          <p:cNvPr id="461853" name="Group 29">
            <a:extLst>
              <a:ext uri="{FF2B5EF4-FFF2-40B4-BE49-F238E27FC236}">
                <a16:creationId xmlns:a16="http://schemas.microsoft.com/office/drawing/2014/main" id="{49D486A4-D888-4233-AEBF-698182A26903}"/>
              </a:ext>
            </a:extLst>
          </p:cNvPr>
          <p:cNvGrpSpPr>
            <a:grpSpLocks/>
          </p:cNvGrpSpPr>
          <p:nvPr/>
        </p:nvGrpSpPr>
        <p:grpSpPr bwMode="auto">
          <a:xfrm>
            <a:off x="4704556" y="4782724"/>
            <a:ext cx="4343400" cy="2030413"/>
            <a:chOff x="1632" y="576"/>
            <a:chExt cx="2736" cy="1279"/>
          </a:xfrm>
        </p:grpSpPr>
        <p:sp>
          <p:nvSpPr>
            <p:cNvPr id="461854" name="Oval 30">
              <a:extLst>
                <a:ext uri="{FF2B5EF4-FFF2-40B4-BE49-F238E27FC236}">
                  <a16:creationId xmlns:a16="http://schemas.microsoft.com/office/drawing/2014/main" id="{F53B6452-8FEB-4CD2-83E5-EFE09EC58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grpSp>
          <p:nvGrpSpPr>
            <p:cNvPr id="461855" name="Group 31">
              <a:extLst>
                <a:ext uri="{FF2B5EF4-FFF2-40B4-BE49-F238E27FC236}">
                  <a16:creationId xmlns:a16="http://schemas.microsoft.com/office/drawing/2014/main" id="{1B29877F-EEAD-44C3-8EFF-F93F9C0F3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461856" name="Oval 32">
                <a:extLst>
                  <a:ext uri="{FF2B5EF4-FFF2-40B4-BE49-F238E27FC236}">
                    <a16:creationId xmlns:a16="http://schemas.microsoft.com/office/drawing/2014/main" id="{54E89271-17BE-4C11-AA05-54E1DE8E4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461857" name="Oval 33">
                <a:extLst>
                  <a:ext uri="{FF2B5EF4-FFF2-40B4-BE49-F238E27FC236}">
                    <a16:creationId xmlns:a16="http://schemas.microsoft.com/office/drawing/2014/main" id="{56FD6799-41D9-45C0-ABDB-935EA5213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b="1" dirty="0"/>
                  <a:t>D</a:t>
                </a:r>
                <a:endParaRPr lang="zh-CN" altLang="en-US" b="1" dirty="0"/>
              </a:p>
            </p:txBody>
          </p:sp>
        </p:grpSp>
        <p:sp>
          <p:nvSpPr>
            <p:cNvPr id="461858" name="Line 34">
              <a:extLst>
                <a:ext uri="{FF2B5EF4-FFF2-40B4-BE49-F238E27FC236}">
                  <a16:creationId xmlns:a16="http://schemas.microsoft.com/office/drawing/2014/main" id="{96792A74-95CC-47C9-9450-9C0A32C88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48"/>
              <a:ext cx="64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461859" name="Line 35">
              <a:extLst>
                <a:ext uri="{FF2B5EF4-FFF2-40B4-BE49-F238E27FC236}">
                  <a16:creationId xmlns:a16="http://schemas.microsoft.com/office/drawing/2014/main" id="{D76BCF48-48D4-4784-AA8A-29CED62CD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60" name="Rectangle 36">
              <a:extLst>
                <a:ext uri="{FF2B5EF4-FFF2-40B4-BE49-F238E27FC236}">
                  <a16:creationId xmlns:a16="http://schemas.microsoft.com/office/drawing/2014/main" id="{CDA6600C-62CD-4A21-AE4A-F1A4D3EA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999"/>
              <a:ext cx="4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461861" name="Rectangle 37">
              <a:extLst>
                <a:ext uri="{FF2B5EF4-FFF2-40B4-BE49-F238E27FC236}">
                  <a16:creationId xmlns:a16="http://schemas.microsoft.com/office/drawing/2014/main" id="{FCFA6CFA-0CF9-4F9D-9E23-F4F83565E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88"/>
              <a:ext cx="2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61862" name="Line 38">
              <a:extLst>
                <a:ext uri="{FF2B5EF4-FFF2-40B4-BE49-F238E27FC236}">
                  <a16:creationId xmlns:a16="http://schemas.microsoft.com/office/drawing/2014/main" id="{88C0D69F-B8D3-4DFD-B957-46EE58D58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63" name="Freeform 39">
              <a:extLst>
                <a:ext uri="{FF2B5EF4-FFF2-40B4-BE49-F238E27FC236}">
                  <a16:creationId xmlns:a16="http://schemas.microsoft.com/office/drawing/2014/main" id="{A92F0256-D434-4565-84A1-4620B7D72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64" name="Oval 40">
              <a:extLst>
                <a:ext uri="{FF2B5EF4-FFF2-40B4-BE49-F238E27FC236}">
                  <a16:creationId xmlns:a16="http://schemas.microsoft.com/office/drawing/2014/main" id="{9A4B36A2-57E3-4AF8-885A-F63D818E1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  <p:sp>
          <p:nvSpPr>
            <p:cNvPr id="461865" name="Freeform 41">
              <a:extLst>
                <a:ext uri="{FF2B5EF4-FFF2-40B4-BE49-F238E27FC236}">
                  <a16:creationId xmlns:a16="http://schemas.microsoft.com/office/drawing/2014/main" id="{59C8DD06-50A3-4B65-92E1-97037D1917E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66" name="Rectangle 42">
              <a:extLst>
                <a:ext uri="{FF2B5EF4-FFF2-40B4-BE49-F238E27FC236}">
                  <a16:creationId xmlns:a16="http://schemas.microsoft.com/office/drawing/2014/main" id="{0F106646-472B-4380-9309-94156B6F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1607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 dirty="0"/>
                <a:t>a</a:t>
              </a:r>
            </a:p>
          </p:txBody>
        </p:sp>
        <p:sp>
          <p:nvSpPr>
            <p:cNvPr id="461867" name="Rectangle 43">
              <a:extLst>
                <a:ext uri="{FF2B5EF4-FFF2-40B4-BE49-F238E27FC236}">
                  <a16:creationId xmlns:a16="http://schemas.microsoft.com/office/drawing/2014/main" id="{4C8B3F78-0DC4-4C25-B332-3B641FB4C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61868" name="Rectangle 44">
              <a:extLst>
                <a:ext uri="{FF2B5EF4-FFF2-40B4-BE49-F238E27FC236}">
                  <a16:creationId xmlns:a16="http://schemas.microsoft.com/office/drawing/2014/main" id="{7CBC54B8-ADE8-43DE-8841-BA5963487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61869" name="Freeform 45">
              <a:extLst>
                <a:ext uri="{FF2B5EF4-FFF2-40B4-BE49-F238E27FC236}">
                  <a16:creationId xmlns:a16="http://schemas.microsoft.com/office/drawing/2014/main" id="{F9BF0842-342E-4C84-9F4A-6BE75B8E0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70" name="Rectangle 46">
              <a:extLst>
                <a:ext uri="{FF2B5EF4-FFF2-40B4-BE49-F238E27FC236}">
                  <a16:creationId xmlns:a16="http://schemas.microsoft.com/office/drawing/2014/main" id="{34A998E4-08C1-483E-B35A-E311998B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461871" name="Freeform 47">
              <a:extLst>
                <a:ext uri="{FF2B5EF4-FFF2-40B4-BE49-F238E27FC236}">
                  <a16:creationId xmlns:a16="http://schemas.microsoft.com/office/drawing/2014/main" id="{4445A041-A795-4715-B74D-FC7FC4BF8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61872" name="Rectangle 48">
              <a:extLst>
                <a:ext uri="{FF2B5EF4-FFF2-40B4-BE49-F238E27FC236}">
                  <a16:creationId xmlns:a16="http://schemas.microsoft.com/office/drawing/2014/main" id="{E2A8013E-5681-4751-B031-17D85C6F9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</p:grpSp>
      <p:sp>
        <p:nvSpPr>
          <p:cNvPr id="50" name="Rectangle 31">
            <a:extLst>
              <a:ext uri="{FF2B5EF4-FFF2-40B4-BE49-F238E27FC236}">
                <a16:creationId xmlns:a16="http://schemas.microsoft.com/office/drawing/2014/main" id="{7E24098B-BE8C-4DA5-8667-F467ED82C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497" y="600423"/>
            <a:ext cx="5354759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2.3.4 DFA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的化简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1C9A3A6-A1CC-462D-B98F-291505E6559E}"/>
              </a:ext>
            </a:extLst>
          </p:cNvPr>
          <p:cNvGrpSpPr/>
          <p:nvPr/>
        </p:nvGrpSpPr>
        <p:grpSpPr>
          <a:xfrm>
            <a:off x="6842919" y="3933074"/>
            <a:ext cx="2301081" cy="720062"/>
            <a:chOff x="6842919" y="3933074"/>
            <a:chExt cx="2301081" cy="720062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D847C77B-7779-4B6E-B514-BABAB0CB4B56}"/>
                </a:ext>
              </a:extLst>
            </p:cNvPr>
            <p:cNvSpPr/>
            <p:nvPr/>
          </p:nvSpPr>
          <p:spPr>
            <a:xfrm>
              <a:off x="6842919" y="4080050"/>
              <a:ext cx="473575" cy="5730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F041C0C8-86D2-492D-BCAB-6B5A31109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627" y="3933074"/>
              <a:ext cx="1793373" cy="66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latin typeface="华文新魏" pitchFamily="2" charset="-122"/>
                  <a:ea typeface="华文新魏" pitchFamily="2" charset="-122"/>
                </a:rPr>
                <a:t>DFA</a:t>
              </a: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的化简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C1C3695C-7A53-487D-96E0-389DF97A2F0F}"/>
              </a:ext>
            </a:extLst>
          </p:cNvPr>
          <p:cNvSpPr/>
          <p:nvPr/>
        </p:nvSpPr>
        <p:spPr>
          <a:xfrm>
            <a:off x="2971060" y="369839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可区分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67C579-2EF2-4F3C-81DE-604C5FAA85B1}"/>
              </a:ext>
            </a:extLst>
          </p:cNvPr>
          <p:cNvSpPr/>
          <p:nvPr/>
        </p:nvSpPr>
        <p:spPr>
          <a:xfrm>
            <a:off x="3131384" y="506781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未区分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6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5" y="1306475"/>
            <a:ext cx="7858125" cy="42862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ea typeface="隶书" panose="02010509060101010101" pitchFamily="49" charset="-122"/>
              </a:rPr>
              <a:t>举例</a:t>
            </a:r>
            <a:r>
              <a:rPr lang="en-US" altLang="zh-CN" sz="4000" dirty="0">
                <a:ea typeface="隶书" panose="02010509060101010101" pitchFamily="49" charset="-122"/>
              </a:rPr>
              <a:t>:</a:t>
            </a:r>
            <a:r>
              <a:rPr lang="zh-CN" altLang="en-US" sz="4000" dirty="0">
                <a:ea typeface="隶书" panose="02010509060101010101" pitchFamily="49" charset="-122"/>
              </a:rPr>
              <a:t>对如下图所示的</a:t>
            </a:r>
            <a:r>
              <a:rPr lang="en-US" altLang="zh-CN" sz="4000" dirty="0">
                <a:ea typeface="隶书" panose="02010509060101010101" pitchFamily="49" charset="-122"/>
              </a:rPr>
              <a:t>DFA</a:t>
            </a:r>
            <a:r>
              <a:rPr lang="zh-CN" altLang="en-US" sz="4000" dirty="0">
                <a:ea typeface="隶书" panose="02010509060101010101" pitchFamily="49" charset="-122"/>
              </a:rPr>
              <a:t>极小化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5072074"/>
            <a:ext cx="8358188" cy="157162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划分状态集为</a:t>
            </a:r>
            <a:r>
              <a:rPr lang="en-US" altLang="zh-CN" sz="2400" dirty="0">
                <a:solidFill>
                  <a:srgbClr val="002060"/>
                </a:solidFill>
                <a:sym typeface="Symbol" panose="05050102010706020507" pitchFamily="18" charset="2"/>
              </a:rPr>
              <a:t></a:t>
            </a:r>
            <a:r>
              <a:rPr lang="zh-CN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sym typeface="Symbol" panose="05050102010706020507" pitchFamily="18" charset="2"/>
              </a:rPr>
              <a:t>1=</a:t>
            </a:r>
            <a:r>
              <a:rPr lang="en-US" altLang="zh-CN" sz="2400" dirty="0"/>
              <a:t>{4,6,7,8}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002060"/>
                </a:solidFill>
                <a:sym typeface="Symbol" panose="05050102010706020507" pitchFamily="18" charset="2"/>
              </a:rPr>
              <a:t>2=</a:t>
            </a:r>
            <a:r>
              <a:rPr lang="en-US" altLang="zh-CN" sz="2400" dirty="0"/>
              <a:t>{1,2,3,5}</a:t>
            </a:r>
          </a:p>
          <a:p>
            <a:pPr eaLnBrk="1" hangingPunct="1"/>
            <a:r>
              <a:rPr lang="zh-CN" altLang="en-US" sz="2400" dirty="0"/>
              <a:t>对于</a:t>
            </a:r>
            <a:r>
              <a:rPr lang="en-US" altLang="zh-CN" sz="2400" dirty="0"/>
              <a:t>{4,6,7,8}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={5},</a:t>
            </a:r>
            <a:r>
              <a:rPr lang="zh-CN" altLang="en-US" sz="2400" dirty="0">
                <a:sym typeface="Symbol" panose="05050102010706020507" pitchFamily="18" charset="2"/>
              </a:rPr>
              <a:t>未区分</a:t>
            </a:r>
            <a:r>
              <a:rPr lang="en-US" altLang="zh-CN" sz="240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</a:t>
            </a:r>
            <a:r>
              <a:rPr lang="en-US" altLang="zh-CN" sz="2400" dirty="0"/>
              <a:t>{4,6,7,8}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={6,8},</a:t>
            </a:r>
            <a:r>
              <a:rPr lang="zh-CN" altLang="en-US" sz="2400" dirty="0">
                <a:sym typeface="Symbol" panose="05050102010706020507" pitchFamily="18" charset="2"/>
              </a:rPr>
              <a:t>未区分</a:t>
            </a:r>
            <a:r>
              <a:rPr lang="en-US" altLang="zh-CN" sz="2400" dirty="0">
                <a:sym typeface="Symbol" panose="05050102010706020507" pitchFamily="18" charset="2"/>
              </a:rPr>
              <a:t>;</a:t>
            </a:r>
            <a:endParaRPr lang="en-US" altLang="zh-CN" sz="2400" dirty="0"/>
          </a:p>
        </p:txBody>
      </p:sp>
      <p:pic>
        <p:nvPicPr>
          <p:cNvPr id="50211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204864"/>
            <a:ext cx="54768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" name="Rectangle 31">
            <a:extLst>
              <a:ext uri="{FF2B5EF4-FFF2-40B4-BE49-F238E27FC236}">
                <a16:creationId xmlns:a16="http://schemas.microsoft.com/office/drawing/2014/main" id="{4D128D95-30E6-495C-9593-EC884CE8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557" y="403256"/>
            <a:ext cx="5354759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2.3.4 DFA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的化简</a:t>
            </a:r>
          </a:p>
        </p:txBody>
      </p:sp>
    </p:spTree>
    <p:extLst>
      <p:ext uri="{BB962C8B-B14F-4D97-AF65-F5344CB8AC3E}">
        <p14:creationId xmlns:p14="http://schemas.microsoft.com/office/powerpoint/2010/main" val="16202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2017713"/>
            <a:ext cx="7959725" cy="198278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/>
              <a:t>对于</a:t>
            </a:r>
            <a:r>
              <a:rPr lang="en-US" altLang="zh-CN" sz="2800" dirty="0"/>
              <a:t>{1,2,3,5}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{1,3}</a:t>
            </a:r>
            <a:r>
              <a:rPr lang="en-US" altLang="zh-CN" sz="2800" baseline="-25000" dirty="0"/>
              <a:t>a</a:t>
            </a:r>
            <a:r>
              <a:rPr lang="en-US" altLang="zh-CN" sz="2800" dirty="0"/>
              <a:t>={2}, {2,5}</a:t>
            </a:r>
            <a:r>
              <a:rPr lang="en-US" altLang="zh-CN" sz="2800" baseline="-25000" dirty="0"/>
              <a:t>a</a:t>
            </a:r>
            <a:r>
              <a:rPr lang="en-US" altLang="zh-CN" sz="2800" dirty="0"/>
              <a:t>=</a:t>
            </a:r>
            <a:r>
              <a:rPr lang="en-US" altLang="zh-CN" dirty="0"/>
              <a:t>ø,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{1,3}</a:t>
            </a:r>
            <a:r>
              <a:rPr lang="en-US" altLang="zh-CN" sz="2800" baseline="-25000" dirty="0"/>
              <a:t>b</a:t>
            </a:r>
            <a:r>
              <a:rPr lang="en-US" altLang="zh-CN" dirty="0"/>
              <a:t>={3}, {2,5}</a:t>
            </a:r>
            <a:r>
              <a:rPr lang="en-US" altLang="zh-CN" sz="2800" baseline="-25000" dirty="0"/>
              <a:t>a</a:t>
            </a:r>
            <a:r>
              <a:rPr lang="en-US" altLang="zh-CN" dirty="0"/>
              <a:t>={4,7}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2060"/>
                </a:solidFill>
                <a:sym typeface="Symbol" pitchFamily="18" charset="2"/>
              </a:rPr>
              <a:t>= {1=</a:t>
            </a:r>
            <a:r>
              <a:rPr lang="en-US" altLang="zh-CN" dirty="0"/>
              <a:t>{4,6,7,8},</a:t>
            </a:r>
            <a:r>
              <a:rPr lang="en-US" altLang="zh-CN" dirty="0">
                <a:solidFill>
                  <a:srgbClr val="002060"/>
                </a:solidFill>
                <a:sym typeface="Symbol" pitchFamily="18" charset="2"/>
              </a:rPr>
              <a:t>2=</a:t>
            </a:r>
            <a:r>
              <a:rPr lang="en-US" altLang="zh-CN" dirty="0"/>
              <a:t>{1,3},</a:t>
            </a:r>
            <a:r>
              <a:rPr lang="en-US" altLang="zh-CN" dirty="0">
                <a:solidFill>
                  <a:srgbClr val="002060"/>
                </a:solidFill>
                <a:sym typeface="Symbol" pitchFamily="18" charset="2"/>
              </a:rPr>
              <a:t> 3=</a:t>
            </a:r>
            <a:r>
              <a:rPr lang="en-US" altLang="zh-CN" dirty="0"/>
              <a:t>{2,5}}}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51255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191000"/>
            <a:ext cx="54768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" name="Rectangle 31">
            <a:extLst>
              <a:ext uri="{FF2B5EF4-FFF2-40B4-BE49-F238E27FC236}">
                <a16:creationId xmlns:a16="http://schemas.microsoft.com/office/drawing/2014/main" id="{AA8DD717-22FE-426E-98DA-D22977E2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880" y="764704"/>
            <a:ext cx="5354759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2.3.4 DFA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的化简</a:t>
            </a:r>
          </a:p>
        </p:txBody>
      </p:sp>
    </p:spTree>
    <p:extLst>
      <p:ext uri="{BB962C8B-B14F-4D97-AF65-F5344CB8AC3E}">
        <p14:creationId xmlns:p14="http://schemas.microsoft.com/office/powerpoint/2010/main" val="28955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2017713"/>
            <a:ext cx="7888287" cy="169703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2060"/>
                </a:solidFill>
                <a:sym typeface="Symbol" pitchFamily="18" charset="2"/>
              </a:rPr>
              <a:t>重新命名：</a:t>
            </a:r>
            <a:r>
              <a:rPr lang="en-US" altLang="zh-CN" dirty="0"/>
              <a:t>q</a:t>
            </a:r>
            <a:r>
              <a:rPr lang="en-US" altLang="zh-CN" dirty="0">
                <a:solidFill>
                  <a:srgbClr val="002060"/>
                </a:solidFill>
                <a:sym typeface="Symbol" pitchFamily="18" charset="2"/>
              </a:rPr>
              <a:t>1=</a:t>
            </a:r>
            <a:r>
              <a:rPr lang="en-US" altLang="zh-CN" dirty="0"/>
              <a:t>{1,3},</a:t>
            </a:r>
            <a:r>
              <a:rPr lang="en-US" altLang="zh-CN" dirty="0">
                <a:solidFill>
                  <a:srgbClr val="002060"/>
                </a:solidFill>
                <a:sym typeface="Symbol" pitchFamily="18" charset="2"/>
              </a:rPr>
              <a:t> q2=</a:t>
            </a:r>
            <a:r>
              <a:rPr lang="en-US" altLang="zh-CN" dirty="0"/>
              <a:t>{2,5}</a:t>
            </a:r>
            <a:r>
              <a:rPr lang="en-US" altLang="zh-CN" dirty="0">
                <a:solidFill>
                  <a:srgbClr val="002060"/>
                </a:solidFill>
                <a:sym typeface="Symbol" pitchFamily="18" charset="2"/>
              </a:rPr>
              <a:t> q3=</a:t>
            </a:r>
            <a:r>
              <a:rPr lang="en-US" altLang="zh-CN" dirty="0"/>
              <a:t>{4,6,7,8}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初态：</a:t>
            </a:r>
            <a:r>
              <a:rPr lang="en-US" altLang="zh-CN" dirty="0"/>
              <a:t>q1</a:t>
            </a:r>
            <a:r>
              <a:rPr lang="zh-CN" altLang="en-US" dirty="0"/>
              <a:t>，终态</a:t>
            </a:r>
            <a:r>
              <a:rPr lang="en-US" altLang="zh-CN" dirty="0"/>
              <a:t>q3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4375" y="4000500"/>
          <a:ext cx="4071939" cy="235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36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36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q1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q2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q1</a:t>
                      </a:r>
                      <a:endParaRPr lang="zh-CN" altLang="en-US" sz="20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36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q2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ø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q3</a:t>
                      </a:r>
                      <a:endParaRPr lang="zh-CN" altLang="en-US" sz="20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36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q3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q2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q3</a:t>
                      </a:r>
                      <a:endParaRPr lang="zh-CN" altLang="en-US" sz="20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28938"/>
            <a:ext cx="2722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9" name="Rectangle 31">
            <a:extLst>
              <a:ext uri="{FF2B5EF4-FFF2-40B4-BE49-F238E27FC236}">
                <a16:creationId xmlns:a16="http://schemas.microsoft.com/office/drawing/2014/main" id="{73B5105E-71C7-4853-A135-D0D98FCF3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497" y="600423"/>
            <a:ext cx="5354759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华文新魏" pitchFamily="2" charset="-122"/>
                <a:ea typeface="华文新魏" pitchFamily="2" charset="-122"/>
              </a:rPr>
              <a:t>2.3.4 DFA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>的化简</a:t>
            </a:r>
          </a:p>
        </p:txBody>
      </p:sp>
    </p:spTree>
    <p:extLst>
      <p:ext uri="{BB962C8B-B14F-4D97-AF65-F5344CB8AC3E}">
        <p14:creationId xmlns:p14="http://schemas.microsoft.com/office/powerpoint/2010/main" val="143072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836712"/>
            <a:ext cx="7056784" cy="609600"/>
          </a:xfrm>
          <a:noFill/>
          <a:ln/>
        </p:spPr>
        <p:txBody>
          <a:bodyPr lIns="92075" tIns="46037" rIns="92075" bIns="46037" anchor="ctr"/>
          <a:lstStyle/>
          <a:p>
            <a:pPr algn="ctr"/>
            <a:r>
              <a:rPr lang="en-US" altLang="zh-CN" sz="4000" b="1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2.4 </a:t>
            </a:r>
            <a:r>
              <a:rPr lang="zh-CN" altLang="en-US" sz="4000" b="1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从正规式到有限自动机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91264" cy="4976192"/>
          </a:xfrm>
          <a:noFill/>
          <a:ln/>
        </p:spPr>
        <p:txBody>
          <a:bodyPr lIns="92075" tIns="46037" rIns="92075" bIns="46037"/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复习内容：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字母表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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，符号串，句子，语言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语言的运算：并、连接和闭包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例：标识符的描述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约定：用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digit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表示数字：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0,1,2,…,9;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		     	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用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letter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表示字母：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A,B,…,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</a:rPr>
              <a:t>Z,a,b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,…,z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则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C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语言的标识符可以用以下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正规式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表示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表示：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letter (letter | digit)*</a:t>
            </a:r>
          </a:p>
          <a:p>
            <a:pPr lvl="1">
              <a:lnSpc>
                <a:spcPct val="90000"/>
              </a:lnSpc>
              <a:buNone/>
            </a:pP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728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:a16="http://schemas.microsoft.com/office/drawing/2014/main" id="{0737AB27-637B-4FBE-99A9-2296642C3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2188" y="457200"/>
            <a:ext cx="777240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词法记号的描述与识别 </a:t>
            </a:r>
          </a:p>
        </p:txBody>
      </p:sp>
      <p:sp>
        <p:nvSpPr>
          <p:cNvPr id="538627" name="Rectangle 3">
            <a:extLst>
              <a:ext uri="{FF2B5EF4-FFF2-40B4-BE49-F238E27FC236}">
                <a16:creationId xmlns:a16="http://schemas.microsoft.com/office/drawing/2014/main" id="{1B199F87-60DB-4797-9C44-A9B907300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219" y="1844824"/>
            <a:ext cx="7921253" cy="4390752"/>
          </a:xfrm>
          <a:noFill/>
        </p:spPr>
        <p:txBody>
          <a:bodyPr/>
          <a:lstStyle/>
          <a:p>
            <a:pPr marL="342900" lvl="1" indent="-342900" algn="just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串和语言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字母表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：符号的有限集合， 例：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 = 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{ 0, 1}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              （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相当于高级语言的字符集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）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串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：符号的有穷序列，例：0110,   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（空串）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ea typeface="华文新魏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语言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：字母表上的一个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串集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		{ 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, 0, 00, 000, … },   {  },   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句子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：属于语言的串</a:t>
            </a:r>
          </a:p>
          <a:p>
            <a:pPr marL="342900" lvl="1" indent="-342900" algn="just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+mn-cs"/>
                <a:sym typeface="Symbol" panose="05050102010706020507" pitchFamily="18" charset="2"/>
              </a:rPr>
              <a:t>串的运算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连接（积）：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xy，s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 = s = s 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幂：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	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zh-CN" b="1" baseline="30000" dirty="0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0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为，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zh-CN" b="1" baseline="30000" dirty="0" err="1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i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为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zh-CN" b="1" baseline="30000" dirty="0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i-1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Symbol" panose="05050102010706020507" pitchFamily="18" charset="2"/>
              </a:rPr>
              <a:t>s（i &gt; 0） </a:t>
            </a:r>
            <a:endParaRPr lang="zh-CN" altLang="en-US" b="1" dirty="0">
              <a:latin typeface="Times New Roman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3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219256" cy="46805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正规式</a:t>
            </a:r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r,  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 FA M</a:t>
            </a:r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使 </a:t>
            </a:r>
            <a:r>
              <a:rPr lang="en-US" altLang="zh-CN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L(M)=L(r)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。可以将任何正规式转变为接受相同语言的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NFA</a:t>
            </a:r>
            <a:r>
              <a:rPr lang="zh-CN" altLang="en-US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</a:t>
            </a:r>
            <a:endParaRPr lang="en-US" altLang="zh-CN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400050" lvl="1" indent="-42863">
              <a:lnSpc>
                <a:spcPct val="90000"/>
              </a:lnSpc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(1)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首先构造一个广义自动机只有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初态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终态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，边上标记为相应正规式；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00050" lvl="1" indent="-42863">
              <a:lnSpc>
                <a:spcPct val="90000"/>
              </a:lnSpc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(2) 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按照 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|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•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进行分解；</a:t>
            </a:r>
            <a:endParaRPr lang="en-US" altLang="zh-CN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(3) 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直到图中每条边上标记为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a∈Σ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 </a:t>
            </a:r>
            <a:r>
              <a:rPr kumimoji="1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</a:t>
            </a:r>
            <a:r>
              <a:rPr kumimoji="1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为止。</a:t>
            </a:r>
            <a:endParaRPr kumimoji="1" lang="en-US" altLang="zh-CN" b="1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3491" name="Rectangle 6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F691D77-5B92-48DC-82D7-DFFB037C8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836712"/>
            <a:ext cx="705678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2.4 </a:t>
            </a:r>
            <a:r>
              <a:rPr lang="zh-CN" altLang="en-US" sz="4000" b="1" kern="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从正规式到有限自动机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587485-3A7A-4192-A1C9-4223553B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284984"/>
            <a:ext cx="2324481" cy="9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1003300" y="2098674"/>
            <a:ext cx="7772400" cy="584201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正规式与其对应的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39862" y="2924803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空集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Φ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Ø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" name="Oval 7"/>
          <p:cNvSpPr>
            <a:spLocks noChangeArrowheads="1"/>
          </p:cNvSpPr>
          <p:nvPr/>
        </p:nvSpPr>
        <p:spPr bwMode="auto">
          <a:xfrm>
            <a:off x="3724115" y="2885704"/>
            <a:ext cx="431800" cy="43338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5176518" y="2899842"/>
            <a:ext cx="431800" cy="43338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6718" y="3646489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800" dirty="0"/>
              <a:t>ε</a:t>
            </a:r>
            <a:endParaRPr lang="zh-CN" altLang="en-US" sz="2800" dirty="0"/>
          </a:p>
        </p:txBody>
      </p:sp>
      <p:sp>
        <p:nvSpPr>
          <p:cNvPr id="48" name="Oval 18"/>
          <p:cNvSpPr>
            <a:spLocks noChangeArrowheads="1"/>
          </p:cNvSpPr>
          <p:nvPr/>
        </p:nvSpPr>
        <p:spPr bwMode="auto">
          <a:xfrm>
            <a:off x="3736654" y="3697438"/>
            <a:ext cx="431800" cy="43338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5216204" y="3697438"/>
            <a:ext cx="431800" cy="43338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50" name="Line 20"/>
          <p:cNvSpPr>
            <a:spLocks noChangeShapeType="1"/>
          </p:cNvSpPr>
          <p:nvPr/>
        </p:nvSpPr>
        <p:spPr bwMode="auto">
          <a:xfrm>
            <a:off x="4168454" y="3913338"/>
            <a:ext cx="1047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4476427" y="3453262"/>
            <a:ext cx="1081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l-GR" altLang="zh-CN" sz="2400" dirty="0"/>
              <a:t>ε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726718" y="459924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3767139" y="4670032"/>
            <a:ext cx="431800" cy="43338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246689" y="4670032"/>
            <a:ext cx="431800" cy="43338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4198939" y="4885932"/>
            <a:ext cx="1047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506912" y="4425856"/>
            <a:ext cx="1081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403EA54-E261-4177-91FC-BCC595B4A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836712"/>
            <a:ext cx="705678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2.4 </a:t>
            </a:r>
            <a:r>
              <a:rPr lang="zh-CN" altLang="en-US" sz="4000" b="1" kern="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从正规式到有限自动机</a:t>
            </a:r>
          </a:p>
        </p:txBody>
      </p:sp>
    </p:spTree>
    <p:extLst>
      <p:ext uri="{BB962C8B-B14F-4D97-AF65-F5344CB8AC3E}">
        <p14:creationId xmlns:p14="http://schemas.microsoft.com/office/powerpoint/2010/main" val="4263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899592" y="1971673"/>
            <a:ext cx="7675190" cy="847725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正规式与其对应的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（分解规则）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259359" y="2819398"/>
            <a:ext cx="431800" cy="43338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627784" y="2819398"/>
            <a:ext cx="431800" cy="43338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691159" y="303529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657822" y="2603498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r s</a:t>
            </a:r>
            <a:endParaRPr kumimoji="1" lang="en-US" altLang="zh-CN" sz="2400" b="1" baseline="-25000" dirty="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10572" y="2819398"/>
            <a:ext cx="431800" cy="43338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6050434" y="2819398"/>
            <a:ext cx="431800" cy="43338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ahoma" panose="020B060403050404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418859" y="2819398"/>
            <a:ext cx="431800" cy="43338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042372" y="303529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483822" y="303529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042372" y="2603498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r</a:t>
            </a:r>
            <a:endParaRPr kumimoji="1" lang="en-US" altLang="zh-CN" sz="2400" b="1" baseline="-25000" dirty="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483822" y="2603498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s</a:t>
            </a:r>
            <a:endParaRPr kumimoji="1" lang="en-US" altLang="zh-CN" sz="2400" b="1" baseline="-25000" dirty="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1292697" y="3930625"/>
            <a:ext cx="431800" cy="43338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772247" y="3930625"/>
            <a:ext cx="431800" cy="43338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724497" y="4146525"/>
            <a:ext cx="1047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91159" y="3714725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 err="1">
                <a:latin typeface="Tahoma" panose="020B0604030504040204" pitchFamily="34" charset="0"/>
                <a:sym typeface="Symbol" panose="05050102010706020507" pitchFamily="18" charset="2"/>
              </a:rPr>
              <a:t>r|s</a:t>
            </a:r>
            <a:endParaRPr kumimoji="1" lang="en-US" altLang="zh-CN" sz="2400" b="1" baseline="-25000" dirty="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1332384" y="5371876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700809" y="5371876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1764184" y="5587776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1730847" y="5155976"/>
            <a:ext cx="933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r*</a:t>
            </a:r>
            <a:endParaRPr kumimoji="1" lang="en-US" altLang="zh-CN" sz="2400" b="1" baseline="-25000" dirty="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582469" y="3846090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6017097" y="3859187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5009034" y="4002062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009034" y="3570262"/>
            <a:ext cx="933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latin typeface="Tahoma" panose="020B0604030504040204" pitchFamily="34" charset="0"/>
                <a:sym typeface="Symbol" panose="05050102010706020507" pitchFamily="18" charset="2"/>
              </a:rPr>
              <a:t>r</a:t>
            </a:r>
            <a:endParaRPr kumimoji="1" lang="en-US" altLang="zh-CN" sz="2400" b="1" dirty="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5009034" y="41465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5009034" y="3903439"/>
            <a:ext cx="933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 b="1" baseline="-25000">
                <a:latin typeface="Tahoma" panose="020B0604030504040204" pitchFamily="34" charset="0"/>
                <a:sym typeface="Symbol" panose="05050102010706020507" pitchFamily="18" charset="2"/>
              </a:rPr>
              <a:t>s</a:t>
            </a:r>
            <a:endParaRPr kumimoji="1" lang="en-US" altLang="zh-CN" sz="2000" b="1" baseline="-25000" dirty="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1" name="AutoShape 41"/>
          <p:cNvSpPr>
            <a:spLocks noChangeArrowheads="1"/>
          </p:cNvSpPr>
          <p:nvPr/>
        </p:nvSpPr>
        <p:spPr bwMode="auto">
          <a:xfrm>
            <a:off x="3531072" y="2963860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3531072" y="4075087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AutoShape 43"/>
          <p:cNvSpPr>
            <a:spLocks noChangeArrowheads="1"/>
          </p:cNvSpPr>
          <p:nvPr/>
        </p:nvSpPr>
        <p:spPr bwMode="auto">
          <a:xfrm>
            <a:off x="3531072" y="5514751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4577234" y="5298851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5582395" y="5298851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latin typeface="Tahoma" panose="020B0604030504040204" pitchFamily="34" charset="0"/>
            </a:endParaRPr>
          </a:p>
        </p:txBody>
      </p: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6660232" y="5298851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5009034" y="5514751"/>
            <a:ext cx="537369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6015782" y="5514751"/>
            <a:ext cx="633612" cy="79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4788024" y="5019627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5868144" y="509163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66" name="Freeform 39"/>
          <p:cNvSpPr>
            <a:spLocks/>
          </p:cNvSpPr>
          <p:nvPr/>
        </p:nvSpPr>
        <p:spPr bwMode="auto">
          <a:xfrm>
            <a:off x="5522070" y="4908916"/>
            <a:ext cx="554037" cy="433387"/>
          </a:xfrm>
          <a:custGeom>
            <a:avLst/>
            <a:gdLst>
              <a:gd name="T0" fmla="*/ 2147483647 w 349"/>
              <a:gd name="T1" fmla="*/ 2147483647 h 159"/>
              <a:gd name="T2" fmla="*/ 2147483647 w 349"/>
              <a:gd name="T3" fmla="*/ 2147483647 h 159"/>
              <a:gd name="T4" fmla="*/ 2147483647 w 349"/>
              <a:gd name="T5" fmla="*/ 2147483647 h 159"/>
              <a:gd name="T6" fmla="*/ 2147483647 w 349"/>
              <a:gd name="T7" fmla="*/ 2147483647 h 159"/>
              <a:gd name="T8" fmla="*/ 0 60000 65536"/>
              <a:gd name="T9" fmla="*/ 0 60000 65536"/>
              <a:gd name="T10" fmla="*/ 0 60000 65536"/>
              <a:gd name="T11" fmla="*/ 0 60000 65536"/>
              <a:gd name="T12" fmla="*/ 0 w 349"/>
              <a:gd name="T13" fmla="*/ 0 h 159"/>
              <a:gd name="T14" fmla="*/ 349 w 349"/>
              <a:gd name="T15" fmla="*/ 159 h 1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9" h="159">
                <a:moveTo>
                  <a:pt x="84" y="159"/>
                </a:moveTo>
                <a:cubicBezTo>
                  <a:pt x="42" y="102"/>
                  <a:pt x="0" y="46"/>
                  <a:pt x="38" y="23"/>
                </a:cubicBezTo>
                <a:cubicBezTo>
                  <a:pt x="76" y="0"/>
                  <a:pt x="273" y="0"/>
                  <a:pt x="311" y="23"/>
                </a:cubicBezTo>
                <a:cubicBezTo>
                  <a:pt x="349" y="46"/>
                  <a:pt x="307" y="102"/>
                  <a:pt x="265" y="159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5364088" y="4533663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55296C70-AE5C-4BFA-A632-342D0D786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836712"/>
            <a:ext cx="705678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2.4 </a:t>
            </a:r>
            <a:r>
              <a:rPr lang="zh-CN" altLang="en-US" sz="4000" b="1" kern="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从正规式到有限自动机</a:t>
            </a:r>
          </a:p>
        </p:txBody>
      </p:sp>
    </p:spTree>
    <p:extLst>
      <p:ext uri="{BB962C8B-B14F-4D97-AF65-F5344CB8AC3E}">
        <p14:creationId xmlns:p14="http://schemas.microsoft.com/office/powerpoint/2010/main" val="2459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33" grpId="0" animBg="1"/>
      <p:bldP spid="34" grpId="0" animBg="1"/>
      <p:bldP spid="35" grpId="0" animBg="1"/>
      <p:bldP spid="36" grpId="0"/>
      <p:bldP spid="37" grpId="0" animBg="1"/>
      <p:bldP spid="38" grpId="0"/>
      <p:bldP spid="41" grpId="0" animBg="1"/>
      <p:bldP spid="42" grpId="0" animBg="1"/>
      <p:bldP spid="43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 animBg="1"/>
      <p:bldP spid="6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举例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128000" cy="979487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例：正规式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a|b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)(a|b|0|1)*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的构造过程如下：</a:t>
            </a:r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468313" y="3571875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900113" y="3787775"/>
            <a:ext cx="234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467544" y="3284538"/>
            <a:ext cx="316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/>
              <a:t>(</a:t>
            </a:r>
            <a:r>
              <a:rPr lang="en-US" altLang="zh-CN" sz="2400" dirty="0" err="1"/>
              <a:t>a|b</a:t>
            </a:r>
            <a:r>
              <a:rPr lang="en-US" altLang="zh-CN" sz="2400" dirty="0"/>
              <a:t>)(a|b|0|1)*</a:t>
            </a:r>
            <a:endParaRPr kumimoji="1" lang="en-US" altLang="zh-CN" sz="2400" b="1" baseline="-25000" dirty="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56680" name="Oval 8"/>
          <p:cNvSpPr>
            <a:spLocks noChangeArrowheads="1"/>
          </p:cNvSpPr>
          <p:nvPr/>
        </p:nvSpPr>
        <p:spPr bwMode="auto">
          <a:xfrm>
            <a:off x="4645025" y="3571875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5076056" y="3284538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1" dirty="0" err="1">
                <a:latin typeface="Tahoma" panose="020B0604030504040204" pitchFamily="34" charset="0"/>
                <a:sym typeface="Symbol" panose="05050102010706020507" pitchFamily="18" charset="2"/>
              </a:rPr>
              <a:t>a|b</a:t>
            </a:r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)</a:t>
            </a:r>
            <a:endParaRPr kumimoji="1" lang="en-US" altLang="zh-CN" sz="2400" b="1" baseline="-25000" dirty="0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 flipV="1">
            <a:off x="5076826" y="3781425"/>
            <a:ext cx="1080000" cy="761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6660232" y="2475098"/>
            <a:ext cx="18197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(a|b|0|1)</a:t>
            </a:r>
          </a:p>
        </p:txBody>
      </p:sp>
      <p:sp>
        <p:nvSpPr>
          <p:cNvPr id="156713" name="Text Box 41"/>
          <p:cNvSpPr txBox="1">
            <a:spLocks noChangeArrowheads="1"/>
          </p:cNvSpPr>
          <p:nvPr/>
        </p:nvSpPr>
        <p:spPr bwMode="auto">
          <a:xfrm>
            <a:off x="7651059" y="4787949"/>
            <a:ext cx="28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156714" name="AutoShape 42"/>
          <p:cNvCxnSpPr>
            <a:cxnSpLocks noChangeShapeType="1"/>
          </p:cNvCxnSpPr>
          <p:nvPr/>
        </p:nvCxnSpPr>
        <p:spPr bwMode="auto">
          <a:xfrm rot="5400000" flipV="1">
            <a:off x="7784287" y="5261822"/>
            <a:ext cx="1588" cy="304800"/>
          </a:xfrm>
          <a:prstGeom prst="curvedConnector3">
            <a:avLst>
              <a:gd name="adj1" fmla="val -184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715" name="AutoShape 43"/>
          <p:cNvCxnSpPr>
            <a:cxnSpLocks noChangeShapeType="1"/>
          </p:cNvCxnSpPr>
          <p:nvPr/>
        </p:nvCxnSpPr>
        <p:spPr bwMode="auto">
          <a:xfrm rot="16200000" flipH="1">
            <a:off x="7774762" y="5558685"/>
            <a:ext cx="1587" cy="304800"/>
          </a:xfrm>
          <a:prstGeom prst="curvedConnector3">
            <a:avLst>
              <a:gd name="adj1" fmla="val 184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7578034" y="4500612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7547644" y="589503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56718" name="Text Box 46"/>
          <p:cNvSpPr txBox="1">
            <a:spLocks noChangeArrowheads="1"/>
          </p:cNvSpPr>
          <p:nvPr/>
        </p:nvSpPr>
        <p:spPr bwMode="auto">
          <a:xfrm>
            <a:off x="7524700" y="6249714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56719" name="Freeform 47"/>
          <p:cNvSpPr>
            <a:spLocks/>
          </p:cNvSpPr>
          <p:nvPr/>
        </p:nvSpPr>
        <p:spPr bwMode="auto">
          <a:xfrm>
            <a:off x="7272319" y="4765728"/>
            <a:ext cx="958850" cy="720725"/>
          </a:xfrm>
          <a:custGeom>
            <a:avLst/>
            <a:gdLst>
              <a:gd name="T0" fmla="*/ 2147483647 w 566"/>
              <a:gd name="T1" fmla="*/ 2147483647 h 628"/>
              <a:gd name="T2" fmla="*/ 2147483647 w 566"/>
              <a:gd name="T3" fmla="*/ 2147483647 h 628"/>
              <a:gd name="T4" fmla="*/ 2147483647 w 566"/>
              <a:gd name="T5" fmla="*/ 2147483647 h 628"/>
              <a:gd name="T6" fmla="*/ 2147483647 w 566"/>
              <a:gd name="T7" fmla="*/ 2147483647 h 628"/>
              <a:gd name="T8" fmla="*/ 0 60000 65536"/>
              <a:gd name="T9" fmla="*/ 0 60000 65536"/>
              <a:gd name="T10" fmla="*/ 0 60000 65536"/>
              <a:gd name="T11" fmla="*/ 0 60000 65536"/>
              <a:gd name="T12" fmla="*/ 0 w 566"/>
              <a:gd name="T13" fmla="*/ 0 h 628"/>
              <a:gd name="T14" fmla="*/ 566 w 566"/>
              <a:gd name="T15" fmla="*/ 628 h 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" h="628">
                <a:moveTo>
                  <a:pt x="189" y="582"/>
                </a:moveTo>
                <a:cubicBezTo>
                  <a:pt x="94" y="397"/>
                  <a:pt x="0" y="212"/>
                  <a:pt x="53" y="129"/>
                </a:cubicBezTo>
                <a:cubicBezTo>
                  <a:pt x="106" y="46"/>
                  <a:pt x="446" y="0"/>
                  <a:pt x="506" y="83"/>
                </a:cubicBezTo>
                <a:cubicBezTo>
                  <a:pt x="566" y="166"/>
                  <a:pt x="491" y="397"/>
                  <a:pt x="416" y="628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720" name="Freeform 48"/>
          <p:cNvSpPr>
            <a:spLocks/>
          </p:cNvSpPr>
          <p:nvPr/>
        </p:nvSpPr>
        <p:spPr bwMode="auto">
          <a:xfrm>
            <a:off x="7404081" y="5629328"/>
            <a:ext cx="744538" cy="720725"/>
          </a:xfrm>
          <a:custGeom>
            <a:avLst/>
            <a:gdLst>
              <a:gd name="T0" fmla="*/ 2147483647 w 469"/>
              <a:gd name="T1" fmla="*/ 0 h 681"/>
              <a:gd name="T2" fmla="*/ 2147483647 w 469"/>
              <a:gd name="T3" fmla="*/ 2147483647 h 681"/>
              <a:gd name="T4" fmla="*/ 2147483647 w 469"/>
              <a:gd name="T5" fmla="*/ 2147483647 h 681"/>
              <a:gd name="T6" fmla="*/ 2147483647 w 469"/>
              <a:gd name="T7" fmla="*/ 0 h 681"/>
              <a:gd name="T8" fmla="*/ 0 60000 65536"/>
              <a:gd name="T9" fmla="*/ 0 60000 65536"/>
              <a:gd name="T10" fmla="*/ 0 60000 65536"/>
              <a:gd name="T11" fmla="*/ 0 60000 65536"/>
              <a:gd name="T12" fmla="*/ 0 w 469"/>
              <a:gd name="T13" fmla="*/ 0 h 681"/>
              <a:gd name="T14" fmla="*/ 469 w 469"/>
              <a:gd name="T15" fmla="*/ 681 h 6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" h="681">
                <a:moveTo>
                  <a:pt x="98" y="0"/>
                </a:moveTo>
                <a:cubicBezTo>
                  <a:pt x="49" y="223"/>
                  <a:pt x="0" y="447"/>
                  <a:pt x="53" y="545"/>
                </a:cubicBezTo>
                <a:cubicBezTo>
                  <a:pt x="106" y="643"/>
                  <a:pt x="363" y="681"/>
                  <a:pt x="416" y="590"/>
                </a:cubicBezTo>
                <a:cubicBezTo>
                  <a:pt x="469" y="499"/>
                  <a:pt x="420" y="249"/>
                  <a:pt x="371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7699" name="直接箭头连接符 51"/>
          <p:cNvCxnSpPr>
            <a:cxnSpLocks noChangeShapeType="1"/>
            <a:endCxn id="156676" idx="1"/>
          </p:cNvCxnSpPr>
          <p:nvPr/>
        </p:nvCxnSpPr>
        <p:spPr bwMode="auto">
          <a:xfrm>
            <a:off x="285750" y="3571875"/>
            <a:ext cx="246063" cy="63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2" name="直接箭头连接符 59"/>
          <p:cNvCxnSpPr>
            <a:cxnSpLocks noChangeShapeType="1"/>
            <a:endCxn id="156680" idx="1"/>
          </p:cNvCxnSpPr>
          <p:nvPr/>
        </p:nvCxnSpPr>
        <p:spPr bwMode="auto">
          <a:xfrm>
            <a:off x="4429125" y="3571875"/>
            <a:ext cx="279400" cy="63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Freeform 47"/>
          <p:cNvSpPr>
            <a:spLocks/>
          </p:cNvSpPr>
          <p:nvPr/>
        </p:nvSpPr>
        <p:spPr bwMode="auto">
          <a:xfrm>
            <a:off x="6832703" y="2891024"/>
            <a:ext cx="958850" cy="720725"/>
          </a:xfrm>
          <a:custGeom>
            <a:avLst/>
            <a:gdLst>
              <a:gd name="T0" fmla="*/ 2147483647 w 566"/>
              <a:gd name="T1" fmla="*/ 2147483647 h 628"/>
              <a:gd name="T2" fmla="*/ 2147483647 w 566"/>
              <a:gd name="T3" fmla="*/ 2147483647 h 628"/>
              <a:gd name="T4" fmla="*/ 2147483647 w 566"/>
              <a:gd name="T5" fmla="*/ 2147483647 h 628"/>
              <a:gd name="T6" fmla="*/ 2147483647 w 566"/>
              <a:gd name="T7" fmla="*/ 2147483647 h 628"/>
              <a:gd name="T8" fmla="*/ 0 60000 65536"/>
              <a:gd name="T9" fmla="*/ 0 60000 65536"/>
              <a:gd name="T10" fmla="*/ 0 60000 65536"/>
              <a:gd name="T11" fmla="*/ 0 60000 65536"/>
              <a:gd name="T12" fmla="*/ 0 w 566"/>
              <a:gd name="T13" fmla="*/ 0 h 628"/>
              <a:gd name="T14" fmla="*/ 566 w 566"/>
              <a:gd name="T15" fmla="*/ 628 h 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" h="628">
                <a:moveTo>
                  <a:pt x="189" y="582"/>
                </a:moveTo>
                <a:cubicBezTo>
                  <a:pt x="94" y="397"/>
                  <a:pt x="0" y="212"/>
                  <a:pt x="53" y="129"/>
                </a:cubicBezTo>
                <a:cubicBezTo>
                  <a:pt x="106" y="46"/>
                  <a:pt x="446" y="0"/>
                  <a:pt x="506" y="83"/>
                </a:cubicBezTo>
                <a:cubicBezTo>
                  <a:pt x="566" y="166"/>
                  <a:pt x="491" y="397"/>
                  <a:pt x="416" y="628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243604" y="3571875"/>
            <a:ext cx="431800" cy="433388"/>
            <a:chOff x="3563938" y="3571875"/>
            <a:chExt cx="431800" cy="433388"/>
          </a:xfrm>
        </p:grpSpPr>
        <p:sp>
          <p:nvSpPr>
            <p:cNvPr id="156677" name="Oval 5"/>
            <p:cNvSpPr>
              <a:spLocks noChangeArrowheads="1"/>
            </p:cNvSpPr>
            <p:nvPr/>
          </p:nvSpPr>
          <p:spPr bwMode="auto">
            <a:xfrm>
              <a:off x="3563938" y="3571875"/>
              <a:ext cx="431800" cy="4333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ahoma" panose="020B0604030504040204" pitchFamily="34" charset="0"/>
                </a:rPr>
                <a:t>Z</a:t>
              </a:r>
            </a:p>
          </p:txBody>
        </p:sp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3601045" y="3616004"/>
              <a:ext cx="366713" cy="36862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172400" y="3499668"/>
            <a:ext cx="431800" cy="433388"/>
            <a:chOff x="3563938" y="3571875"/>
            <a:chExt cx="431800" cy="433388"/>
          </a:xfrm>
        </p:grpSpPr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3563938" y="3571875"/>
              <a:ext cx="431800" cy="4333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ahoma" panose="020B0604030504040204" pitchFamily="34" charset="0"/>
                </a:rPr>
                <a:t>Z</a:t>
              </a:r>
            </a:p>
          </p:txBody>
        </p:sp>
        <p:sp>
          <p:nvSpPr>
            <p:cNvPr id="44" name="Oval 31"/>
            <p:cNvSpPr>
              <a:spLocks noChangeArrowheads="1"/>
            </p:cNvSpPr>
            <p:nvPr/>
          </p:nvSpPr>
          <p:spPr bwMode="auto">
            <a:xfrm>
              <a:off x="3601045" y="3616004"/>
              <a:ext cx="366713" cy="36862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ahoma" panose="020B0604030504040204" pitchFamily="34" charset="0"/>
              </a:endParaRPr>
            </a:p>
          </p:txBody>
        </p:sp>
      </p:grpSp>
      <p:sp>
        <p:nvSpPr>
          <p:cNvPr id="51" name="Oval 8">
            <a:extLst>
              <a:ext uri="{FF2B5EF4-FFF2-40B4-BE49-F238E27FC236}">
                <a16:creationId xmlns:a16="http://schemas.microsoft.com/office/drawing/2014/main" id="{DDFEF9E2-F3DE-4619-94A8-1D544696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986" y="3556793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EAC9D06E-3132-4C22-ABA0-1A75BFF8A4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9217" y="3763356"/>
            <a:ext cx="558000" cy="761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713F9622-5A71-44F5-8A4B-ECF6A66B4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536" y="3538724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57" name="Line 13">
            <a:extLst>
              <a:ext uri="{FF2B5EF4-FFF2-40B4-BE49-F238E27FC236}">
                <a16:creationId xmlns:a16="http://schemas.microsoft.com/office/drawing/2014/main" id="{AE90742F-2A67-4DB3-86D7-02D3EFED17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4400" y="3751607"/>
            <a:ext cx="558000" cy="761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Text Box 31">
            <a:extLst>
              <a:ext uri="{FF2B5EF4-FFF2-40B4-BE49-F238E27FC236}">
                <a16:creationId xmlns:a16="http://schemas.microsoft.com/office/drawing/2014/main" id="{21B1B050-32F2-47FF-B12D-7CFD29228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886" y="3300128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89A7051E-3DD3-478A-B3E6-15A34036F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675" y="3270907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60" name="Oval 8">
            <a:extLst>
              <a:ext uri="{FF2B5EF4-FFF2-40B4-BE49-F238E27FC236}">
                <a16:creationId xmlns:a16="http://schemas.microsoft.com/office/drawing/2014/main" id="{7AD229EC-9217-4717-B08E-A74C8A7E5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22" y="5427947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62" name="Line 13">
            <a:extLst>
              <a:ext uri="{FF2B5EF4-FFF2-40B4-BE49-F238E27FC236}">
                <a16:creationId xmlns:a16="http://schemas.microsoft.com/office/drawing/2014/main" id="{8E9E8348-16BC-47F0-924F-1B81BC6CF9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623" y="5589240"/>
            <a:ext cx="1080000" cy="761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Text Box 14">
            <a:extLst>
              <a:ext uri="{FF2B5EF4-FFF2-40B4-BE49-F238E27FC236}">
                <a16:creationId xmlns:a16="http://schemas.microsoft.com/office/drawing/2014/main" id="{E2FDC214-1908-4934-846A-CF3219E81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029" y="4331170"/>
            <a:ext cx="18197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(a|b|0|1)</a:t>
            </a:r>
          </a:p>
        </p:txBody>
      </p:sp>
      <p:cxnSp>
        <p:nvCxnSpPr>
          <p:cNvPr id="64" name="直接箭头连接符 59">
            <a:extLst>
              <a:ext uri="{FF2B5EF4-FFF2-40B4-BE49-F238E27FC236}">
                <a16:creationId xmlns:a16="http://schemas.microsoft.com/office/drawing/2014/main" id="{BEFC7853-4008-452A-A93C-BE9627761F55}"/>
              </a:ext>
            </a:extLst>
          </p:cNvPr>
          <p:cNvCxnSpPr>
            <a:cxnSpLocks noChangeShapeType="1"/>
            <a:endCxn id="60" idx="1"/>
          </p:cNvCxnSpPr>
          <p:nvPr/>
        </p:nvCxnSpPr>
        <p:spPr bwMode="auto">
          <a:xfrm>
            <a:off x="175922" y="5427947"/>
            <a:ext cx="279400" cy="63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Freeform 47">
            <a:extLst>
              <a:ext uri="{FF2B5EF4-FFF2-40B4-BE49-F238E27FC236}">
                <a16:creationId xmlns:a16="http://schemas.microsoft.com/office/drawing/2014/main" id="{36B53046-D86B-436E-A0BD-B49C477BA508}"/>
              </a:ext>
            </a:extLst>
          </p:cNvPr>
          <p:cNvSpPr>
            <a:spLocks/>
          </p:cNvSpPr>
          <p:nvPr/>
        </p:nvSpPr>
        <p:spPr bwMode="auto">
          <a:xfrm>
            <a:off x="2579500" y="4747096"/>
            <a:ext cx="958850" cy="720725"/>
          </a:xfrm>
          <a:custGeom>
            <a:avLst/>
            <a:gdLst>
              <a:gd name="T0" fmla="*/ 2147483647 w 566"/>
              <a:gd name="T1" fmla="*/ 2147483647 h 628"/>
              <a:gd name="T2" fmla="*/ 2147483647 w 566"/>
              <a:gd name="T3" fmla="*/ 2147483647 h 628"/>
              <a:gd name="T4" fmla="*/ 2147483647 w 566"/>
              <a:gd name="T5" fmla="*/ 2147483647 h 628"/>
              <a:gd name="T6" fmla="*/ 2147483647 w 566"/>
              <a:gd name="T7" fmla="*/ 2147483647 h 628"/>
              <a:gd name="T8" fmla="*/ 0 60000 65536"/>
              <a:gd name="T9" fmla="*/ 0 60000 65536"/>
              <a:gd name="T10" fmla="*/ 0 60000 65536"/>
              <a:gd name="T11" fmla="*/ 0 60000 65536"/>
              <a:gd name="T12" fmla="*/ 0 w 566"/>
              <a:gd name="T13" fmla="*/ 0 h 628"/>
              <a:gd name="T14" fmla="*/ 566 w 566"/>
              <a:gd name="T15" fmla="*/ 628 h 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" h="628">
                <a:moveTo>
                  <a:pt x="189" y="582"/>
                </a:moveTo>
                <a:cubicBezTo>
                  <a:pt x="94" y="397"/>
                  <a:pt x="0" y="212"/>
                  <a:pt x="53" y="129"/>
                </a:cubicBezTo>
                <a:cubicBezTo>
                  <a:pt x="106" y="46"/>
                  <a:pt x="446" y="0"/>
                  <a:pt x="506" y="83"/>
                </a:cubicBezTo>
                <a:cubicBezTo>
                  <a:pt x="566" y="166"/>
                  <a:pt x="491" y="397"/>
                  <a:pt x="416" y="628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2F94AAF-9B79-4CD4-8B63-15AB8CA01882}"/>
              </a:ext>
            </a:extLst>
          </p:cNvPr>
          <p:cNvGrpSpPr/>
          <p:nvPr/>
        </p:nvGrpSpPr>
        <p:grpSpPr>
          <a:xfrm>
            <a:off x="3919197" y="5355740"/>
            <a:ext cx="431800" cy="433388"/>
            <a:chOff x="3563938" y="3571875"/>
            <a:chExt cx="431800" cy="433388"/>
          </a:xfrm>
        </p:grpSpPr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3BD29405-D946-4B28-A1F2-FE2CAEEE0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938" y="3571875"/>
              <a:ext cx="431800" cy="4333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ahoma" panose="020B0604030504040204" pitchFamily="34" charset="0"/>
                </a:rPr>
                <a:t>Z</a:t>
              </a:r>
            </a:p>
          </p:txBody>
        </p:sp>
        <p:sp>
          <p:nvSpPr>
            <p:cNvPr id="68" name="Oval 31">
              <a:extLst>
                <a:ext uri="{FF2B5EF4-FFF2-40B4-BE49-F238E27FC236}">
                  <a16:creationId xmlns:a16="http://schemas.microsoft.com/office/drawing/2014/main" id="{4BAE814F-A59E-426C-A7B7-7A3CDCD32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045" y="3616004"/>
              <a:ext cx="366713" cy="36862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ahoma" panose="020B0604030504040204" pitchFamily="34" charset="0"/>
              </a:endParaRPr>
            </a:p>
          </p:txBody>
        </p:sp>
      </p:grpSp>
      <p:sp>
        <p:nvSpPr>
          <p:cNvPr id="69" name="Oval 8">
            <a:extLst>
              <a:ext uri="{FF2B5EF4-FFF2-40B4-BE49-F238E27FC236}">
                <a16:creationId xmlns:a16="http://schemas.microsoft.com/office/drawing/2014/main" id="{EAEAEDFB-26F9-4144-ACBE-C1EF73E6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783" y="5412865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0" name="Line 13">
            <a:extLst>
              <a:ext uri="{FF2B5EF4-FFF2-40B4-BE49-F238E27FC236}">
                <a16:creationId xmlns:a16="http://schemas.microsoft.com/office/drawing/2014/main" id="{C4F2F173-AEA0-4306-8718-7A067C56C3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6014" y="5619428"/>
            <a:ext cx="558000" cy="761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361C0856-0233-4CCC-84DE-483135797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333" y="5394796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2" name="Line 13">
            <a:extLst>
              <a:ext uri="{FF2B5EF4-FFF2-40B4-BE49-F238E27FC236}">
                <a16:creationId xmlns:a16="http://schemas.microsoft.com/office/drawing/2014/main" id="{BB86DBC5-83D6-46C7-85AD-863F9486A8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1197" y="5607679"/>
            <a:ext cx="558000" cy="761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Text Box 31">
            <a:extLst>
              <a:ext uri="{FF2B5EF4-FFF2-40B4-BE49-F238E27FC236}">
                <a16:creationId xmlns:a16="http://schemas.microsoft.com/office/drawing/2014/main" id="{F37EC564-27D5-445F-8677-A4D70F7DC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683" y="5156200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74" name="Text Box 31">
            <a:extLst>
              <a:ext uri="{FF2B5EF4-FFF2-40B4-BE49-F238E27FC236}">
                <a16:creationId xmlns:a16="http://schemas.microsoft.com/office/drawing/2014/main" id="{E651BB34-AC25-48BD-AB20-C35E58F3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472" y="5126979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75" name="Line 13">
            <a:extLst>
              <a:ext uri="{FF2B5EF4-FFF2-40B4-BE49-F238E27FC236}">
                <a16:creationId xmlns:a16="http://schemas.microsoft.com/office/drawing/2014/main" id="{A3685375-AEF7-4AA6-971C-751B120241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584" y="5741640"/>
            <a:ext cx="1080000" cy="761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" name="Text Box 37">
            <a:extLst>
              <a:ext uri="{FF2B5EF4-FFF2-40B4-BE49-F238E27FC236}">
                <a16:creationId xmlns:a16="http://schemas.microsoft.com/office/drawing/2014/main" id="{3369516E-4665-4DA4-9549-142F56D44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677" y="5146361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77" name="Text Box 38">
            <a:extLst>
              <a:ext uri="{FF2B5EF4-FFF2-40B4-BE49-F238E27FC236}">
                <a16:creationId xmlns:a16="http://schemas.microsoft.com/office/drawing/2014/main" id="{37BDDC92-417C-452A-A23C-86F5F80A0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614" y="5684523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84B389F8-21FF-46B1-A63B-9B3B1D3EF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72" y="5360850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latin typeface="Tahoma" panose="020B0604030504040204" pitchFamily="34" charset="0"/>
              </a:rPr>
              <a:t> S </a:t>
            </a:r>
            <a:endParaRPr kumimoji="1"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79" name="Line 13">
            <a:extLst>
              <a:ext uri="{FF2B5EF4-FFF2-40B4-BE49-F238E27FC236}">
                <a16:creationId xmlns:a16="http://schemas.microsoft.com/office/drawing/2014/main" id="{21356146-9DF8-4E49-A95F-332427CDB5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7673" y="5522143"/>
            <a:ext cx="1080000" cy="761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81" name="直接箭头连接符 59">
            <a:extLst>
              <a:ext uri="{FF2B5EF4-FFF2-40B4-BE49-F238E27FC236}">
                <a16:creationId xmlns:a16="http://schemas.microsoft.com/office/drawing/2014/main" id="{538982A4-B0CE-4680-B156-C653E961BA56}"/>
              </a:ext>
            </a:extLst>
          </p:cNvPr>
          <p:cNvCxnSpPr>
            <a:cxnSpLocks noChangeShapeType="1"/>
            <a:endCxn id="78" idx="1"/>
          </p:cNvCxnSpPr>
          <p:nvPr/>
        </p:nvCxnSpPr>
        <p:spPr bwMode="auto">
          <a:xfrm>
            <a:off x="4809972" y="5360850"/>
            <a:ext cx="279400" cy="63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148095D-517F-4E61-8D8B-F663E42C2C66}"/>
              </a:ext>
            </a:extLst>
          </p:cNvPr>
          <p:cNvGrpSpPr/>
          <p:nvPr/>
        </p:nvGrpSpPr>
        <p:grpSpPr>
          <a:xfrm>
            <a:off x="8553247" y="5288643"/>
            <a:ext cx="431800" cy="433388"/>
            <a:chOff x="3563938" y="3571875"/>
            <a:chExt cx="431800" cy="433388"/>
          </a:xfrm>
        </p:grpSpPr>
        <p:sp>
          <p:nvSpPr>
            <p:cNvPr id="84" name="Oval 5">
              <a:extLst>
                <a:ext uri="{FF2B5EF4-FFF2-40B4-BE49-F238E27FC236}">
                  <a16:creationId xmlns:a16="http://schemas.microsoft.com/office/drawing/2014/main" id="{037FBBDD-E117-4A4B-AF3B-572E87AB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938" y="3571875"/>
              <a:ext cx="431800" cy="4333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ahoma" panose="020B0604030504040204" pitchFamily="34" charset="0"/>
                </a:rPr>
                <a:t>Z</a:t>
              </a:r>
            </a:p>
          </p:txBody>
        </p:sp>
        <p:sp>
          <p:nvSpPr>
            <p:cNvPr id="85" name="Oval 31">
              <a:extLst>
                <a:ext uri="{FF2B5EF4-FFF2-40B4-BE49-F238E27FC236}">
                  <a16:creationId xmlns:a16="http://schemas.microsoft.com/office/drawing/2014/main" id="{963ED22D-1F6A-4320-BA2F-02EBC7308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045" y="3616004"/>
              <a:ext cx="366713" cy="36862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ahoma" panose="020B0604030504040204" pitchFamily="34" charset="0"/>
              </a:endParaRPr>
            </a:p>
          </p:txBody>
        </p:sp>
      </p:grpSp>
      <p:sp>
        <p:nvSpPr>
          <p:cNvPr id="86" name="Oval 8">
            <a:extLst>
              <a:ext uri="{FF2B5EF4-FFF2-40B4-BE49-F238E27FC236}">
                <a16:creationId xmlns:a16="http://schemas.microsoft.com/office/drawing/2014/main" id="{208DE9BE-A4F7-45D2-8806-29E6CBBEC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833" y="5345768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7" name="Line 13">
            <a:extLst>
              <a:ext uri="{FF2B5EF4-FFF2-40B4-BE49-F238E27FC236}">
                <a16:creationId xmlns:a16="http://schemas.microsoft.com/office/drawing/2014/main" id="{485220A1-0714-492C-9F34-801BFCD5BC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0064" y="5552331"/>
            <a:ext cx="558000" cy="761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" name="Oval 8">
            <a:extLst>
              <a:ext uri="{FF2B5EF4-FFF2-40B4-BE49-F238E27FC236}">
                <a16:creationId xmlns:a16="http://schemas.microsoft.com/office/drawing/2014/main" id="{5574FE1F-EBDF-46FC-937F-7744B2B0C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3" y="5327699"/>
            <a:ext cx="431800" cy="433388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9" name="Line 13">
            <a:extLst>
              <a:ext uri="{FF2B5EF4-FFF2-40B4-BE49-F238E27FC236}">
                <a16:creationId xmlns:a16="http://schemas.microsoft.com/office/drawing/2014/main" id="{4350C94C-3D05-4AA8-943E-8B0808D52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5247" y="5540582"/>
            <a:ext cx="558000" cy="761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" name="Text Box 31">
            <a:extLst>
              <a:ext uri="{FF2B5EF4-FFF2-40B4-BE49-F238E27FC236}">
                <a16:creationId xmlns:a16="http://schemas.microsoft.com/office/drawing/2014/main" id="{2BFEC06E-539D-4A0B-BFEB-85D68E3B6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733" y="5089103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91" name="Text Box 31">
            <a:extLst>
              <a:ext uri="{FF2B5EF4-FFF2-40B4-BE49-F238E27FC236}">
                <a16:creationId xmlns:a16="http://schemas.microsoft.com/office/drawing/2014/main" id="{356D1EB8-25DE-442C-8D46-C8F8F950C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522" y="5059882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92" name="Line 13">
            <a:extLst>
              <a:ext uri="{FF2B5EF4-FFF2-40B4-BE49-F238E27FC236}">
                <a16:creationId xmlns:a16="http://schemas.microsoft.com/office/drawing/2014/main" id="{79253D97-E7CA-4919-A1BC-7F169EB4FA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1634" y="5674543"/>
            <a:ext cx="1080000" cy="761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" name="Text Box 37">
            <a:extLst>
              <a:ext uri="{FF2B5EF4-FFF2-40B4-BE49-F238E27FC236}">
                <a16:creationId xmlns:a16="http://schemas.microsoft.com/office/drawing/2014/main" id="{01A17CDD-6A9A-44C4-8456-B720E63E2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727" y="5079264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94" name="Text Box 38">
            <a:extLst>
              <a:ext uri="{FF2B5EF4-FFF2-40B4-BE49-F238E27FC236}">
                <a16:creationId xmlns:a16="http://schemas.microsoft.com/office/drawing/2014/main" id="{91A4D0CF-8055-48B4-8A87-02706FF2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664" y="5617426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ahoma" panose="020B060403050404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798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1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1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1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1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1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1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1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15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/>
      <p:bldP spid="156678" grpId="0" animBg="1"/>
      <p:bldP spid="156679" grpId="0"/>
      <p:bldP spid="156680" grpId="0" animBg="1"/>
      <p:bldP spid="156683" grpId="0"/>
      <p:bldP spid="156685" grpId="0" animBg="1"/>
      <p:bldP spid="156686" grpId="0"/>
      <p:bldP spid="156713" grpId="0"/>
      <p:bldP spid="156716" grpId="0"/>
      <p:bldP spid="156717" grpId="0"/>
      <p:bldP spid="156718" grpId="0"/>
      <p:bldP spid="156719" grpId="0" animBg="1"/>
      <p:bldP spid="156720" grpId="0" animBg="1"/>
      <p:bldP spid="53" grpId="0" animBg="1"/>
      <p:bldP spid="51" grpId="0" animBg="1"/>
      <p:bldP spid="52" grpId="0" animBg="1"/>
      <p:bldP spid="56" grpId="0" animBg="1"/>
      <p:bldP spid="57" grpId="0" animBg="1"/>
      <p:bldP spid="58" grpId="0"/>
      <p:bldP spid="59" grpId="0"/>
      <p:bldP spid="60" grpId="0" animBg="1"/>
      <p:bldP spid="62" grpId="0" animBg="1"/>
      <p:bldP spid="63" grpId="0"/>
      <p:bldP spid="65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 animBg="1"/>
      <p:bldP spid="76" grpId="0"/>
      <p:bldP spid="77" grpId="0"/>
      <p:bldP spid="78" grpId="0" animBg="1"/>
      <p:bldP spid="79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 animBg="1"/>
      <p:bldP spid="93" grpId="0"/>
      <p:bldP spid="9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练习：为以下正规式构造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[1]   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aa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)*b</a:t>
            </a:r>
          </a:p>
          <a:p>
            <a:pPr marL="0" indent="0"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[2]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(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)*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abb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[3]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</a:t>
            </a:r>
            <a:r>
              <a:rPr lang="el-GR" altLang="zh-CN" b="1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|(0|1)01*|0*</a:t>
            </a:r>
            <a:endParaRPr lang="zh-CN" altLang="en-US" b="1" dirty="0">
              <a:latin typeface="Times New Roman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[4]   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*</a:t>
            </a:r>
          </a:p>
          <a:p>
            <a:pPr marL="0" lvl="1" indent="0">
              <a:buClr>
                <a:schemeClr val="folHlink"/>
              </a:buClr>
              <a:buSzPct val="60000"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[5]    </a:t>
            </a:r>
            <a:r>
              <a:rPr lang="en-US" altLang="zh-CN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a|b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)*a(</a:t>
            </a:r>
            <a:r>
              <a:rPr lang="en-US" altLang="zh-CN" sz="3200" b="1" dirty="0" err="1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a|b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) (</a:t>
            </a:r>
            <a:r>
              <a:rPr lang="en-US" altLang="zh-CN" sz="3200" b="1" dirty="0" err="1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a|b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)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F34535-571B-4D35-8C42-DCE0DA7C0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836712"/>
            <a:ext cx="705678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2.4 </a:t>
            </a:r>
            <a:r>
              <a:rPr lang="zh-CN" altLang="en-US" sz="4000" b="1" kern="0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从正规式到有限自动机</a:t>
            </a:r>
          </a:p>
        </p:txBody>
      </p:sp>
    </p:spTree>
    <p:extLst>
      <p:ext uri="{BB962C8B-B14F-4D97-AF65-F5344CB8AC3E}">
        <p14:creationId xmlns:p14="http://schemas.microsoft.com/office/powerpoint/2010/main" val="5916386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836" y="1858416"/>
            <a:ext cx="8229600" cy="4751388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例：设计一个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M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，它识别二进制偶数（不以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开头的无符号数）</a:t>
            </a:r>
          </a:p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解：</a:t>
            </a:r>
          </a:p>
          <a:p>
            <a:pPr eaLnBrk="1" hangingPunct="1"/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．	写出正规式   （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1|0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800" b="1" baseline="3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*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|0</a:t>
            </a:r>
          </a:p>
          <a:p>
            <a:pPr eaLnBrk="1" hangingPunct="1"/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．	画出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M’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细化为：</a:t>
            </a:r>
          </a:p>
          <a:p>
            <a:pPr eaLnBrk="1" hangingPunct="1">
              <a:buFont typeface="Courier New" panose="02070309020205020404" pitchFamily="49" charset="0"/>
              <a:buChar char="■"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确定化为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M</a:t>
            </a:r>
          </a:p>
          <a:p>
            <a:pPr eaLnBrk="1" hangingPunct="1">
              <a:buFont typeface="Courier New" panose="02070309020205020404" pitchFamily="49" charset="0"/>
              <a:buChar char="■"/>
            </a:pP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1828801" y="865981"/>
            <a:ext cx="690086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Courier New" panose="02070309020205020404" pitchFamily="49" charset="0"/>
                <a:ea typeface="隶书" panose="02010509060101010101" pitchFamily="49" charset="-122"/>
              </a:rPr>
              <a:t>正规式到有限自动机举例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653360" y="3789610"/>
            <a:ext cx="2375024" cy="889000"/>
            <a:chOff x="4139952" y="3789610"/>
            <a:chExt cx="2375024" cy="889000"/>
          </a:xfrm>
        </p:grpSpPr>
        <p:graphicFrame>
          <p:nvGraphicFramePr>
            <p:cNvPr id="614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2339179"/>
                </p:ext>
              </p:extLst>
            </p:nvPr>
          </p:nvGraphicFramePr>
          <p:xfrm>
            <a:off x="4355976" y="3789610"/>
            <a:ext cx="2159000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Visio" r:id="rId3" imgW="1438785" imgH="593584" progId="Visio.Drawing.11">
                    <p:embed/>
                  </p:oleObj>
                </mc:Choice>
                <mc:Fallback>
                  <p:oleObj name="Visio" r:id="rId3" imgW="1438785" imgH="593584" progId="Visio.Drawing.11">
                    <p:embed/>
                    <p:pic>
                      <p:nvPicPr>
                        <p:cNvPr id="614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3789610"/>
                          <a:ext cx="2159000" cy="889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55" name="直接箭头连接符 11"/>
            <p:cNvCxnSpPr>
              <a:cxnSpLocks noChangeShapeType="1"/>
            </p:cNvCxnSpPr>
            <p:nvPr/>
          </p:nvCxnSpPr>
          <p:spPr bwMode="auto">
            <a:xfrm>
              <a:off x="4139952" y="4005064"/>
              <a:ext cx="214313" cy="7143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E5E0195-5BD3-4F9B-A40C-B08D691DF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009" y="4894470"/>
            <a:ext cx="26193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2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  <p:bldP spid="615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611091" y="200964"/>
            <a:ext cx="2054225" cy="91122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确定化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23707"/>
              </p:ext>
            </p:extLst>
          </p:nvPr>
        </p:nvGraphicFramePr>
        <p:xfrm>
          <a:off x="504973" y="1007936"/>
          <a:ext cx="3380954" cy="321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3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[x]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[y]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[A,B,C]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400"/>
                        <a:t>[A,B,C]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[B,C,</a:t>
                      </a:r>
                      <a:r>
                        <a:rPr lang="en-US" altLang="zh-CN" sz="2400" dirty="0"/>
                        <a:t>y]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[B,C]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[y]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ø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ø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2400"/>
                        <a:t>[B,C,</a:t>
                      </a:r>
                      <a:r>
                        <a:rPr lang="en-US" altLang="zh-CN" sz="2400" dirty="0"/>
                        <a:t>y]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[B,C,</a:t>
                      </a:r>
                      <a:r>
                        <a:rPr lang="en-US" altLang="zh-CN" sz="2400" dirty="0"/>
                        <a:t>y]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/>
                        <a:t>[B,C]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2400"/>
                        <a:t>[B,C]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[B,C,Y]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/>
                        <a:t>[B,C]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75295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70669"/>
              </p:ext>
            </p:extLst>
          </p:nvPr>
        </p:nvGraphicFramePr>
        <p:xfrm>
          <a:off x="5747519" y="1020484"/>
          <a:ext cx="2928937" cy="321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S0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S2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S1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S1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S3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S4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S2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ø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ø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S3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S3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S4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2400"/>
                        <a:t>S4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S3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S4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1992237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4286250" y="2846090"/>
            <a:ext cx="1071563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57688" y="1988840"/>
            <a:ext cx="1143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重新命名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2938" y="4929188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DFA</a:t>
            </a:r>
            <a:r>
              <a:rPr lang="zh-CN" altLang="en-US" sz="2800"/>
              <a:t>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578241-BBCB-470A-B248-6339AE77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42" y="83256"/>
            <a:ext cx="2928937" cy="138458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6980255-16DD-46CD-AAC5-52E9A3EF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261655"/>
            <a:ext cx="4575597" cy="25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0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611091" y="200964"/>
            <a:ext cx="2054225" cy="911225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极小化</a:t>
            </a:r>
            <a:endParaRPr lang="zh-CN" altLang="en-US" sz="4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59474" y="3399383"/>
            <a:ext cx="1428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>
                <a:solidFill>
                  <a:srgbClr val="C00000"/>
                </a:solidFill>
              </a:rPr>
              <a:t>最简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DFA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：</a:t>
            </a:r>
          </a:p>
        </p:txBody>
      </p:sp>
      <p:pic>
        <p:nvPicPr>
          <p:cNvPr id="284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68" y="3928240"/>
            <a:ext cx="4474128" cy="223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CEFE51-E45C-4047-B869-CB0216927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04" y="11167"/>
            <a:ext cx="3207445" cy="1761649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3C62CBEA-351F-4E8D-A824-2B8CE782D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39" y="1511971"/>
            <a:ext cx="5977037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1" indent="-7429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(1)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 ={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{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S0, S1, S4}, {S2,S3}}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Tx/>
              <a:buNone/>
              <a:tabLst/>
              <a:defRPr/>
            </a:pPr>
            <a:r>
              <a:rPr kumimoji="0" lang="en-US" altLang="zh-CN" sz="22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move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{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S0, S1, S4}, </a:t>
            </a:r>
            <a:r>
              <a:rPr kumimoji="0" lang="en-US" altLang="zh-CN" sz="22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) = {S2,S3}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未区分</a:t>
            </a:r>
            <a:endParaRPr kumimoji="0" lang="en-US" altLang="zh-CN" sz="22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lvl="1" indent="0">
              <a:buClr>
                <a:srgbClr val="FF0000"/>
              </a:buClr>
              <a:buNone/>
              <a:defRPr/>
            </a:pPr>
            <a:r>
              <a:rPr lang="en-US" altLang="zh-CN" sz="2200" b="1" i="1" ker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move</a:t>
            </a:r>
            <a:r>
              <a:rPr lang="en-US" altLang="zh-CN" sz="2200" b="1" ker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</a:t>
            </a:r>
            <a:r>
              <a:rPr lang="zh-CN" altLang="en-US" sz="2200" b="1" ker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{</a:t>
            </a:r>
            <a:r>
              <a:rPr lang="en-US" altLang="zh-CN" sz="2200" b="1" ker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S0, S1, S4}, 1) = {S1,S4}</a:t>
            </a:r>
            <a:r>
              <a:rPr lang="zh-CN" altLang="en-US" sz="2200" b="1" ker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lang="zh-CN" altLang="en-US" sz="2200" b="1" ker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未区分</a:t>
            </a:r>
            <a:endParaRPr lang="en-US" altLang="zh-CN" sz="2200" b="1" ker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en-US" altLang="zh-CN" sz="22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move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{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S2}, </a:t>
            </a:r>
            <a:r>
              <a:rPr kumimoji="0" lang="en-US" altLang="zh-CN" sz="22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) =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kumimoji="0" lang="en-US" altLang="zh-CN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lvl="1" indent="0">
              <a:buClr>
                <a:srgbClr val="FF0000"/>
              </a:buClr>
              <a:buNone/>
            </a:pPr>
            <a:r>
              <a:rPr lang="en-US" altLang="zh-CN" sz="2200" b="1" i="1" ker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move</a:t>
            </a:r>
            <a:r>
              <a:rPr lang="en-US" altLang="zh-CN" sz="2200" b="1" ker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</a:t>
            </a:r>
            <a:r>
              <a:rPr lang="zh-CN" altLang="en-US" sz="2200" b="1" ker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{</a:t>
            </a:r>
            <a:r>
              <a:rPr lang="en-US" altLang="zh-CN" sz="2200" b="1" ker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S3}, 0) = {S3}         </a:t>
            </a:r>
          </a:p>
          <a:p>
            <a:pPr marL="0" lvl="1" indent="0">
              <a:buClr>
                <a:srgbClr val="FF0000"/>
              </a:buClr>
              <a:buNone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(2)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0" lang="en-US" altLang="zh-CN" sz="2200" b="1" i="0" u="none" strike="noStrike" kern="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new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b="1" kern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zh-CN" altLang="en-US" sz="2200" b="1" kern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{</a:t>
            </a:r>
            <a:r>
              <a:rPr lang="en-US" altLang="zh-CN" sz="2200" b="1" kern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S0, S1, S4}, {S2},{S3}}</a:t>
            </a:r>
            <a:endParaRPr kumimoji="0" lang="en-US" altLang="zh-CN" sz="2200" b="1" i="0" u="none" strike="noStrike" kern="0" cap="none" spc="0" normalizeH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1" indent="-742950">
              <a:buClr>
                <a:srgbClr val="FF0000"/>
              </a:buClr>
              <a:buNone/>
            </a:pPr>
            <a:r>
              <a:rPr kumimoji="0" lang="en-US" altLang="zh-CN" sz="2200" b="1" i="1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move</a:t>
            </a:r>
            <a:r>
              <a:rPr lang="en-US" altLang="zh-CN" sz="2200" b="1" ker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({S0}, 0) = {S2}</a:t>
            </a:r>
          </a:p>
          <a:p>
            <a:pPr lvl="1" indent="-742950">
              <a:buClr>
                <a:srgbClr val="FF0000"/>
              </a:buClr>
              <a:buNone/>
            </a:pPr>
            <a:r>
              <a:rPr kumimoji="0" lang="en-US" altLang="zh-CN" sz="2200" b="1" i="1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move</a:t>
            </a:r>
            <a:r>
              <a:rPr lang="en-US" altLang="zh-CN" sz="2200" b="1" ker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({S1, S4}, 0) = {S3}</a:t>
            </a:r>
          </a:p>
          <a:p>
            <a:pPr marL="0" lvl="1" indent="0">
              <a:buClr>
                <a:srgbClr val="FF0000"/>
              </a:buClr>
              <a:buNone/>
            </a:pPr>
            <a:r>
              <a:rPr lang="en-US" altLang="zh-CN" sz="2200" b="1" kern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(3)</a:t>
            </a:r>
            <a:r>
              <a:rPr lang="zh-CN" altLang="en-US" sz="2200" b="1" kern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en-US" altLang="zh-CN" sz="2200" b="1" kern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200" b="1" kern="0" baseline="-2500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new</a:t>
            </a:r>
            <a:r>
              <a:rPr lang="en-US" altLang="zh-CN" sz="2200" b="1" kern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 ={</a:t>
            </a:r>
            <a:r>
              <a:rPr lang="zh-CN" altLang="en-US" sz="2200" b="1" kern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{</a:t>
            </a:r>
            <a:r>
              <a:rPr lang="en-US" altLang="zh-CN" sz="2200" b="1" kern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S0}, {S1, S4}, {S2},{S3}}</a:t>
            </a:r>
          </a:p>
          <a:p>
            <a:pPr lvl="1" indent="-742950">
              <a:buClr>
                <a:srgbClr val="FF0000"/>
              </a:buClr>
              <a:buNone/>
            </a:pPr>
            <a:r>
              <a:rPr lang="en-US" altLang="zh-CN" sz="2200" b="1" i="1" ker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move</a:t>
            </a:r>
            <a:r>
              <a:rPr lang="en-US" altLang="zh-CN" sz="2200" b="1" ker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({S1, S4}, 0) = {S3}</a:t>
            </a:r>
            <a:r>
              <a:rPr lang="zh-CN" altLang="en-US" sz="2200" b="1" ker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，</a:t>
            </a:r>
            <a:r>
              <a:rPr lang="zh-CN" altLang="en-US" sz="2200" b="1" ker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未区分</a:t>
            </a:r>
            <a:endParaRPr lang="en-US" altLang="zh-CN" sz="2200" b="1" kern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1" indent="-742950">
              <a:buClr>
                <a:srgbClr val="FF0000"/>
              </a:buClr>
              <a:buNone/>
            </a:pPr>
            <a:r>
              <a:rPr lang="en-US" altLang="zh-CN" sz="2200" b="1" i="1" ker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move</a:t>
            </a:r>
            <a:r>
              <a:rPr lang="en-US" altLang="zh-CN" sz="2200" b="1" ker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({S1, S4}, 1) = {S4}</a:t>
            </a:r>
            <a:r>
              <a:rPr lang="zh-CN" altLang="en-US" sz="2200" b="1" kern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，</a:t>
            </a:r>
            <a:r>
              <a:rPr lang="zh-CN" altLang="en-US" sz="2200" b="1" ker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未区分</a:t>
            </a:r>
            <a:endParaRPr lang="en-US" altLang="zh-CN" sz="2200" b="1" kern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1" indent="-742950">
              <a:buClr>
                <a:srgbClr val="FF0000"/>
              </a:buClr>
              <a:buNone/>
            </a:pPr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结束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4763433-6DC4-423A-AB7C-EB550207D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41168"/>
              </p:ext>
            </p:extLst>
          </p:nvPr>
        </p:nvGraphicFramePr>
        <p:xfrm>
          <a:off x="6339309" y="229970"/>
          <a:ext cx="2641374" cy="28199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4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399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3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S0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S2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S1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39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S1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S3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S4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39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S2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ø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ø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20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S3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S3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S4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203">
                <a:tc>
                  <a:txBody>
                    <a:bodyPr/>
                    <a:lstStyle/>
                    <a:p>
                      <a:r>
                        <a:rPr lang="en-US" altLang="zh-CN" sz="2400"/>
                        <a:t>S4</a:t>
                      </a:r>
                      <a:endParaRPr lang="zh-CN" altLang="en-US" sz="2400" dirty="0"/>
                    </a:p>
                  </a:txBody>
                  <a:tcPr marL="91439" marR="9143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S3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S4</a:t>
                      </a:r>
                      <a:endParaRPr lang="zh-CN" alt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199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1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1763688" y="764704"/>
            <a:ext cx="6686550" cy="828675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习题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500063" y="2432298"/>
            <a:ext cx="8258175" cy="2508870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构造正规式对应的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，并化简（极小化）。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R=(a*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|b*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)b(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)*</a:t>
            </a:r>
          </a:p>
          <a:p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5960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916832"/>
            <a:ext cx="7772400" cy="4114800"/>
          </a:xfrm>
        </p:spPr>
        <p:txBody>
          <a:bodyPr/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、正规式、正规集的概念和定义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、正规式的三种运算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、正规式与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的等价性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、从正规式建立识别器的步骤</a:t>
            </a:r>
            <a:endParaRPr lang="en-US" altLang="zh-CN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从正规式构造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把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NFA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变成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化简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（存在其它办法）</a:t>
            </a:r>
          </a:p>
          <a:p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2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>
            <a:extLst>
              <a:ext uri="{FF2B5EF4-FFF2-40B4-BE49-F238E27FC236}">
                <a16:creationId xmlns:a16="http://schemas.microsoft.com/office/drawing/2014/main" id="{7FC4A00D-A540-4B57-A9C0-ED456B8E0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1680" y="457200"/>
            <a:ext cx="6480720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 词法记号的描述与识别 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E4CB2109-954C-4752-B581-F6CCA19D1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1844824"/>
            <a:ext cx="8569325" cy="4851400"/>
          </a:xfrm>
          <a:noFill/>
        </p:spPr>
        <p:txBody>
          <a:bodyPr/>
          <a:lstStyle/>
          <a:p>
            <a:pPr marL="342900" lvl="1" indent="-342900" algn="just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语言的运算</a:t>
            </a:r>
          </a:p>
          <a:p>
            <a:pPr lvl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并：		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 {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}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		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LM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 {</a:t>
            </a:r>
            <a:r>
              <a:rPr lang="en-US" altLang="zh-CN" b="1" i="1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st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且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幂：		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是{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i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i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闭包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		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 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 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…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sym typeface="+mn-ea"/>
              </a:rPr>
              <a:t>= </a:t>
            </a:r>
            <a:r>
              <a:rPr lang="en-US" altLang="zh-CN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{</a:t>
            </a:r>
            <a:r>
              <a:rPr lang="el-GR" altLang="zh-CN" b="1" dirty="0">
                <a:solidFill>
                  <a:srgbClr val="C00000"/>
                </a:solidFill>
                <a:ea typeface="华文新魏" pitchFamily="2" charset="-122"/>
                <a:cs typeface="Times New Roman" pitchFamily="18" charset="0"/>
                <a:sym typeface="+mn-ea"/>
              </a:rPr>
              <a:t>ε</a:t>
            </a:r>
            <a:r>
              <a:rPr lang="en-US" altLang="zh-CN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  <a:sym typeface="+mn-ea"/>
              </a:rPr>
              <a:t>} </a:t>
            </a:r>
            <a:r>
              <a:rPr lang="en-US" altLang="zh-CN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∪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="1" baseline="300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+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正闭包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 	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 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…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</a:p>
          <a:p>
            <a:pPr lvl="1" indent="-563563">
              <a:buFontTx/>
              <a:buNone/>
            </a:pPr>
            <a:r>
              <a:rPr lang="en-US" altLang="zh-CN" b="1" i="1" dirty="0"/>
              <a:t>L</a:t>
            </a:r>
            <a:r>
              <a:rPr lang="en-US" altLang="zh-CN" b="1" dirty="0"/>
              <a:t>:  </a:t>
            </a:r>
            <a:r>
              <a:rPr lang="zh-CN" altLang="en-US" b="1" dirty="0"/>
              <a:t>{ </a:t>
            </a:r>
            <a:r>
              <a:rPr lang="en-US" altLang="zh-CN" b="1" i="1" dirty="0"/>
              <a:t>A</a:t>
            </a:r>
            <a:r>
              <a:rPr lang="en-US" altLang="zh-CN" b="1" dirty="0"/>
              <a:t>, </a:t>
            </a:r>
            <a:r>
              <a:rPr lang="en-US" altLang="zh-CN" b="1" i="1" dirty="0"/>
              <a:t>B</a:t>
            </a:r>
            <a:r>
              <a:rPr lang="en-US" altLang="zh-CN" b="1" dirty="0"/>
              <a:t>, …, </a:t>
            </a:r>
            <a:r>
              <a:rPr lang="en-US" altLang="zh-CN" b="1" i="1" dirty="0"/>
              <a:t>Z</a:t>
            </a:r>
            <a:r>
              <a:rPr lang="en-US" altLang="zh-CN" b="1" dirty="0"/>
              <a:t>, </a:t>
            </a:r>
            <a:r>
              <a:rPr lang="en-US" altLang="zh-CN" b="1" i="1" dirty="0"/>
              <a:t>a</a:t>
            </a:r>
            <a:r>
              <a:rPr lang="en-US" altLang="zh-CN" b="1" dirty="0"/>
              <a:t>, </a:t>
            </a:r>
            <a:r>
              <a:rPr lang="en-US" altLang="zh-CN" b="1" i="1" dirty="0"/>
              <a:t>b</a:t>
            </a:r>
            <a:r>
              <a:rPr lang="en-US" altLang="zh-CN" b="1" dirty="0"/>
              <a:t>, …, </a:t>
            </a:r>
            <a:r>
              <a:rPr lang="en-US" altLang="zh-CN" b="1" i="1" dirty="0"/>
              <a:t>z </a:t>
            </a:r>
            <a:r>
              <a:rPr lang="en-US" altLang="zh-CN" b="1" dirty="0"/>
              <a:t>},  </a:t>
            </a:r>
            <a:r>
              <a:rPr lang="en-US" altLang="zh-CN" b="1" i="1" dirty="0"/>
              <a:t>D </a:t>
            </a:r>
            <a:r>
              <a:rPr lang="en-US" altLang="zh-CN" b="1" dirty="0"/>
              <a:t>: </a:t>
            </a:r>
            <a:r>
              <a:rPr lang="zh-CN" altLang="en-US" b="1" dirty="0"/>
              <a:t>{ 0, 1, …, 9 } </a:t>
            </a:r>
          </a:p>
          <a:p>
            <a:pPr lvl="1" indent="-563563">
              <a:buFontTx/>
              <a:buNone/>
            </a:pPr>
            <a:r>
              <a:rPr lang="en-US" altLang="zh-CN" b="1" i="1" dirty="0"/>
              <a:t>L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 </a:t>
            </a:r>
            <a:r>
              <a:rPr lang="en-US" altLang="zh-CN" b="1" i="1" dirty="0"/>
              <a:t>D</a:t>
            </a:r>
            <a:r>
              <a:rPr lang="en-US" altLang="zh-CN" b="1" dirty="0"/>
              <a:t>,  </a:t>
            </a:r>
            <a:r>
              <a:rPr lang="en-US" altLang="zh-CN" b="1" i="1" dirty="0"/>
              <a:t>LD</a:t>
            </a:r>
            <a:r>
              <a:rPr lang="en-US" altLang="zh-CN" b="1" dirty="0"/>
              <a:t>,  </a:t>
            </a:r>
            <a:r>
              <a:rPr lang="en-US" altLang="zh-CN" b="1" i="1" dirty="0"/>
              <a:t>L</a:t>
            </a:r>
            <a:r>
              <a:rPr lang="en-US" altLang="zh-CN" b="1" baseline="30000" dirty="0"/>
              <a:t>6</a:t>
            </a:r>
            <a:r>
              <a:rPr lang="en-US" altLang="zh-CN" b="1" dirty="0"/>
              <a:t>,  </a:t>
            </a:r>
            <a:r>
              <a:rPr lang="en-US" altLang="zh-CN" b="1" i="1" dirty="0"/>
              <a:t>L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,  </a:t>
            </a:r>
            <a:r>
              <a:rPr lang="en-US" altLang="zh-CN" b="1" i="1" dirty="0"/>
              <a:t>L</a:t>
            </a:r>
            <a:r>
              <a:rPr lang="en-US" altLang="zh-CN" b="1" dirty="0"/>
              <a:t>(</a:t>
            </a:r>
            <a:r>
              <a:rPr lang="en-US" altLang="zh-CN" b="1" i="1" dirty="0"/>
              <a:t>L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 </a:t>
            </a:r>
            <a:r>
              <a:rPr lang="en-US" altLang="zh-CN" b="1" i="1" dirty="0"/>
              <a:t>D</a:t>
            </a:r>
            <a:r>
              <a:rPr lang="en-US" altLang="zh-CN" b="1" dirty="0"/>
              <a:t> )</a:t>
            </a:r>
            <a:r>
              <a:rPr lang="en-US" altLang="zh-CN" b="1" baseline="30000" dirty="0"/>
              <a:t>*</a:t>
            </a:r>
            <a:r>
              <a:rPr lang="en-US" altLang="zh-CN" b="1" dirty="0"/>
              <a:t>,  </a:t>
            </a:r>
            <a:r>
              <a:rPr lang="en-US" altLang="zh-CN" b="1" i="1" dirty="0"/>
              <a:t>D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791844"/>
            <a:ext cx="8229600" cy="863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构造词法分析程序的方法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71501" y="3071813"/>
            <a:ext cx="7888932" cy="2805459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：用</a:t>
            </a:r>
            <a:r>
              <a:rPr lang="zh-CN" altLang="en-US" sz="2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手工方式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，即根据识别语言单词的状态转换图，使用某种高级语言，例如，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语言直接编写词法分析程序。</a:t>
            </a:r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：利用</a:t>
            </a:r>
            <a:r>
              <a:rPr lang="zh-CN" altLang="en-US" sz="2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自动生成工具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LEX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自动生成词法分析程序。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331640" y="699422"/>
            <a:ext cx="7320284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2.5 </a:t>
            </a:r>
            <a:r>
              <a:rPr lang="zh-CN" altLang="en-US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词法分析器的生成器</a:t>
            </a:r>
          </a:p>
        </p:txBody>
      </p:sp>
    </p:spTree>
    <p:extLst>
      <p:ext uri="{BB962C8B-B14F-4D97-AF65-F5344CB8AC3E}">
        <p14:creationId xmlns:p14="http://schemas.microsoft.com/office/powerpoint/2010/main" val="9910949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857375"/>
            <a:ext cx="8229600" cy="776288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词法分析程序实现中要考虑的问题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714625"/>
            <a:ext cx="8229600" cy="3643313"/>
          </a:xfrm>
        </p:spPr>
        <p:txBody>
          <a:bodyPr/>
          <a:lstStyle/>
          <a:p>
            <a:pPr algn="just"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确定实现词法分析程序的执行方式</a:t>
            </a:r>
          </a:p>
          <a:p>
            <a:pPr algn="just"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词法记号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（简称记号）的结构</a:t>
            </a:r>
          </a:p>
          <a:p>
            <a:pPr algn="just"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缓冲区预处理，超前搜索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关键字的处理，符号表的实现</a:t>
            </a:r>
          </a:p>
          <a:p>
            <a:pPr algn="just"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查找效率，算法的优化实现</a:t>
            </a:r>
          </a:p>
          <a:p>
            <a:pPr algn="just"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词法错误处理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C4D23D-C3E5-4F9C-BAF7-808225A02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699422"/>
            <a:ext cx="7320284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2.5 </a:t>
            </a:r>
            <a:r>
              <a:rPr lang="zh-CN" altLang="en-US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词法分析器的生成器</a:t>
            </a:r>
          </a:p>
        </p:txBody>
      </p:sp>
    </p:spTree>
    <p:extLst>
      <p:ext uri="{BB962C8B-B14F-4D97-AF65-F5344CB8AC3E}">
        <p14:creationId xmlns:p14="http://schemas.microsoft.com/office/powerpoint/2010/main" val="1439159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214563"/>
            <a:ext cx="8075613" cy="4318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ea typeface="隶书" panose="02010509060101010101" pitchFamily="49" charset="-122"/>
              </a:rPr>
              <a:t>词法记号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2743200"/>
            <a:ext cx="8128000" cy="41148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词法分析程序对说明部分不做语义处理。</a:t>
            </a:r>
          </a:p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词法分析程序输出词法记号一般采用下面的形式：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（记号名，属性值）</a:t>
            </a:r>
          </a:p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词法记号是符号的</a:t>
            </a:r>
            <a:r>
              <a:rPr lang="zh-CN" altLang="en-US" sz="2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机内表示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，一般有</a:t>
            </a:r>
            <a:r>
              <a:rPr lang="zh-CN" altLang="en-US" sz="2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统一固定的长度</a:t>
            </a:r>
          </a:p>
          <a:p>
            <a:pPr eaLnBrk="1" hangingPunct="1"/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758D2-3420-46C6-9CC6-2470DA36F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699422"/>
            <a:ext cx="7320284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2.5 </a:t>
            </a:r>
            <a:r>
              <a:rPr lang="zh-CN" altLang="en-US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词法分析器的生成器</a:t>
            </a:r>
          </a:p>
        </p:txBody>
      </p:sp>
    </p:spTree>
    <p:extLst>
      <p:ext uri="{BB962C8B-B14F-4D97-AF65-F5344CB8AC3E}">
        <p14:creationId xmlns:p14="http://schemas.microsoft.com/office/powerpoint/2010/main" val="8920529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1143000"/>
            <a:ext cx="8229600" cy="703263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隶书" panose="02010509060101010101" pitchFamily="49" charset="-122"/>
              </a:rPr>
              <a:t>源程序的输入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8199438" cy="292417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在内存开辟缓冲区，将程序文本放进该缓冲区</a:t>
            </a:r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预处理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：删除无用字符等</a:t>
            </a:r>
          </a:p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词法分析程序对缓冲区扫描时，设置两个指示器，一个指向当前正在识别的单词的开始位置，称为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起始指针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；另一个用于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向前搜索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，以寻找单词的终点，称为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扫描指针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547813" y="5084763"/>
            <a:ext cx="5545137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356100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2339975" y="54451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3851275" y="54451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403350" y="573405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起始指</a:t>
            </a:r>
            <a:r>
              <a:rPr kumimoji="1"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针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03575" y="5734050"/>
            <a:ext cx="1655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扫描指针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E85360F-2207-4729-BD8C-A04DC55C9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04664"/>
            <a:ext cx="7320284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2.5 </a:t>
            </a:r>
            <a:r>
              <a:rPr lang="zh-CN" altLang="en-US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词法分析器的生成器</a:t>
            </a:r>
          </a:p>
        </p:txBody>
      </p:sp>
    </p:spTree>
    <p:extLst>
      <p:ext uri="{BB962C8B-B14F-4D97-AF65-F5344CB8AC3E}">
        <p14:creationId xmlns:p14="http://schemas.microsoft.com/office/powerpoint/2010/main" val="2622728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071563"/>
            <a:ext cx="7859713" cy="70326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超前搜索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2017713"/>
            <a:ext cx="7602537" cy="41148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词法分析程序在读取单词时，为了判断是否已读入整个单词的全部字符，常采取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向前多读取字符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并通过读取的字符来判别，即所谓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超前搜索技术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37019-6ED4-4749-A5FE-856656DA8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384522"/>
            <a:ext cx="7320284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2.5 </a:t>
            </a:r>
            <a:r>
              <a:rPr lang="zh-CN" altLang="en-US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词法分析器的生成器</a:t>
            </a:r>
          </a:p>
        </p:txBody>
      </p:sp>
    </p:spTree>
    <p:extLst>
      <p:ext uri="{BB962C8B-B14F-4D97-AF65-F5344CB8AC3E}">
        <p14:creationId xmlns:p14="http://schemas.microsoft.com/office/powerpoint/2010/main" val="17582937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916832"/>
            <a:ext cx="8229600" cy="560387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ea typeface="隶书" panose="02010509060101010101" pitchFamily="49" charset="-122"/>
              </a:rPr>
              <a:t>关键字的识别与查表算法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2428875"/>
            <a:ext cx="8064500" cy="41148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对于关键字，先把它们当成标识符，然后去查关键字表。若在表中查到，则为关键字，获取相应的类别码；否则，认为是标识符。</a:t>
            </a:r>
          </a:p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查找算法：</a:t>
            </a:r>
          </a:p>
          <a:p>
            <a:pPr lvl="1"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线性查找</a:t>
            </a:r>
          </a:p>
          <a:p>
            <a:pPr lvl="1"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折半查找</a:t>
            </a:r>
          </a:p>
          <a:p>
            <a:pPr lvl="1" eaLnBrk="1" hangingPunct="1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Hash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  <a:p>
            <a:pPr eaLnBrk="1" hangingPunct="1"/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66006-ABC3-4EAE-9985-2EE2FD342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699422"/>
            <a:ext cx="7320284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2.5 </a:t>
            </a:r>
            <a:r>
              <a:rPr lang="zh-CN" altLang="en-US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词法分析器的生成器</a:t>
            </a:r>
          </a:p>
        </p:txBody>
      </p:sp>
    </p:spTree>
    <p:extLst>
      <p:ext uri="{BB962C8B-B14F-4D97-AF65-F5344CB8AC3E}">
        <p14:creationId xmlns:p14="http://schemas.microsoft.com/office/powerpoint/2010/main" val="19803044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053456"/>
            <a:ext cx="8229600" cy="4873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ea typeface="隶书" panose="02010509060101010101" pitchFamily="49" charset="-122"/>
              </a:rPr>
              <a:t>出错处理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2565400"/>
            <a:ext cx="8199438" cy="2563813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对定义外的（如，对首字符不是字母的，不是数字的，不是运算符和分界符的）单词进行出错处理。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558C72-96F4-4B13-B4A6-08D31490B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699422"/>
            <a:ext cx="7320284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2.5 </a:t>
            </a:r>
            <a:r>
              <a:rPr lang="zh-CN" altLang="en-US" sz="4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词法分析器的生成器</a:t>
            </a:r>
          </a:p>
        </p:txBody>
      </p:sp>
    </p:spTree>
    <p:extLst>
      <p:ext uri="{BB962C8B-B14F-4D97-AF65-F5344CB8AC3E}">
        <p14:creationId xmlns:p14="http://schemas.microsoft.com/office/powerpoint/2010/main" val="21921011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980728"/>
            <a:ext cx="6624736" cy="5429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词法分析程序的编写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2000250"/>
            <a:ext cx="8486775" cy="4465638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多数语言的词法规则可用正规式来描述。正规式定义的语言都可以被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状态图（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识别。</a:t>
            </a:r>
          </a:p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使用状态图设计词法分析程序的步骤如下：</a:t>
            </a:r>
          </a:p>
          <a:p>
            <a:pPr lvl="1"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对程序设计语言的单词按类构造相应的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状态图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。（这里把关键字与标识符作为一类）</a:t>
            </a: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合并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各类单词的状态图，增加一个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出错处理终态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，构成一个识别该语言所有单词的状态转换图</a:t>
            </a:r>
          </a:p>
          <a:p>
            <a:pPr lvl="1"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对状态图的每一个终点编一段相应的子程序。</a:t>
            </a:r>
          </a:p>
        </p:txBody>
      </p:sp>
    </p:spTree>
    <p:extLst>
      <p:ext uri="{BB962C8B-B14F-4D97-AF65-F5344CB8AC3E}">
        <p14:creationId xmlns:p14="http://schemas.microsoft.com/office/powerpoint/2010/main" val="37050324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5437188" y="620713"/>
            <a:ext cx="468312" cy="468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5508625" y="692150"/>
            <a:ext cx="323850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628900" y="620713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997325" y="620713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060700" y="8366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429125" y="83661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132138" y="47625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字母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708400" y="0"/>
            <a:ext cx="1157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字母</a:t>
            </a:r>
            <a:r>
              <a:rPr lang="en-US" altLang="zh-CN"/>
              <a:t>|</a:t>
            </a:r>
            <a:r>
              <a:rPr lang="zh-CN" altLang="en-US"/>
              <a:t>数字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2843213" y="1096963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624388" y="4826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其它</a:t>
            </a:r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3863975" y="357188"/>
            <a:ext cx="636588" cy="334962"/>
          </a:xfrm>
          <a:custGeom>
            <a:avLst/>
            <a:gdLst>
              <a:gd name="T0" fmla="*/ 2147483647 w 401"/>
              <a:gd name="T1" fmla="*/ 2147483647 h 211"/>
              <a:gd name="T2" fmla="*/ 2147483647 w 401"/>
              <a:gd name="T3" fmla="*/ 2147483647 h 211"/>
              <a:gd name="T4" fmla="*/ 2147483647 w 401"/>
              <a:gd name="T5" fmla="*/ 2147483647 h 211"/>
              <a:gd name="T6" fmla="*/ 2147483647 w 401"/>
              <a:gd name="T7" fmla="*/ 2147483647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401"/>
              <a:gd name="T13" fmla="*/ 0 h 211"/>
              <a:gd name="T14" fmla="*/ 401 w 401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1" h="211">
                <a:moveTo>
                  <a:pt x="129" y="211"/>
                </a:moveTo>
                <a:cubicBezTo>
                  <a:pt x="64" y="135"/>
                  <a:pt x="0" y="60"/>
                  <a:pt x="38" y="30"/>
                </a:cubicBezTo>
                <a:cubicBezTo>
                  <a:pt x="76" y="0"/>
                  <a:pt x="311" y="0"/>
                  <a:pt x="356" y="30"/>
                </a:cubicBezTo>
                <a:cubicBezTo>
                  <a:pt x="401" y="60"/>
                  <a:pt x="355" y="135"/>
                  <a:pt x="31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3997325" y="141287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5437188" y="1412875"/>
            <a:ext cx="468312" cy="468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5508625" y="1484313"/>
            <a:ext cx="323850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3995738" y="1916113"/>
            <a:ext cx="468312" cy="468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4067175" y="1987550"/>
            <a:ext cx="323850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</a:t>
            </a:r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4016375" y="2473325"/>
            <a:ext cx="468313" cy="468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4087813" y="2544763"/>
            <a:ext cx="323850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3924300" y="1268413"/>
            <a:ext cx="552450" cy="168275"/>
          </a:xfrm>
          <a:custGeom>
            <a:avLst/>
            <a:gdLst>
              <a:gd name="T0" fmla="*/ 2147483647 w 348"/>
              <a:gd name="T1" fmla="*/ 2147483647 h 106"/>
              <a:gd name="T2" fmla="*/ 2147483647 w 348"/>
              <a:gd name="T3" fmla="*/ 2147483647 h 106"/>
              <a:gd name="T4" fmla="*/ 2147483647 w 348"/>
              <a:gd name="T5" fmla="*/ 2147483647 h 106"/>
              <a:gd name="T6" fmla="*/ 2147483647 w 348"/>
              <a:gd name="T7" fmla="*/ 2147483647 h 106"/>
              <a:gd name="T8" fmla="*/ 0 60000 65536"/>
              <a:gd name="T9" fmla="*/ 0 60000 65536"/>
              <a:gd name="T10" fmla="*/ 0 60000 65536"/>
              <a:gd name="T11" fmla="*/ 0 60000 65536"/>
              <a:gd name="T12" fmla="*/ 0 w 348"/>
              <a:gd name="T13" fmla="*/ 0 h 106"/>
              <a:gd name="T14" fmla="*/ 348 w 348"/>
              <a:gd name="T15" fmla="*/ 106 h 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" h="106">
                <a:moveTo>
                  <a:pt x="83" y="106"/>
                </a:moveTo>
                <a:cubicBezTo>
                  <a:pt x="41" y="68"/>
                  <a:pt x="0" y="30"/>
                  <a:pt x="38" y="15"/>
                </a:cubicBezTo>
                <a:cubicBezTo>
                  <a:pt x="76" y="0"/>
                  <a:pt x="272" y="0"/>
                  <a:pt x="310" y="15"/>
                </a:cubicBezTo>
                <a:cubicBezTo>
                  <a:pt x="348" y="30"/>
                  <a:pt x="306" y="68"/>
                  <a:pt x="264" y="1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3924300" y="9794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数字</a:t>
            </a:r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2844800" y="16287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4429125" y="16287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3040063" y="120173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数字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4697413" y="120173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其它</a:t>
            </a: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2843213" y="21320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2863850" y="26892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3275013" y="177165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+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3203575" y="23479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-</a:t>
            </a:r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3995738" y="2997200"/>
            <a:ext cx="468312" cy="468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4067175" y="3068638"/>
            <a:ext cx="323850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</a:t>
            </a:r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2843213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3398838" y="28575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>
            <a:off x="3975100" y="3521075"/>
            <a:ext cx="468313" cy="468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4046538" y="3592513"/>
            <a:ext cx="323850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3203575" y="2995613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*</a:t>
            </a: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2822575" y="38084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3162300" y="339566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/</a:t>
            </a:r>
          </a:p>
        </p:txBody>
      </p:sp>
      <p:sp>
        <p:nvSpPr>
          <p:cNvPr id="21543" name="Oval 39"/>
          <p:cNvSpPr>
            <a:spLocks noChangeArrowheads="1"/>
          </p:cNvSpPr>
          <p:nvPr/>
        </p:nvSpPr>
        <p:spPr bwMode="auto">
          <a:xfrm>
            <a:off x="4016375" y="4057650"/>
            <a:ext cx="468313" cy="468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4087813" y="4129088"/>
            <a:ext cx="323850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sp>
        <p:nvSpPr>
          <p:cNvPr id="21545" name="Line 41"/>
          <p:cNvSpPr>
            <a:spLocks noChangeShapeType="1"/>
          </p:cNvSpPr>
          <p:nvPr/>
        </p:nvSpPr>
        <p:spPr bwMode="auto">
          <a:xfrm>
            <a:off x="2863850" y="42735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6" name="Oval 42"/>
          <p:cNvSpPr>
            <a:spLocks noChangeArrowheads="1"/>
          </p:cNvSpPr>
          <p:nvPr/>
        </p:nvSpPr>
        <p:spPr bwMode="auto">
          <a:xfrm>
            <a:off x="5384800" y="4057650"/>
            <a:ext cx="468313" cy="468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7" name="Oval 43"/>
          <p:cNvSpPr>
            <a:spLocks noChangeArrowheads="1"/>
          </p:cNvSpPr>
          <p:nvPr/>
        </p:nvSpPr>
        <p:spPr bwMode="auto">
          <a:xfrm>
            <a:off x="5456238" y="4129088"/>
            <a:ext cx="323850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10</a:t>
            </a:r>
          </a:p>
        </p:txBody>
      </p:sp>
      <p:sp>
        <p:nvSpPr>
          <p:cNvPr id="21548" name="Oval 44"/>
          <p:cNvSpPr>
            <a:spLocks noChangeArrowheads="1"/>
          </p:cNvSpPr>
          <p:nvPr/>
        </p:nvSpPr>
        <p:spPr bwMode="auto">
          <a:xfrm>
            <a:off x="5364163" y="4554538"/>
            <a:ext cx="468312" cy="468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9" name="Oval 45"/>
          <p:cNvSpPr>
            <a:spLocks noChangeArrowheads="1"/>
          </p:cNvSpPr>
          <p:nvPr/>
        </p:nvSpPr>
        <p:spPr bwMode="auto">
          <a:xfrm>
            <a:off x="5435600" y="4625975"/>
            <a:ext cx="323850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11</a:t>
            </a:r>
          </a:p>
        </p:txBody>
      </p:sp>
      <p:sp>
        <p:nvSpPr>
          <p:cNvPr id="21550" name="Oval 46"/>
          <p:cNvSpPr>
            <a:spLocks noChangeArrowheads="1"/>
          </p:cNvSpPr>
          <p:nvPr/>
        </p:nvSpPr>
        <p:spPr bwMode="auto">
          <a:xfrm>
            <a:off x="3997325" y="5137150"/>
            <a:ext cx="468313" cy="468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1" name="Oval 47"/>
          <p:cNvSpPr>
            <a:spLocks noChangeArrowheads="1"/>
          </p:cNvSpPr>
          <p:nvPr/>
        </p:nvSpPr>
        <p:spPr bwMode="auto">
          <a:xfrm>
            <a:off x="4068763" y="5208588"/>
            <a:ext cx="323850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13</a:t>
            </a:r>
          </a:p>
        </p:txBody>
      </p:sp>
      <p:sp>
        <p:nvSpPr>
          <p:cNvPr id="21552" name="Line 48"/>
          <p:cNvSpPr>
            <a:spLocks noChangeShapeType="1"/>
          </p:cNvSpPr>
          <p:nvPr/>
        </p:nvSpPr>
        <p:spPr bwMode="auto">
          <a:xfrm>
            <a:off x="4521200" y="42735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3" name="Text Box 49"/>
          <p:cNvSpPr txBox="1">
            <a:spLocks noChangeArrowheads="1"/>
          </p:cNvSpPr>
          <p:nvPr/>
        </p:nvSpPr>
        <p:spPr bwMode="auto">
          <a:xfrm>
            <a:off x="3295650" y="3913188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&lt;</a:t>
            </a: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4716463" y="38608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=</a:t>
            </a:r>
          </a:p>
        </p:txBody>
      </p:sp>
      <p:sp>
        <p:nvSpPr>
          <p:cNvPr id="21555" name="Text Box 51"/>
          <p:cNvSpPr txBox="1">
            <a:spLocks noChangeArrowheads="1"/>
          </p:cNvSpPr>
          <p:nvPr/>
        </p:nvSpPr>
        <p:spPr bwMode="auto">
          <a:xfrm>
            <a:off x="4859338" y="4364038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&gt;</a:t>
            </a:r>
          </a:p>
        </p:txBody>
      </p:sp>
      <p:sp>
        <p:nvSpPr>
          <p:cNvPr id="21556" name="Line 52"/>
          <p:cNvSpPr>
            <a:spLocks noChangeShapeType="1"/>
          </p:cNvSpPr>
          <p:nvPr/>
        </p:nvSpPr>
        <p:spPr bwMode="auto">
          <a:xfrm>
            <a:off x="2844800" y="53451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7" name="Text Box 53"/>
          <p:cNvSpPr txBox="1">
            <a:spLocks noChangeArrowheads="1"/>
          </p:cNvSpPr>
          <p:nvPr/>
        </p:nvSpPr>
        <p:spPr bwMode="auto">
          <a:xfrm>
            <a:off x="3276600" y="49133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:</a:t>
            </a:r>
          </a:p>
        </p:txBody>
      </p:sp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3205163" y="54213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;</a:t>
            </a:r>
          </a:p>
        </p:txBody>
      </p:sp>
      <p:sp>
        <p:nvSpPr>
          <p:cNvPr id="21559" name="Oval 55"/>
          <p:cNvSpPr>
            <a:spLocks noChangeArrowheads="1"/>
          </p:cNvSpPr>
          <p:nvPr/>
        </p:nvSpPr>
        <p:spPr bwMode="auto">
          <a:xfrm>
            <a:off x="3997325" y="5641975"/>
            <a:ext cx="468313" cy="468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60" name="Oval 56"/>
          <p:cNvSpPr>
            <a:spLocks noChangeArrowheads="1"/>
          </p:cNvSpPr>
          <p:nvPr/>
        </p:nvSpPr>
        <p:spPr bwMode="auto">
          <a:xfrm>
            <a:off x="4068763" y="5713413"/>
            <a:ext cx="323850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16</a:t>
            </a:r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>
            <a:off x="2844800" y="58483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2" name="Line 58"/>
          <p:cNvSpPr>
            <a:spLocks noChangeShapeType="1"/>
          </p:cNvSpPr>
          <p:nvPr/>
        </p:nvSpPr>
        <p:spPr bwMode="auto">
          <a:xfrm>
            <a:off x="4211638" y="4508500"/>
            <a:ext cx="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3" name="Line 59"/>
          <p:cNvSpPr>
            <a:spLocks noChangeShapeType="1"/>
          </p:cNvSpPr>
          <p:nvPr/>
        </p:nvSpPr>
        <p:spPr bwMode="auto">
          <a:xfrm flipV="1">
            <a:off x="2844800" y="6281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4" name="Oval 60"/>
          <p:cNvSpPr>
            <a:spLocks noChangeArrowheads="1"/>
          </p:cNvSpPr>
          <p:nvPr/>
        </p:nvSpPr>
        <p:spPr bwMode="auto">
          <a:xfrm>
            <a:off x="3997325" y="6075363"/>
            <a:ext cx="468313" cy="468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65" name="Oval 61"/>
          <p:cNvSpPr>
            <a:spLocks noChangeArrowheads="1"/>
          </p:cNvSpPr>
          <p:nvPr/>
        </p:nvSpPr>
        <p:spPr bwMode="auto">
          <a:xfrm>
            <a:off x="4068763" y="6146800"/>
            <a:ext cx="323850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17</a:t>
            </a:r>
          </a:p>
        </p:txBody>
      </p:sp>
      <p:sp>
        <p:nvSpPr>
          <p:cNvPr id="21566" name="Text Box 62"/>
          <p:cNvSpPr txBox="1">
            <a:spLocks noChangeArrowheads="1"/>
          </p:cNvSpPr>
          <p:nvPr/>
        </p:nvSpPr>
        <p:spPr bwMode="auto">
          <a:xfrm>
            <a:off x="3113088" y="58547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其它</a:t>
            </a:r>
          </a:p>
        </p:txBody>
      </p:sp>
      <p:sp>
        <p:nvSpPr>
          <p:cNvPr id="21567" name="Oval 63"/>
          <p:cNvSpPr>
            <a:spLocks noChangeArrowheads="1"/>
          </p:cNvSpPr>
          <p:nvPr/>
        </p:nvSpPr>
        <p:spPr bwMode="auto">
          <a:xfrm>
            <a:off x="5364163" y="5129213"/>
            <a:ext cx="468312" cy="468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68" name="Oval 64"/>
          <p:cNvSpPr>
            <a:spLocks noChangeArrowheads="1"/>
          </p:cNvSpPr>
          <p:nvPr/>
        </p:nvSpPr>
        <p:spPr bwMode="auto">
          <a:xfrm>
            <a:off x="5435600" y="5200650"/>
            <a:ext cx="323850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13</a:t>
            </a:r>
          </a:p>
        </p:txBody>
      </p:sp>
      <p:sp>
        <p:nvSpPr>
          <p:cNvPr id="21569" name="Text Box 65"/>
          <p:cNvSpPr txBox="1">
            <a:spLocks noChangeArrowheads="1"/>
          </p:cNvSpPr>
          <p:nvPr/>
        </p:nvSpPr>
        <p:spPr bwMode="auto">
          <a:xfrm>
            <a:off x="4625975" y="505142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=</a:t>
            </a:r>
          </a:p>
        </p:txBody>
      </p: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395370" y="395288"/>
            <a:ext cx="17283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4000" b="1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举例：</a:t>
            </a:r>
          </a:p>
        </p:txBody>
      </p:sp>
      <p:sp>
        <p:nvSpPr>
          <p:cNvPr id="21571" name="Line 67"/>
          <p:cNvSpPr>
            <a:spLocks noChangeShapeType="1"/>
          </p:cNvSpPr>
          <p:nvPr/>
        </p:nvSpPr>
        <p:spPr bwMode="auto">
          <a:xfrm>
            <a:off x="4211638" y="47688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72" name="Line 68"/>
          <p:cNvSpPr>
            <a:spLocks noChangeShapeType="1"/>
          </p:cNvSpPr>
          <p:nvPr/>
        </p:nvSpPr>
        <p:spPr bwMode="auto">
          <a:xfrm>
            <a:off x="4427538" y="54181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0788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285875" y="611981"/>
            <a:ext cx="7400925" cy="757238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手工方式编写词法分析程序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3795712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根据状态转换图：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保存</a:t>
            </a:r>
            <a:r>
              <a:rPr lang="zh-CN" altLang="en-US" b="1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上一个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读入字符，从输入串读</a:t>
            </a:r>
            <a:r>
              <a:rPr lang="zh-CN" altLang="en-US" b="1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下一个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字符；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判别读入的字符由此状态出发的哪条边上的标记相匹配，转至相应的状态；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均不匹配时，报告出错。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通过</a:t>
            </a:r>
            <a:r>
              <a:rPr lang="en-US" altLang="zh-CN" b="1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case</a:t>
            </a:r>
            <a:r>
              <a:rPr lang="zh-CN" altLang="en-US" b="1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语句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多路转换完成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的处理流程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 扫描器的具体算法可查阅相关书籍与文献。</a:t>
            </a:r>
          </a:p>
        </p:txBody>
      </p:sp>
    </p:spTree>
    <p:extLst>
      <p:ext uri="{BB962C8B-B14F-4D97-AF65-F5344CB8AC3E}">
        <p14:creationId xmlns:p14="http://schemas.microsoft.com/office/powerpoint/2010/main" val="9165186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7549</TotalTime>
  <Words>9000</Words>
  <Application>Microsoft Office PowerPoint</Application>
  <PresentationFormat>全屏显示(4:3)</PresentationFormat>
  <Paragraphs>1724</Paragraphs>
  <Slides>111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111</vt:i4>
      </vt:variant>
    </vt:vector>
  </HeadingPairs>
  <TitlesOfParts>
    <vt:vector size="131" baseType="lpstr">
      <vt:lpstr>Gungsuh</vt:lpstr>
      <vt:lpstr>Monotype Sorts</vt:lpstr>
      <vt:lpstr>仿宋_GB2312</vt:lpstr>
      <vt:lpstr>华文新魏</vt:lpstr>
      <vt:lpstr>隶书</vt:lpstr>
      <vt:lpstr>宋体</vt:lpstr>
      <vt:lpstr>微软雅黑</vt:lpstr>
      <vt:lpstr>Arial</vt:lpstr>
      <vt:lpstr>Calibri</vt:lpstr>
      <vt:lpstr>Calibri Light</vt:lpstr>
      <vt:lpstr>Courier New</vt:lpstr>
      <vt:lpstr>Sylfaen</vt:lpstr>
      <vt:lpstr>Symbol</vt:lpstr>
      <vt:lpstr>Tahoma</vt:lpstr>
      <vt:lpstr>Times New Roman</vt:lpstr>
      <vt:lpstr>Wingdings</vt:lpstr>
      <vt:lpstr>Blends</vt:lpstr>
      <vt:lpstr>Office 主题</vt:lpstr>
      <vt:lpstr>Equation</vt:lpstr>
      <vt:lpstr>Visio</vt:lpstr>
      <vt:lpstr>第2章  词法分析</vt:lpstr>
      <vt:lpstr>主要内容</vt:lpstr>
      <vt:lpstr>   词法分析（扫描）器的功能</vt:lpstr>
      <vt:lpstr>2.1.1 词法记号、模式、词法单元 </vt:lpstr>
      <vt:lpstr>2.1.1 词法记号、模式、词法单元 </vt:lpstr>
      <vt:lpstr>      2.1.2  词法记号的属性</vt:lpstr>
      <vt:lpstr>2.1.3  词法错误</vt:lpstr>
      <vt:lpstr>2.2 词法记号的描述与识别 </vt:lpstr>
      <vt:lpstr>2.2 词法记号的描述与识别 </vt:lpstr>
      <vt:lpstr>2.2.2   正规式</vt:lpstr>
      <vt:lpstr>2.2.2  正规式</vt:lpstr>
      <vt:lpstr>2.2.2  正规式</vt:lpstr>
      <vt:lpstr>2.2.2  正规式</vt:lpstr>
      <vt:lpstr>2.2.2  正规式</vt:lpstr>
      <vt:lpstr>2.2.3 正规定义</vt:lpstr>
      <vt:lpstr>2.2.3  正规定义 </vt:lpstr>
      <vt:lpstr>2.2.3  正规定义 </vt:lpstr>
      <vt:lpstr>2.2.4 状态转换图</vt:lpstr>
      <vt:lpstr>2.2.4 状态转换图</vt:lpstr>
      <vt:lpstr>关系运算符的转换图：</vt:lpstr>
      <vt:lpstr>PowerPoint 演示文稿</vt:lpstr>
      <vt:lpstr>PowerPoint 演示文稿</vt:lpstr>
      <vt:lpstr>PowerPoint 演示文稿</vt:lpstr>
      <vt:lpstr>状态转换图的实现  </vt:lpstr>
      <vt:lpstr>状态转换图的一种实现：状态矩阵法</vt:lpstr>
      <vt:lpstr>PowerPoint 演示文稿</vt:lpstr>
      <vt:lpstr>PowerPoint 演示文稿</vt:lpstr>
      <vt:lpstr>PowerPoint 演示文稿</vt:lpstr>
      <vt:lpstr>一、不确定的有限自动机 NFA:( Non-deterministic Finite Automata）</vt:lpstr>
      <vt:lpstr>一、不确定的有限自动机 NFA:( Non-deterministic Finite Automata）</vt:lpstr>
      <vt:lpstr>一、不确定的有限自动机 NFA:( Non-deterministic Finite Automata）</vt:lpstr>
      <vt:lpstr>PowerPoint 演示文稿</vt:lpstr>
      <vt:lpstr>一、不确定的有限自动机 NFA:( Non-deterministic Finite Automata）</vt:lpstr>
      <vt:lpstr>一、不确定的有限自动机 NFA:( Non-deterministic Finite Automata）</vt:lpstr>
      <vt:lpstr>二、确定的有限自动机 DFA:( Deterministic Finite Automata）</vt:lpstr>
      <vt:lpstr>二、确定的有限自动机DFA:( Deterministic Finite Automata）</vt:lpstr>
      <vt:lpstr>二、确定的有限自动机DFA:( Deterministic Finite Automata）</vt:lpstr>
      <vt:lpstr>二、确定的有限自动机  DFA:( Deterministic Finite Automata）</vt:lpstr>
      <vt:lpstr>二、确定的有限自动机  DFA:( Deterministic Finite Automata）</vt:lpstr>
      <vt:lpstr>二、确定的有限自动机  DFA:( Deterministic Finite Automata）</vt:lpstr>
      <vt:lpstr>PowerPoint 演示文稿</vt:lpstr>
      <vt:lpstr>PowerPoint 演示文稿</vt:lpstr>
      <vt:lpstr>PowerPoint 演示文稿</vt:lpstr>
      <vt:lpstr>PowerPoint 演示文稿</vt:lpstr>
      <vt:lpstr>NFA的确定化-子集构造法</vt:lpstr>
      <vt:lpstr>PowerPoint 演示文稿</vt:lpstr>
      <vt:lpstr>NFA确定化（子集构造法） 课堂作业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 NFA与DFA的变换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举例:对如下图所示的DFA极小化</vt:lpstr>
      <vt:lpstr>PowerPoint 演示文稿</vt:lpstr>
      <vt:lpstr>PowerPoint 演示文稿</vt:lpstr>
      <vt:lpstr>2.4 从正规式到有限自动机</vt:lpstr>
      <vt:lpstr>PowerPoint 演示文稿</vt:lpstr>
      <vt:lpstr>PowerPoint 演示文稿</vt:lpstr>
      <vt:lpstr>PowerPoint 演示文稿</vt:lpstr>
      <vt:lpstr>举例</vt:lpstr>
      <vt:lpstr>PowerPoint 演示文稿</vt:lpstr>
      <vt:lpstr>PowerPoint 演示文稿</vt:lpstr>
      <vt:lpstr>确定化</vt:lpstr>
      <vt:lpstr>极小化</vt:lpstr>
      <vt:lpstr>习题</vt:lpstr>
      <vt:lpstr>小结</vt:lpstr>
      <vt:lpstr>构造词法分析程序的方法</vt:lpstr>
      <vt:lpstr>词法分析程序实现中要考虑的问题</vt:lpstr>
      <vt:lpstr>词法记号</vt:lpstr>
      <vt:lpstr>源程序的输入</vt:lpstr>
      <vt:lpstr>超前搜索</vt:lpstr>
      <vt:lpstr>关键字的识别与查表算法</vt:lpstr>
      <vt:lpstr>出错处理</vt:lpstr>
      <vt:lpstr>词法分析程序的编写</vt:lpstr>
      <vt:lpstr>PowerPoint 演示文稿</vt:lpstr>
      <vt:lpstr>手工方式编写词法分析程序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实例1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whj</dc:creator>
  <cp:lastModifiedBy>mengyu</cp:lastModifiedBy>
  <cp:revision>464</cp:revision>
  <cp:lastPrinted>2018-05-20T12:10:52Z</cp:lastPrinted>
  <dcterms:created xsi:type="dcterms:W3CDTF">2003-07-09T14:46:46Z</dcterms:created>
  <dcterms:modified xsi:type="dcterms:W3CDTF">2022-02-27T12:49:28Z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