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0" r:id="rId2"/>
    <p:sldId id="256" r:id="rId3"/>
    <p:sldId id="258" r:id="rId4"/>
    <p:sldId id="259" r:id="rId5"/>
    <p:sldId id="260" r:id="rId6"/>
    <p:sldId id="271" r:id="rId7"/>
    <p:sldId id="272" r:id="rId8"/>
    <p:sldId id="261" r:id="rId9"/>
    <p:sldId id="262" r:id="rId10"/>
    <p:sldId id="263" r:id="rId11"/>
    <p:sldId id="264" r:id="rId12"/>
    <p:sldId id="265" r:id="rId13"/>
    <p:sldId id="266"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6/24/2022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6/24/2022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6/24/2022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6/24/2022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ifs.host.cs.st-andrews.ac.uk/Research/Publications/Papers-PDF/1995-99/MethodEvolvingLegacySys.pdf" TargetMode="External"/><Relationship Id="rId2" Type="http://schemas.openxmlformats.org/officeDocument/2006/relationships/hyperlink" Target="https://www.researchgate.net/publication/289213867_Legacy_to_SOA_Evolution_A_Systematic_Literature_Review" TargetMode="External"/><Relationship Id="rId1" Type="http://schemas.openxmlformats.org/officeDocument/2006/relationships/slideLayout" Target="../slideLayouts/slideLayout2.xml"/><Relationship Id="rId4" Type="http://schemas.openxmlformats.org/officeDocument/2006/relationships/hyperlink" Target="https://is.muni.cz/th/b65cw/Bakalarska_praca_-_Legacy_System.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2500" y="228599"/>
            <a:ext cx="8172450" cy="1257301"/>
          </a:xfrm>
        </p:spPr>
        <p:txBody>
          <a:bodyPr/>
          <a:lstStyle/>
          <a:p>
            <a:r>
              <a:rPr lang="en-US" dirty="0" smtClean="0"/>
              <a:t>GROUP FIVE</a:t>
            </a:r>
            <a:endParaRPr lang="en-US" dirty="0"/>
          </a:p>
        </p:txBody>
      </p:sp>
      <p:sp>
        <p:nvSpPr>
          <p:cNvPr id="3" name="Subtitle 2"/>
          <p:cNvSpPr>
            <a:spLocks noGrp="1"/>
          </p:cNvSpPr>
          <p:nvPr>
            <p:ph type="subTitle" idx="1"/>
          </p:nvPr>
        </p:nvSpPr>
        <p:spPr>
          <a:xfrm>
            <a:off x="981075" y="1733550"/>
            <a:ext cx="10210800" cy="4438650"/>
          </a:xfrm>
        </p:spPr>
        <p:txBody>
          <a:bodyPr>
            <a:normAutofit fontScale="92500"/>
          </a:bodyPr>
          <a:lstStyle/>
          <a:p>
            <a:pPr algn="l"/>
            <a:r>
              <a:rPr lang="en-US" sz="3000" b="1" dirty="0"/>
              <a:t>GROUP MEMBERS.</a:t>
            </a:r>
            <a:endParaRPr lang="en-US" sz="3000" dirty="0"/>
          </a:p>
          <a:p>
            <a:pPr lvl="0" algn="l"/>
            <a:r>
              <a:rPr lang="en-US" sz="4000" b="1" dirty="0"/>
              <a:t>ABARIKURUNGI BUDGET		</a:t>
            </a:r>
            <a:r>
              <a:rPr lang="en-US" sz="4000" b="1" dirty="0" smtClean="0"/>
              <a:t>19/U/0076/LCS</a:t>
            </a:r>
            <a:endParaRPr lang="en-US" sz="4000" dirty="0"/>
          </a:p>
          <a:p>
            <a:pPr lvl="0" algn="l"/>
            <a:r>
              <a:rPr lang="en-US" sz="4000" b="1" dirty="0"/>
              <a:t>KIBUUKA EDWARD			</a:t>
            </a:r>
            <a:r>
              <a:rPr lang="en-US" sz="4000" b="1" dirty="0" smtClean="0"/>
              <a:t>19/U/0014/LCS</a:t>
            </a:r>
            <a:endParaRPr lang="en-US" sz="4000" dirty="0"/>
          </a:p>
          <a:p>
            <a:pPr lvl="0" algn="l"/>
            <a:r>
              <a:rPr lang="en-US" sz="4000" b="1" dirty="0"/>
              <a:t>KIBERU RONALD			 </a:t>
            </a:r>
            <a:r>
              <a:rPr lang="en-US" sz="4000" b="1" dirty="0" smtClean="0"/>
              <a:t>	19/U/0013/LCS</a:t>
            </a:r>
            <a:endParaRPr lang="en-US" sz="4000" dirty="0" smtClean="0"/>
          </a:p>
          <a:p>
            <a:pPr algn="l"/>
            <a:r>
              <a:rPr lang="en-US" sz="4000" b="1" dirty="0" smtClean="0"/>
              <a:t>ONGOM FLEX			        		19/U/0549/LCS   </a:t>
            </a:r>
          </a:p>
          <a:p>
            <a:pPr lvl="0" algn="l"/>
            <a:r>
              <a:rPr lang="en-US" sz="4000" b="1" dirty="0" smtClean="0"/>
              <a:t>SSERWADDA </a:t>
            </a:r>
            <a:r>
              <a:rPr lang="en-US" sz="4000" b="1" dirty="0"/>
              <a:t>DANIEL		        </a:t>
            </a:r>
            <a:r>
              <a:rPr lang="en-US" sz="4000" b="1" dirty="0" smtClean="0"/>
              <a:t>	19/U/0024/LCS</a:t>
            </a:r>
            <a:r>
              <a:rPr lang="en-US" sz="4000" b="1" dirty="0"/>
              <a:t>	</a:t>
            </a:r>
            <a:endParaRPr lang="en-US" sz="4000" dirty="0"/>
          </a:p>
          <a:p>
            <a:pPr algn="l"/>
            <a:endParaRPr lang="en-US" sz="4000" dirty="0"/>
          </a:p>
        </p:txBody>
      </p:sp>
    </p:spTree>
    <p:extLst>
      <p:ext uri="{BB962C8B-B14F-4D97-AF65-F5344CB8AC3E}">
        <p14:creationId xmlns:p14="http://schemas.microsoft.com/office/powerpoint/2010/main" val="84700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G" dirty="0">
                <a:latin typeface="Times New Roman" panose="02020603050405020304" pitchFamily="18" charset="0"/>
                <a:cs typeface="Times New Roman" panose="02020603050405020304" pitchFamily="18" charset="0"/>
              </a:rPr>
              <a:t>Problems caused by legacy </a:t>
            </a:r>
            <a:r>
              <a:rPr lang="en-UG" dirty="0" smtClean="0">
                <a:latin typeface="Times New Roman" panose="02020603050405020304" pitchFamily="18" charset="0"/>
                <a:cs typeface="Times New Roman" panose="02020603050405020304" pitchFamily="18" charset="0"/>
              </a:rPr>
              <a:t>systems</a:t>
            </a:r>
            <a:r>
              <a:rPr lang="en-US" dirty="0" smtClean="0">
                <a:latin typeface="Times New Roman" panose="02020603050405020304" pitchFamily="18" charset="0"/>
                <a:cs typeface="Times New Roman" panose="02020603050405020304" pitchFamily="18" charset="0"/>
              </a:rPr>
              <a:t>…….</a:t>
            </a:r>
            <a:endParaRPr lang="en-US" dirty="0"/>
          </a:p>
        </p:txBody>
      </p:sp>
      <p:sp>
        <p:nvSpPr>
          <p:cNvPr id="3" name="Content Placeholder 2"/>
          <p:cNvSpPr>
            <a:spLocks noGrp="1"/>
          </p:cNvSpPr>
          <p:nvPr>
            <p:ph idx="1"/>
          </p:nvPr>
        </p:nvSpPr>
        <p:spPr/>
        <p:txBody>
          <a:bodyPr/>
          <a:lstStyle/>
          <a:p>
            <a:pPr lvl="0"/>
            <a:r>
              <a:rPr lang="en-UG" dirty="0">
                <a:latin typeface="Times New Roman" panose="02020603050405020304" pitchFamily="18" charset="0"/>
                <a:cs typeface="Times New Roman" panose="02020603050405020304" pitchFamily="18" charset="0"/>
              </a:rPr>
              <a:t>3. </a:t>
            </a:r>
            <a:r>
              <a:rPr lang="en-UG" b="1" dirty="0">
                <a:latin typeface="Times New Roman" panose="02020603050405020304" pitchFamily="18" charset="0"/>
                <a:cs typeface="Times New Roman" panose="02020603050405020304" pitchFamily="18" charset="0"/>
              </a:rPr>
              <a:t>Compliance is much </a:t>
            </a:r>
            <a:r>
              <a:rPr lang="en-UG" b="1" dirty="0" smtClean="0">
                <a:latin typeface="Times New Roman" panose="02020603050405020304" pitchFamily="18" charset="0"/>
                <a:cs typeface="Times New Roman" panose="02020603050405020304" pitchFamily="18" charset="0"/>
              </a:rPr>
              <a:t>harder</a:t>
            </a:r>
            <a:r>
              <a:rPr lang="en-US" b="1" dirty="0" smtClean="0">
                <a:latin typeface="Times New Roman" panose="02020603050405020304" pitchFamily="18" charset="0"/>
                <a:cs typeface="Times New Roman" panose="02020603050405020304" pitchFamily="18" charset="0"/>
              </a:rPr>
              <a:t>. </a:t>
            </a:r>
            <a:r>
              <a:rPr lang="en-UG" dirty="0" smtClean="0">
                <a:latin typeface="Times New Roman" panose="02020603050405020304" pitchFamily="18" charset="0"/>
                <a:cs typeface="Times New Roman" panose="02020603050405020304" pitchFamily="18" charset="0"/>
              </a:rPr>
              <a:t>Organizations </a:t>
            </a:r>
            <a:r>
              <a:rPr lang="en-UG" dirty="0">
                <a:latin typeface="Times New Roman" panose="02020603050405020304" pitchFamily="18" charset="0"/>
                <a:cs typeface="Times New Roman" panose="02020603050405020304" pitchFamily="18" charset="0"/>
              </a:rPr>
              <a:t>today must abide by strict sets of compliance regulations. As these regulations continue to evolve, a legacy system may not be equipped to meet them</a:t>
            </a:r>
            <a:r>
              <a:rPr lang="en-UG"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lvl="0"/>
            <a:r>
              <a:rPr lang="en-UG" dirty="0">
                <a:latin typeface="Times New Roman" panose="02020603050405020304" pitchFamily="18" charset="0"/>
                <a:cs typeface="Times New Roman" panose="02020603050405020304" pitchFamily="18" charset="0"/>
              </a:rPr>
              <a:t>4. </a:t>
            </a:r>
            <a:r>
              <a:rPr lang="en-UG" b="1" dirty="0">
                <a:latin typeface="Times New Roman" panose="02020603050405020304" pitchFamily="18" charset="0"/>
                <a:cs typeface="Times New Roman" panose="02020603050405020304" pitchFamily="18" charset="0"/>
              </a:rPr>
              <a:t>Security gets </a:t>
            </a:r>
            <a:r>
              <a:rPr lang="en-UG" b="1" dirty="0" smtClean="0">
                <a:latin typeface="Times New Roman" panose="02020603050405020304" pitchFamily="18" charset="0"/>
                <a:cs typeface="Times New Roman" panose="02020603050405020304" pitchFamily="18" charset="0"/>
              </a:rPr>
              <a:t>weaker day</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by day. </a:t>
            </a:r>
            <a:r>
              <a:rPr lang="en-UG" dirty="0" smtClean="0">
                <a:latin typeface="Times New Roman" panose="02020603050405020304" pitchFamily="18" charset="0"/>
                <a:cs typeface="Times New Roman" panose="02020603050405020304" pitchFamily="18" charset="0"/>
              </a:rPr>
              <a:t>A </a:t>
            </a:r>
            <a:r>
              <a:rPr lang="en-UG" dirty="0">
                <a:latin typeface="Times New Roman" panose="02020603050405020304" pitchFamily="18" charset="0"/>
                <a:cs typeface="Times New Roman" panose="02020603050405020304" pitchFamily="18" charset="0"/>
              </a:rPr>
              <a:t>data breach can cost a company dearly, and legacy systems are more vulnerable to hackers than newer systems. Legacy systems by definition have outdated data</a:t>
            </a:r>
            <a:r>
              <a:rPr lang="en-UG" u="sng" dirty="0">
                <a:latin typeface="Times New Roman" panose="02020603050405020304" pitchFamily="18" charset="0"/>
                <a:cs typeface="Times New Roman" panose="02020603050405020304" pitchFamily="18" charset="0"/>
              </a:rPr>
              <a:t> </a:t>
            </a:r>
            <a:r>
              <a:rPr lang="en-UG" dirty="0">
                <a:latin typeface="Times New Roman" panose="02020603050405020304" pitchFamily="18" charset="0"/>
                <a:cs typeface="Times New Roman" panose="02020603050405020304" pitchFamily="18" charset="0"/>
              </a:rPr>
              <a:t>security measures, such as hard-coded passwords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9465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G" dirty="0">
                <a:latin typeface="Times New Roman" panose="02020603050405020304" pitchFamily="18" charset="0"/>
                <a:cs typeface="Times New Roman" panose="02020603050405020304" pitchFamily="18" charset="0"/>
              </a:rPr>
              <a:t>Problems caused by legacy systems</a:t>
            </a:r>
            <a:r>
              <a:rPr lang="en-US" dirty="0">
                <a:latin typeface="Times New Roman" panose="02020603050405020304" pitchFamily="18" charset="0"/>
                <a:cs typeface="Times New Roman" panose="02020603050405020304" pitchFamily="18" charset="0"/>
              </a:rPr>
              <a:t>…….</a:t>
            </a:r>
            <a:endParaRPr lang="en-US" dirty="0"/>
          </a:p>
        </p:txBody>
      </p:sp>
      <p:sp>
        <p:nvSpPr>
          <p:cNvPr id="3" name="Content Placeholder 2"/>
          <p:cNvSpPr>
            <a:spLocks noGrp="1"/>
          </p:cNvSpPr>
          <p:nvPr>
            <p:ph idx="1"/>
          </p:nvPr>
        </p:nvSpPr>
        <p:spPr/>
        <p:txBody>
          <a:bodyPr/>
          <a:lstStyle/>
          <a:p>
            <a:pPr marL="0" lvl="0" indent="0">
              <a:buNone/>
            </a:pPr>
            <a:r>
              <a:rPr lang="en-US" b="1" dirty="0">
                <a:latin typeface="Times New Roman" panose="02020603050405020304" pitchFamily="18" charset="0"/>
                <a:cs typeface="Times New Roman" panose="02020603050405020304" pitchFamily="18" charset="0"/>
              </a:rPr>
              <a:t>5</a:t>
            </a:r>
            <a:r>
              <a:rPr lang="en-UG" b="1" dirty="0" smtClean="0">
                <a:latin typeface="Times New Roman" panose="02020603050405020304" pitchFamily="18" charset="0"/>
                <a:cs typeface="Times New Roman" panose="02020603050405020304" pitchFamily="18" charset="0"/>
              </a:rPr>
              <a:t> </a:t>
            </a:r>
            <a:r>
              <a:rPr lang="en-UG" b="1" dirty="0">
                <a:latin typeface="Times New Roman" panose="02020603050405020304" pitchFamily="18" charset="0"/>
                <a:cs typeface="Times New Roman" panose="02020603050405020304" pitchFamily="18" charset="0"/>
              </a:rPr>
              <a:t>New systems don’t </a:t>
            </a:r>
            <a:r>
              <a:rPr lang="en-UG" b="1" dirty="0" smtClean="0">
                <a:latin typeface="Times New Roman" panose="02020603050405020304" pitchFamily="18" charset="0"/>
                <a:cs typeface="Times New Roman" panose="02020603050405020304" pitchFamily="18" charset="0"/>
              </a:rPr>
              <a:t>integrate</a:t>
            </a:r>
            <a:r>
              <a:rPr lang="en-US" b="1" dirty="0" smtClean="0">
                <a:latin typeface="Times New Roman" panose="02020603050405020304" pitchFamily="18" charset="0"/>
                <a:cs typeface="Times New Roman" panose="02020603050405020304" pitchFamily="18" charset="0"/>
              </a:rPr>
              <a:t>. </a:t>
            </a:r>
            <a:r>
              <a:rPr lang="en-UG" dirty="0" smtClean="0">
                <a:latin typeface="Times New Roman" panose="02020603050405020304" pitchFamily="18" charset="0"/>
                <a:cs typeface="Times New Roman" panose="02020603050405020304" pitchFamily="18" charset="0"/>
              </a:rPr>
              <a:t>As </a:t>
            </a:r>
            <a:r>
              <a:rPr lang="en-UG" dirty="0">
                <a:latin typeface="Times New Roman" panose="02020603050405020304" pitchFamily="18" charset="0"/>
                <a:cs typeface="Times New Roman" panose="02020603050405020304" pitchFamily="18" charset="0"/>
              </a:rPr>
              <a:t>a company matures, adding new systems is necessary to stay competitive in today’s world. But the older technology of a legacy system may not be able to interact with a new system.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4639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G" dirty="0">
                <a:latin typeface="Times New Roman" panose="02020603050405020304" pitchFamily="18" charset="0"/>
                <a:cs typeface="Times New Roman" panose="02020603050405020304" pitchFamily="18" charset="0"/>
              </a:rPr>
              <a:t>The key to updating legacy systems: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b="1" dirty="0"/>
              <a:t>S</a:t>
            </a:r>
            <a:r>
              <a:rPr lang="en-UG" b="1" dirty="0" smtClean="0"/>
              <a:t>uccessful </a:t>
            </a:r>
            <a:r>
              <a:rPr lang="en-UG" b="1" dirty="0"/>
              <a:t>data </a:t>
            </a:r>
            <a:r>
              <a:rPr lang="en-UG" b="1" dirty="0" smtClean="0"/>
              <a:t>migration</a:t>
            </a:r>
            <a:r>
              <a:rPr lang="en-US" b="1" dirty="0" smtClean="0"/>
              <a:t>.</a:t>
            </a:r>
            <a:r>
              <a:rPr lang="en-US" b="1" dirty="0" smtClean="0">
                <a:latin typeface="Times New Roman" panose="02020603050405020304" pitchFamily="18" charset="0"/>
                <a:cs typeface="Times New Roman" panose="02020603050405020304" pitchFamily="18" charset="0"/>
              </a:rPr>
              <a:t> </a:t>
            </a:r>
            <a:r>
              <a:rPr lang="en-UG" dirty="0">
                <a:latin typeface="Times New Roman" panose="02020603050405020304" pitchFamily="18" charset="0"/>
                <a:cs typeface="Times New Roman" panose="02020603050405020304" pitchFamily="18" charset="0"/>
              </a:rPr>
              <a:t>The most important thing about updating a legacy system is to protect the data that already exists. This can only be done through a successful data migration</a:t>
            </a:r>
            <a:r>
              <a:rPr lang="en-UG"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G" b="1" dirty="0">
                <a:latin typeface="Times New Roman" panose="02020603050405020304" pitchFamily="18" charset="0"/>
                <a:cs typeface="Times New Roman" panose="02020603050405020304" pitchFamily="18" charset="0"/>
              </a:rPr>
              <a:t>A successful data migration includes: </a:t>
            </a:r>
            <a:endParaRPr lang="en-US" b="1" dirty="0">
              <a:latin typeface="Times New Roman" panose="02020603050405020304" pitchFamily="18" charset="0"/>
              <a:cs typeface="Times New Roman" panose="02020603050405020304" pitchFamily="18" charset="0"/>
            </a:endParaRPr>
          </a:p>
          <a:p>
            <a:pPr marL="0" lvl="0" indent="0">
              <a:buNone/>
            </a:pPr>
            <a:r>
              <a:rPr lang="en-UG" b="1" dirty="0">
                <a:latin typeface="Times New Roman" panose="02020603050405020304" pitchFamily="18" charset="0"/>
                <a:cs typeface="Times New Roman" panose="02020603050405020304" pitchFamily="18" charset="0"/>
              </a:rPr>
              <a:t>Extracting the existing data.</a:t>
            </a:r>
            <a:r>
              <a:rPr lang="en-UG" dirty="0">
                <a:latin typeface="Times New Roman" panose="02020603050405020304" pitchFamily="18" charset="0"/>
                <a:cs typeface="Times New Roman" panose="02020603050405020304" pitchFamily="18" charset="0"/>
              </a:rPr>
              <a:t> Data in existing legacy systems might be siloed, splintered, duplicated, or incomplete. It may exist in a variety of data stores and in a variety of formats. Migrating data out of a legacy system starts with making sure it can all be </a:t>
            </a:r>
            <a:r>
              <a:rPr lang="en-UG" dirty="0" smtClean="0">
                <a:latin typeface="Times New Roman" panose="02020603050405020304" pitchFamily="18" charset="0"/>
                <a:cs typeface="Times New Roman" panose="02020603050405020304" pitchFamily="18" charset="0"/>
              </a:rPr>
              <a:t>extracted</a:t>
            </a:r>
            <a:r>
              <a:rPr lang="en-US" dirty="0">
                <a:latin typeface="Times New Roman" panose="02020603050405020304" pitchFamily="18" charset="0"/>
                <a:cs typeface="Times New Roman" panose="02020603050405020304" pitchFamily="18" charset="0"/>
              </a:rPr>
              <a:t> </a:t>
            </a:r>
            <a:r>
              <a:rPr lang="en-UG" dirty="0" smtClean="0">
                <a:latin typeface="Times New Roman" panose="02020603050405020304" pitchFamily="18" charset="0"/>
                <a:cs typeface="Times New Roman" panose="02020603050405020304" pitchFamily="18" charset="0"/>
              </a:rPr>
              <a:t>safely</a:t>
            </a:r>
            <a:r>
              <a:rPr lang="en-UG"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endParaRPr lang="en-US" b="1" dirty="0"/>
          </a:p>
        </p:txBody>
      </p:sp>
    </p:spTree>
    <p:extLst>
      <p:ext uri="{BB962C8B-B14F-4D97-AF65-F5344CB8AC3E}">
        <p14:creationId xmlns:p14="http://schemas.microsoft.com/office/powerpoint/2010/main" val="3304712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G" b="1" dirty="0">
                <a:latin typeface="Times New Roman" panose="02020603050405020304" pitchFamily="18" charset="0"/>
                <a:cs typeface="Times New Roman" panose="02020603050405020304" pitchFamily="18" charset="0"/>
              </a:rPr>
              <a:t>A successful data migration </a:t>
            </a:r>
            <a:r>
              <a:rPr lang="en-UG" b="1" dirty="0" smtClean="0">
                <a:latin typeface="Times New Roman" panose="02020603050405020304" pitchFamily="18" charset="0"/>
                <a:cs typeface="Times New Roman" panose="02020603050405020304" pitchFamily="18" charset="0"/>
              </a:rPr>
              <a:t>includes</a:t>
            </a:r>
            <a:r>
              <a:rPr lang="en-US" b="1" dirty="0" smtClean="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0" indent="0">
              <a:buNone/>
            </a:pPr>
            <a:r>
              <a:rPr lang="en-UG" b="1" dirty="0">
                <a:latin typeface="Times New Roman" panose="02020603050405020304" pitchFamily="18" charset="0"/>
                <a:cs typeface="Times New Roman" panose="02020603050405020304" pitchFamily="18" charset="0"/>
              </a:rPr>
              <a:t>Transforming data so it matches the new formats. </a:t>
            </a:r>
            <a:r>
              <a:rPr lang="en-UG" dirty="0">
                <a:latin typeface="Times New Roman" panose="02020603050405020304" pitchFamily="18" charset="0"/>
                <a:cs typeface="Times New Roman" panose="02020603050405020304" pitchFamily="18" charset="0"/>
              </a:rPr>
              <a:t>The data is transformed to the new system’s requirements through </a:t>
            </a:r>
            <a:r>
              <a:rPr lang="en-UG" dirty="0" smtClean="0">
                <a:latin typeface="Times New Roman" panose="02020603050405020304" pitchFamily="18" charset="0"/>
                <a:cs typeface="Times New Roman" panose="02020603050405020304" pitchFamily="18" charset="0"/>
              </a:rPr>
              <a:t>dat</a:t>
            </a:r>
            <a:r>
              <a:rPr lang="en-US" dirty="0" smtClean="0">
                <a:latin typeface="Times New Roman" panose="02020603050405020304" pitchFamily="18" charset="0"/>
                <a:cs typeface="Times New Roman" panose="02020603050405020304" pitchFamily="18" charset="0"/>
              </a:rPr>
              <a:t>a </a:t>
            </a:r>
            <a:r>
              <a:rPr lang="en-UG" dirty="0" smtClean="0">
                <a:latin typeface="Times New Roman" panose="02020603050405020304" pitchFamily="18" charset="0"/>
                <a:cs typeface="Times New Roman" panose="02020603050405020304" pitchFamily="18" charset="0"/>
              </a:rPr>
              <a:t>mapping</a:t>
            </a:r>
            <a:r>
              <a:rPr lang="en-UG" dirty="0">
                <a:latin typeface="Times New Roman" panose="02020603050405020304" pitchFamily="18" charset="0"/>
                <a:cs typeface="Times New Roman" panose="02020603050405020304" pitchFamily="18" charset="0"/>
              </a:rPr>
              <a:t>. Rarely does data from legacy systems do an exact mapping to the new system. </a:t>
            </a:r>
            <a:endParaRPr lang="en-US" dirty="0" smtClean="0">
              <a:latin typeface="Times New Roman" panose="02020603050405020304" pitchFamily="18" charset="0"/>
              <a:cs typeface="Times New Roman" panose="02020603050405020304" pitchFamily="18" charset="0"/>
            </a:endParaRPr>
          </a:p>
          <a:p>
            <a:pPr marL="0" indent="0">
              <a:buNone/>
            </a:pPr>
            <a:r>
              <a:rPr lang="en-UG" b="1" dirty="0">
                <a:latin typeface="Times New Roman" panose="02020603050405020304" pitchFamily="18" charset="0"/>
                <a:cs typeface="Times New Roman" panose="02020603050405020304" pitchFamily="18" charset="0"/>
              </a:rPr>
              <a:t>Cleansing the data to address any quality issues. </a:t>
            </a:r>
            <a:r>
              <a:rPr lang="en-UG" dirty="0">
                <a:latin typeface="Times New Roman" panose="02020603050405020304" pitchFamily="18" charset="0"/>
                <a:cs typeface="Times New Roman" panose="02020603050405020304" pitchFamily="18" charset="0"/>
              </a:rPr>
              <a:t>During the migration process is a good time to </a:t>
            </a:r>
            <a:r>
              <a:rPr lang="en-UG" dirty="0" smtClean="0">
                <a:latin typeface="Times New Roman" panose="02020603050405020304" pitchFamily="18" charset="0"/>
                <a:cs typeface="Times New Roman" panose="02020603050405020304" pitchFamily="18" charset="0"/>
              </a:rPr>
              <a:t>clea</a:t>
            </a:r>
            <a:r>
              <a:rPr lang="en-US" dirty="0" smtClean="0">
                <a:latin typeface="Times New Roman" panose="02020603050405020304" pitchFamily="18" charset="0"/>
                <a:cs typeface="Times New Roman" panose="02020603050405020304" pitchFamily="18" charset="0"/>
              </a:rPr>
              <a:t>n </a:t>
            </a:r>
            <a:r>
              <a:rPr lang="en-UG" dirty="0" smtClean="0">
                <a:latin typeface="Times New Roman" panose="02020603050405020304" pitchFamily="18" charset="0"/>
                <a:cs typeface="Times New Roman" panose="02020603050405020304" pitchFamily="18" charset="0"/>
              </a:rPr>
              <a:t>data </a:t>
            </a:r>
            <a:r>
              <a:rPr lang="en-UG" dirty="0">
                <a:latin typeface="Times New Roman" panose="02020603050405020304" pitchFamily="18" charset="0"/>
                <a:cs typeface="Times New Roman" panose="02020603050405020304" pitchFamily="18" charset="0"/>
              </a:rPr>
              <a:t>by getting rid of duplications, incomplete data, and data that is not properly formatted.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3578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G" b="1" dirty="0">
                <a:latin typeface="Times New Roman" panose="02020603050405020304" pitchFamily="18" charset="0"/>
                <a:cs typeface="Times New Roman" panose="02020603050405020304" pitchFamily="18" charset="0"/>
              </a:rPr>
              <a:t>A successful data migration </a:t>
            </a:r>
            <a:r>
              <a:rPr lang="en-UG" b="1" dirty="0" smtClean="0">
                <a:latin typeface="Times New Roman" panose="02020603050405020304" pitchFamily="18" charset="0"/>
                <a:cs typeface="Times New Roman" panose="02020603050405020304" pitchFamily="18" charset="0"/>
              </a:rPr>
              <a:t>includes</a:t>
            </a:r>
            <a:r>
              <a:rPr lang="en-US" b="1" dirty="0" smtClean="0">
                <a:latin typeface="Times New Roman" panose="02020603050405020304" pitchFamily="18" charset="0"/>
                <a:cs typeface="Times New Roman" panose="02020603050405020304" pitchFamily="18" charset="0"/>
              </a:rPr>
              <a:t>….</a:t>
            </a:r>
            <a:endParaRPr lang="en-US" dirty="0"/>
          </a:p>
        </p:txBody>
      </p:sp>
      <p:sp>
        <p:nvSpPr>
          <p:cNvPr id="3" name="Content Placeholder 2"/>
          <p:cNvSpPr>
            <a:spLocks noGrp="1"/>
          </p:cNvSpPr>
          <p:nvPr>
            <p:ph idx="1"/>
          </p:nvPr>
        </p:nvSpPr>
        <p:spPr/>
        <p:txBody>
          <a:bodyPr/>
          <a:lstStyle/>
          <a:p>
            <a:pPr marL="0" indent="0">
              <a:buNone/>
            </a:pPr>
            <a:r>
              <a:rPr lang="en-UG" b="1" dirty="0">
                <a:latin typeface="Times New Roman" panose="02020603050405020304" pitchFamily="18" charset="0"/>
                <a:cs typeface="Times New Roman" panose="02020603050405020304" pitchFamily="18" charset="0"/>
              </a:rPr>
              <a:t>Validating the data to make sure the move goes as planned. </a:t>
            </a:r>
            <a:r>
              <a:rPr lang="en-UG" dirty="0">
                <a:latin typeface="Times New Roman" panose="02020603050405020304" pitchFamily="18" charset="0"/>
                <a:cs typeface="Times New Roman" panose="02020603050405020304" pitchFamily="18" charset="0"/>
              </a:rPr>
              <a:t>Once data is extracted, transformed, and cleaned, a sample set of data is imported to test for problems and </a:t>
            </a:r>
            <a:r>
              <a:rPr lang="en-UG" dirty="0" smtClean="0">
                <a:latin typeface="Times New Roman" panose="02020603050405020304" pitchFamily="18" charset="0"/>
                <a:cs typeface="Times New Roman" panose="02020603050405020304" pitchFamily="18" charset="0"/>
              </a:rPr>
              <a:t>errors.</a:t>
            </a:r>
            <a:endParaRPr lang="en-US" dirty="0" smtClean="0">
              <a:latin typeface="Times New Roman" panose="02020603050405020304" pitchFamily="18" charset="0"/>
              <a:cs typeface="Times New Roman" panose="02020603050405020304" pitchFamily="18" charset="0"/>
            </a:endParaRPr>
          </a:p>
          <a:p>
            <a:pPr marL="0" lvl="0" indent="0">
              <a:buNone/>
            </a:pPr>
            <a:r>
              <a:rPr lang="en-UG" b="1" dirty="0">
                <a:latin typeface="Times New Roman" panose="02020603050405020304" pitchFamily="18" charset="0"/>
                <a:cs typeface="Times New Roman" panose="02020603050405020304" pitchFamily="18" charset="0"/>
              </a:rPr>
              <a:t>Loading the data into the new system.</a:t>
            </a:r>
            <a:r>
              <a:rPr lang="en-UG" dirty="0">
                <a:latin typeface="Times New Roman" panose="02020603050405020304" pitchFamily="18" charset="0"/>
                <a:cs typeface="Times New Roman" panose="02020603050405020304" pitchFamily="18" charset="0"/>
              </a:rPr>
              <a:t> The final step to a successful data migration is loading all the data into the new system so it is ready for use.</a:t>
            </a:r>
            <a:endParaRPr lang="en-US" dirty="0">
              <a:latin typeface="Times New Roman" panose="02020603050405020304" pitchFamily="18" charset="0"/>
              <a:cs typeface="Times New Roman" panose="02020603050405020304" pitchFamily="18" charset="0"/>
            </a:endParaRPr>
          </a:p>
          <a:p>
            <a:pPr marL="0" indent="0">
              <a:buNone/>
            </a:pPr>
            <a:r>
              <a:rPr lang="en-UG"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6998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References:</a:t>
            </a:r>
          </a:p>
          <a:p>
            <a:pPr marL="0" indent="0">
              <a:buNone/>
            </a:pPr>
            <a:endParaRPr lang="en-US" dirty="0">
              <a:hlinkClick r:id="rId2"/>
            </a:endParaRPr>
          </a:p>
          <a:p>
            <a:r>
              <a:rPr lang="en-US" dirty="0">
                <a:hlinkClick r:id="rId2"/>
              </a:rPr>
              <a:t>https://www.researchgate.net </a:t>
            </a:r>
          </a:p>
          <a:p>
            <a:pPr marL="0" indent="0">
              <a:buNone/>
            </a:pPr>
            <a:r>
              <a:rPr lang="en-US" dirty="0" smtClean="0">
                <a:hlinkClick r:id="rId3"/>
              </a:rPr>
              <a:t> https</a:t>
            </a:r>
            <a:r>
              <a:rPr lang="en-US" dirty="0">
                <a:hlinkClick r:id="rId3"/>
              </a:rPr>
              <a:t>://</a:t>
            </a:r>
            <a:r>
              <a:rPr lang="en-US" dirty="0" smtClean="0">
                <a:hlinkClick r:id="rId3"/>
              </a:rPr>
              <a:t>ifs.host.cs.st-andrews.ac.uk</a:t>
            </a:r>
          </a:p>
          <a:p>
            <a:r>
              <a:rPr lang="en-US" u="sng" dirty="0" smtClean="0">
                <a:hlinkClick r:id="rId4"/>
              </a:rPr>
              <a:t>https</a:t>
            </a:r>
            <a:r>
              <a:rPr lang="en-US" u="sng" dirty="0">
                <a:hlinkClick r:id="rId4"/>
              </a:rPr>
              <a:t>://</a:t>
            </a:r>
            <a:r>
              <a:rPr lang="en-US" u="sng" dirty="0" smtClean="0">
                <a:hlinkClick r:id="rId4"/>
              </a:rPr>
              <a:t>is.muni.cz</a:t>
            </a:r>
          </a:p>
          <a:p>
            <a:endParaRPr lang="en-US" u="sng" dirty="0">
              <a:hlinkClick r:id="rId4"/>
            </a:endParaRPr>
          </a:p>
          <a:p>
            <a:endParaRPr lang="en-US" dirty="0">
              <a:hlinkClick r:id="rId3"/>
            </a:endParaRPr>
          </a:p>
          <a:p>
            <a:pPr marL="0" indent="0">
              <a:buNone/>
            </a:pPr>
            <a:endParaRPr lang="en-US" dirty="0"/>
          </a:p>
        </p:txBody>
      </p:sp>
    </p:spTree>
    <p:extLst>
      <p:ext uri="{BB962C8B-B14F-4D97-AF65-F5344CB8AC3E}">
        <p14:creationId xmlns:p14="http://schemas.microsoft.com/office/powerpoint/2010/main" val="3583346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lgn="ctr">
              <a:buNone/>
            </a:pPr>
            <a:r>
              <a:rPr lang="en-US" sz="4400" dirty="0" smtClean="0"/>
              <a:t>THANKS</a:t>
            </a:r>
            <a:endParaRPr lang="en-US" sz="4400" dirty="0"/>
          </a:p>
        </p:txBody>
      </p:sp>
    </p:spTree>
    <p:extLst>
      <p:ext uri="{BB962C8B-B14F-4D97-AF65-F5344CB8AC3E}">
        <p14:creationId xmlns:p14="http://schemas.microsoft.com/office/powerpoint/2010/main" val="1104103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608013"/>
            <a:ext cx="9144000" cy="2387600"/>
          </a:xfrm>
        </p:spPr>
        <p:txBody>
          <a:bodyPr/>
          <a:lstStyle/>
          <a:p>
            <a:r>
              <a:rPr lang="en-US" dirty="0" smtClean="0">
                <a:latin typeface="Times New Roman" panose="02020603050405020304" pitchFamily="18" charset="0"/>
                <a:cs typeface="Times New Roman" panose="02020603050405020304" pitchFamily="18" charset="0"/>
              </a:rPr>
              <a:t>Parallelism and </a:t>
            </a:r>
            <a:r>
              <a:rPr lang="en-US" dirty="0">
                <a:latin typeface="Times New Roman" panose="02020603050405020304" pitchFamily="18" charset="0"/>
                <a:cs typeface="Times New Roman" panose="02020603050405020304" pitchFamily="18" charset="0"/>
              </a:rPr>
              <a:t>L</a:t>
            </a:r>
            <a:r>
              <a:rPr lang="en-US" dirty="0" smtClean="0">
                <a:latin typeface="Times New Roman" panose="02020603050405020304" pitchFamily="18" charset="0"/>
                <a:cs typeface="Times New Roman" panose="02020603050405020304" pitchFamily="18" charset="0"/>
              </a:rPr>
              <a:t>egacy System Evaluation</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3602038"/>
            <a:ext cx="9315450" cy="2474912"/>
          </a:xfrm>
        </p:spPr>
        <p:txBody>
          <a:bodyPr>
            <a:normAutofit lnSpcReduction="10000"/>
          </a:bodyPr>
          <a:lstStyle/>
          <a:p>
            <a:pPr algn="l"/>
            <a:r>
              <a:rPr lang="en-US" sz="2800" b="1" dirty="0" smtClean="0"/>
              <a:t>Parallelism.</a:t>
            </a:r>
            <a:endParaRPr lang="en-US" sz="2800" b="1" dirty="0" smtClean="0">
              <a:latin typeface="Times New Roman" panose="02020603050405020304" pitchFamily="18" charset="0"/>
              <a:cs typeface="Times New Roman" panose="02020603050405020304" pitchFamily="18" charset="0"/>
            </a:endParaRPr>
          </a:p>
          <a:p>
            <a:pPr algn="l"/>
            <a:r>
              <a:rPr lang="en-UG" sz="2800" dirty="0" smtClean="0">
                <a:latin typeface="Times New Roman" panose="02020603050405020304" pitchFamily="18" charset="0"/>
                <a:cs typeface="Times New Roman" panose="02020603050405020304" pitchFamily="18" charset="0"/>
              </a:rPr>
              <a:t>The </a:t>
            </a:r>
            <a:r>
              <a:rPr lang="en-UG" sz="2800" dirty="0">
                <a:latin typeface="Times New Roman" panose="02020603050405020304" pitchFamily="18" charset="0"/>
                <a:cs typeface="Times New Roman" panose="02020603050405020304" pitchFamily="18" charset="0"/>
              </a:rPr>
              <a:t>term Parallelism refers to techniques to make programs faster by performing several computations at the same time. </a:t>
            </a:r>
            <a:endParaRPr lang="en-US" sz="2800" dirty="0">
              <a:latin typeface="Times New Roman" panose="02020603050405020304" pitchFamily="18" charset="0"/>
              <a:cs typeface="Times New Roman" panose="02020603050405020304" pitchFamily="18" charset="0"/>
            </a:endParaRPr>
          </a:p>
          <a:p>
            <a:pPr algn="l"/>
            <a:r>
              <a:rPr lang="en-UG" sz="2800" dirty="0">
                <a:effectLst/>
                <a:latin typeface="Times New Roman" panose="02020603050405020304" pitchFamily="18" charset="0"/>
                <a:ea typeface="Calibri" panose="020F0502020204030204" pitchFamily="34" charset="0"/>
                <a:cs typeface="Times New Roman" panose="02020603050405020304" pitchFamily="18" charset="0"/>
              </a:rPr>
              <a:t>This requires hardware with multiple processing units. In many cases the sub-computations are of the same structure, but this is not necessary. </a:t>
            </a:r>
            <a:endParaRPr lang="en-US" sz="2800" dirty="0">
              <a:latin typeface="Times New Roman" panose="02020603050405020304" pitchFamily="18" charset="0"/>
              <a:cs typeface="Times New Roman" panose="02020603050405020304" pitchFamily="18" charset="0"/>
            </a:endParaRPr>
          </a:p>
          <a:p>
            <a:pPr algn="l"/>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F01D72E-E40E-CDE0-8E0B-F2D18E6AEF25}"/>
              </a:ext>
            </a:extLst>
          </p:cNvPr>
          <p:cNvSpPr>
            <a:spLocks noGrp="1"/>
          </p:cNvSpPr>
          <p:nvPr>
            <p:ph idx="1"/>
          </p:nvPr>
        </p:nvSpPr>
        <p:spPr>
          <a:xfrm>
            <a:off x="286871" y="322729"/>
            <a:ext cx="11066929" cy="5854234"/>
          </a:xfrm>
        </p:spPr>
        <p:txBody>
          <a:bodyPr/>
          <a:lstStyle/>
          <a:p>
            <a:pPr marL="0" indent="0">
              <a:buNone/>
            </a:pPr>
            <a:r>
              <a:rPr lang="en-UG" dirty="0">
                <a:latin typeface="Times New Roman" panose="02020603050405020304" pitchFamily="18" charset="0"/>
                <a:cs typeface="Times New Roman" panose="02020603050405020304" pitchFamily="18" charset="0"/>
              </a:rPr>
              <a:t>Parallelism is related to an application where tasks are divided into smaller sub-tasks that are processed seemingly simultaneously or parallel. It is used to increase the throughput and computational speed of the system by using multiple processors.</a:t>
            </a:r>
            <a:endParaRPr lang="en-US" dirty="0">
              <a:latin typeface="Times New Roman" panose="02020603050405020304" pitchFamily="18" charset="0"/>
              <a:cs typeface="Times New Roman" panose="02020603050405020304" pitchFamily="18" charset="0"/>
            </a:endParaRPr>
          </a:p>
          <a:p>
            <a:pPr marL="0" indent="0">
              <a:buNone/>
            </a:pPr>
            <a:endParaRPr lang="en-UG" dirty="0"/>
          </a:p>
        </p:txBody>
      </p:sp>
      <p:pic>
        <p:nvPicPr>
          <p:cNvPr id="4" name="Picture 3" descr="Difference between Concurrency and Parallelism - GeeksforGeeks"/>
          <p:cNvPicPr/>
          <p:nvPr/>
        </p:nvPicPr>
        <p:blipFill>
          <a:blip r:embed="rId2">
            <a:extLst>
              <a:ext uri="{28A0092B-C50C-407E-A947-70E740481C1C}">
                <a14:useLocalDpi xmlns:a14="http://schemas.microsoft.com/office/drawing/2010/main" val="0"/>
              </a:ext>
            </a:extLst>
          </a:blip>
          <a:srcRect/>
          <a:stretch>
            <a:fillRect/>
          </a:stretch>
        </p:blipFill>
        <p:spPr bwMode="auto">
          <a:xfrm>
            <a:off x="1416423" y="2218203"/>
            <a:ext cx="6092078" cy="4505325"/>
          </a:xfrm>
          <a:prstGeom prst="rect">
            <a:avLst/>
          </a:prstGeom>
          <a:noFill/>
          <a:ln>
            <a:noFill/>
          </a:ln>
        </p:spPr>
      </p:pic>
    </p:spTree>
    <p:extLst>
      <p:ext uri="{BB962C8B-B14F-4D97-AF65-F5344CB8AC3E}">
        <p14:creationId xmlns:p14="http://schemas.microsoft.com/office/powerpoint/2010/main" val="3704657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188" y="394447"/>
            <a:ext cx="10385612" cy="1296241"/>
          </a:xfrm>
        </p:spPr>
        <p:txBody>
          <a:bodyPr>
            <a:normAutofit/>
          </a:bodyPr>
          <a:lstStyle/>
          <a:p>
            <a:r>
              <a:rPr lang="en-UG" sz="3200" b="1" dirty="0"/>
              <a:t>Types of Parallelism in Processing Execution</a:t>
            </a:r>
            <a:endParaRPr lang="en-US" sz="3200" dirty="0"/>
          </a:p>
        </p:txBody>
      </p:sp>
      <p:sp>
        <p:nvSpPr>
          <p:cNvPr id="3" name="Content Placeholder 2"/>
          <p:cNvSpPr>
            <a:spLocks noGrp="1"/>
          </p:cNvSpPr>
          <p:nvPr>
            <p:ph idx="1"/>
          </p:nvPr>
        </p:nvSpPr>
        <p:spPr/>
        <p:txBody>
          <a:bodyPr/>
          <a:lstStyle/>
          <a:p>
            <a:pPr lvl="0"/>
            <a:r>
              <a:rPr lang="en-UG" dirty="0">
                <a:latin typeface="Times New Roman" panose="02020603050405020304" pitchFamily="18" charset="0"/>
                <a:cs typeface="Times New Roman" panose="02020603050405020304" pitchFamily="18" charset="0"/>
              </a:rPr>
              <a:t>Data Parallelism. Data Parallelism means concurrent execution of the same task on each multiple computing core</a:t>
            </a:r>
            <a:r>
              <a:rPr lang="en-UG"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0"/>
            <a:r>
              <a:rPr lang="en-UG" dirty="0">
                <a:latin typeface="Times New Roman" panose="02020603050405020304" pitchFamily="18" charset="0"/>
                <a:cs typeface="Times New Roman" panose="02020603050405020304" pitchFamily="18" charset="0"/>
              </a:rPr>
              <a:t>Task Parallelism. Task Parallelism means concurrent execution of the different task on multiple computing cores. </a:t>
            </a:r>
            <a:endParaRPr lang="en-US" dirty="0">
              <a:latin typeface="Times New Roman" panose="02020603050405020304" pitchFamily="18" charset="0"/>
              <a:cs typeface="Times New Roman" panose="02020603050405020304" pitchFamily="18" charset="0"/>
            </a:endParaRPr>
          </a:p>
          <a:p>
            <a:pPr lvl="0"/>
            <a:r>
              <a:rPr lang="en-UG" dirty="0">
                <a:latin typeface="Times New Roman" panose="02020603050405020304" pitchFamily="18" charset="0"/>
                <a:cs typeface="Times New Roman" panose="02020603050405020304" pitchFamily="18" charset="0"/>
              </a:rPr>
              <a:t>Bit-level parallelism</a:t>
            </a:r>
            <a:r>
              <a:rPr lang="en-UG"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0"/>
            <a:r>
              <a:rPr lang="en-UG" dirty="0">
                <a:latin typeface="Times New Roman" panose="02020603050405020304" pitchFamily="18" charset="0"/>
                <a:cs typeface="Times New Roman" panose="02020603050405020304" pitchFamily="18" charset="0"/>
              </a:rPr>
              <a:t>Instruction-level parallelism.</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013044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2042"/>
            <a:ext cx="10515600" cy="1325563"/>
          </a:xfrm>
        </p:spPr>
        <p:txBody>
          <a:bodyPr>
            <a:normAutofit/>
          </a:bodyPr>
          <a:lstStyle/>
          <a:p>
            <a:pPr algn="ctr"/>
            <a:r>
              <a:rPr lang="en-UG" dirty="0" smtClean="0"/>
              <a:t>A LEGACY SYSTEM</a:t>
            </a:r>
            <a:r>
              <a:rPr lang="en-US" dirty="0" smtClean="0"/>
              <a:t> EVALUATION</a:t>
            </a:r>
            <a:r>
              <a:rPr lang="en-UG" dirty="0" smtClean="0"/>
              <a:t> </a:t>
            </a:r>
            <a:endParaRPr lang="en-US" dirty="0"/>
          </a:p>
        </p:txBody>
      </p:sp>
      <p:sp>
        <p:nvSpPr>
          <p:cNvPr id="3" name="Content Placeholder 2"/>
          <p:cNvSpPr>
            <a:spLocks noGrp="1"/>
          </p:cNvSpPr>
          <p:nvPr>
            <p:ph idx="1"/>
          </p:nvPr>
        </p:nvSpPr>
        <p:spPr>
          <a:xfrm>
            <a:off x="286871" y="1457604"/>
            <a:ext cx="11066929" cy="5176277"/>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A legacy system </a:t>
            </a:r>
            <a:r>
              <a:rPr lang="en-UG" dirty="0" smtClean="0">
                <a:latin typeface="Times New Roman" panose="02020603050405020304" pitchFamily="18" charset="0"/>
                <a:cs typeface="Times New Roman" panose="02020603050405020304" pitchFamily="18" charset="0"/>
              </a:rPr>
              <a:t>an </a:t>
            </a:r>
            <a:r>
              <a:rPr lang="en-UG" dirty="0">
                <a:latin typeface="Times New Roman" panose="02020603050405020304" pitchFamily="18" charset="0"/>
                <a:cs typeface="Times New Roman" panose="02020603050405020304" pitchFamily="18" charset="0"/>
              </a:rPr>
              <a:t>old or out-dated system, technology or software application that continues to be used by an organization because it still performs the functions it was initially intended to do</a:t>
            </a:r>
            <a:r>
              <a:rPr lang="en-UG"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0" indent="0">
              <a:buNone/>
            </a:pPr>
            <a:r>
              <a:rPr lang="en-UG" dirty="0">
                <a:latin typeface="Times New Roman" panose="02020603050405020304" pitchFamily="18" charset="0"/>
                <a:cs typeface="Times New Roman" panose="02020603050405020304" pitchFamily="18" charset="0"/>
              </a:rPr>
              <a:t>A legacy system is outdated computing software and/or hardware that is still in use. The system still meets the needs it was originally designed for, but doesn't allow for growth</a:t>
            </a:r>
            <a:r>
              <a:rPr lang="en-US" dirty="0" smtClean="0">
                <a:latin typeface="Times New Roman" panose="02020603050405020304" pitchFamily="18" charset="0"/>
                <a:cs typeface="Times New Roman" panose="02020603050405020304" pitchFamily="18" charset="0"/>
              </a:rPr>
              <a:t>.</a:t>
            </a:r>
          </a:p>
          <a:p>
            <a:pPr marL="0" indent="0">
              <a:buNone/>
            </a:pPr>
            <a:r>
              <a:rPr lang="en-UG" dirty="0">
                <a:latin typeface="Times New Roman" panose="02020603050405020304" pitchFamily="18" charset="0"/>
                <a:cs typeface="Times New Roman" panose="02020603050405020304" pitchFamily="18" charset="0"/>
              </a:rPr>
              <a:t>As technology advances, most companies find themselves dealing with the issues caused by an existing legacy system. </a:t>
            </a:r>
            <a:endParaRPr lang="en-US" dirty="0" smtClean="0">
              <a:latin typeface="Times New Roman" panose="02020603050405020304" pitchFamily="18" charset="0"/>
              <a:cs typeface="Times New Roman" panose="02020603050405020304" pitchFamily="18" charset="0"/>
            </a:endParaRPr>
          </a:p>
          <a:p>
            <a:pPr marL="0" indent="0">
              <a:buNone/>
            </a:pPr>
            <a:r>
              <a:rPr lang="en-UG" dirty="0" smtClean="0">
                <a:latin typeface="Times New Roman" panose="02020603050405020304" pitchFamily="18" charset="0"/>
                <a:cs typeface="Times New Roman" panose="02020603050405020304" pitchFamily="18" charset="0"/>
              </a:rPr>
              <a:t>Instead </a:t>
            </a:r>
            <a:r>
              <a:rPr lang="en-UG" dirty="0">
                <a:latin typeface="Times New Roman" panose="02020603050405020304" pitchFamily="18" charset="0"/>
                <a:cs typeface="Times New Roman" panose="02020603050405020304" pitchFamily="18" charset="0"/>
              </a:rPr>
              <a:t>of offering companies the latest capabilities and </a:t>
            </a:r>
            <a:r>
              <a:rPr lang="en-UG" dirty="0" smtClean="0">
                <a:latin typeface="Times New Roman" panose="02020603050405020304" pitchFamily="18" charset="0"/>
                <a:cs typeface="Times New Roman" panose="02020603050405020304" pitchFamily="18" charset="0"/>
              </a:rPr>
              <a:t>services</a:t>
            </a:r>
            <a:r>
              <a:rPr lang="en-US" dirty="0" smtClean="0">
                <a:latin typeface="Times New Roman" panose="02020603050405020304" pitchFamily="18" charset="0"/>
                <a:cs typeface="Times New Roman" panose="02020603050405020304" pitchFamily="18" charset="0"/>
              </a:rPr>
              <a:t>, </a:t>
            </a:r>
            <a:r>
              <a:rPr lang="en-UG" dirty="0" smtClean="0">
                <a:latin typeface="Times New Roman" panose="02020603050405020304" pitchFamily="18" charset="0"/>
                <a:cs typeface="Times New Roman" panose="02020603050405020304" pitchFamily="18" charset="0"/>
              </a:rPr>
              <a:t>such </a:t>
            </a:r>
            <a:r>
              <a:rPr lang="en-UG" dirty="0">
                <a:latin typeface="Times New Roman" panose="02020603050405020304" pitchFamily="18" charset="0"/>
                <a:cs typeface="Times New Roman" panose="02020603050405020304" pitchFamily="18" charset="0"/>
              </a:rPr>
              <a:t>as </a:t>
            </a:r>
            <a:r>
              <a:rPr lang="en-US" dirty="0" smtClean="0">
                <a:latin typeface="Times New Roman" panose="02020603050405020304" pitchFamily="18" charset="0"/>
                <a:cs typeface="Times New Roman" panose="02020603050405020304" pitchFamily="18" charset="0"/>
              </a:rPr>
              <a:t>cloud </a:t>
            </a:r>
            <a:r>
              <a:rPr lang="en-UG" dirty="0" smtClean="0">
                <a:latin typeface="Times New Roman" panose="02020603050405020304" pitchFamily="18" charset="0"/>
                <a:cs typeface="Times New Roman" panose="02020603050405020304" pitchFamily="18" charset="0"/>
              </a:rPr>
              <a:t>computing</a:t>
            </a:r>
            <a:r>
              <a:rPr lang="en-UG" dirty="0">
                <a:latin typeface="Times New Roman" panose="02020603050405020304" pitchFamily="18" charset="0"/>
                <a:cs typeface="Times New Roman" panose="02020603050405020304" pitchFamily="18" charset="0"/>
              </a:rPr>
              <a:t> and better data </a:t>
            </a:r>
            <a:r>
              <a:rPr lang="en-UG" dirty="0" smtClean="0">
                <a:latin typeface="Times New Roman" panose="02020603050405020304" pitchFamily="18" charset="0"/>
                <a:cs typeface="Times New Roman" panose="02020603050405020304" pitchFamily="18" charset="0"/>
              </a:rPr>
              <a:t>integratio</a:t>
            </a:r>
            <a:r>
              <a:rPr lang="en-US" dirty="0" smtClean="0">
                <a:latin typeface="Times New Roman" panose="02020603050405020304" pitchFamily="18" charset="0"/>
                <a:cs typeface="Times New Roman" panose="02020603050405020304" pitchFamily="18" charset="0"/>
              </a:rPr>
              <a:t>n, </a:t>
            </a:r>
            <a:r>
              <a:rPr lang="en-UG" dirty="0" smtClean="0">
                <a:latin typeface="Times New Roman" panose="02020603050405020304" pitchFamily="18" charset="0"/>
                <a:cs typeface="Times New Roman" panose="02020603050405020304" pitchFamily="18" charset="0"/>
              </a:rPr>
              <a:t>a </a:t>
            </a:r>
            <a:r>
              <a:rPr lang="en-UG" dirty="0">
                <a:latin typeface="Times New Roman" panose="02020603050405020304" pitchFamily="18" charset="0"/>
                <a:cs typeface="Times New Roman" panose="02020603050405020304" pitchFamily="18" charset="0"/>
              </a:rPr>
              <a:t>legacy system keeps a company in a business rut. </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288166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Legacy Systems.</a:t>
            </a:r>
            <a:endParaRPr lang="en-US" dirty="0"/>
          </a:p>
        </p:txBody>
      </p:sp>
      <p:sp>
        <p:nvSpPr>
          <p:cNvPr id="3" name="Content Placeholder 2"/>
          <p:cNvSpPr>
            <a:spLocks noGrp="1"/>
          </p:cNvSpPr>
          <p:nvPr>
            <p:ph idx="1"/>
          </p:nvPr>
        </p:nvSpPr>
        <p:spPr/>
        <p:txBody>
          <a:bodyPr/>
          <a:lstStyle/>
          <a:p>
            <a:pPr marL="514350" indent="-514350">
              <a:buAutoNum type="alphaLcParenR"/>
            </a:pPr>
            <a:r>
              <a:rPr lang="en-US" dirty="0" smtClean="0"/>
              <a:t>End of life: Are legacy systems from the vendor’s perspective, are now past the usage stage. As a result, the vendor discontinues the product.</a:t>
            </a:r>
          </a:p>
          <a:p>
            <a:pPr marL="514350" indent="-514350">
              <a:buAutoNum type="alphaLcParenR"/>
            </a:pPr>
            <a:r>
              <a:rPr lang="en-US" dirty="0" smtClean="0"/>
              <a:t>No updates available: while this relates closely to end of life, you can often replace an end of life legacy system with a similar but updated solution or, as in the case of windows a vendor may offer a newer version that performs similarly.</a:t>
            </a:r>
          </a:p>
          <a:p>
            <a:pPr marL="514350" indent="-514350">
              <a:buAutoNum type="alphaLcParenR"/>
            </a:pPr>
            <a:r>
              <a:rPr lang="en-US" dirty="0" smtClean="0"/>
              <a:t>Unable to scale: Some software cannot scale sufficiently to support, for instance, larger streams of data or a bigger volume of financial transaction, the software has already become</a:t>
            </a:r>
          </a:p>
          <a:p>
            <a:pPr marL="514350" indent="-514350">
              <a:buAutoNum type="alphaLcParenR"/>
            </a:pPr>
            <a:endParaRPr lang="en-US" dirty="0"/>
          </a:p>
          <a:p>
            <a:pPr marL="514350" indent="-514350">
              <a:buAutoNum type="alphaLcParenR"/>
            </a:pPr>
            <a:endParaRPr lang="en-US" dirty="0" smtClean="0"/>
          </a:p>
          <a:p>
            <a:pPr marL="514350" indent="-514350">
              <a:buAutoNum type="alphaLcParenR"/>
            </a:pPr>
            <a:endParaRPr lang="en-US" dirty="0"/>
          </a:p>
          <a:p>
            <a:pPr marL="514350" indent="-514350">
              <a:buAutoNum type="alphaLcParenR"/>
            </a:pPr>
            <a:endParaRPr lang="en-US" dirty="0" smtClean="0"/>
          </a:p>
          <a:p>
            <a:pPr marL="514350" indent="-514350">
              <a:buAutoNum type="alphaLcParenR"/>
            </a:pPr>
            <a:endParaRPr lang="en-US" dirty="0"/>
          </a:p>
          <a:p>
            <a:pPr marL="514350" indent="-514350">
              <a:buAutoNum type="alphaLcParenR"/>
            </a:pPr>
            <a:endParaRPr lang="en-US" dirty="0" smtClean="0"/>
          </a:p>
          <a:p>
            <a:pPr marL="514350" indent="-514350">
              <a:buAutoNum type="alphaLcParenR"/>
            </a:pPr>
            <a:endParaRPr lang="en-US" dirty="0"/>
          </a:p>
          <a:p>
            <a:pPr marL="0" indent="0">
              <a:buNone/>
            </a:pPr>
            <a:endParaRPr lang="en-US" dirty="0" smtClean="0"/>
          </a:p>
        </p:txBody>
      </p:sp>
    </p:spTree>
    <p:extLst>
      <p:ext uri="{BB962C8B-B14F-4D97-AF65-F5344CB8AC3E}">
        <p14:creationId xmlns:p14="http://schemas.microsoft.com/office/powerpoint/2010/main" val="1292692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Legacy </a:t>
            </a:r>
            <a:r>
              <a:rPr lang="en-US" dirty="0" smtClean="0"/>
              <a:t>Systems……</a:t>
            </a:r>
            <a:endParaRPr lang="en-US" dirty="0"/>
          </a:p>
        </p:txBody>
      </p:sp>
      <p:sp>
        <p:nvSpPr>
          <p:cNvPr id="3" name="Content Placeholder 2"/>
          <p:cNvSpPr>
            <a:spLocks noGrp="1"/>
          </p:cNvSpPr>
          <p:nvPr>
            <p:ph idx="1"/>
          </p:nvPr>
        </p:nvSpPr>
        <p:spPr/>
        <p:txBody>
          <a:bodyPr/>
          <a:lstStyle/>
          <a:p>
            <a:pPr marL="0" indent="0">
              <a:buNone/>
            </a:pPr>
            <a:r>
              <a:rPr lang="en-US" dirty="0"/>
              <a:t>d</a:t>
            </a:r>
            <a:r>
              <a:rPr lang="en-US" dirty="0" smtClean="0"/>
              <a:t> </a:t>
            </a:r>
            <a:r>
              <a:rPr lang="en-US" dirty="0" smtClean="0"/>
              <a:t>)  Heavily patched: The more patches that a software has required in the past, the more difficult it becomes to keep up with security concerns. And this make the software become vulnerable.</a:t>
            </a:r>
          </a:p>
          <a:p>
            <a:pPr marL="0" indent="0">
              <a:buNone/>
            </a:pPr>
            <a:r>
              <a:rPr lang="en-US" dirty="0"/>
              <a:t>e</a:t>
            </a:r>
            <a:r>
              <a:rPr lang="en-US" smtClean="0"/>
              <a:t>) </a:t>
            </a:r>
            <a:r>
              <a:rPr lang="en-US" dirty="0" smtClean="0"/>
              <a:t>Lack of qualified developers: If a company has developed or altered software in-house, it may be difficult or nearly impossible to find the qualified developers who can maintain the software.</a:t>
            </a:r>
          </a:p>
          <a:p>
            <a:pPr marL="0" indent="0">
              <a:buNone/>
            </a:pPr>
            <a:endParaRPr lang="en-US" dirty="0"/>
          </a:p>
        </p:txBody>
      </p:sp>
    </p:spTree>
    <p:extLst>
      <p:ext uri="{BB962C8B-B14F-4D97-AF65-F5344CB8AC3E}">
        <p14:creationId xmlns:p14="http://schemas.microsoft.com/office/powerpoint/2010/main" val="324015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Reasons why companies continue to use legacy systems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r>
              <a:rPr lang="en-UG" b="1" dirty="0">
                <a:latin typeface="Times New Roman" panose="02020603050405020304" pitchFamily="18" charset="0"/>
                <a:cs typeface="Times New Roman" panose="02020603050405020304" pitchFamily="18" charset="0"/>
              </a:rPr>
              <a:t>Investment</a:t>
            </a:r>
            <a:r>
              <a:rPr lang="en-UG" dirty="0">
                <a:latin typeface="Times New Roman" panose="02020603050405020304" pitchFamily="18" charset="0"/>
                <a:cs typeface="Times New Roman" panose="02020603050405020304" pitchFamily="18" charset="0"/>
              </a:rPr>
              <a:t>: Although maintaining a legacy system is expensive over time, upgrading to a new system requires an up-front investment, both in dollars and manpower. </a:t>
            </a:r>
            <a:endParaRPr lang="en-US" dirty="0">
              <a:latin typeface="Times New Roman" panose="02020603050405020304" pitchFamily="18" charset="0"/>
              <a:cs typeface="Times New Roman" panose="02020603050405020304" pitchFamily="18" charset="0"/>
            </a:endParaRPr>
          </a:p>
          <a:p>
            <a:pPr lvl="0"/>
            <a:r>
              <a:rPr lang="en-UG" b="1" dirty="0">
                <a:latin typeface="Times New Roman" panose="02020603050405020304" pitchFamily="18" charset="0"/>
                <a:cs typeface="Times New Roman" panose="02020603050405020304" pitchFamily="18" charset="0"/>
              </a:rPr>
              <a:t>Fear: </a:t>
            </a:r>
            <a:r>
              <a:rPr lang="en-UG" dirty="0">
                <a:latin typeface="Times New Roman" panose="02020603050405020304" pitchFamily="18" charset="0"/>
                <a:cs typeface="Times New Roman" panose="02020603050405020304" pitchFamily="18" charset="0"/>
              </a:rPr>
              <a:t>Change is hard, and moving a whole </a:t>
            </a:r>
            <a:r>
              <a:rPr lang="en-UG" dirty="0" smtClean="0">
                <a:latin typeface="Times New Roman" panose="02020603050405020304" pitchFamily="18" charset="0"/>
                <a:cs typeface="Times New Roman" panose="02020603050405020304" pitchFamily="18" charset="0"/>
              </a:rPr>
              <a:t>company</a:t>
            </a:r>
            <a:r>
              <a:rPr lang="en-US" dirty="0" smtClean="0">
                <a:latin typeface="Times New Roman" panose="02020603050405020304" pitchFamily="18" charset="0"/>
                <a:cs typeface="Times New Roman" panose="02020603050405020304" pitchFamily="18" charset="0"/>
              </a:rPr>
              <a:t> </a:t>
            </a:r>
            <a:r>
              <a:rPr lang="en-UG" dirty="0" smtClean="0">
                <a:latin typeface="Times New Roman" panose="02020603050405020304" pitchFamily="18" charset="0"/>
                <a:cs typeface="Times New Roman" panose="02020603050405020304" pitchFamily="18" charset="0"/>
              </a:rPr>
              <a:t>or </a:t>
            </a:r>
            <a:r>
              <a:rPr lang="en-UG" dirty="0">
                <a:latin typeface="Times New Roman" panose="02020603050405020304" pitchFamily="18" charset="0"/>
                <a:cs typeface="Times New Roman" panose="02020603050405020304" pitchFamily="18" charset="0"/>
              </a:rPr>
              <a:t>even a single </a:t>
            </a:r>
            <a:r>
              <a:rPr lang="en-UG" dirty="0" smtClean="0">
                <a:latin typeface="Times New Roman" panose="02020603050405020304" pitchFamily="18" charset="0"/>
                <a:cs typeface="Times New Roman" panose="02020603050405020304" pitchFamily="18" charset="0"/>
              </a:rPr>
              <a:t>department</a:t>
            </a:r>
            <a:r>
              <a:rPr lang="en-US" dirty="0" smtClean="0">
                <a:latin typeface="Times New Roman" panose="02020603050405020304" pitchFamily="18" charset="0"/>
                <a:cs typeface="Times New Roman" panose="02020603050405020304" pitchFamily="18" charset="0"/>
              </a:rPr>
              <a:t> </a:t>
            </a:r>
            <a:r>
              <a:rPr lang="en-UG" dirty="0" smtClean="0">
                <a:latin typeface="Times New Roman" panose="02020603050405020304" pitchFamily="18" charset="0"/>
                <a:cs typeface="Times New Roman" panose="02020603050405020304" pitchFamily="18" charset="0"/>
              </a:rPr>
              <a:t>to </a:t>
            </a:r>
            <a:r>
              <a:rPr lang="en-UG" dirty="0">
                <a:latin typeface="Times New Roman" panose="02020603050405020304" pitchFamily="18" charset="0"/>
                <a:cs typeface="Times New Roman" panose="02020603050405020304" pitchFamily="18" charset="0"/>
              </a:rPr>
              <a:t>a new system can inspire some internal resistance.  </a:t>
            </a:r>
            <a:endParaRPr lang="en-US"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 </a:t>
            </a:r>
            <a:r>
              <a:rPr lang="en-UG" b="1" dirty="0" smtClean="0">
                <a:latin typeface="Times New Roman" panose="02020603050405020304" pitchFamily="18" charset="0"/>
                <a:cs typeface="Times New Roman" panose="02020603050405020304" pitchFamily="18" charset="0"/>
              </a:rPr>
              <a:t>Difficulty</a:t>
            </a:r>
            <a:r>
              <a:rPr lang="en-UG" dirty="0">
                <a:latin typeface="Times New Roman" panose="02020603050405020304" pitchFamily="18" charset="0"/>
                <a:cs typeface="Times New Roman" panose="02020603050405020304" pitchFamily="18" charset="0"/>
              </a:rPr>
              <a:t>: The legacy software may be built with an obsolete programming language that makes it hard to find personnel with the skills to make the </a:t>
            </a:r>
            <a:r>
              <a:rPr lang="en-UG" dirty="0" smtClean="0">
                <a:latin typeface="Times New Roman" panose="02020603050405020304" pitchFamily="18" charset="0"/>
                <a:cs typeface="Times New Roman" panose="02020603050405020304" pitchFamily="18" charset="0"/>
              </a:rPr>
              <a:t>migration</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559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G" dirty="0">
                <a:latin typeface="Times New Roman" panose="02020603050405020304" pitchFamily="18" charset="0"/>
                <a:cs typeface="Times New Roman" panose="02020603050405020304" pitchFamily="18" charset="0"/>
              </a:rPr>
              <a:t>Problems caused by legacy systems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514350" lvl="0" indent="-514350">
              <a:buAutoNum type="arabicPeriod"/>
            </a:pPr>
            <a:r>
              <a:rPr lang="en-UG" b="1" dirty="0" smtClean="0">
                <a:latin typeface="Times New Roman" panose="02020603050405020304" pitchFamily="18" charset="0"/>
                <a:cs typeface="Times New Roman" panose="02020603050405020304" pitchFamily="18" charset="0"/>
              </a:rPr>
              <a:t>Maintenance </a:t>
            </a:r>
            <a:r>
              <a:rPr lang="en-UG" b="1" dirty="0">
                <a:latin typeface="Times New Roman" panose="02020603050405020304" pitchFamily="18" charset="0"/>
                <a:cs typeface="Times New Roman" panose="02020603050405020304" pitchFamily="18" charset="0"/>
              </a:rPr>
              <a:t>is </a:t>
            </a:r>
            <a:r>
              <a:rPr lang="en-UG" b="1" dirty="0" smtClean="0">
                <a:latin typeface="Times New Roman" panose="02020603050405020304" pitchFamily="18" charset="0"/>
                <a:cs typeface="Times New Roman" panose="02020603050405020304" pitchFamily="18" charset="0"/>
              </a:rPr>
              <a:t>costly</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a:t>
            </a:r>
            <a:r>
              <a:rPr lang="en-UG" dirty="0" smtClean="0">
                <a:latin typeface="Times New Roman" panose="02020603050405020304" pitchFamily="18" charset="0"/>
                <a:cs typeface="Times New Roman" panose="02020603050405020304" pitchFamily="18" charset="0"/>
              </a:rPr>
              <a:t>he </a:t>
            </a:r>
            <a:r>
              <a:rPr lang="en-UG" dirty="0">
                <a:latin typeface="Times New Roman" panose="02020603050405020304" pitchFamily="18" charset="0"/>
                <a:cs typeface="Times New Roman" panose="02020603050405020304" pitchFamily="18" charset="0"/>
              </a:rPr>
              <a:t>cost of maintaining a legacy system is extensive. Maintenance keeps the legacy system running, but at the same time, the company is throwing good money after bad. </a:t>
            </a:r>
            <a:endParaRPr lang="en-US" dirty="0" smtClean="0">
              <a:latin typeface="Times New Roman" panose="02020603050405020304" pitchFamily="18" charset="0"/>
              <a:cs typeface="Times New Roman" panose="02020603050405020304" pitchFamily="18" charset="0"/>
            </a:endParaRPr>
          </a:p>
          <a:p>
            <a:pPr lvl="0"/>
            <a:r>
              <a:rPr lang="en-UG" dirty="0"/>
              <a:t>2.</a:t>
            </a:r>
            <a:r>
              <a:rPr lang="en-UG" dirty="0">
                <a:latin typeface="Times New Roman" panose="02020603050405020304" pitchFamily="18" charset="0"/>
                <a:cs typeface="Times New Roman" panose="02020603050405020304" pitchFamily="18" charset="0"/>
              </a:rPr>
              <a:t> </a:t>
            </a:r>
            <a:r>
              <a:rPr lang="en-UG" b="1" dirty="0">
                <a:latin typeface="Times New Roman" panose="02020603050405020304" pitchFamily="18" charset="0"/>
                <a:cs typeface="Times New Roman" panose="02020603050405020304" pitchFamily="18" charset="0"/>
              </a:rPr>
              <a:t>Data is stuck in </a:t>
            </a:r>
            <a:r>
              <a:rPr lang="en-UG" b="1" dirty="0" smtClean="0">
                <a:latin typeface="Times New Roman" panose="02020603050405020304" pitchFamily="18" charset="0"/>
                <a:cs typeface="Times New Roman" panose="02020603050405020304" pitchFamily="18" charset="0"/>
              </a:rPr>
              <a:t>silos</a:t>
            </a:r>
            <a:r>
              <a:rPr lang="en-US" b="1" dirty="0" smtClean="0">
                <a:latin typeface="Times New Roman" panose="02020603050405020304" pitchFamily="18" charset="0"/>
                <a:cs typeface="Times New Roman" panose="02020603050405020304" pitchFamily="18" charset="0"/>
              </a:rPr>
              <a:t>. </a:t>
            </a:r>
            <a:r>
              <a:rPr lang="en-UG" dirty="0" smtClean="0">
                <a:latin typeface="Times New Roman" panose="02020603050405020304" pitchFamily="18" charset="0"/>
                <a:cs typeface="Times New Roman" panose="02020603050405020304" pitchFamily="18" charset="0"/>
              </a:rPr>
              <a:t>Data</a:t>
            </a:r>
            <a:r>
              <a:rPr lang="en-UG" u="sng" dirty="0" smtClean="0">
                <a:latin typeface="Times New Roman" panose="02020603050405020304" pitchFamily="18" charset="0"/>
                <a:cs typeface="Times New Roman" panose="02020603050405020304" pitchFamily="18" charset="0"/>
              </a:rPr>
              <a:t> </a:t>
            </a:r>
            <a:r>
              <a:rPr lang="en-UG" dirty="0">
                <a:latin typeface="Times New Roman" panose="02020603050405020304" pitchFamily="18" charset="0"/>
                <a:cs typeface="Times New Roman" panose="02020603050405020304" pitchFamily="18" charset="0"/>
              </a:rPr>
              <a:t>silos are a byproduct of legacy systems. Many older systems were never designed to integrate with each other in the first place, and many legacy software solutions are built on frameworks that can’t integrate with newer systems. This means that each legacy system is its own data silo</a:t>
            </a:r>
            <a:r>
              <a:rPr lang="en-UG"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lvl="0"/>
            <a:endParaRPr lang="en-US" dirty="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326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753</Words>
  <Application>Microsoft Office PowerPoint</Application>
  <PresentationFormat>Widescreen</PresentationFormat>
  <Paragraphs>74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GROUP FIVE</vt:lpstr>
      <vt:lpstr>Parallelism and Legacy System Evaluation</vt:lpstr>
      <vt:lpstr>PowerPoint Presentation</vt:lpstr>
      <vt:lpstr>Types of Parallelism in Processing Execution</vt:lpstr>
      <vt:lpstr>A LEGACY SYSTEM EVALUATION </vt:lpstr>
      <vt:lpstr>Types of Legacy Systems.</vt:lpstr>
      <vt:lpstr>Types of Legacy Systems……</vt:lpstr>
      <vt:lpstr>Reasons why companies continue to use legacy systems</vt:lpstr>
      <vt:lpstr>Problems caused by legacy systems</vt:lpstr>
      <vt:lpstr>Problems caused by legacy systems…….</vt:lpstr>
      <vt:lpstr>Problems caused by legacy systems…….</vt:lpstr>
      <vt:lpstr>The key to updating legacy systems: </vt:lpstr>
      <vt:lpstr>A successful data migration includes…. </vt:lpstr>
      <vt:lpstr>A successful data migration includes….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parallelism</dc:title>
  <dc:creator>HON.BUDGET</dc:creator>
  <cp:lastModifiedBy>Windows User</cp:lastModifiedBy>
  <cp:revision>15</cp:revision>
  <dcterms:created xsi:type="dcterms:W3CDTF">2022-06-14T07:08:46Z</dcterms:created>
  <dcterms:modified xsi:type="dcterms:W3CDTF">2022-06-24T18:35:57Z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0D1D7A3AEF464E4CB57FE87495F73B15</vt:lpwstr>
  </property>
  <property fmtid="{D5CDD505-2E9C-101B-9397-08002B2CF9AE}" pid="3" name="KSOProductBuildVer">
    <vt:lpwstr>1033-11.2.0.11156</vt:lpwstr>
  </property>
</Properties>
</file>