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58" r:id="rId7"/>
    <p:sldId id="266" r:id="rId8"/>
    <p:sldId id="267" r:id="rId9"/>
    <p:sldId id="259" r:id="rId10"/>
    <p:sldId id="260" r:id="rId11"/>
    <p:sldId id="269" r:id="rId12"/>
    <p:sldId id="261" r:id="rId13"/>
    <p:sldId id="263" r:id="rId14"/>
    <p:sldId id="265" r:id="rId15"/>
    <p:sldId id="270" r:id="rId16"/>
    <p:sldId id="271" r:id="rId17"/>
    <p:sldId id="264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43" y="-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154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64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1970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38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5713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13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33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94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22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27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26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9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8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9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92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23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64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gle view of circuit shaped like a brain">
            <a:extLst>
              <a:ext uri="{FF2B5EF4-FFF2-40B4-BE49-F238E27FC236}">
                <a16:creationId xmlns:a16="http://schemas.microsoft.com/office/drawing/2014/main" id="{F6E8380A-94EE-9ECF-14DA-0B117DF1A3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5" r="4962" b="2"/>
          <a:stretch/>
        </p:blipFill>
        <p:spPr>
          <a:xfrm>
            <a:off x="0" y="10"/>
            <a:ext cx="866851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D21328-2443-6058-9819-DA8E81825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7258" y="302"/>
            <a:ext cx="4023360" cy="2359440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Web Summarizer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7153A-6154-6E89-516C-E8221864B9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7258" y="2641000"/>
            <a:ext cx="4023360" cy="120814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COSC 4P02 FINAL PROJECT</a:t>
            </a:r>
          </a:p>
          <a:p>
            <a:r>
              <a:rPr lang="en-CA" sz="2000" dirty="0">
                <a:solidFill>
                  <a:schemeClr val="tx1"/>
                </a:solidFill>
              </a:rPr>
              <a:t>Brock University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495E26-732E-EB75-137D-2CAA4E4F5F0C}"/>
              </a:ext>
            </a:extLst>
          </p:cNvPr>
          <p:cNvSpPr txBox="1"/>
          <p:nvPr/>
        </p:nvSpPr>
        <p:spPr>
          <a:xfrm>
            <a:off x="8693871" y="4793791"/>
            <a:ext cx="351314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Team members</a:t>
            </a:r>
          </a:p>
          <a:p>
            <a:r>
              <a:rPr lang="en-US" sz="1600" b="1" dirty="0"/>
              <a:t>Thomas Van Veen – Product Owner</a:t>
            </a:r>
          </a:p>
          <a:p>
            <a:r>
              <a:rPr lang="en-US" sz="1600" b="1" dirty="0"/>
              <a:t>Yuvraj Sehgal – Scrum Master</a:t>
            </a:r>
          </a:p>
          <a:p>
            <a:r>
              <a:rPr lang="en-US" sz="1600" b="1" dirty="0"/>
              <a:t>Antonio Belsito</a:t>
            </a:r>
          </a:p>
          <a:p>
            <a:r>
              <a:rPr lang="en-US" sz="1600" b="1" dirty="0"/>
              <a:t>Duc Nguyen Minh</a:t>
            </a:r>
          </a:p>
          <a:p>
            <a:r>
              <a:rPr lang="en-US" sz="1600" b="1" dirty="0"/>
              <a:t>Ralph Terte</a:t>
            </a:r>
          </a:p>
          <a:p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385889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6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0B641B-24B4-93B3-4A5B-E9ABF47D7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Tech stack</a:t>
            </a:r>
            <a:endParaRPr lang="en-CA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09B1C5-F2E4-FEE7-C7EC-3C8EDE8323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767"/>
          <a:stretch/>
        </p:blipFill>
        <p:spPr>
          <a:xfrm>
            <a:off x="757251" y="2662222"/>
            <a:ext cx="3856774" cy="162245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4DF3C-586F-932A-0591-0E2082661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Backend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Java Spring boot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PostgreSQL</a:t>
            </a:r>
          </a:p>
          <a:p>
            <a:pPr lvl="1"/>
            <a:r>
              <a:rPr lang="en-CA">
                <a:solidFill>
                  <a:srgbClr val="FFFFFF"/>
                </a:solidFill>
              </a:rPr>
              <a:t>Junit – 5 </a:t>
            </a:r>
          </a:p>
          <a:p>
            <a:r>
              <a:rPr lang="en-CA">
                <a:solidFill>
                  <a:srgbClr val="FFFFFF"/>
                </a:solidFill>
              </a:rPr>
              <a:t>Front-end</a:t>
            </a:r>
          </a:p>
          <a:p>
            <a:pPr lvl="1"/>
            <a:r>
              <a:rPr lang="en-CA">
                <a:solidFill>
                  <a:srgbClr val="FFFFFF"/>
                </a:solidFill>
              </a:rPr>
              <a:t>Thyme leaf (gets along with java)</a:t>
            </a:r>
          </a:p>
          <a:p>
            <a:pPr lvl="1"/>
            <a:r>
              <a:rPr lang="en-CA">
                <a:solidFill>
                  <a:srgbClr val="FFFFFF"/>
                </a:solidFill>
              </a:rPr>
              <a:t>JavaScript</a:t>
            </a:r>
          </a:p>
          <a:p>
            <a:pPr lvl="1"/>
            <a:r>
              <a:rPr lang="en-CA">
                <a:solidFill>
                  <a:srgbClr val="FFFFFF"/>
                </a:solidFill>
              </a:rPr>
              <a:t>HTML/CSS</a:t>
            </a:r>
          </a:p>
        </p:txBody>
      </p:sp>
    </p:spTree>
    <p:extLst>
      <p:ext uri="{BB962C8B-B14F-4D97-AF65-F5344CB8AC3E}">
        <p14:creationId xmlns:p14="http://schemas.microsoft.com/office/powerpoint/2010/main" val="2204417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4A011-A2C1-1D5C-B515-2F2081558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3484" y="609600"/>
            <a:ext cx="2930518" cy="1320800"/>
          </a:xfrm>
        </p:spPr>
        <p:txBody>
          <a:bodyPr anchor="ctr">
            <a:normAutofit/>
          </a:bodyPr>
          <a:lstStyle/>
          <a:p>
            <a:r>
              <a:rPr lang="en-US" dirty="0"/>
              <a:t>Testing – Unit Testing/IST 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B8C462-4E54-F5DF-9400-F14B9B474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022758"/>
            <a:ext cx="5421162" cy="177543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65E9A-4D3C-3CC6-78D6-B6296D48A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3484" y="2160589"/>
            <a:ext cx="2930517" cy="388077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500" dirty="0"/>
              <a:t>Unit testing done by the developers of the class/entity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A little behind the expected coverage: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Reason: most of the untested lines belongs to FE (Web Controller to redirect users to correct endpoints)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Difficult to test RSA Key generators/</a:t>
            </a:r>
            <a:r>
              <a:rPr lang="en-US" sz="1500" dirty="0" err="1"/>
              <a:t>Oauth</a:t>
            </a:r>
            <a:r>
              <a:rPr lang="en-US" sz="1500" dirty="0"/>
              <a:t> Logins Requests/Token Generators</a:t>
            </a:r>
            <a:endParaRPr lang="en-CA" sz="1500" dirty="0"/>
          </a:p>
          <a:p>
            <a:pPr lvl="1">
              <a:lnSpc>
                <a:spcPct val="90000"/>
              </a:lnSpc>
            </a:pPr>
            <a:r>
              <a:rPr lang="en-CA" sz="1500" dirty="0"/>
              <a:t>Also used some AI plugins in unit testing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IST done manually</a:t>
            </a:r>
          </a:p>
          <a:p>
            <a:pPr lvl="1">
              <a:lnSpc>
                <a:spcPct val="90000"/>
              </a:lnSpc>
            </a:pPr>
            <a:endParaRPr lang="en-US" sz="1500" dirty="0"/>
          </a:p>
        </p:txBody>
      </p:sp>
      <p:pic>
        <p:nvPicPr>
          <p:cNvPr id="5" name="Picture 4" descr="Desks in empty classroom">
            <a:extLst>
              <a:ext uri="{FF2B5EF4-FFF2-40B4-BE49-F238E27FC236}">
                <a16:creationId xmlns:a16="http://schemas.microsoft.com/office/drawing/2014/main" id="{0541F6A8-E3F6-0BB9-74D0-E21950FE3F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88" r="18812"/>
          <a:stretch/>
        </p:blipFill>
        <p:spPr>
          <a:xfrm>
            <a:off x="2364328" y="3439020"/>
            <a:ext cx="2047174" cy="260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130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7A07FF-F0F5-583A-66D0-49F92DB7C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Software Security Structure</a:t>
            </a:r>
            <a:endParaRPr lang="en-CA">
              <a:solidFill>
                <a:schemeClr val="bg1"/>
              </a:solidFill>
            </a:endParaRPr>
          </a:p>
        </p:txBody>
      </p:sp>
      <p:sp>
        <p:nvSpPr>
          <p:cNvPr id="60" name="Content Placeholder 13">
            <a:extLst>
              <a:ext uri="{FF2B5EF4-FFF2-40B4-BE49-F238E27FC236}">
                <a16:creationId xmlns:a16="http://schemas.microsoft.com/office/drawing/2014/main" id="{1FADDBEA-3000-6EE3-80C7-D93D8FA61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Open endpoints – login/signup/free summarization</a:t>
            </a:r>
          </a:p>
          <a:p>
            <a:r>
              <a:rPr lang="en-US" dirty="0">
                <a:solidFill>
                  <a:schemeClr val="bg1"/>
                </a:solidFill>
              </a:rPr>
              <a:t>Secured endpoints – requires valid JWT Authorization</a:t>
            </a:r>
          </a:p>
          <a:p>
            <a:r>
              <a:rPr lang="en-US" dirty="0">
                <a:solidFill>
                  <a:schemeClr val="bg1"/>
                </a:solidFill>
              </a:rPr>
              <a:t>All requests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Filter chain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Auth layer</a:t>
            </a:r>
          </a:p>
          <a:p>
            <a:pPr lvl="3"/>
            <a:r>
              <a:rPr lang="en-US" dirty="0">
                <a:solidFill>
                  <a:schemeClr val="bg1"/>
                </a:solidFill>
              </a:rPr>
              <a:t>Auth service</a:t>
            </a:r>
          </a:p>
          <a:p>
            <a:pPr lvl="4"/>
            <a:r>
              <a:rPr lang="en-US" dirty="0">
                <a:solidFill>
                  <a:schemeClr val="bg1"/>
                </a:solidFill>
              </a:rPr>
              <a:t>User service</a:t>
            </a:r>
          </a:p>
          <a:p>
            <a:pPr lvl="5"/>
            <a:r>
              <a:rPr lang="en-US" dirty="0">
                <a:solidFill>
                  <a:schemeClr val="bg1"/>
                </a:solidFill>
              </a:rPr>
              <a:t>User repo (DB)</a:t>
            </a:r>
          </a:p>
        </p:txBody>
      </p:sp>
      <p:pic>
        <p:nvPicPr>
          <p:cNvPr id="10" name="Content Placeholder 9" descr="A computer screen shot of a diagram">
            <a:extLst>
              <a:ext uri="{FF2B5EF4-FFF2-40B4-BE49-F238E27FC236}">
                <a16:creationId xmlns:a16="http://schemas.microsoft.com/office/drawing/2014/main" id="{14BB407C-9488-71A8-B6CA-38FD0D109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1" y="1860405"/>
            <a:ext cx="5143500" cy="312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124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77A07FF-F0F5-583A-66D0-49F92DB7C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5" y="1261331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Software Database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7293653-B141-96C5-3F50-211EB9F69A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799" y="1261330"/>
            <a:ext cx="4649158" cy="433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010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3E8CA2-168D-313D-541D-016D175B9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Future work</a:t>
            </a:r>
            <a:endParaRPr lang="en-CA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F7C8F-9C3E-03DD-487C-5408F80D6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1"/>
            <a:ext cx="5511296" cy="517562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Advanced features: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Video/Audio Summarization</a:t>
            </a:r>
          </a:p>
          <a:p>
            <a:r>
              <a:rPr lang="en-US">
                <a:solidFill>
                  <a:srgbClr val="FFFFFF"/>
                </a:solidFill>
              </a:rPr>
              <a:t>Increased length of input texts for pro users</a:t>
            </a:r>
          </a:p>
          <a:p>
            <a:r>
              <a:rPr lang="en-US">
                <a:solidFill>
                  <a:srgbClr val="FFFFFF"/>
                </a:solidFill>
              </a:rPr>
              <a:t>More paid features such as customized LLM system inputs 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For better summarization: “Summarize the given text for a 10-year-old kid”</a:t>
            </a:r>
          </a:p>
          <a:p>
            <a:pPr lvl="1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298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50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7F1-5C57-EE54-2261-B63AC6654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Demo Time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CA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9B40F2CE-1837-DA3D-C8B0-1F2984BDE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638" y="1880003"/>
            <a:ext cx="5510212" cy="2634444"/>
          </a:xfrm>
        </p:spPr>
      </p:pic>
    </p:spTree>
    <p:extLst>
      <p:ext uri="{BB962C8B-B14F-4D97-AF65-F5344CB8AC3E}">
        <p14:creationId xmlns:p14="http://schemas.microsoft.com/office/powerpoint/2010/main" val="27716487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EC78F-F889-CE2E-6A48-C209B2AF9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 fontScale="90000"/>
          </a:bodyPr>
          <a:lstStyle/>
          <a:p>
            <a:r>
              <a:rPr lang="en-US" sz="5200"/>
              <a:t>Goals of Web Summarizer</a:t>
            </a:r>
            <a:endParaRPr lang="en-CA" sz="5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E4759-9ABE-E58F-5FA8-C07D365F9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458" y="3355848"/>
            <a:ext cx="6268770" cy="2825496"/>
          </a:xfrm>
        </p:spPr>
        <p:txBody>
          <a:bodyPr>
            <a:normAutofit/>
          </a:bodyPr>
          <a:lstStyle/>
          <a:p>
            <a:r>
              <a:rPr lang="en-US" sz="1800"/>
              <a:t>The goal of our software is to summarize the given texts, or the content of the webpage provided as a web-link.</a:t>
            </a:r>
          </a:p>
          <a:p>
            <a:endParaRPr lang="en-US" sz="1800"/>
          </a:p>
          <a:p>
            <a:r>
              <a:rPr lang="en-CA" sz="1800"/>
              <a:t>It helps customers to explore various LLMs to extract precise summaries so that they can save time 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0B74CB84-EEC3-3F3C-B6BF-86B5E38537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75" r="47947" b="-1"/>
          <a:stretch/>
        </p:blipFill>
        <p:spPr>
          <a:xfrm>
            <a:off x="7684006" y="10"/>
            <a:ext cx="45079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911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83CD-35D1-601C-4640-0B515C460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US" dirty="0"/>
              <a:t>Brief description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35F34-1344-37AF-38F3-1E16F7856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Summarization features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Multiple LLMs available for users</a:t>
            </a:r>
          </a:p>
          <a:p>
            <a:pPr lvl="2">
              <a:lnSpc>
                <a:spcPct val="90000"/>
              </a:lnSpc>
            </a:pPr>
            <a:r>
              <a:rPr lang="en-US" sz="1700" dirty="0"/>
              <a:t>Bart – unpaid</a:t>
            </a:r>
          </a:p>
          <a:p>
            <a:pPr lvl="2">
              <a:lnSpc>
                <a:spcPct val="90000"/>
              </a:lnSpc>
            </a:pPr>
            <a:r>
              <a:rPr lang="en-US" sz="1700" dirty="0"/>
              <a:t>Open AI – paid (Pro)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Summary of text (up to 5000 characters in one input)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Summary from URL (reads all the paragraphs and feeds the LLM using HTML parsers)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Shortened Sharable links to share your chat summaries with your friends and colleagues (</a:t>
            </a:r>
            <a:r>
              <a:rPr lang="en-US" sz="1700" dirty="0">
                <a:solidFill>
                  <a:srgbClr val="FF0000"/>
                </a:solidFill>
              </a:rPr>
              <a:t>Pro</a:t>
            </a:r>
            <a:r>
              <a:rPr lang="en-US" sz="17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Explore your past histories and share them at anytime (</a:t>
            </a:r>
            <a:r>
              <a:rPr lang="en-US" sz="1700" dirty="0">
                <a:solidFill>
                  <a:srgbClr val="FF0000"/>
                </a:solidFill>
              </a:rPr>
              <a:t>Pro</a:t>
            </a:r>
            <a:r>
              <a:rPr lang="en-US" sz="1700" dirty="0"/>
              <a:t>)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1700" dirty="0"/>
          </a:p>
          <a:p>
            <a:pPr marL="457200" lvl="1" indent="0">
              <a:lnSpc>
                <a:spcPct val="90000"/>
              </a:lnSpc>
              <a:buNone/>
            </a:pPr>
            <a:endParaRPr lang="en-CA" sz="1700" dirty="0"/>
          </a:p>
          <a:p>
            <a:pPr lvl="1">
              <a:lnSpc>
                <a:spcPct val="90000"/>
              </a:lnSpc>
            </a:pPr>
            <a:endParaRPr lang="en-US" sz="1700" dirty="0"/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33287FAB-758B-9875-C3D0-3600B186B4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491" r="-2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1556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adlock on computer motherboard">
            <a:extLst>
              <a:ext uri="{FF2B5EF4-FFF2-40B4-BE49-F238E27FC236}">
                <a16:creationId xmlns:a16="http://schemas.microsoft.com/office/drawing/2014/main" id="{49D7DC19-DFAA-63CE-20A9-C90729A309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3983CD-35D1-601C-4640-0B515C460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Brief description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35F34-1344-37AF-38F3-1E16F7856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User Management features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New User registration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Login/Logout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Password reset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Faster login using oAuth 2.0 – Google/Git-hub Login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Protected by JWT authentication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Encrypted data in DB for robust security</a:t>
            </a:r>
          </a:p>
        </p:txBody>
      </p:sp>
    </p:spTree>
    <p:extLst>
      <p:ext uri="{BB962C8B-B14F-4D97-AF65-F5344CB8AC3E}">
        <p14:creationId xmlns:p14="http://schemas.microsoft.com/office/powerpoint/2010/main" val="4156162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83CD-35D1-601C-4640-0B515C460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US" dirty="0"/>
              <a:t>Brief description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35F34-1344-37AF-38F3-1E16F7856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UI/UX features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Easy to navigate 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dirty="0"/>
              <a:t>Super user-friendly interface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dirty="0"/>
              <a:t>Dark-mode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dirty="0"/>
              <a:t>Fast and reliable communication between FE and BE</a:t>
            </a:r>
            <a:endParaRPr lang="en-CA"/>
          </a:p>
          <a:p>
            <a:pPr lvl="1">
              <a:lnSpc>
                <a:spcPct val="90000"/>
              </a:lnSpc>
            </a:pPr>
            <a:r>
              <a:rPr lang="en-CA" dirty="0"/>
              <a:t>Thousands of small features to make user experience better – like copy summary, share links etc.</a:t>
            </a:r>
            <a:endParaRPr lang="en-CA"/>
          </a:p>
          <a:p>
            <a:pPr lvl="1">
              <a:lnSpc>
                <a:spcPct val="90000"/>
              </a:lnSpc>
            </a:pPr>
            <a:r>
              <a:rPr lang="en-CA" dirty="0"/>
              <a:t>Almost 0 exposure of any BE end-points for better experience and security</a:t>
            </a:r>
            <a:endParaRPr lang="en-US"/>
          </a:p>
        </p:txBody>
      </p:sp>
      <p:pic>
        <p:nvPicPr>
          <p:cNvPr id="5" name="Picture 4" descr="Abstract background">
            <a:extLst>
              <a:ext uri="{FF2B5EF4-FFF2-40B4-BE49-F238E27FC236}">
                <a16:creationId xmlns:a16="http://schemas.microsoft.com/office/drawing/2014/main" id="{05F753A4-8133-B4B9-298C-D5A1D457A6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177" r="6624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6246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1B0AC-5D89-5605-B4B3-88DDD0163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US" dirty="0"/>
              <a:t>Development Procedures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08A77-F1CA-A1EF-52CA-53B8193C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en-US" dirty="0"/>
              <a:t>Dynamic Project – So we decided to use agile methodology scrum </a:t>
            </a:r>
          </a:p>
          <a:p>
            <a:r>
              <a:rPr lang="en-US" dirty="0"/>
              <a:t>Benefits of using agile scrum:</a:t>
            </a:r>
          </a:p>
          <a:p>
            <a:pPr lvl="1"/>
            <a:r>
              <a:rPr lang="en-US" dirty="0"/>
              <a:t>Lot of changes during development phases</a:t>
            </a:r>
          </a:p>
          <a:p>
            <a:pPr lvl="1"/>
            <a:r>
              <a:rPr lang="en-US" dirty="0"/>
              <a:t>Bart shut down</a:t>
            </a:r>
          </a:p>
          <a:p>
            <a:pPr lvl="1"/>
            <a:r>
              <a:rPr lang="en-US" dirty="0"/>
              <a:t>Changes in security </a:t>
            </a:r>
          </a:p>
          <a:p>
            <a:pPr lvl="1"/>
            <a:r>
              <a:rPr lang="en-US" dirty="0"/>
              <a:t>Pro features changes</a:t>
            </a:r>
          </a:p>
          <a:p>
            <a:pPr lvl="1"/>
            <a:r>
              <a:rPr lang="en-US" dirty="0" err="1"/>
              <a:t>Oauth</a:t>
            </a:r>
            <a:r>
              <a:rPr lang="en-US" dirty="0"/>
              <a:t> 2.0 implementation </a:t>
            </a:r>
          </a:p>
          <a:p>
            <a:pPr lvl="1"/>
            <a:endParaRPr lang="en-CA" dirty="0"/>
          </a:p>
        </p:txBody>
      </p:sp>
      <p:pic>
        <p:nvPicPr>
          <p:cNvPr id="5" name="Picture 4" descr="Sticky notes on a wall">
            <a:extLst>
              <a:ext uri="{FF2B5EF4-FFF2-40B4-BE49-F238E27FC236}">
                <a16:creationId xmlns:a16="http://schemas.microsoft.com/office/drawing/2014/main" id="{8AED193D-632F-453D-7C56-D04192133D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34" r="22697" b="1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3590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CD7E5-4430-A519-CEF1-ED213709C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US" dirty="0"/>
              <a:t>Sprints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A2B04-DD7A-06D3-5BD9-4E35BAE35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/>
              <a:t>Overall, we finished our application in </a:t>
            </a:r>
            <a:r>
              <a:rPr lang="en-US" sz="1300" b="1"/>
              <a:t>5 sprints</a:t>
            </a:r>
          </a:p>
          <a:p>
            <a:pPr>
              <a:lnSpc>
                <a:spcPct val="90000"/>
              </a:lnSpc>
            </a:pPr>
            <a:r>
              <a:rPr lang="en-US" sz="1300"/>
              <a:t>Initial </a:t>
            </a:r>
            <a:r>
              <a:rPr lang="en-US" sz="1300" b="1"/>
              <a:t>sprints lengths </a:t>
            </a:r>
            <a:r>
              <a:rPr lang="en-US" sz="1300"/>
              <a:t>were 2 week -&gt; later changed to 3 weeks</a:t>
            </a:r>
          </a:p>
          <a:p>
            <a:pPr>
              <a:lnSpc>
                <a:spcPct val="90000"/>
              </a:lnSpc>
            </a:pPr>
            <a:r>
              <a:rPr lang="en-US" sz="1300"/>
              <a:t>Daily scrums – (3-4 times a week)</a:t>
            </a:r>
          </a:p>
          <a:p>
            <a:pPr>
              <a:lnSpc>
                <a:spcPct val="90000"/>
              </a:lnSpc>
            </a:pPr>
            <a:r>
              <a:rPr lang="en-US" sz="1300" b="1"/>
              <a:t>First sprint </a:t>
            </a:r>
            <a:r>
              <a:rPr lang="en-US" sz="1300"/>
              <a:t>– discussed basic layout, design, must have features of the application, setup JIRA board, product backlogs, scrum meetings setup, tech stack setup</a:t>
            </a:r>
          </a:p>
          <a:p>
            <a:pPr>
              <a:lnSpc>
                <a:spcPct val="90000"/>
              </a:lnSpc>
            </a:pPr>
            <a:r>
              <a:rPr lang="en-US" sz="1300"/>
              <a:t>Further sprint led to the development of </a:t>
            </a:r>
            <a:r>
              <a:rPr lang="en-US" sz="1300" b="1"/>
              <a:t>new features </a:t>
            </a:r>
            <a:r>
              <a:rPr lang="en-US" sz="1300"/>
              <a:t>of the application</a:t>
            </a:r>
          </a:p>
          <a:p>
            <a:pPr>
              <a:lnSpc>
                <a:spcPct val="90000"/>
              </a:lnSpc>
            </a:pPr>
            <a:r>
              <a:rPr lang="en-US" sz="1300"/>
              <a:t>After each sprint we got the opportunity to improve our teamwork and overall productivity</a:t>
            </a:r>
          </a:p>
          <a:p>
            <a:pPr>
              <a:lnSpc>
                <a:spcPct val="90000"/>
              </a:lnSpc>
            </a:pPr>
            <a:r>
              <a:rPr lang="en-US" sz="1300"/>
              <a:t>Also adapted some Xtreme programming techniques such as </a:t>
            </a:r>
            <a:r>
              <a:rPr lang="en-US" sz="1300" b="1"/>
              <a:t>peer review</a:t>
            </a:r>
          </a:p>
          <a:p>
            <a:pPr>
              <a:lnSpc>
                <a:spcPct val="90000"/>
              </a:lnSpc>
            </a:pPr>
            <a:endParaRPr lang="en-CA" sz="1300"/>
          </a:p>
        </p:txBody>
      </p:sp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40813C48-0F12-8053-D542-4185A62696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77" r="27073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49832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CD7E5-4430-A519-CEF1-ED213709C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US" dirty="0"/>
              <a:t>Sprints – How we practiced agile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A2B04-DD7A-06D3-5BD9-4E35BAE35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en-US"/>
              <a:t>Adjusted the number of story points accordingly – during the exam time</a:t>
            </a:r>
          </a:p>
          <a:p>
            <a:r>
              <a:rPr lang="en-US"/>
              <a:t>Minimal Documentation – only necessary like Security layers, request flow</a:t>
            </a:r>
          </a:p>
          <a:p>
            <a:r>
              <a:rPr lang="en-US"/>
              <a:t>Used Automated testing tools and frameworks such as Junit</a:t>
            </a:r>
          </a:p>
          <a:p>
            <a:r>
              <a:rPr lang="en-US"/>
              <a:t>Incremental development – Before first presentation MVP was ready</a:t>
            </a:r>
          </a:p>
          <a:p>
            <a:endParaRPr lang="en-CA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5505661D-A19B-A6F5-F71D-9CF854BAE2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606" r="16883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0817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70BDE-98A4-679C-C85F-F52423F90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US" dirty="0"/>
              <a:t>Tools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1AB0E-AA61-E264-C49D-2BF1D4C89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en-US"/>
              <a:t>The tools used for development and Scrum includes:</a:t>
            </a:r>
          </a:p>
          <a:p>
            <a:r>
              <a:rPr lang="en-US"/>
              <a:t>JIRA – for scrum management</a:t>
            </a:r>
          </a:p>
          <a:p>
            <a:pPr lvl="1"/>
            <a:r>
              <a:rPr lang="en-US"/>
              <a:t>Plugins such as agile box for retrospectives</a:t>
            </a:r>
          </a:p>
          <a:p>
            <a:r>
              <a:rPr lang="en-US"/>
              <a:t>Confluence for documentation of architecture, UML and ER diagrams</a:t>
            </a:r>
          </a:p>
          <a:p>
            <a:r>
              <a:rPr lang="en-US"/>
              <a:t>IntelliJ, Visual Studio </a:t>
            </a:r>
            <a:r>
              <a:rPr lang="en-US" err="1"/>
              <a:t>PgAdmin</a:t>
            </a:r>
            <a:r>
              <a:rPr lang="en-US"/>
              <a:t>, Postman for development</a:t>
            </a:r>
          </a:p>
          <a:p>
            <a:endParaRPr lang="en-US"/>
          </a:p>
        </p:txBody>
      </p:sp>
      <p:pic>
        <p:nvPicPr>
          <p:cNvPr id="5" name="Picture 4" descr="Pens and rulers">
            <a:extLst>
              <a:ext uri="{FF2B5EF4-FFF2-40B4-BE49-F238E27FC236}">
                <a16:creationId xmlns:a16="http://schemas.microsoft.com/office/drawing/2014/main" id="{1A88BECB-6486-C54C-A070-23DE7400EA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09" r="26980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859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8616895FD2B6E47BFF2F8469BC032BA" ma:contentTypeVersion="14" ma:contentTypeDescription="Create a new document." ma:contentTypeScope="" ma:versionID="9b0bb9decaab4909385434a3c83eb2e7">
  <xsd:schema xmlns:xsd="http://www.w3.org/2001/XMLSchema" xmlns:xs="http://www.w3.org/2001/XMLSchema" xmlns:p="http://schemas.microsoft.com/office/2006/metadata/properties" xmlns:ns3="d0e1ddb2-7f1d-4474-adb0-9b404c2d13b8" xmlns:ns4="5a65c6ca-88b1-4867-8039-1f42edeb01d6" targetNamespace="http://schemas.microsoft.com/office/2006/metadata/properties" ma:root="true" ma:fieldsID="2457a649bb61cd1f598e68e586112da1" ns3:_="" ns4:_="">
    <xsd:import namespace="d0e1ddb2-7f1d-4474-adb0-9b404c2d13b8"/>
    <xsd:import namespace="5a65c6ca-88b1-4867-8039-1f42edeb01d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e1ddb2-7f1d-4474-adb0-9b404c2d13b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65c6ca-88b1-4867-8039-1f42edeb01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BEAD11B-79CF-42C3-9649-E01C97970AA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FD48F46-E2FB-439D-AF26-4B3D7C7FAD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e1ddb2-7f1d-4474-adb0-9b404c2d13b8"/>
    <ds:schemaRef ds:uri="5a65c6ca-88b1-4867-8039-1f42edeb01d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E1F701D-EBBE-441E-AC53-F311E7905233}">
  <ds:schemaRefs>
    <ds:schemaRef ds:uri="http://www.w3.org/XML/1998/namespace"/>
    <ds:schemaRef ds:uri="d0e1ddb2-7f1d-4474-adb0-9b404c2d13b8"/>
    <ds:schemaRef ds:uri="http://purl.org/dc/dcmitype/"/>
    <ds:schemaRef ds:uri="5a65c6ca-88b1-4867-8039-1f42edeb01d6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214</TotalTime>
  <Words>624</Words>
  <Application>Microsoft Office PowerPoint</Application>
  <PresentationFormat>Widescreen</PresentationFormat>
  <Paragraphs>99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Web Summarizer</vt:lpstr>
      <vt:lpstr>Goals of Web Summarizer</vt:lpstr>
      <vt:lpstr>Brief description </vt:lpstr>
      <vt:lpstr>Brief description </vt:lpstr>
      <vt:lpstr>Brief description </vt:lpstr>
      <vt:lpstr>Development Procedures</vt:lpstr>
      <vt:lpstr>Sprints</vt:lpstr>
      <vt:lpstr>Sprints – How we practiced agile</vt:lpstr>
      <vt:lpstr>Tools </vt:lpstr>
      <vt:lpstr>Tech stack</vt:lpstr>
      <vt:lpstr>Testing – Unit Testing/IST </vt:lpstr>
      <vt:lpstr>Software Security Structure</vt:lpstr>
      <vt:lpstr>Software Database</vt:lpstr>
      <vt:lpstr>Future work</vt:lpstr>
      <vt:lpstr>Demo Time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Summarizer</dc:title>
  <dc:creator>Yuvraj Sehgal</dc:creator>
  <cp:lastModifiedBy>Yuvraj Sehgal</cp:lastModifiedBy>
  <cp:revision>12</cp:revision>
  <dcterms:created xsi:type="dcterms:W3CDTF">2024-04-24T09:52:50Z</dcterms:created>
  <dcterms:modified xsi:type="dcterms:W3CDTF">2024-04-24T13:39:12Z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0x01010088616895FD2B6E47BFF2F8469BC032BA</vt:lpwstr>
  </property>
</Properties>
</file>