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57" r:id="rId3"/>
    <p:sldId id="261" r:id="rId4"/>
    <p:sldId id="262" r:id="rId5"/>
    <p:sldId id="259" r:id="rId6"/>
    <p:sldId id="258" r:id="rId7"/>
    <p:sldId id="263" r:id="rId8"/>
    <p:sldId id="264" r:id="rId9"/>
    <p:sldId id="266"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3026019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FCF424-A5C1-4D72-985C-ECF1ECD3096D}"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333025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623179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6196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74548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1442874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4137850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2689857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266299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45473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12596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F424-A5C1-4D72-985C-ECF1ECD3096D}"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393175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CF424-A5C1-4D72-985C-ECF1ECD3096D}"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114878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211742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30515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DFCF424-A5C1-4D72-985C-ECF1ECD3096D}" type="datetimeFigureOut">
              <a:rPr lang="en-IN" smtClean="0"/>
              <a:t>18-04-2023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390029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FCF424-A5C1-4D72-985C-ECF1ECD3096D}"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98BC1-B027-4AEA-B98E-0CFE51A75947}" type="slidenum">
              <a:rPr lang="en-IN" smtClean="0"/>
              <a:t>‹#›</a:t>
            </a:fld>
            <a:endParaRPr lang="en-IN"/>
          </a:p>
        </p:txBody>
      </p:sp>
    </p:spTree>
    <p:extLst>
      <p:ext uri="{BB962C8B-B14F-4D97-AF65-F5344CB8AC3E}">
        <p14:creationId xmlns:p14="http://schemas.microsoft.com/office/powerpoint/2010/main" val="389047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DFCF424-A5C1-4D72-985C-ECF1ECD3096D}" type="datetimeFigureOut">
              <a:rPr lang="en-IN" smtClean="0"/>
              <a:t>18-04-2023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898BC1-B027-4AEA-B98E-0CFE51A75947}" type="slidenum">
              <a:rPr lang="en-IN" smtClean="0"/>
              <a:t>‹#›</a:t>
            </a:fld>
            <a:endParaRPr lang="en-IN"/>
          </a:p>
        </p:txBody>
      </p:sp>
    </p:spTree>
    <p:extLst>
      <p:ext uri="{BB962C8B-B14F-4D97-AF65-F5344CB8AC3E}">
        <p14:creationId xmlns:p14="http://schemas.microsoft.com/office/powerpoint/2010/main" val="3314953389"/>
      </p:ext>
    </p:extLst>
  </p:cSld>
  <p:clrMap bg1="dk1" tx1="lt1" bg2="dk2" tx2="lt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E1C4-A353-90DF-7DF4-718303F39CA8}"/>
              </a:ext>
            </a:extLst>
          </p:cNvPr>
          <p:cNvSpPr>
            <a:spLocks noGrp="1"/>
          </p:cNvSpPr>
          <p:nvPr>
            <p:ph type="ctrTitle"/>
          </p:nvPr>
        </p:nvSpPr>
        <p:spPr>
          <a:xfrm>
            <a:off x="638175" y="2286000"/>
            <a:ext cx="10982325" cy="895350"/>
          </a:xfrm>
          <a:solidFill>
            <a:schemeClr val="tx1"/>
          </a:solidFill>
        </p:spPr>
        <p:txBody>
          <a:bodyPr>
            <a:noAutofit/>
          </a:bodyPr>
          <a:lstStyle/>
          <a:p>
            <a:pPr algn="ctr"/>
            <a:r>
              <a:rPr lang="en-IN" sz="5400" b="1" dirty="0">
                <a:solidFill>
                  <a:srgbClr val="002060"/>
                </a:solidFill>
                <a:effectLst>
                  <a:outerShdw blurRad="38100" dist="38100" dir="2700000" algn="tl">
                    <a:srgbClr val="000000">
                      <a:alpha val="43137"/>
                    </a:srgbClr>
                  </a:outerShdw>
                </a:effectLst>
              </a:rPr>
              <a:t>Lead Scoring Case Study</a:t>
            </a:r>
          </a:p>
        </p:txBody>
      </p:sp>
      <p:sp>
        <p:nvSpPr>
          <p:cNvPr id="3" name="Title 1">
            <a:extLst>
              <a:ext uri="{FF2B5EF4-FFF2-40B4-BE49-F238E27FC236}">
                <a16:creationId xmlns:a16="http://schemas.microsoft.com/office/drawing/2014/main" id="{FEE520EF-0FA7-46D0-E756-321E83658E17}"/>
              </a:ext>
            </a:extLst>
          </p:cNvPr>
          <p:cNvSpPr txBox="1">
            <a:spLocks/>
          </p:cNvSpPr>
          <p:nvPr/>
        </p:nvSpPr>
        <p:spPr>
          <a:xfrm>
            <a:off x="7475658" y="4250800"/>
            <a:ext cx="3359982" cy="89534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sz="2400" b="1" dirty="0">
                <a:solidFill>
                  <a:schemeClr val="bg1"/>
                </a:solidFill>
              </a:rPr>
              <a:t>Presented By:</a:t>
            </a:r>
          </a:p>
          <a:p>
            <a:pPr algn="r"/>
            <a:r>
              <a:rPr lang="en-IN" sz="2000" dirty="0">
                <a:solidFill>
                  <a:schemeClr val="bg1"/>
                </a:solidFill>
              </a:rPr>
              <a:t>Ms. Nikita  </a:t>
            </a:r>
            <a:r>
              <a:rPr lang="en-IN" sz="2000" dirty="0" err="1">
                <a:solidFill>
                  <a:schemeClr val="bg1"/>
                </a:solidFill>
              </a:rPr>
              <a:t>Dandriyal</a:t>
            </a:r>
            <a:endParaRPr lang="en-IN" sz="2000" dirty="0">
              <a:solidFill>
                <a:schemeClr val="bg1"/>
              </a:solidFill>
            </a:endParaRPr>
          </a:p>
          <a:p>
            <a:pPr algn="r"/>
            <a:r>
              <a:rPr lang="en-IN" sz="2000" dirty="0">
                <a:solidFill>
                  <a:schemeClr val="bg1"/>
                </a:solidFill>
              </a:rPr>
              <a:t>Mr. Dhruv Garg  </a:t>
            </a:r>
          </a:p>
          <a:p>
            <a:pPr algn="r"/>
            <a:r>
              <a:rPr lang="en-IN" sz="2000" dirty="0">
                <a:solidFill>
                  <a:schemeClr val="bg1"/>
                </a:solidFill>
              </a:rPr>
              <a:t>Mr. Animesh Dawn</a:t>
            </a:r>
          </a:p>
          <a:p>
            <a:endParaRPr lang="en-IN" sz="2000" dirty="0">
              <a:solidFill>
                <a:schemeClr val="bg1"/>
              </a:solidFill>
            </a:endParaRPr>
          </a:p>
        </p:txBody>
      </p:sp>
    </p:spTree>
    <p:extLst>
      <p:ext uri="{BB962C8B-B14F-4D97-AF65-F5344CB8AC3E}">
        <p14:creationId xmlns:p14="http://schemas.microsoft.com/office/powerpoint/2010/main" val="23135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AD77-3AC6-BD4C-B995-F7E6493439D8}"/>
              </a:ext>
            </a:extLst>
          </p:cNvPr>
          <p:cNvSpPr>
            <a:spLocks noGrp="1"/>
          </p:cNvSpPr>
          <p:nvPr>
            <p:ph type="title"/>
          </p:nvPr>
        </p:nvSpPr>
        <p:spPr>
          <a:xfrm>
            <a:off x="676656" y="457200"/>
            <a:ext cx="5257800" cy="685799"/>
          </a:xfrm>
          <a:solidFill>
            <a:schemeClr val="tx1"/>
          </a:solidFill>
        </p:spPr>
        <p:txBody>
          <a:bodyPr>
            <a:normAutofit fontScale="90000"/>
          </a:bodyPr>
          <a:lstStyle/>
          <a:p>
            <a:r>
              <a:rPr lang="en-IN" sz="4800" b="1" u="sng" dirty="0">
                <a:solidFill>
                  <a:schemeClr val="bg1"/>
                </a:solidFill>
              </a:rPr>
              <a:t>MODEL BULDING</a:t>
            </a:r>
          </a:p>
        </p:txBody>
      </p:sp>
      <p:sp>
        <p:nvSpPr>
          <p:cNvPr id="3" name="Content Placeholder 2">
            <a:extLst>
              <a:ext uri="{FF2B5EF4-FFF2-40B4-BE49-F238E27FC236}">
                <a16:creationId xmlns:a16="http://schemas.microsoft.com/office/drawing/2014/main" id="{A3764315-29F4-60C2-FA6C-C4A5033BC727}"/>
              </a:ext>
            </a:extLst>
          </p:cNvPr>
          <p:cNvSpPr>
            <a:spLocks noGrp="1"/>
          </p:cNvSpPr>
          <p:nvPr>
            <p:ph idx="1"/>
          </p:nvPr>
        </p:nvSpPr>
        <p:spPr>
          <a:xfrm>
            <a:off x="676656" y="1335024"/>
            <a:ext cx="10590901" cy="5330952"/>
          </a:xfrm>
        </p:spPr>
        <p:txBody>
          <a:bodyPr>
            <a:normAutofit/>
          </a:bodyPr>
          <a:lstStyle/>
          <a:p>
            <a:r>
              <a:rPr lang="en-IN" dirty="0"/>
              <a:t>Splitting into train and test set</a:t>
            </a:r>
          </a:p>
          <a:p>
            <a:r>
              <a:rPr lang="en-IN" dirty="0"/>
              <a:t>Scale variables in train set</a:t>
            </a:r>
          </a:p>
          <a:p>
            <a:r>
              <a:rPr lang="en-IN" dirty="0"/>
              <a:t>Build the first model</a:t>
            </a:r>
          </a:p>
          <a:p>
            <a:r>
              <a:rPr lang="en-IN" dirty="0"/>
              <a:t>Use RFE to eliminate less relevant variables</a:t>
            </a:r>
          </a:p>
          <a:p>
            <a:r>
              <a:rPr lang="en-IN" dirty="0"/>
              <a:t>Build the next model</a:t>
            </a:r>
          </a:p>
          <a:p>
            <a:r>
              <a:rPr lang="en-IN" dirty="0"/>
              <a:t>Eliminate variables based on high p-values </a:t>
            </a:r>
          </a:p>
          <a:p>
            <a:r>
              <a:rPr lang="en-IN" dirty="0"/>
              <a:t>Check VIF value for all the existing columns </a:t>
            </a:r>
          </a:p>
          <a:p>
            <a:r>
              <a:rPr lang="en-IN" dirty="0"/>
              <a:t>Predict using train set </a:t>
            </a:r>
          </a:p>
          <a:p>
            <a:r>
              <a:rPr lang="en-IN" dirty="0"/>
              <a:t>Evaluate accuracy and other metric </a:t>
            </a:r>
          </a:p>
          <a:p>
            <a:r>
              <a:rPr lang="en-IN" dirty="0"/>
              <a:t>Predict using test set </a:t>
            </a:r>
          </a:p>
          <a:p>
            <a:r>
              <a:rPr lang="en-IN" dirty="0"/>
              <a:t>Precision and recall analysis on test predictions</a:t>
            </a:r>
          </a:p>
        </p:txBody>
      </p:sp>
    </p:spTree>
    <p:extLst>
      <p:ext uri="{BB962C8B-B14F-4D97-AF65-F5344CB8AC3E}">
        <p14:creationId xmlns:p14="http://schemas.microsoft.com/office/powerpoint/2010/main" val="936845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E79B-F64C-F241-8D5B-2DCCEE22B852}"/>
              </a:ext>
            </a:extLst>
          </p:cNvPr>
          <p:cNvSpPr>
            <a:spLocks noGrp="1"/>
          </p:cNvSpPr>
          <p:nvPr>
            <p:ph type="title"/>
          </p:nvPr>
        </p:nvSpPr>
        <p:spPr>
          <a:xfrm>
            <a:off x="685800" y="609601"/>
            <a:ext cx="6547104" cy="862582"/>
          </a:xfrm>
        </p:spPr>
        <p:style>
          <a:lnRef idx="1">
            <a:schemeClr val="dk1"/>
          </a:lnRef>
          <a:fillRef idx="2">
            <a:schemeClr val="dk1"/>
          </a:fillRef>
          <a:effectRef idx="1">
            <a:schemeClr val="dk1"/>
          </a:effectRef>
          <a:fontRef idx="minor">
            <a:schemeClr val="dk1"/>
          </a:fontRef>
        </p:style>
        <p:txBody>
          <a:bodyPr>
            <a:normAutofit/>
          </a:bodyPr>
          <a:lstStyle/>
          <a:p>
            <a:r>
              <a:rPr lang="en-IN" b="1" dirty="0">
                <a:latin typeface="Abadi" panose="020B0604020202020204" pitchFamily="34" charset="0"/>
                <a:cs typeface="Aharoni" panose="020B0604020202020204" pitchFamily="2" charset="-79"/>
              </a:rPr>
              <a:t>Model evolution (train)</a:t>
            </a:r>
          </a:p>
        </p:txBody>
      </p:sp>
      <p:pic>
        <p:nvPicPr>
          <p:cNvPr id="9" name="Content Placeholder 8" descr="Chart, line chart&#10;&#10;Description automatically generated">
            <a:extLst>
              <a:ext uri="{FF2B5EF4-FFF2-40B4-BE49-F238E27FC236}">
                <a16:creationId xmlns:a16="http://schemas.microsoft.com/office/drawing/2014/main" id="{3C08E583-D534-18F6-BC3C-EE35187658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432" y="1760941"/>
            <a:ext cx="9063789" cy="4776217"/>
          </a:xfrm>
        </p:spPr>
      </p:pic>
    </p:spTree>
    <p:extLst>
      <p:ext uri="{BB962C8B-B14F-4D97-AF65-F5344CB8AC3E}">
        <p14:creationId xmlns:p14="http://schemas.microsoft.com/office/powerpoint/2010/main" val="147176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C54B-5484-F3A3-1659-A1CF1EFD9CFC}"/>
              </a:ext>
            </a:extLst>
          </p:cNvPr>
          <p:cNvSpPr>
            <a:spLocks noGrp="1"/>
          </p:cNvSpPr>
          <p:nvPr>
            <p:ph type="title"/>
          </p:nvPr>
        </p:nvSpPr>
        <p:spPr>
          <a:xfrm>
            <a:off x="118872" y="79247"/>
            <a:ext cx="6942444" cy="1326321"/>
          </a:xfrm>
          <a:noFill/>
          <a:ln>
            <a:noFill/>
          </a:ln>
        </p:spPr>
        <p:style>
          <a:lnRef idx="0">
            <a:scrgbClr r="0" g="0" b="0"/>
          </a:lnRef>
          <a:fillRef idx="0">
            <a:scrgbClr r="0" g="0" b="0"/>
          </a:fillRef>
          <a:effectRef idx="0">
            <a:scrgbClr r="0" g="0" b="0"/>
          </a:effectRef>
          <a:fontRef idx="minor">
            <a:schemeClr val="dk1"/>
          </a:fontRef>
        </p:style>
        <p:txBody>
          <a:bodyPr/>
          <a:lstStyle/>
          <a:p>
            <a:r>
              <a:rPr lang="en-IN" b="1" dirty="0">
                <a:solidFill>
                  <a:schemeClr val="tx1"/>
                </a:solidFill>
              </a:rPr>
              <a:t>Model evaluation (test</a:t>
            </a:r>
            <a:r>
              <a:rPr lang="en-IN" dirty="0">
                <a:solidFill>
                  <a:schemeClr val="tx1"/>
                </a:solidFill>
              </a:rPr>
              <a:t>)</a:t>
            </a:r>
          </a:p>
        </p:txBody>
      </p:sp>
      <p:pic>
        <p:nvPicPr>
          <p:cNvPr id="6" name="Content Placeholder 4" descr="Chart, line chart&#10;&#10;Description automatically generated">
            <a:extLst>
              <a:ext uri="{FF2B5EF4-FFF2-40B4-BE49-F238E27FC236}">
                <a16:creationId xmlns:a16="http://schemas.microsoft.com/office/drawing/2014/main" id="{F37A874A-0B48-20E3-6FF7-8363F4ECD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3" y="994610"/>
            <a:ext cx="8441741" cy="5526505"/>
          </a:xfrm>
          <a:prstGeom prst="rect">
            <a:avLst/>
          </a:prstGeom>
        </p:spPr>
      </p:pic>
    </p:spTree>
    <p:extLst>
      <p:ext uri="{BB962C8B-B14F-4D97-AF65-F5344CB8AC3E}">
        <p14:creationId xmlns:p14="http://schemas.microsoft.com/office/powerpoint/2010/main" val="299662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F46-2D17-DCD3-41C7-164535B121DB}"/>
              </a:ext>
            </a:extLst>
          </p:cNvPr>
          <p:cNvSpPr>
            <a:spLocks noGrp="1"/>
          </p:cNvSpPr>
          <p:nvPr>
            <p:ph type="title"/>
          </p:nvPr>
        </p:nvSpPr>
        <p:spPr>
          <a:xfrm>
            <a:off x="278893" y="201168"/>
            <a:ext cx="3611881" cy="676656"/>
          </a:xfrm>
          <a:noFill/>
          <a:ln>
            <a:noFill/>
          </a:ln>
        </p:spPr>
        <p:style>
          <a:lnRef idx="0">
            <a:scrgbClr r="0" g="0" b="0"/>
          </a:lnRef>
          <a:fillRef idx="0">
            <a:scrgbClr r="0" g="0" b="0"/>
          </a:fillRef>
          <a:effectRef idx="0">
            <a:scrgbClr r="0" g="0" b="0"/>
          </a:effectRef>
          <a:fontRef idx="minor">
            <a:schemeClr val="dk1"/>
          </a:fontRef>
        </p:style>
        <p:txBody>
          <a:bodyPr/>
          <a:lstStyle/>
          <a:p>
            <a:r>
              <a:rPr lang="en-IN" b="1" dirty="0">
                <a:solidFill>
                  <a:schemeClr val="tx1"/>
                </a:solidFill>
              </a:rPr>
              <a:t>conclusion</a:t>
            </a:r>
          </a:p>
        </p:txBody>
      </p:sp>
      <p:sp>
        <p:nvSpPr>
          <p:cNvPr id="3" name="Content Placeholder 2">
            <a:extLst>
              <a:ext uri="{FF2B5EF4-FFF2-40B4-BE49-F238E27FC236}">
                <a16:creationId xmlns:a16="http://schemas.microsoft.com/office/drawing/2014/main" id="{6EE9BCDA-DBC3-BF2F-5770-3D0C6680F3F7}"/>
              </a:ext>
            </a:extLst>
          </p:cNvPr>
          <p:cNvSpPr>
            <a:spLocks noGrp="1"/>
          </p:cNvSpPr>
          <p:nvPr>
            <p:ph idx="1"/>
          </p:nvPr>
        </p:nvSpPr>
        <p:spPr>
          <a:xfrm>
            <a:off x="278893" y="1133856"/>
            <a:ext cx="11913107" cy="5870448"/>
          </a:xfrm>
        </p:spPr>
        <p:txBody>
          <a:bodyPr>
            <a:noAutofit/>
          </a:bodyPr>
          <a:lstStyle/>
          <a:p>
            <a:pPr algn="l">
              <a:buFont typeface="+mj-lt"/>
              <a:buAutoNum type="arabicPeriod"/>
            </a:pPr>
            <a:r>
              <a:rPr lang="en-US" sz="1800" b="1" i="0" dirty="0">
                <a:solidFill>
                  <a:srgbClr val="D1D5DB"/>
                </a:solidFill>
                <a:effectLst/>
                <a:latin typeface="Söhne"/>
              </a:rPr>
              <a:t>The conclusion suggests that the model has been evaluated using multiple metrics to determine its effectiveness.</a:t>
            </a:r>
          </a:p>
          <a:p>
            <a:pPr algn="l">
              <a:buFont typeface="+mj-lt"/>
              <a:buAutoNum type="arabicPeriod"/>
            </a:pPr>
            <a:r>
              <a:rPr lang="en-US" sz="1800" b="1" i="0" dirty="0">
                <a:solidFill>
                  <a:srgbClr val="D1D5DB"/>
                </a:solidFill>
                <a:effectLst/>
                <a:latin typeface="Söhne"/>
              </a:rPr>
              <a:t>The optimal cut off has been determined based on sensitivity and specificity.</a:t>
            </a:r>
          </a:p>
          <a:p>
            <a:pPr algn="l">
              <a:buFont typeface="+mj-lt"/>
              <a:buAutoNum type="arabicPeriod"/>
            </a:pPr>
            <a:r>
              <a:rPr lang="en-US" sz="1800" b="1" i="0" dirty="0">
                <a:solidFill>
                  <a:srgbClr val="D1D5DB"/>
                </a:solidFill>
                <a:effectLst/>
                <a:latin typeface="Söhne"/>
              </a:rPr>
              <a:t>The accuracy of the test set is around 81%, which indicates that the model is performing reasonably well.</a:t>
            </a:r>
          </a:p>
          <a:p>
            <a:pPr algn="l">
              <a:buFont typeface="+mj-lt"/>
              <a:buAutoNum type="arabicPeriod"/>
            </a:pPr>
            <a:r>
              <a:rPr lang="en-US" sz="1800" b="1" i="0" dirty="0">
                <a:solidFill>
                  <a:srgbClr val="D1D5DB"/>
                </a:solidFill>
                <a:effectLst/>
                <a:latin typeface="Söhne"/>
              </a:rPr>
              <a:t>The sensitivity of the test set is around 79%, indicating that the model is able to identify a large proportion of true positives.</a:t>
            </a:r>
          </a:p>
          <a:p>
            <a:pPr algn="l">
              <a:buFont typeface="+mj-lt"/>
              <a:buAutoNum type="arabicPeriod"/>
            </a:pPr>
            <a:r>
              <a:rPr lang="en-US" sz="1800" b="1" i="0" dirty="0">
                <a:solidFill>
                  <a:srgbClr val="D1D5DB"/>
                </a:solidFill>
                <a:effectLst/>
                <a:latin typeface="Söhne"/>
              </a:rPr>
              <a:t>The specificity of the test set is around 82%, indicating that the model is able to correctly identify a large proportion of true negatives.</a:t>
            </a:r>
          </a:p>
          <a:p>
            <a:pPr algn="l">
              <a:buFont typeface="+mj-lt"/>
              <a:buAutoNum type="arabicPeriod"/>
            </a:pPr>
            <a:r>
              <a:rPr lang="en-US" sz="1800" b="1" i="0" dirty="0">
                <a:solidFill>
                  <a:srgbClr val="D1D5DB"/>
                </a:solidFill>
                <a:effectLst/>
                <a:latin typeface="Söhne"/>
              </a:rPr>
              <a:t>The test set results are consistent with the values obtained from the trained set, indicating that the model is generalizing well.</a:t>
            </a:r>
          </a:p>
          <a:p>
            <a:pPr algn="l">
              <a:buFont typeface="+mj-lt"/>
              <a:buAutoNum type="arabicPeriod"/>
            </a:pPr>
            <a:r>
              <a:rPr lang="en-US" sz="1800" b="1" i="0" dirty="0">
                <a:solidFill>
                  <a:srgbClr val="D1D5DB"/>
                </a:solidFill>
                <a:effectLst/>
                <a:latin typeface="Söhne"/>
              </a:rPr>
              <a:t>The lead score calculated in the trained set of data suggests a conversion rate of around 80%, indicating that the model is likely to be effective in practice.</a:t>
            </a:r>
          </a:p>
          <a:p>
            <a:pPr algn="l">
              <a:buFont typeface="+mj-lt"/>
              <a:buAutoNum type="arabicPeriod"/>
            </a:pPr>
            <a:r>
              <a:rPr lang="en-US" sz="1800" b="1" i="0" dirty="0">
                <a:solidFill>
                  <a:srgbClr val="D1D5DB"/>
                </a:solidFill>
                <a:effectLst/>
                <a:latin typeface="Söhne"/>
              </a:rPr>
              <a:t>The conclusion suggests that overall, the model is good, which is a positive assessment of its performance.</a:t>
            </a:r>
          </a:p>
          <a:p>
            <a:pPr algn="l">
              <a:buFont typeface="+mj-lt"/>
              <a:buAutoNum type="arabicPeriod"/>
            </a:pPr>
            <a:r>
              <a:rPr lang="en-US" sz="1800" b="1" i="0" dirty="0">
                <a:solidFill>
                  <a:srgbClr val="D1D5DB"/>
                </a:solidFill>
                <a:effectLst/>
                <a:latin typeface="Söhne"/>
              </a:rPr>
              <a:t>It is important to note that further validation and testing may be necessary before the model is deployed in practice.</a:t>
            </a:r>
          </a:p>
          <a:p>
            <a:pPr algn="l">
              <a:buFont typeface="+mj-lt"/>
              <a:buAutoNum type="arabicPeriod"/>
            </a:pPr>
            <a:r>
              <a:rPr lang="en-US" sz="1800" b="1" i="0" dirty="0">
                <a:solidFill>
                  <a:srgbClr val="D1D5DB"/>
                </a:solidFill>
                <a:effectLst/>
                <a:latin typeface="Söhne"/>
              </a:rPr>
              <a:t>Overall, the conclusion provides a summary of the key findings of the analysis and suggests that the model is a promising tool for predicting outcomes.</a:t>
            </a:r>
          </a:p>
        </p:txBody>
      </p:sp>
    </p:spTree>
    <p:extLst>
      <p:ext uri="{BB962C8B-B14F-4D97-AF65-F5344CB8AC3E}">
        <p14:creationId xmlns:p14="http://schemas.microsoft.com/office/powerpoint/2010/main" val="197312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EE5F-D166-0ADC-428F-7A5229082E0A}"/>
              </a:ext>
            </a:extLst>
          </p:cNvPr>
          <p:cNvSpPr>
            <a:spLocks noGrp="1"/>
          </p:cNvSpPr>
          <p:nvPr>
            <p:ph type="title"/>
          </p:nvPr>
        </p:nvSpPr>
        <p:spPr>
          <a:xfrm>
            <a:off x="329184" y="418719"/>
            <a:ext cx="9891846" cy="1724224"/>
          </a:xfrm>
        </p:spPr>
        <p:txBody>
          <a:bodyPr/>
          <a:lstStyle/>
          <a:p>
            <a:pPr algn="l"/>
            <a:r>
              <a:rPr lang="en-IN" b="1" u="sng" dirty="0">
                <a:solidFill>
                  <a:schemeClr val="tx2"/>
                </a:solidFill>
                <a:effectLst/>
              </a:rPr>
              <a:t>Problem Statement</a:t>
            </a:r>
          </a:p>
        </p:txBody>
      </p:sp>
      <p:sp>
        <p:nvSpPr>
          <p:cNvPr id="3" name="Content Placeholder 2">
            <a:extLst>
              <a:ext uri="{FF2B5EF4-FFF2-40B4-BE49-F238E27FC236}">
                <a16:creationId xmlns:a16="http://schemas.microsoft.com/office/drawing/2014/main" id="{97D204C1-99D3-7BA2-58F7-DDE5A8C549B9}"/>
              </a:ext>
            </a:extLst>
          </p:cNvPr>
          <p:cNvSpPr>
            <a:spLocks noGrp="1"/>
          </p:cNvSpPr>
          <p:nvPr>
            <p:ph idx="1"/>
          </p:nvPr>
        </p:nvSpPr>
        <p:spPr>
          <a:xfrm>
            <a:off x="219456" y="1200150"/>
            <a:ext cx="11832336" cy="5420106"/>
          </a:xfrm>
        </p:spPr>
        <p:txBody>
          <a:bodyPr>
            <a:normAutofit fontScale="92500" lnSpcReduction="10000"/>
          </a:bodyPr>
          <a:lstStyle/>
          <a:p>
            <a:pPr marL="0" indent="0">
              <a:buNone/>
            </a:pPr>
            <a:r>
              <a:rPr lang="en-US" b="0" i="0" dirty="0">
                <a:solidFill>
                  <a:srgbClr val="D1D5DB"/>
                </a:solidFill>
                <a:effectLst/>
                <a:latin typeface="Söhne"/>
              </a:rPr>
              <a:t>The problem statement is about X Education, an online education company that sells courses to industry professionals. The company faces the challenge of poor lead conversion rates, with only about 30% of the leads getting converted into paying customers. To improve this rate, X Education wants to identify the most potential leads or "Hot Leads" who are more likely to convert. The company wants to assign a lead score to each lead that reflects their potential to convert. The higher the score, the higher the chance of conversion. The goal is to achieve a lead conversion rate of around 80%.</a:t>
            </a:r>
          </a:p>
          <a:p>
            <a:pPr marL="0" indent="0" algn="l">
              <a:buNone/>
            </a:pPr>
            <a:r>
              <a:rPr lang="en-US" b="0" i="0" dirty="0">
                <a:solidFill>
                  <a:srgbClr val="D1D5DB"/>
                </a:solidFill>
                <a:effectLst/>
                <a:latin typeface="Söhne"/>
              </a:rPr>
              <a:t>To solve this problem, we need to develop a lead scoring model that can predict the likelihood of a lead to convert into a paying customer. The model should use historical data on leads, such as their behavior on the website, demographics, and past communication with the sales team, to identify patterns that correlate with conversion. The model should assign a lead score based on these patterns, which can then be used to prioritize leads for the sales team.</a:t>
            </a:r>
          </a:p>
          <a:p>
            <a:pPr marL="0" indent="0" algn="l">
              <a:buNone/>
            </a:pPr>
            <a:r>
              <a:rPr lang="en-US" b="0" i="0" dirty="0">
                <a:solidFill>
                  <a:srgbClr val="D1D5DB"/>
                </a:solidFill>
                <a:effectLst/>
                <a:latin typeface="Söhne"/>
              </a:rPr>
              <a:t>The lead scoring model should be designed to optimize the lead conversion rate. We can use techniques such as logistic regression, decision trees, or random forest to build the model. The model should be trained on historical data, and the performance should be evaluated using metrics such as accuracy, precision, recall, and F1 score.</a:t>
            </a:r>
          </a:p>
          <a:p>
            <a:pPr marL="0" indent="0" algn="l">
              <a:buNone/>
            </a:pPr>
            <a:r>
              <a:rPr lang="en-US" b="0" i="0" dirty="0">
                <a:solidFill>
                  <a:srgbClr val="D1D5DB"/>
                </a:solidFill>
                <a:effectLst/>
                <a:latin typeface="Söhne"/>
              </a:rPr>
              <a:t>Once the lead scoring model is developed, X Education can use it to prioritize leads for the sales team. The sales team can focus their efforts on the leads with the highest scores, as these are the most likely to convert into paying customers. By focusing on the most potential leads, X Education can improve its lead conversion rate and achieve the target of 80% conversion rate.</a:t>
            </a:r>
          </a:p>
          <a:p>
            <a:endParaRPr lang="en-IN" dirty="0"/>
          </a:p>
        </p:txBody>
      </p:sp>
    </p:spTree>
    <p:extLst>
      <p:ext uri="{BB962C8B-B14F-4D97-AF65-F5344CB8AC3E}">
        <p14:creationId xmlns:p14="http://schemas.microsoft.com/office/powerpoint/2010/main" val="90926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4E4E-C940-5F32-2D7D-74A81E5C89B9}"/>
              </a:ext>
            </a:extLst>
          </p:cNvPr>
          <p:cNvSpPr>
            <a:spLocks noGrp="1"/>
          </p:cNvSpPr>
          <p:nvPr>
            <p:ph type="title"/>
          </p:nvPr>
        </p:nvSpPr>
        <p:spPr>
          <a:xfrm>
            <a:off x="276224" y="219075"/>
            <a:ext cx="8610600" cy="1293028"/>
          </a:xfrm>
        </p:spPr>
        <p:txBody>
          <a:bodyPr/>
          <a:lstStyle/>
          <a:p>
            <a:pPr algn="l"/>
            <a:r>
              <a:rPr lang="en-IN" b="1" u="sng" dirty="0">
                <a:solidFill>
                  <a:schemeClr val="tx2"/>
                </a:solidFill>
              </a:rPr>
              <a:t>GOALS OF CASE STYDY</a:t>
            </a:r>
          </a:p>
        </p:txBody>
      </p:sp>
      <p:sp>
        <p:nvSpPr>
          <p:cNvPr id="3" name="Content Placeholder 2">
            <a:extLst>
              <a:ext uri="{FF2B5EF4-FFF2-40B4-BE49-F238E27FC236}">
                <a16:creationId xmlns:a16="http://schemas.microsoft.com/office/drawing/2014/main" id="{851F2760-0F94-4A9F-D41C-8E4EFDFF5127}"/>
              </a:ext>
            </a:extLst>
          </p:cNvPr>
          <p:cNvSpPr>
            <a:spLocks noGrp="1"/>
          </p:cNvSpPr>
          <p:nvPr>
            <p:ph idx="1"/>
          </p:nvPr>
        </p:nvSpPr>
        <p:spPr>
          <a:xfrm>
            <a:off x="276224" y="1666875"/>
            <a:ext cx="11630025" cy="4972050"/>
          </a:xfrm>
        </p:spPr>
        <p:txBody>
          <a:bodyPr>
            <a:normAutofit/>
          </a:bodyPr>
          <a:lstStyle/>
          <a:p>
            <a:pPr algn="l"/>
            <a:r>
              <a:rPr lang="en-US" b="0" i="0" dirty="0">
                <a:solidFill>
                  <a:srgbClr val="D1D5DB"/>
                </a:solidFill>
                <a:effectLst/>
                <a:latin typeface="Söhne"/>
              </a:rPr>
              <a:t>The main goal of the case study is to develop a logistic regression model that assigns a lead score between 0 and 100 to each lead. The lead score can be used by the company to target potential leads and prioritize them based on their likelihood of conversion. A higher lead score indicates a hotter lead, while a lower lead score suggests a colder lead.</a:t>
            </a:r>
          </a:p>
          <a:p>
            <a:pPr algn="l"/>
            <a:r>
              <a:rPr lang="en-US" b="0" i="0" dirty="0">
                <a:solidFill>
                  <a:srgbClr val="D1D5DB"/>
                </a:solidFill>
                <a:effectLst/>
                <a:latin typeface="Söhne"/>
              </a:rPr>
              <a:t>In addition to building the logistic regression model, the company requires that the model can handle potential changes in their requirements in the future. The model should be able to adjust to changes in the company's needs and continue to provide accurate and relevant lead scores.</a:t>
            </a:r>
          </a:p>
          <a:p>
            <a:pPr algn="l"/>
            <a:r>
              <a:rPr lang="en-US" b="0" i="0" dirty="0">
                <a:solidFill>
                  <a:srgbClr val="D1D5DB"/>
                </a:solidFill>
                <a:effectLst/>
                <a:latin typeface="Söhne"/>
              </a:rPr>
              <a:t>As for the problems presented by the company, they are not provided in this text. However, the company may have concerns about the accuracy of the model or the interpretation of the lead scores. They may also have questions about the data used to build the model or the potential impact of changes in their business environment on the model's performance. It is important to address these issues in the PPT presentation and provide recommendations on how to overcome them.</a:t>
            </a:r>
          </a:p>
          <a:p>
            <a:pPr marL="0" indent="0">
              <a:buNone/>
            </a:pPr>
            <a:endParaRPr lang="en-IN" dirty="0"/>
          </a:p>
        </p:txBody>
      </p:sp>
    </p:spTree>
    <p:extLst>
      <p:ext uri="{BB962C8B-B14F-4D97-AF65-F5344CB8AC3E}">
        <p14:creationId xmlns:p14="http://schemas.microsoft.com/office/powerpoint/2010/main" val="182223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7CBE-42F1-CA45-9CAB-106630BBAC65}"/>
              </a:ext>
            </a:extLst>
          </p:cNvPr>
          <p:cNvSpPr>
            <a:spLocks noGrp="1"/>
          </p:cNvSpPr>
          <p:nvPr>
            <p:ph type="title"/>
          </p:nvPr>
        </p:nvSpPr>
        <p:spPr>
          <a:xfrm>
            <a:off x="913795" y="252308"/>
            <a:ext cx="8610600" cy="1293028"/>
          </a:xfrm>
        </p:spPr>
        <p:txBody>
          <a:bodyPr/>
          <a:lstStyle/>
          <a:p>
            <a:pPr algn="l"/>
            <a:r>
              <a:rPr lang="en-IN" b="1" u="sng" dirty="0">
                <a:solidFill>
                  <a:schemeClr val="tx2"/>
                </a:solidFill>
                <a:effectLst>
                  <a:outerShdw blurRad="38100" dist="38100" dir="2700000" algn="tl">
                    <a:srgbClr val="000000">
                      <a:alpha val="43137"/>
                    </a:srgbClr>
                  </a:outerShdw>
                </a:effectLst>
              </a:rPr>
              <a:t>STRATEGY</a:t>
            </a:r>
          </a:p>
        </p:txBody>
      </p:sp>
      <p:sp>
        <p:nvSpPr>
          <p:cNvPr id="3" name="Content Placeholder 2">
            <a:extLst>
              <a:ext uri="{FF2B5EF4-FFF2-40B4-BE49-F238E27FC236}">
                <a16:creationId xmlns:a16="http://schemas.microsoft.com/office/drawing/2014/main" id="{3F622DF2-9703-5CC4-DF16-E3D7B57E2BF3}"/>
              </a:ext>
            </a:extLst>
          </p:cNvPr>
          <p:cNvSpPr>
            <a:spLocks noGrp="1"/>
          </p:cNvSpPr>
          <p:nvPr>
            <p:ph idx="1"/>
          </p:nvPr>
        </p:nvSpPr>
        <p:spPr>
          <a:xfrm>
            <a:off x="913795" y="1545336"/>
            <a:ext cx="10353762" cy="4818888"/>
          </a:xfrm>
        </p:spPr>
        <p:txBody>
          <a:bodyPr>
            <a:normAutofit/>
          </a:bodyPr>
          <a:lstStyle/>
          <a:p>
            <a:r>
              <a:rPr lang="en-IN" dirty="0"/>
              <a:t>Import data </a:t>
            </a:r>
          </a:p>
          <a:p>
            <a:r>
              <a:rPr lang="en-IN" dirty="0"/>
              <a:t>Clean and prepare the acquired data for further analysis </a:t>
            </a:r>
          </a:p>
          <a:p>
            <a:r>
              <a:rPr lang="en-IN" dirty="0"/>
              <a:t>Exploratory data analysis for figuring out most helpful attributes for conversion </a:t>
            </a:r>
          </a:p>
          <a:p>
            <a:r>
              <a:rPr lang="en-IN" dirty="0"/>
              <a:t>Scaling features</a:t>
            </a:r>
          </a:p>
          <a:p>
            <a:r>
              <a:rPr lang="en-IN" dirty="0"/>
              <a:t>Prepare the data for modal building </a:t>
            </a:r>
          </a:p>
          <a:p>
            <a:r>
              <a:rPr lang="en-IN" dirty="0"/>
              <a:t>Build a logistic regression modal </a:t>
            </a:r>
          </a:p>
          <a:p>
            <a:r>
              <a:rPr lang="en-IN" dirty="0"/>
              <a:t>Assign a lead score for each leads</a:t>
            </a:r>
          </a:p>
          <a:p>
            <a:r>
              <a:rPr lang="en-IN" dirty="0"/>
              <a:t>Test the model on train set</a:t>
            </a:r>
          </a:p>
          <a:p>
            <a:r>
              <a:rPr lang="en-IN" dirty="0"/>
              <a:t>Evaluate model by different measures and metrics </a:t>
            </a:r>
          </a:p>
          <a:p>
            <a:r>
              <a:rPr lang="en-IN" dirty="0"/>
              <a:t>Test the model on test set</a:t>
            </a:r>
          </a:p>
          <a:p>
            <a:r>
              <a:rPr lang="en-IN" dirty="0"/>
              <a:t>Measure the accuracy of the model and other metrics for </a:t>
            </a:r>
            <a:r>
              <a:rPr lang="en-IN" dirty="0" err="1"/>
              <a:t>evalution</a:t>
            </a:r>
            <a:r>
              <a:rPr lang="en-IN" dirty="0"/>
              <a:t> </a:t>
            </a:r>
          </a:p>
        </p:txBody>
      </p:sp>
    </p:spTree>
    <p:extLst>
      <p:ext uri="{BB962C8B-B14F-4D97-AF65-F5344CB8AC3E}">
        <p14:creationId xmlns:p14="http://schemas.microsoft.com/office/powerpoint/2010/main" val="337641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EDA4D6D-8149-7671-FCC6-FDC98EFCEF54}"/>
              </a:ext>
            </a:extLst>
          </p:cNvPr>
          <p:cNvSpPr>
            <a:spLocks noGrp="1"/>
          </p:cNvSpPr>
          <p:nvPr>
            <p:ph type="title"/>
          </p:nvPr>
        </p:nvSpPr>
        <p:spPr>
          <a:xfrm>
            <a:off x="1819275" y="49685"/>
            <a:ext cx="7752831" cy="667512"/>
          </a:xfrm>
        </p:spPr>
        <p:txBody>
          <a:bodyPr/>
          <a:lstStyle/>
          <a:p>
            <a:r>
              <a:rPr lang="en-IN" b="1" u="sng" dirty="0"/>
              <a:t>Exploratory data analysis</a:t>
            </a:r>
          </a:p>
        </p:txBody>
      </p:sp>
      <p:sp>
        <p:nvSpPr>
          <p:cNvPr id="8" name="Text Placeholder 7">
            <a:extLst>
              <a:ext uri="{FF2B5EF4-FFF2-40B4-BE49-F238E27FC236}">
                <a16:creationId xmlns:a16="http://schemas.microsoft.com/office/drawing/2014/main" id="{6D5823F7-94CE-6A0C-2C7A-4E74C0BD766E}"/>
              </a:ext>
            </a:extLst>
          </p:cNvPr>
          <p:cNvSpPr>
            <a:spLocks noGrp="1"/>
          </p:cNvSpPr>
          <p:nvPr>
            <p:ph type="body" idx="1"/>
          </p:nvPr>
        </p:nvSpPr>
        <p:spPr>
          <a:xfrm>
            <a:off x="6172200" y="915186"/>
            <a:ext cx="5789997" cy="667512"/>
          </a:xfrm>
        </p:spPr>
        <p:txBody>
          <a:bodyPr>
            <a:normAutofit/>
          </a:bodyPr>
          <a:lstStyle/>
          <a:p>
            <a:r>
              <a:rPr lang="en-IN" b="1" dirty="0">
                <a:solidFill>
                  <a:schemeClr val="tx2"/>
                </a:solidFill>
              </a:rPr>
              <a:t>LEAD SOURCE VS CONVERTED</a:t>
            </a:r>
          </a:p>
        </p:txBody>
      </p:sp>
      <p:sp>
        <p:nvSpPr>
          <p:cNvPr id="19" name="Content Placeholder 18">
            <a:extLst>
              <a:ext uri="{FF2B5EF4-FFF2-40B4-BE49-F238E27FC236}">
                <a16:creationId xmlns:a16="http://schemas.microsoft.com/office/drawing/2014/main" id="{8C37ED0E-DF3F-647B-8326-735999C994A5}"/>
              </a:ext>
            </a:extLst>
          </p:cNvPr>
          <p:cNvSpPr>
            <a:spLocks noGrp="1"/>
          </p:cNvSpPr>
          <p:nvPr>
            <p:ph sz="half" idx="2"/>
          </p:nvPr>
        </p:nvSpPr>
        <p:spPr>
          <a:xfrm>
            <a:off x="6172200" y="4270248"/>
            <a:ext cx="5789997" cy="2258568"/>
          </a:xfrm>
        </p:spPr>
        <p:txBody>
          <a:bodyPr>
            <a:normAutofit/>
          </a:bodyPr>
          <a:lstStyle/>
          <a:p>
            <a:pPr marL="0" indent="0">
              <a:buNone/>
            </a:pPr>
            <a:r>
              <a:rPr lang="en-US" b="0" i="0" dirty="0">
                <a:solidFill>
                  <a:srgbClr val="D1D5DB"/>
                </a:solidFill>
                <a:effectLst/>
                <a:latin typeface="Söhne"/>
              </a:rPr>
              <a:t>In the context of this case study, "Do not email" refers to leads who have explicitly opted out of receiving emails from X Education. The variable "converted" refers to whether or not a lead has become a paying customer.</a:t>
            </a:r>
            <a:endParaRPr lang="en-IN" dirty="0"/>
          </a:p>
        </p:txBody>
      </p:sp>
      <p:sp>
        <p:nvSpPr>
          <p:cNvPr id="9" name="Content Placeholder 8">
            <a:extLst>
              <a:ext uri="{FF2B5EF4-FFF2-40B4-BE49-F238E27FC236}">
                <a16:creationId xmlns:a16="http://schemas.microsoft.com/office/drawing/2014/main" id="{592BFA81-B566-D886-580A-A97FACA126AA}"/>
              </a:ext>
            </a:extLst>
          </p:cNvPr>
          <p:cNvSpPr>
            <a:spLocks noGrp="1"/>
          </p:cNvSpPr>
          <p:nvPr>
            <p:ph sz="quarter" idx="4"/>
          </p:nvPr>
        </p:nvSpPr>
        <p:spPr>
          <a:xfrm>
            <a:off x="6153912" y="1681496"/>
            <a:ext cx="5789997" cy="1993392"/>
          </a:xfrm>
        </p:spPr>
        <p:txBody>
          <a:bodyPr>
            <a:normAutofit/>
          </a:bodyPr>
          <a:lstStyle/>
          <a:p>
            <a:pPr marL="0" indent="0">
              <a:buNone/>
            </a:pPr>
            <a:r>
              <a:rPr lang="en-US" dirty="0"/>
              <a:t>The lead source is the channel or method through which a lead is generated, such as through a Google search, a referral, or by filling out a form on the company's website. On the other hand, converted refers to whether or not a lead has actually become a paying customer.</a:t>
            </a:r>
          </a:p>
          <a:p>
            <a:endParaRPr lang="en-IN" dirty="0"/>
          </a:p>
        </p:txBody>
      </p:sp>
      <p:sp>
        <p:nvSpPr>
          <p:cNvPr id="24" name="Text Placeholder 7">
            <a:extLst>
              <a:ext uri="{FF2B5EF4-FFF2-40B4-BE49-F238E27FC236}">
                <a16:creationId xmlns:a16="http://schemas.microsoft.com/office/drawing/2014/main" id="{3E757286-2D78-0986-0CA9-3C4485F2F1C8}"/>
              </a:ext>
            </a:extLst>
          </p:cNvPr>
          <p:cNvSpPr txBox="1">
            <a:spLocks/>
          </p:cNvSpPr>
          <p:nvPr/>
        </p:nvSpPr>
        <p:spPr>
          <a:xfrm>
            <a:off x="6522460" y="3072384"/>
            <a:ext cx="5789997" cy="1097280"/>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2400" b="1"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dirty="0">
                <a:solidFill>
                  <a:schemeClr val="tx2"/>
                </a:solidFill>
              </a:rPr>
              <a:t>DO NOT EMAIL VS CONVERTED</a:t>
            </a:r>
          </a:p>
        </p:txBody>
      </p:sp>
      <p:sp>
        <p:nvSpPr>
          <p:cNvPr id="25" name="TextBox 24">
            <a:extLst>
              <a:ext uri="{FF2B5EF4-FFF2-40B4-BE49-F238E27FC236}">
                <a16:creationId xmlns:a16="http://schemas.microsoft.com/office/drawing/2014/main" id="{BC537612-39B6-8DE9-6AA3-61BF9D66DD39}"/>
              </a:ext>
            </a:extLst>
          </p:cNvPr>
          <p:cNvSpPr txBox="1"/>
          <p:nvPr/>
        </p:nvSpPr>
        <p:spPr>
          <a:xfrm>
            <a:off x="1481328" y="1161288"/>
            <a:ext cx="184731" cy="369332"/>
          </a:xfrm>
          <a:prstGeom prst="rect">
            <a:avLst/>
          </a:prstGeom>
          <a:noFill/>
        </p:spPr>
        <p:txBody>
          <a:bodyPr wrap="none" rtlCol="0">
            <a:spAutoFit/>
          </a:bodyPr>
          <a:lstStyle/>
          <a:p>
            <a:endParaRPr lang="en-IN" dirty="0"/>
          </a:p>
        </p:txBody>
      </p:sp>
      <p:sp>
        <p:nvSpPr>
          <p:cNvPr id="2" name="Content Placeholder 8">
            <a:extLst>
              <a:ext uri="{FF2B5EF4-FFF2-40B4-BE49-F238E27FC236}">
                <a16:creationId xmlns:a16="http://schemas.microsoft.com/office/drawing/2014/main" id="{59F7FC62-996D-492C-D228-B44171118DD0}"/>
              </a:ext>
            </a:extLst>
          </p:cNvPr>
          <p:cNvSpPr txBox="1">
            <a:spLocks/>
          </p:cNvSpPr>
          <p:nvPr/>
        </p:nvSpPr>
        <p:spPr>
          <a:xfrm>
            <a:off x="248091" y="1186720"/>
            <a:ext cx="5924109" cy="47560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endParaRPr lang="en-IN" dirty="0"/>
          </a:p>
        </p:txBody>
      </p:sp>
      <p:pic>
        <p:nvPicPr>
          <p:cNvPr id="4" name="Picture 3" descr="Chart, bar chart, waterfall chart&#10;&#10;Description automatically generated">
            <a:extLst>
              <a:ext uri="{FF2B5EF4-FFF2-40B4-BE49-F238E27FC236}">
                <a16:creationId xmlns:a16="http://schemas.microsoft.com/office/drawing/2014/main" id="{DE325F34-C58E-FC2F-0F48-A8FCEF6D4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19" y="3114532"/>
            <a:ext cx="5501381" cy="3412497"/>
          </a:xfrm>
          <a:prstGeom prst="rect">
            <a:avLst/>
          </a:prstGeom>
        </p:spPr>
      </p:pic>
      <p:pic>
        <p:nvPicPr>
          <p:cNvPr id="6" name="Picture 5" descr="Chart&#10;&#10;Description automatically generated">
            <a:extLst>
              <a:ext uri="{FF2B5EF4-FFF2-40B4-BE49-F238E27FC236}">
                <a16:creationId xmlns:a16="http://schemas.microsoft.com/office/drawing/2014/main" id="{7CD855FC-D126-A7BF-8675-6CAD95E5C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49" y="849606"/>
            <a:ext cx="5465740" cy="1993392"/>
          </a:xfrm>
          <a:prstGeom prst="rect">
            <a:avLst/>
          </a:prstGeom>
        </p:spPr>
      </p:pic>
    </p:spTree>
    <p:extLst>
      <p:ext uri="{BB962C8B-B14F-4D97-AF65-F5344CB8AC3E}">
        <p14:creationId xmlns:p14="http://schemas.microsoft.com/office/powerpoint/2010/main" val="319877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1F299-D50B-F274-33CF-ECB45AA6D498}"/>
              </a:ext>
            </a:extLst>
          </p:cNvPr>
          <p:cNvSpPr>
            <a:spLocks noGrp="1"/>
          </p:cNvSpPr>
          <p:nvPr>
            <p:ph type="title"/>
          </p:nvPr>
        </p:nvSpPr>
        <p:spPr>
          <a:xfrm>
            <a:off x="6096000" y="1173267"/>
            <a:ext cx="6739127" cy="688847"/>
          </a:xfrm>
          <a:noFill/>
        </p:spPr>
        <p:txBody>
          <a:bodyPr>
            <a:normAutofit/>
          </a:bodyPr>
          <a:lstStyle/>
          <a:p>
            <a:pPr algn="l"/>
            <a:r>
              <a:rPr lang="en-IN" sz="2800" b="1" dirty="0"/>
              <a:t>LAST ACTIVE VS CONVERTED</a:t>
            </a:r>
          </a:p>
        </p:txBody>
      </p:sp>
      <p:sp>
        <p:nvSpPr>
          <p:cNvPr id="5" name="Content Placeholder 4">
            <a:extLst>
              <a:ext uri="{FF2B5EF4-FFF2-40B4-BE49-F238E27FC236}">
                <a16:creationId xmlns:a16="http://schemas.microsoft.com/office/drawing/2014/main" id="{8A2117FF-5142-9A5B-BC6B-7FE2A5C041F6}"/>
              </a:ext>
            </a:extLst>
          </p:cNvPr>
          <p:cNvSpPr>
            <a:spLocks noGrp="1"/>
          </p:cNvSpPr>
          <p:nvPr>
            <p:ph idx="1"/>
          </p:nvPr>
        </p:nvSpPr>
        <p:spPr>
          <a:xfrm>
            <a:off x="6096000" y="1724525"/>
            <a:ext cx="5961889" cy="4511040"/>
          </a:xfrm>
        </p:spPr>
        <p:txBody>
          <a:bodyPr/>
          <a:lstStyle/>
          <a:p>
            <a:pPr marL="0" indent="0">
              <a:buNone/>
            </a:pPr>
            <a:r>
              <a:rPr lang="en-IN" dirty="0"/>
              <a:t>SMS has shown to be a promising method for getting higher confirmed leads, emails also has high conversions. </a:t>
            </a:r>
          </a:p>
          <a:p>
            <a:endParaRPr lang="en-IN" dirty="0"/>
          </a:p>
          <a:p>
            <a:pPr marL="0" indent="0">
              <a:buNone/>
            </a:pPr>
            <a:endParaRPr lang="en-IN" dirty="0"/>
          </a:p>
          <a:p>
            <a:pPr marL="0" indent="0">
              <a:buNone/>
            </a:pPr>
            <a:r>
              <a:rPr lang="en-IN" sz="2800" b="1" dirty="0"/>
              <a:t>DO NOT CALL VS CONVERTED </a:t>
            </a:r>
          </a:p>
          <a:p>
            <a:pPr marL="0" indent="0">
              <a:buNone/>
            </a:pPr>
            <a:r>
              <a:rPr lang="en-IN" dirty="0"/>
              <a:t>Most lead prefer not to informed through phone</a:t>
            </a:r>
          </a:p>
        </p:txBody>
      </p:sp>
      <p:pic>
        <p:nvPicPr>
          <p:cNvPr id="3" name="Picture 2" descr="Chart, bar chart, waterfall chart&#10;&#10;Description automatically generated">
            <a:extLst>
              <a:ext uri="{FF2B5EF4-FFF2-40B4-BE49-F238E27FC236}">
                <a16:creationId xmlns:a16="http://schemas.microsoft.com/office/drawing/2014/main" id="{8BA95171-E4E4-16D3-6A33-DEC3B5D1C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40" y="3336566"/>
            <a:ext cx="5686364" cy="3232676"/>
          </a:xfrm>
          <a:prstGeom prst="rect">
            <a:avLst/>
          </a:prstGeom>
        </p:spPr>
      </p:pic>
      <p:pic>
        <p:nvPicPr>
          <p:cNvPr id="7" name="Picture 6" descr="Chart, bar chart, waterfall chart&#10;&#10;Description automatically generated">
            <a:extLst>
              <a:ext uri="{FF2B5EF4-FFF2-40B4-BE49-F238E27FC236}">
                <a16:creationId xmlns:a16="http://schemas.microsoft.com/office/drawing/2014/main" id="{FBCC72E7-7FEB-19BE-9AF5-985998DB8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39" y="288757"/>
            <a:ext cx="5686365" cy="2871537"/>
          </a:xfrm>
          <a:prstGeom prst="rect">
            <a:avLst/>
          </a:prstGeom>
        </p:spPr>
      </p:pic>
    </p:spTree>
    <p:extLst>
      <p:ext uri="{BB962C8B-B14F-4D97-AF65-F5344CB8AC3E}">
        <p14:creationId xmlns:p14="http://schemas.microsoft.com/office/powerpoint/2010/main" val="350725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A228C-83C3-F739-F935-7FE80D4C6987}"/>
              </a:ext>
            </a:extLst>
          </p:cNvPr>
          <p:cNvSpPr>
            <a:spLocks noGrp="1"/>
          </p:cNvSpPr>
          <p:nvPr>
            <p:ph idx="1"/>
          </p:nvPr>
        </p:nvSpPr>
        <p:spPr>
          <a:xfrm>
            <a:off x="7093060" y="1282325"/>
            <a:ext cx="5765917" cy="6322675"/>
          </a:xfrm>
        </p:spPr>
        <p:txBody>
          <a:bodyPr/>
          <a:lstStyle/>
          <a:p>
            <a:pPr marL="0" indent="0">
              <a:buNone/>
            </a:pPr>
            <a:r>
              <a:rPr lang="en-IN" sz="2400" b="1" dirty="0"/>
              <a:t>LAST NOTABLE ACTIVITY VS CONVERTED </a:t>
            </a:r>
          </a:p>
          <a:p>
            <a:pPr marL="0" indent="0">
              <a:buNone/>
            </a:pPr>
            <a:r>
              <a:rPr lang="en-IN" dirty="0"/>
              <a:t>Most leads are with message. Email also induce leads.</a:t>
            </a:r>
          </a:p>
          <a:p>
            <a:pPr marL="0" indent="0">
              <a:buNone/>
            </a:pPr>
            <a:endParaRPr lang="en-IN" dirty="0"/>
          </a:p>
          <a:p>
            <a:pPr marL="0" indent="0">
              <a:buNone/>
            </a:pPr>
            <a:endParaRPr lang="en-IN" dirty="0"/>
          </a:p>
          <a:p>
            <a:pPr marL="0" indent="0">
              <a:buNone/>
            </a:pPr>
            <a:endParaRPr lang="en-IN" dirty="0"/>
          </a:p>
          <a:p>
            <a:pPr marL="0" indent="0">
              <a:buNone/>
            </a:pPr>
            <a:r>
              <a:rPr lang="en-IN" sz="2300" b="1" dirty="0"/>
              <a:t>MASTERING INTERVEIW COPY VS CONVERTED</a:t>
            </a:r>
          </a:p>
          <a:p>
            <a:pPr marL="0" indent="0">
              <a:buNone/>
            </a:pPr>
            <a:endParaRPr lang="en-IN" dirty="0"/>
          </a:p>
          <a:p>
            <a:pPr marL="0" indent="0">
              <a:buNone/>
            </a:pPr>
            <a:r>
              <a:rPr lang="en-IN" dirty="0"/>
              <a:t>Leads prefer less copies of interviews</a:t>
            </a:r>
          </a:p>
        </p:txBody>
      </p:sp>
      <p:pic>
        <p:nvPicPr>
          <p:cNvPr id="4" name="Picture 3" descr="Chart, bar chart&#10;&#10;Description automatically generated">
            <a:extLst>
              <a:ext uri="{FF2B5EF4-FFF2-40B4-BE49-F238E27FC236}">
                <a16:creationId xmlns:a16="http://schemas.microsoft.com/office/drawing/2014/main" id="{03C45AEE-2A0D-000C-1A5F-16E88C3DD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22" y="352926"/>
            <a:ext cx="6769767" cy="3240506"/>
          </a:xfrm>
          <a:prstGeom prst="rect">
            <a:avLst/>
          </a:prstGeom>
        </p:spPr>
      </p:pic>
      <p:pic>
        <p:nvPicPr>
          <p:cNvPr id="6" name="Picture 5" descr="Chart, bar chart&#10;&#10;Description automatically generated">
            <a:extLst>
              <a:ext uri="{FF2B5EF4-FFF2-40B4-BE49-F238E27FC236}">
                <a16:creationId xmlns:a16="http://schemas.microsoft.com/office/drawing/2014/main" id="{7CE50A8B-5640-66BD-6654-A6480C0F4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58" y="3769895"/>
            <a:ext cx="6400800" cy="2735179"/>
          </a:xfrm>
          <a:prstGeom prst="rect">
            <a:avLst/>
          </a:prstGeom>
        </p:spPr>
      </p:pic>
    </p:spTree>
    <p:extLst>
      <p:ext uri="{BB962C8B-B14F-4D97-AF65-F5344CB8AC3E}">
        <p14:creationId xmlns:p14="http://schemas.microsoft.com/office/powerpoint/2010/main" val="77885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E5B4E-87C3-30F2-449E-E3D2B2DABA13}"/>
              </a:ext>
            </a:extLst>
          </p:cNvPr>
          <p:cNvSpPr>
            <a:spLocks noGrp="1"/>
          </p:cNvSpPr>
          <p:nvPr>
            <p:ph idx="1"/>
          </p:nvPr>
        </p:nvSpPr>
        <p:spPr>
          <a:xfrm>
            <a:off x="6096000" y="1200912"/>
            <a:ext cx="6073765" cy="6650736"/>
          </a:xfrm>
        </p:spPr>
        <p:txBody>
          <a:bodyPr/>
          <a:lstStyle/>
          <a:p>
            <a:pPr marL="0" indent="0">
              <a:buNone/>
            </a:pPr>
            <a:r>
              <a:rPr lang="en-IN" sz="2400" b="1" dirty="0"/>
              <a:t>SPECIALIZATION VS CONVERTED </a:t>
            </a:r>
          </a:p>
          <a:p>
            <a:pPr marL="0" indent="0">
              <a:buNone/>
            </a:pPr>
            <a:r>
              <a:rPr lang="en-IN" sz="1600" dirty="0"/>
              <a:t>Most of the lead have no information about specialization.</a:t>
            </a:r>
          </a:p>
          <a:p>
            <a:pPr marL="0" indent="0">
              <a:buNone/>
            </a:pPr>
            <a:r>
              <a:rPr lang="en-IN" sz="1600" dirty="0"/>
              <a:t>On the other hand,</a:t>
            </a:r>
          </a:p>
          <a:p>
            <a:pPr marL="0" indent="0">
              <a:buNone/>
            </a:pPr>
            <a:r>
              <a:rPr lang="en-IN" sz="1600" dirty="0"/>
              <a:t>Marketing management, human resources management has high conversion rates. People from these specializations can be promising lead </a:t>
            </a:r>
          </a:p>
          <a:p>
            <a:pPr marL="0" indent="0">
              <a:buNone/>
            </a:pPr>
            <a:endParaRPr lang="en-IN" dirty="0"/>
          </a:p>
          <a:p>
            <a:pPr marL="0" indent="0">
              <a:buNone/>
            </a:pPr>
            <a:r>
              <a:rPr lang="en-IN" dirty="0"/>
              <a:t> </a:t>
            </a:r>
          </a:p>
          <a:p>
            <a:pPr marL="0" indent="0">
              <a:buNone/>
            </a:pPr>
            <a:r>
              <a:rPr lang="en-IN" sz="2400" b="1" dirty="0"/>
              <a:t>LEAD ORIGEN VS CONVERTED </a:t>
            </a:r>
          </a:p>
          <a:p>
            <a:pPr marL="0" indent="0">
              <a:buNone/>
            </a:pPr>
            <a:r>
              <a:rPr lang="en-IN" dirty="0"/>
              <a:t> </a:t>
            </a:r>
            <a:r>
              <a:rPr lang="en-IN" sz="1800" dirty="0"/>
              <a:t>Landing page submission has had high lead conversion </a:t>
            </a:r>
          </a:p>
        </p:txBody>
      </p:sp>
      <p:pic>
        <p:nvPicPr>
          <p:cNvPr id="4" name="Picture 3" descr="Chart, bar chart&#10;&#10;Description automatically generated">
            <a:extLst>
              <a:ext uri="{FF2B5EF4-FFF2-40B4-BE49-F238E27FC236}">
                <a16:creationId xmlns:a16="http://schemas.microsoft.com/office/drawing/2014/main" id="{CA78B932-5E4F-1F59-43CC-B04B4401C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63" y="721895"/>
            <a:ext cx="5759116" cy="5852667"/>
          </a:xfrm>
          <a:prstGeom prst="rect">
            <a:avLst/>
          </a:prstGeom>
        </p:spPr>
      </p:pic>
    </p:spTree>
    <p:extLst>
      <p:ext uri="{BB962C8B-B14F-4D97-AF65-F5344CB8AC3E}">
        <p14:creationId xmlns:p14="http://schemas.microsoft.com/office/powerpoint/2010/main" val="37816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92ABA-774E-4A8F-E4B9-90E9FA996B35}"/>
              </a:ext>
            </a:extLst>
          </p:cNvPr>
          <p:cNvSpPr>
            <a:spLocks noGrp="1"/>
          </p:cNvSpPr>
          <p:nvPr>
            <p:ph idx="1"/>
          </p:nvPr>
        </p:nvSpPr>
        <p:spPr>
          <a:xfrm>
            <a:off x="6099948" y="1417320"/>
            <a:ext cx="6092052" cy="6656832"/>
          </a:xfrm>
        </p:spPr>
        <p:txBody>
          <a:bodyPr/>
          <a:lstStyle/>
          <a:p>
            <a:pPr marL="0" indent="0">
              <a:buNone/>
            </a:pPr>
            <a:r>
              <a:rPr lang="en-IN" sz="2400" b="1" dirty="0"/>
              <a:t>SEARCH VS CONVERTED </a:t>
            </a:r>
          </a:p>
          <a:p>
            <a:pPr marL="0" indent="0">
              <a:buNone/>
            </a:pPr>
            <a:r>
              <a:rPr lang="en-IN" dirty="0"/>
              <a:t>The above graph shows search are not good source of leads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2400" b="1" dirty="0"/>
              <a:t>NEWSPAPER  VS CONVERTED</a:t>
            </a:r>
          </a:p>
          <a:p>
            <a:pPr marL="0" indent="0">
              <a:buNone/>
            </a:pPr>
            <a:r>
              <a:rPr lang="en-IN" sz="2000" dirty="0"/>
              <a:t>NEWSPAPER</a:t>
            </a:r>
            <a:r>
              <a:rPr lang="en-IN" sz="2000" b="1" dirty="0"/>
              <a:t> </a:t>
            </a:r>
            <a:r>
              <a:rPr lang="en-IN" dirty="0"/>
              <a:t>do not have higher conversion rate</a:t>
            </a:r>
          </a:p>
        </p:txBody>
      </p:sp>
      <p:pic>
        <p:nvPicPr>
          <p:cNvPr id="4" name="Picture 3" descr="Chart, bar chart&#10;&#10;Description automatically generated">
            <a:extLst>
              <a:ext uri="{FF2B5EF4-FFF2-40B4-BE49-F238E27FC236}">
                <a16:creationId xmlns:a16="http://schemas.microsoft.com/office/drawing/2014/main" id="{0CCCAFE7-E719-9B3D-E7F4-3399E32D8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6463"/>
            <a:ext cx="4764505" cy="3368842"/>
          </a:xfrm>
          <a:prstGeom prst="rect">
            <a:avLst/>
          </a:prstGeom>
        </p:spPr>
      </p:pic>
      <p:pic>
        <p:nvPicPr>
          <p:cNvPr id="6" name="Picture 5" descr="Chart, bar chart, waterfall chart&#10;&#10;Description automatically generated">
            <a:extLst>
              <a:ext uri="{FF2B5EF4-FFF2-40B4-BE49-F238E27FC236}">
                <a16:creationId xmlns:a16="http://schemas.microsoft.com/office/drawing/2014/main" id="{2EF74494-BDB9-D76A-6FDA-A80567982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3577390"/>
            <a:ext cx="4764505" cy="3104147"/>
          </a:xfrm>
          <a:prstGeom prst="rect">
            <a:avLst/>
          </a:prstGeom>
        </p:spPr>
      </p:pic>
    </p:spTree>
    <p:extLst>
      <p:ext uri="{BB962C8B-B14F-4D97-AF65-F5344CB8AC3E}">
        <p14:creationId xmlns:p14="http://schemas.microsoft.com/office/powerpoint/2010/main" val="974179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TotalTime>
  <Words>1188</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vt:lpstr>
      <vt:lpstr>Arial</vt:lpstr>
      <vt:lpstr>Century Gothic</vt:lpstr>
      <vt:lpstr>Söhne</vt:lpstr>
      <vt:lpstr>Wingdings 3</vt:lpstr>
      <vt:lpstr>Ion</vt:lpstr>
      <vt:lpstr>Lead Scoring Case Study</vt:lpstr>
      <vt:lpstr>Problem Statement</vt:lpstr>
      <vt:lpstr>GOALS OF CASE STYDY</vt:lpstr>
      <vt:lpstr>STRATEGY</vt:lpstr>
      <vt:lpstr>Exploratory data analysis</vt:lpstr>
      <vt:lpstr>LAST ACTIVE VS CONVERTED</vt:lpstr>
      <vt:lpstr>PowerPoint Presentation</vt:lpstr>
      <vt:lpstr>PowerPoint Presentation</vt:lpstr>
      <vt:lpstr>PowerPoint Presentation</vt:lpstr>
      <vt:lpstr>MODEL BULDING</vt:lpstr>
      <vt:lpstr>Model evolution (train)</vt:lpstr>
      <vt:lpstr>Model evaluation (test)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ANIMESH DAWN</dc:creator>
  <cp:lastModifiedBy>ANIMESH DAWN</cp:lastModifiedBy>
  <cp:revision>4</cp:revision>
  <dcterms:created xsi:type="dcterms:W3CDTF">2023-04-14T13:25:58Z</dcterms:created>
  <dcterms:modified xsi:type="dcterms:W3CDTF">2023-04-18T17:08:32Z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2023-04-14T16:11:52Z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bd8e39d6-0dda-4756-9f82-e6484629e658</vt:lpwstr>
  </property>
  <property fmtid="{D5CDD505-2E9C-101B-9397-08002B2CF9AE}" pid="7" name="MSIP_Label_defa4170-0d19-0005-0004-bc88714345d2_ActionId">
    <vt:lpwstr>41f5d883-3621-40c7-9df0-55af51d9abed</vt:lpwstr>
  </property>
  <property fmtid="{D5CDD505-2E9C-101B-9397-08002B2CF9AE}" pid="8" name="MSIP_Label_defa4170-0d19-0005-0004-bc88714345d2_ContentBits">
    <vt:lpwstr>0</vt:lpwstr>
  </property>
</Properties>
</file>