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5" r:id="rId2"/>
    <p:sldId id="256"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363335-4B0A-49DA-90CA-D74658963CFF}">
          <p14:sldIdLst>
            <p14:sldId id="265"/>
            <p14:sldId id="256"/>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7BD522-4998-4C56-BC2F-22DE131342B7}"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398436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BD522-4998-4C56-BC2F-22DE131342B7}"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271624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7BD522-4998-4C56-BC2F-22DE131342B7}"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2028626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A7BD522-4998-4C56-BC2F-22DE131342B7}"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35155-EDE7-4309-8C19-DE02A685725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70406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BD522-4998-4C56-BC2F-22DE131342B7}"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2779514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7BD522-4998-4C56-BC2F-22DE131342B7}" type="datetimeFigureOut">
              <a:rPr lang="en-IN" smtClean="0"/>
              <a:t>31-03-2021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1296390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A7BD522-4998-4C56-BC2F-22DE131342B7}" type="datetimeFigureOut">
              <a:rPr lang="en-IN" smtClean="0"/>
              <a:t>31-03-2021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1499686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BD522-4998-4C56-BC2F-22DE131342B7}"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521408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BD522-4998-4C56-BC2F-22DE131342B7}"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335229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A7BD522-4998-4C56-BC2F-22DE131342B7}"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167365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BD522-4998-4C56-BC2F-22DE131342B7}"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313924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BD522-4998-4C56-BC2F-22DE131342B7}"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4058423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BD522-4998-4C56-BC2F-22DE131342B7}" type="datetimeFigureOut">
              <a:rPr lang="en-IN" smtClean="0"/>
              <a:t>31-03-2021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1850876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A7BD522-4998-4C56-BC2F-22DE131342B7}" type="datetimeFigureOut">
              <a:rPr lang="en-IN" smtClean="0"/>
              <a:t>31-03-2021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361917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A7BD522-4998-4C56-BC2F-22DE131342B7}" type="datetimeFigureOut">
              <a:rPr lang="en-IN" smtClean="0"/>
              <a:t>31-03-2021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80255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A7BD522-4998-4C56-BC2F-22DE131342B7}" type="datetimeFigureOut">
              <a:rPr lang="en-IN" smtClean="0"/>
              <a:t>31-03-2021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281312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BD522-4998-4C56-BC2F-22DE131342B7}"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D35155-EDE7-4309-8C19-DE02A685725E}" type="slidenum">
              <a:rPr lang="en-IN" smtClean="0"/>
              <a:t>‹#›</a:t>
            </a:fld>
            <a:endParaRPr lang="en-IN"/>
          </a:p>
        </p:txBody>
      </p:sp>
    </p:spTree>
    <p:extLst>
      <p:ext uri="{BB962C8B-B14F-4D97-AF65-F5344CB8AC3E}">
        <p14:creationId xmlns:p14="http://schemas.microsoft.com/office/powerpoint/2010/main" val="97073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A7BD522-4998-4C56-BC2F-22DE131342B7}" type="datetimeFigureOut">
              <a:rPr lang="en-IN" smtClean="0"/>
              <a:t>31-03-2021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6D35155-EDE7-4309-8C19-DE02A685725E}" type="slidenum">
              <a:rPr lang="en-IN" smtClean="0"/>
              <a:t>‹#›</a:t>
            </a:fld>
            <a:endParaRPr lang="en-IN"/>
          </a:p>
        </p:txBody>
      </p:sp>
    </p:spTree>
    <p:extLst>
      <p:ext uri="{BB962C8B-B14F-4D97-AF65-F5344CB8AC3E}">
        <p14:creationId xmlns:p14="http://schemas.microsoft.com/office/powerpoint/2010/main" val="219965122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6E9B-C255-4C87-9DAF-E1ACEC4B0562}"/>
              </a:ext>
            </a:extLst>
          </p:cNvPr>
          <p:cNvSpPr>
            <a:spLocks noGrp="1"/>
          </p:cNvSpPr>
          <p:nvPr>
            <p:ph type="title"/>
          </p:nvPr>
        </p:nvSpPr>
        <p:spPr>
          <a:xfrm>
            <a:off x="1856640" y="0"/>
            <a:ext cx="5092906" cy="852854"/>
          </a:xfrm>
        </p:spPr>
        <p:txBody>
          <a:bodyPr/>
          <a:lstStyle/>
          <a:p>
            <a:r>
              <a:rPr lang="en-GB" dirty="0"/>
              <a:t>INTRODUCTION TO ML</a:t>
            </a:r>
            <a:endParaRPr lang="en-IN" dirty="0"/>
          </a:p>
        </p:txBody>
      </p:sp>
      <p:pic>
        <p:nvPicPr>
          <p:cNvPr id="6" name="Picture Placeholder 5">
            <a:extLst>
              <a:ext uri="{FF2B5EF4-FFF2-40B4-BE49-F238E27FC236}">
                <a16:creationId xmlns:a16="http://schemas.microsoft.com/office/drawing/2014/main" id="{99B8D79D-4869-44A2-8D29-A23BD7A57AC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8824" r="18824"/>
          <a:stretch>
            <a:fillRect/>
          </a:stretch>
        </p:blipFill>
        <p:spPr>
          <a:xfrm>
            <a:off x="6949545" y="1143000"/>
            <a:ext cx="4330985" cy="4572000"/>
          </a:xfrm>
        </p:spPr>
      </p:pic>
      <p:sp>
        <p:nvSpPr>
          <p:cNvPr id="4" name="Text Placeholder 3">
            <a:extLst>
              <a:ext uri="{FF2B5EF4-FFF2-40B4-BE49-F238E27FC236}">
                <a16:creationId xmlns:a16="http://schemas.microsoft.com/office/drawing/2014/main" id="{52786DC4-1B88-49D4-9112-EC4C50E21CC3}"/>
              </a:ext>
            </a:extLst>
          </p:cNvPr>
          <p:cNvSpPr>
            <a:spLocks noGrp="1"/>
          </p:cNvSpPr>
          <p:nvPr>
            <p:ph type="body" sz="half" idx="2"/>
          </p:nvPr>
        </p:nvSpPr>
        <p:spPr>
          <a:xfrm>
            <a:off x="773724" y="1345223"/>
            <a:ext cx="5466210" cy="4862146"/>
          </a:xfrm>
        </p:spPr>
        <p:txBody>
          <a:bodyPr>
            <a:normAutofit lnSpcReduction="10000"/>
          </a:bodyPr>
          <a:lstStyle/>
          <a:p>
            <a:r>
              <a:rPr lang="en-GB" dirty="0"/>
              <a:t> </a:t>
            </a:r>
            <a:r>
              <a:rPr lang="en-GB" sz="2400" dirty="0"/>
              <a:t>Machine learning is a subfield of artificial intelligence (AI). The goal of machine learning generally is to understand the structure of data and fit that data into models that can be understood and utilized by people.</a:t>
            </a:r>
          </a:p>
          <a:p>
            <a:r>
              <a:rPr lang="en-GB" sz="2400" dirty="0"/>
              <a:t> Any technology user today has benefitted from machine learning. Facial recognition technology allows social media platforms to help users tag and share photos of friends.</a:t>
            </a:r>
            <a:endParaRPr lang="en-IN" sz="2400" dirty="0"/>
          </a:p>
        </p:txBody>
      </p:sp>
    </p:spTree>
    <p:extLst>
      <p:ext uri="{BB962C8B-B14F-4D97-AF65-F5344CB8AC3E}">
        <p14:creationId xmlns:p14="http://schemas.microsoft.com/office/powerpoint/2010/main" val="2290563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01A46-002C-4F10-ADC4-F01F92B8195C}"/>
              </a:ext>
            </a:extLst>
          </p:cNvPr>
          <p:cNvSpPr>
            <a:spLocks noGrp="1"/>
          </p:cNvSpPr>
          <p:nvPr>
            <p:ph type="title"/>
          </p:nvPr>
        </p:nvSpPr>
        <p:spPr>
          <a:xfrm>
            <a:off x="4129881" y="781171"/>
            <a:ext cx="3932237" cy="211015"/>
          </a:xfrm>
        </p:spPr>
        <p:txBody>
          <a:bodyPr>
            <a:normAutofit fontScale="90000"/>
          </a:bodyPr>
          <a:lstStyle/>
          <a:p>
            <a:r>
              <a:rPr lang="en-GB" dirty="0"/>
              <a:t>FACE RECOGNITION</a:t>
            </a:r>
            <a:endParaRPr lang="en-IN" dirty="0"/>
          </a:p>
        </p:txBody>
      </p:sp>
      <p:pic>
        <p:nvPicPr>
          <p:cNvPr id="15" name="Picture Placeholder 14">
            <a:extLst>
              <a:ext uri="{FF2B5EF4-FFF2-40B4-BE49-F238E27FC236}">
                <a16:creationId xmlns:a16="http://schemas.microsoft.com/office/drawing/2014/main" id="{D04D665B-1833-4E70-8886-FE79E5AD920B}"/>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2699" t="4829" r="-445" b="-4829"/>
          <a:stretch/>
        </p:blipFill>
        <p:spPr>
          <a:xfrm>
            <a:off x="5767754" y="1143000"/>
            <a:ext cx="6101861" cy="5307890"/>
          </a:xfrm>
        </p:spPr>
      </p:pic>
      <p:sp>
        <p:nvSpPr>
          <p:cNvPr id="3" name="Subtitle 2">
            <a:extLst>
              <a:ext uri="{FF2B5EF4-FFF2-40B4-BE49-F238E27FC236}">
                <a16:creationId xmlns:a16="http://schemas.microsoft.com/office/drawing/2014/main" id="{F61FCDA9-0392-48AF-A4BC-79FE330A0C6E}"/>
              </a:ext>
            </a:extLst>
          </p:cNvPr>
          <p:cNvSpPr>
            <a:spLocks noGrp="1"/>
          </p:cNvSpPr>
          <p:nvPr>
            <p:ph type="body" sz="half" idx="2"/>
          </p:nvPr>
        </p:nvSpPr>
        <p:spPr>
          <a:xfrm>
            <a:off x="394334" y="864333"/>
            <a:ext cx="5169876" cy="5644661"/>
          </a:xfrm>
        </p:spPr>
        <p:txBody>
          <a:bodyPr>
            <a:normAutofit fontScale="85000" lnSpcReduction="10000"/>
          </a:bodyPr>
          <a:lstStyle/>
          <a:p>
            <a:r>
              <a:rPr lang="en-GB" sz="2400" dirty="0"/>
              <a:t>Face recognition is rapidly developing and widely applied aspect of biometric technologies. It is widely used in forensics ,criminal </a:t>
            </a:r>
            <a:r>
              <a:rPr lang="en-GB" sz="2400" dirty="0" err="1"/>
              <a:t>identification,face</a:t>
            </a:r>
            <a:r>
              <a:rPr lang="en-GB" sz="2400" dirty="0"/>
              <a:t> lock screen etc.</a:t>
            </a:r>
          </a:p>
          <a:p>
            <a:endParaRPr lang="en-GB" sz="2400" dirty="0"/>
          </a:p>
          <a:p>
            <a:r>
              <a:rPr lang="en-GB" sz="2400" dirty="0"/>
              <a:t>      The recent advent of </a:t>
            </a:r>
            <a:r>
              <a:rPr lang="en-GB" sz="2400" dirty="0" err="1"/>
              <a:t>affordable,powerful</a:t>
            </a:r>
            <a:r>
              <a:rPr lang="en-GB" sz="2400" dirty="0"/>
              <a:t> GPUs and creation of huge </a:t>
            </a:r>
            <a:r>
              <a:rPr lang="en-GB" sz="2400" dirty="0" err="1"/>
              <a:t>fac</a:t>
            </a:r>
            <a:r>
              <a:rPr lang="en-GB" sz="2400" dirty="0"/>
              <a:t> databases for all aspects of face recognition </a:t>
            </a:r>
            <a:r>
              <a:rPr lang="en-GB" sz="2400" dirty="0" err="1"/>
              <a:t>tasks,ranging</a:t>
            </a:r>
            <a:r>
              <a:rPr lang="en-GB" sz="2400" dirty="0"/>
              <a:t> from detection and </a:t>
            </a:r>
            <a:r>
              <a:rPr lang="en-GB" sz="2400" dirty="0" err="1"/>
              <a:t>preprocessing</a:t>
            </a:r>
            <a:r>
              <a:rPr lang="en-GB" sz="2400" dirty="0"/>
              <a:t> to feature representation and classification in verification and identification solutions.</a:t>
            </a:r>
          </a:p>
          <a:p>
            <a:endParaRPr lang="en-GB" sz="2400" dirty="0"/>
          </a:p>
          <a:p>
            <a:r>
              <a:rPr lang="en-GB" sz="2400" dirty="0"/>
              <a:t>Today we will be discussing different methods of face recognition methods</a:t>
            </a:r>
            <a:r>
              <a:rPr lang="en-GB" dirty="0"/>
              <a:t>.</a:t>
            </a:r>
            <a:endParaRPr lang="en-IN" dirty="0"/>
          </a:p>
        </p:txBody>
      </p:sp>
    </p:spTree>
    <p:extLst>
      <p:ext uri="{BB962C8B-B14F-4D97-AF65-F5344CB8AC3E}">
        <p14:creationId xmlns:p14="http://schemas.microsoft.com/office/powerpoint/2010/main" val="231716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FB520-8188-4FC3-9FE2-4920527089C7}"/>
              </a:ext>
            </a:extLst>
          </p:cNvPr>
          <p:cNvSpPr>
            <a:spLocks noGrp="1"/>
          </p:cNvSpPr>
          <p:nvPr>
            <p:ph type="title"/>
          </p:nvPr>
        </p:nvSpPr>
        <p:spPr>
          <a:xfrm>
            <a:off x="2384830" y="-132870"/>
            <a:ext cx="5092906" cy="1574808"/>
          </a:xfrm>
        </p:spPr>
        <p:txBody>
          <a:bodyPr>
            <a:normAutofit/>
          </a:bodyPr>
          <a:lstStyle/>
          <a:p>
            <a:r>
              <a:rPr lang="en-GB" dirty="0"/>
              <a:t>METHODS FOR FACE RECOGNITION</a:t>
            </a:r>
            <a:endParaRPr lang="en-IN" dirty="0"/>
          </a:p>
        </p:txBody>
      </p:sp>
      <p:pic>
        <p:nvPicPr>
          <p:cNvPr id="6" name="Picture Placeholder 5">
            <a:extLst>
              <a:ext uri="{FF2B5EF4-FFF2-40B4-BE49-F238E27FC236}">
                <a16:creationId xmlns:a16="http://schemas.microsoft.com/office/drawing/2014/main" id="{D602138B-2530-4C58-B340-6F2496D1CDA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60854" r="4709"/>
          <a:stretch/>
        </p:blipFill>
        <p:spPr>
          <a:xfrm>
            <a:off x="6981092" y="1143000"/>
            <a:ext cx="3168854" cy="4572000"/>
          </a:xfrm>
        </p:spPr>
      </p:pic>
      <p:sp>
        <p:nvSpPr>
          <p:cNvPr id="3" name="Content Placeholder 2">
            <a:extLst>
              <a:ext uri="{FF2B5EF4-FFF2-40B4-BE49-F238E27FC236}">
                <a16:creationId xmlns:a16="http://schemas.microsoft.com/office/drawing/2014/main" id="{D5CDF37D-ACA5-48C5-A710-F52347CE6AA2}"/>
              </a:ext>
            </a:extLst>
          </p:cNvPr>
          <p:cNvSpPr>
            <a:spLocks noGrp="1"/>
          </p:cNvSpPr>
          <p:nvPr>
            <p:ph type="body" sz="half" idx="2"/>
          </p:nvPr>
        </p:nvSpPr>
        <p:spPr>
          <a:xfrm>
            <a:off x="439617" y="1521070"/>
            <a:ext cx="5861864" cy="4844561"/>
          </a:xfrm>
        </p:spPr>
        <p:txBody>
          <a:bodyPr>
            <a:normAutofit lnSpcReduction="10000"/>
          </a:bodyPr>
          <a:lstStyle/>
          <a:p>
            <a:r>
              <a:rPr lang="en-GB" sz="1800" b="1" i="1" u="sng" dirty="0"/>
              <a:t>EIGENFACE-</a:t>
            </a:r>
            <a:r>
              <a:rPr lang="en-GB" sz="1800" dirty="0"/>
              <a:t>the eigenface method is one of the generally used algorithms for face recognition. Eigenfaces are the principal components that divide face into feature vector. The feature vector information can be obtained from covariance matrix. The faces are </a:t>
            </a:r>
            <a:r>
              <a:rPr lang="en-GB" sz="1800" dirty="0" err="1"/>
              <a:t>charecterised</a:t>
            </a:r>
            <a:r>
              <a:rPr lang="en-GB" sz="1800" dirty="0"/>
              <a:t> by linear combination of highest eigenvalues. Each face can be considered as linear combination of </a:t>
            </a:r>
            <a:r>
              <a:rPr lang="en-GB" sz="1800" dirty="0" err="1"/>
              <a:t>eigenvalues.because</a:t>
            </a:r>
            <a:r>
              <a:rPr lang="en-GB" sz="1800" dirty="0"/>
              <a:t> of the simplicity of this algorithm ,implementation of </a:t>
            </a:r>
            <a:r>
              <a:rPr lang="en-GB" sz="1800" dirty="0" err="1"/>
              <a:t>eagen</a:t>
            </a:r>
            <a:r>
              <a:rPr lang="en-GB" sz="1800" dirty="0"/>
              <a:t> face recognition is very easy. The accuracy of eigen face depends on many things. As it takes the pixel value as comparison for </a:t>
            </a:r>
            <a:r>
              <a:rPr lang="en-GB" sz="1800" dirty="0" err="1"/>
              <a:t>projection,the</a:t>
            </a:r>
            <a:r>
              <a:rPr lang="en-GB" sz="1800" dirty="0"/>
              <a:t> accuracy would decrease with varying light intensity. </a:t>
            </a:r>
            <a:r>
              <a:rPr lang="en-GB" sz="1800" dirty="0" err="1"/>
              <a:t>Preprocessing</a:t>
            </a:r>
            <a:r>
              <a:rPr lang="en-GB" sz="1800" dirty="0"/>
              <a:t> of image is required to obtain satisfactory result. The major drawback is that it is sensitive to lightening conditions. The size and location of each face image must remain similar to principle subspaces that contain most energy</a:t>
            </a:r>
            <a:r>
              <a:rPr lang="en-GB" dirty="0"/>
              <a:t>.</a:t>
            </a:r>
          </a:p>
          <a:p>
            <a:endParaRPr lang="en-IN" sz="3600" dirty="0"/>
          </a:p>
        </p:txBody>
      </p:sp>
    </p:spTree>
    <p:extLst>
      <p:ext uri="{BB962C8B-B14F-4D97-AF65-F5344CB8AC3E}">
        <p14:creationId xmlns:p14="http://schemas.microsoft.com/office/powerpoint/2010/main" val="14995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39BE-58F0-4AFF-9892-BCC023E0B7CD}"/>
              </a:ext>
            </a:extLst>
          </p:cNvPr>
          <p:cNvSpPr>
            <a:spLocks noGrp="1"/>
          </p:cNvSpPr>
          <p:nvPr>
            <p:ph type="title"/>
          </p:nvPr>
        </p:nvSpPr>
        <p:spPr>
          <a:xfrm>
            <a:off x="3053046" y="-141662"/>
            <a:ext cx="5092906" cy="1574808"/>
          </a:xfrm>
        </p:spPr>
        <p:txBody>
          <a:bodyPr>
            <a:normAutofit/>
          </a:bodyPr>
          <a:lstStyle/>
          <a:p>
            <a:r>
              <a:rPr lang="en-GB" dirty="0"/>
              <a:t>METHODS FOR FACE RECOGNITION</a:t>
            </a:r>
            <a:endParaRPr lang="en-IN" dirty="0"/>
          </a:p>
        </p:txBody>
      </p:sp>
      <p:sp>
        <p:nvSpPr>
          <p:cNvPr id="3" name="Content Placeholder 2">
            <a:extLst>
              <a:ext uri="{FF2B5EF4-FFF2-40B4-BE49-F238E27FC236}">
                <a16:creationId xmlns:a16="http://schemas.microsoft.com/office/drawing/2014/main" id="{1F1B6053-33F0-448A-8B7D-564FB32C49DB}"/>
              </a:ext>
            </a:extLst>
          </p:cNvPr>
          <p:cNvSpPr>
            <a:spLocks noGrp="1"/>
          </p:cNvSpPr>
          <p:nvPr>
            <p:ph type="body" sz="half" idx="2"/>
          </p:nvPr>
        </p:nvSpPr>
        <p:spPr>
          <a:xfrm>
            <a:off x="1154954" y="1732085"/>
            <a:ext cx="5084979" cy="4862146"/>
          </a:xfrm>
        </p:spPr>
        <p:txBody>
          <a:bodyPr>
            <a:normAutofit lnSpcReduction="10000"/>
          </a:bodyPr>
          <a:lstStyle/>
          <a:p>
            <a:pPr algn="ctr"/>
            <a:r>
              <a:rPr lang="en-GB" sz="1800" b="1" i="1" u="sng" dirty="0"/>
              <a:t>NEURAL NETWORKS-</a:t>
            </a:r>
            <a:r>
              <a:rPr lang="en-GB" sz="1800" dirty="0"/>
              <a:t>the neural networks are used in many applications like pattern recognition problems ,character </a:t>
            </a:r>
            <a:r>
              <a:rPr lang="en-GB" sz="1800" dirty="0" err="1"/>
              <a:t>recognition,object</a:t>
            </a:r>
            <a:r>
              <a:rPr lang="en-GB" sz="1800" dirty="0"/>
              <a:t> recognition and autonomous robot driving. The main objective of neural network in face recognition is the feasibility of training a system to capture the complex class of face patterns. The neural network are nonlinear in network so it is widely used technique for face recognition. It features a hierarchical set of layers and provides partial invariance to </a:t>
            </a:r>
            <a:r>
              <a:rPr lang="en-GB" sz="1800" dirty="0" err="1"/>
              <a:t>translational,scale,rotational</a:t>
            </a:r>
            <a:r>
              <a:rPr lang="en-GB" sz="1800" dirty="0"/>
              <a:t> and deformation. The disadvantage of neural networks is when the number of classes </a:t>
            </a:r>
            <a:r>
              <a:rPr lang="en-GB" sz="1800" dirty="0" err="1"/>
              <a:t>increases.A</a:t>
            </a:r>
            <a:r>
              <a:rPr lang="en-GB" sz="1800" dirty="0"/>
              <a:t> new approach to face detection with Gabor </a:t>
            </a:r>
            <a:r>
              <a:rPr lang="en-GB" sz="1800" dirty="0" err="1"/>
              <a:t>wavlets</a:t>
            </a:r>
            <a:r>
              <a:rPr lang="en-GB" sz="1800" dirty="0"/>
              <a:t> and feed forward neural networks is now presented</a:t>
            </a:r>
            <a:r>
              <a:rPr lang="en-GB" dirty="0"/>
              <a:t>.</a:t>
            </a:r>
            <a:endParaRPr lang="en-IN" dirty="0"/>
          </a:p>
        </p:txBody>
      </p:sp>
      <p:pic>
        <p:nvPicPr>
          <p:cNvPr id="11" name="Picture Placeholder 10">
            <a:extLst>
              <a:ext uri="{FF2B5EF4-FFF2-40B4-BE49-F238E27FC236}">
                <a16:creationId xmlns:a16="http://schemas.microsoft.com/office/drawing/2014/main" id="{730A8E61-B729-4F6B-B74D-45F6BB6EF6A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273" r="3273"/>
          <a:stretch>
            <a:fillRect/>
          </a:stretch>
        </p:blipFill>
        <p:spPr>
          <a:xfrm>
            <a:off x="8220807" y="1371600"/>
            <a:ext cx="3701561" cy="4572000"/>
          </a:xfrm>
        </p:spPr>
      </p:pic>
    </p:spTree>
    <p:extLst>
      <p:ext uri="{BB962C8B-B14F-4D97-AF65-F5344CB8AC3E}">
        <p14:creationId xmlns:p14="http://schemas.microsoft.com/office/powerpoint/2010/main" val="153023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32ED0-8547-448D-B50A-C3642024FF13}"/>
              </a:ext>
            </a:extLst>
          </p:cNvPr>
          <p:cNvSpPr>
            <a:spLocks noGrp="1"/>
          </p:cNvSpPr>
          <p:nvPr>
            <p:ph type="title"/>
          </p:nvPr>
        </p:nvSpPr>
        <p:spPr>
          <a:xfrm>
            <a:off x="2956330" y="158262"/>
            <a:ext cx="5092906" cy="1635369"/>
          </a:xfrm>
        </p:spPr>
        <p:txBody>
          <a:bodyPr>
            <a:normAutofit/>
          </a:bodyPr>
          <a:lstStyle/>
          <a:p>
            <a:r>
              <a:rPr lang="en-GB" dirty="0"/>
              <a:t>METHODS OR FACE RECOGNITION</a:t>
            </a:r>
            <a:endParaRPr lang="en-IN" dirty="0"/>
          </a:p>
        </p:txBody>
      </p:sp>
      <p:pic>
        <p:nvPicPr>
          <p:cNvPr id="6" name="Picture Placeholder 5">
            <a:extLst>
              <a:ext uri="{FF2B5EF4-FFF2-40B4-BE49-F238E27FC236}">
                <a16:creationId xmlns:a16="http://schemas.microsoft.com/office/drawing/2014/main" id="{A96CEC66-0AD6-4955-B483-0C4C1C15E3A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50192" r="-20192"/>
          <a:stretch/>
        </p:blipFill>
        <p:spPr>
          <a:xfrm>
            <a:off x="8906608" y="1371600"/>
            <a:ext cx="3757938" cy="4572000"/>
          </a:xfrm>
        </p:spPr>
      </p:pic>
      <p:sp>
        <p:nvSpPr>
          <p:cNvPr id="3" name="Content Placeholder 2">
            <a:extLst>
              <a:ext uri="{FF2B5EF4-FFF2-40B4-BE49-F238E27FC236}">
                <a16:creationId xmlns:a16="http://schemas.microsoft.com/office/drawing/2014/main" id="{BC3F2AB1-92C4-47BA-9962-0EA6CE0C8DE4}"/>
              </a:ext>
            </a:extLst>
          </p:cNvPr>
          <p:cNvSpPr>
            <a:spLocks noGrp="1"/>
          </p:cNvSpPr>
          <p:nvPr>
            <p:ph type="body" sz="half" idx="2"/>
          </p:nvPr>
        </p:nvSpPr>
        <p:spPr>
          <a:xfrm>
            <a:off x="883259" y="1793631"/>
            <a:ext cx="4948972" cy="4149968"/>
          </a:xfrm>
        </p:spPr>
        <p:txBody>
          <a:bodyPr>
            <a:noAutofit/>
          </a:bodyPr>
          <a:lstStyle/>
          <a:p>
            <a:pPr algn="ctr"/>
            <a:r>
              <a:rPr lang="en-GB" sz="1600" b="1" i="1" u="sng" dirty="0"/>
              <a:t>ELASTIC BUNCH GRAPH MATCHING-</a:t>
            </a:r>
            <a:r>
              <a:rPr lang="en-GB" sz="1600" dirty="0"/>
              <a:t>face recognition using elastic bunch graph matching is based on recognising faces by estimating a set of features using a data structure called the bunch </a:t>
            </a:r>
            <a:r>
              <a:rPr lang="en-GB" sz="1600" dirty="0" err="1"/>
              <a:t>graph.Same</a:t>
            </a:r>
            <a:r>
              <a:rPr lang="en-GB" sz="1600" dirty="0"/>
              <a:t> as for each query image , the landmarks are estimated and located using bunch graph. The feature are extracted by taking the number of instances of </a:t>
            </a:r>
            <a:r>
              <a:rPr lang="en-GB" sz="1600" dirty="0" err="1"/>
              <a:t>gabor</a:t>
            </a:r>
            <a:r>
              <a:rPr lang="en-GB" sz="1600" dirty="0"/>
              <a:t> filters which is called face graph. The </a:t>
            </a:r>
            <a:r>
              <a:rPr lang="en-GB" sz="1600" dirty="0" err="1"/>
              <a:t>macting</a:t>
            </a:r>
            <a:r>
              <a:rPr lang="en-GB" sz="1600" dirty="0"/>
              <a:t> percentage is calculated on the basis of similarity between face graph of database and query image . It uses elastic bunch graph to automatically locate points like </a:t>
            </a:r>
            <a:r>
              <a:rPr lang="en-GB" sz="1600" dirty="0" err="1"/>
              <a:t>eyes,nose,mouth,etc</a:t>
            </a:r>
            <a:r>
              <a:rPr lang="en-GB" sz="1600" dirty="0"/>
              <a:t> and recognise face according to these features. In its simplest version a single </a:t>
            </a:r>
            <a:r>
              <a:rPr lang="en-GB" sz="1600" dirty="0" err="1"/>
              <a:t>labled</a:t>
            </a:r>
            <a:r>
              <a:rPr lang="en-GB" sz="1600" dirty="0"/>
              <a:t> graph is matched onto an </a:t>
            </a:r>
            <a:r>
              <a:rPr lang="en-GB" sz="1600" dirty="0" err="1"/>
              <a:t>image.The</a:t>
            </a:r>
            <a:r>
              <a:rPr lang="en-GB" sz="1600" dirty="0"/>
              <a:t> disadvantage of this algorithm is that it is very sensitive to lightening conditions and a lot of graph have to be placed on face</a:t>
            </a:r>
            <a:r>
              <a:rPr lang="en-GB" sz="1800" dirty="0"/>
              <a:t>. </a:t>
            </a:r>
            <a:endParaRPr lang="en-IN" sz="1800" dirty="0"/>
          </a:p>
        </p:txBody>
      </p:sp>
    </p:spTree>
    <p:extLst>
      <p:ext uri="{BB962C8B-B14F-4D97-AF65-F5344CB8AC3E}">
        <p14:creationId xmlns:p14="http://schemas.microsoft.com/office/powerpoint/2010/main" val="394035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FF7A-A27B-443A-8024-82ACFB770AEF}"/>
              </a:ext>
            </a:extLst>
          </p:cNvPr>
          <p:cNvSpPr>
            <a:spLocks noGrp="1"/>
          </p:cNvSpPr>
          <p:nvPr>
            <p:ph type="title"/>
          </p:nvPr>
        </p:nvSpPr>
        <p:spPr>
          <a:xfrm>
            <a:off x="1811214" y="365126"/>
            <a:ext cx="9542585" cy="315912"/>
          </a:xfrm>
        </p:spPr>
        <p:txBody>
          <a:bodyPr>
            <a:normAutofit fontScale="90000"/>
          </a:bodyPr>
          <a:lstStyle/>
          <a:p>
            <a:r>
              <a:rPr lang="en-GB" dirty="0"/>
              <a:t>METHODS OR FACE RECOGNITION</a:t>
            </a:r>
            <a:endParaRPr lang="en-IN" dirty="0"/>
          </a:p>
        </p:txBody>
      </p:sp>
      <p:sp>
        <p:nvSpPr>
          <p:cNvPr id="3" name="Content Placeholder 2">
            <a:extLst>
              <a:ext uri="{FF2B5EF4-FFF2-40B4-BE49-F238E27FC236}">
                <a16:creationId xmlns:a16="http://schemas.microsoft.com/office/drawing/2014/main" id="{B252BADD-27A0-4DE8-9EF9-79F96BC53E9D}"/>
              </a:ext>
            </a:extLst>
          </p:cNvPr>
          <p:cNvSpPr>
            <a:spLocks noGrp="1"/>
          </p:cNvSpPr>
          <p:nvPr>
            <p:ph idx="1"/>
          </p:nvPr>
        </p:nvSpPr>
        <p:spPr/>
        <p:txBody>
          <a:bodyPr/>
          <a:lstStyle/>
          <a:p>
            <a:r>
              <a:rPr lang="en-GB" b="1" i="1" u="sng" dirty="0"/>
              <a:t>TEMPLATE MATCHING</a:t>
            </a:r>
            <a:r>
              <a:rPr lang="en-GB" dirty="0"/>
              <a:t>-in </a:t>
            </a:r>
            <a:r>
              <a:rPr lang="en-GB"/>
              <a:t>template matching </a:t>
            </a:r>
            <a:r>
              <a:rPr lang="en-GB" dirty="0"/>
              <a:t>we can exploit other face templates from different prospects to characterise single </a:t>
            </a:r>
            <a:r>
              <a:rPr lang="en-GB" dirty="0" err="1"/>
              <a:t>face.The</a:t>
            </a:r>
            <a:r>
              <a:rPr lang="en-GB" dirty="0"/>
              <a:t> grey levels that match face image can also be processed in proper </a:t>
            </a:r>
            <a:r>
              <a:rPr lang="en-GB" dirty="0" err="1"/>
              <a:t>format.Since</a:t>
            </a:r>
            <a:r>
              <a:rPr lang="en-GB" dirty="0"/>
              <a:t> the principal components are the linear combination of templates in data </a:t>
            </a:r>
            <a:r>
              <a:rPr lang="en-GB" dirty="0" err="1"/>
              <a:t>basis,the</a:t>
            </a:r>
            <a:r>
              <a:rPr lang="en-GB" dirty="0"/>
              <a:t> technique cannot achieve better results than correlation.one drawback of template making is its computation </a:t>
            </a:r>
            <a:r>
              <a:rPr lang="en-GB" dirty="0" err="1"/>
              <a:t>complexicity</a:t>
            </a:r>
            <a:r>
              <a:rPr lang="en-GB" dirty="0"/>
              <a:t>.</a:t>
            </a:r>
          </a:p>
          <a:p>
            <a:r>
              <a:rPr lang="en-GB" dirty="0"/>
              <a:t>IN SUMMARY,NO EXISTING TECHNIQUE IS FREE FROM LIMITATIONS AND FURTHUR EFFORTS ARE REQUIRED TO IMPROVE FACE RECOGNISATION TECHNIQUES.</a:t>
            </a:r>
            <a:endParaRPr lang="en-IN" dirty="0"/>
          </a:p>
        </p:txBody>
      </p:sp>
    </p:spTree>
    <p:extLst>
      <p:ext uri="{BB962C8B-B14F-4D97-AF65-F5344CB8AC3E}">
        <p14:creationId xmlns:p14="http://schemas.microsoft.com/office/powerpoint/2010/main" val="82165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15E1-81E0-4929-AAF9-D3B187B9E388}"/>
              </a:ext>
            </a:extLst>
          </p:cNvPr>
          <p:cNvSpPr>
            <a:spLocks noGrp="1"/>
          </p:cNvSpPr>
          <p:nvPr>
            <p:ph type="title"/>
          </p:nvPr>
        </p:nvSpPr>
        <p:spPr>
          <a:xfrm>
            <a:off x="3604846" y="365125"/>
            <a:ext cx="7748954" cy="426183"/>
          </a:xfrm>
        </p:spPr>
        <p:txBody>
          <a:bodyPr>
            <a:normAutofit fontScale="90000"/>
          </a:bodyPr>
          <a:lstStyle/>
          <a:p>
            <a:r>
              <a:rPr lang="en-GB" dirty="0"/>
              <a:t>CONCLUSION</a:t>
            </a:r>
            <a:endParaRPr lang="en-IN" dirty="0"/>
          </a:p>
        </p:txBody>
      </p:sp>
      <p:sp>
        <p:nvSpPr>
          <p:cNvPr id="3" name="Content Placeholder 2">
            <a:extLst>
              <a:ext uri="{FF2B5EF4-FFF2-40B4-BE49-F238E27FC236}">
                <a16:creationId xmlns:a16="http://schemas.microsoft.com/office/drawing/2014/main" id="{E0482CF2-1A1F-40BE-8F4C-BA91EAD1DDD0}"/>
              </a:ext>
            </a:extLst>
          </p:cNvPr>
          <p:cNvSpPr>
            <a:spLocks noGrp="1"/>
          </p:cNvSpPr>
          <p:nvPr>
            <p:ph idx="1"/>
          </p:nvPr>
        </p:nvSpPr>
        <p:spPr/>
        <p:txBody>
          <a:bodyPr/>
          <a:lstStyle/>
          <a:p>
            <a:r>
              <a:rPr lang="en-GB" dirty="0"/>
              <a:t>In recent years face </a:t>
            </a:r>
            <a:r>
              <a:rPr lang="en-GB" dirty="0" err="1"/>
              <a:t>reconition</a:t>
            </a:r>
            <a:r>
              <a:rPr lang="en-GB" dirty="0"/>
              <a:t> has received </a:t>
            </a:r>
            <a:r>
              <a:rPr lang="en-GB" dirty="0" err="1"/>
              <a:t>sustential</a:t>
            </a:r>
            <a:r>
              <a:rPr lang="en-GB" dirty="0"/>
              <a:t> attention from researchers in </a:t>
            </a:r>
            <a:r>
              <a:rPr lang="en-GB" dirty="0" err="1"/>
              <a:t>biometrics,pattern</a:t>
            </a:r>
            <a:r>
              <a:rPr lang="en-GB" dirty="0"/>
              <a:t> </a:t>
            </a:r>
            <a:r>
              <a:rPr lang="en-GB" dirty="0" err="1"/>
              <a:t>recognition,and</a:t>
            </a:r>
            <a:r>
              <a:rPr lang="en-GB" dirty="0"/>
              <a:t> computation vision communities. There are large number of commercial ,securities and forensic applications requiring the use of face recognition techniques. As we know , face recognition system is very important in our daily life ,it possesses a really great advantage. Among the whole types of biometric ,</a:t>
            </a:r>
            <a:r>
              <a:rPr lang="en-GB"/>
              <a:t>face recognition </a:t>
            </a:r>
            <a:r>
              <a:rPr lang="en-GB" dirty="0"/>
              <a:t>is most accurate .</a:t>
            </a:r>
            <a:endParaRPr lang="en-IN" dirty="0"/>
          </a:p>
        </p:txBody>
      </p:sp>
    </p:spTree>
    <p:extLst>
      <p:ext uri="{BB962C8B-B14F-4D97-AF65-F5344CB8AC3E}">
        <p14:creationId xmlns:p14="http://schemas.microsoft.com/office/powerpoint/2010/main" val="2534832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43B6-CBD5-448E-BC8C-D7C63661CF4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9D05266-7827-4931-9557-C2AE83515E7B}"/>
              </a:ext>
            </a:extLst>
          </p:cNvPr>
          <p:cNvSpPr>
            <a:spLocks noGrp="1"/>
          </p:cNvSpPr>
          <p:nvPr>
            <p:ph idx="1"/>
          </p:nvPr>
        </p:nvSpPr>
        <p:spPr>
          <a:xfrm>
            <a:off x="1622729" y="2430987"/>
            <a:ext cx="8946541" cy="4195481"/>
          </a:xfrm>
        </p:spPr>
        <p:txBody>
          <a:bodyPr/>
          <a:lstStyle/>
          <a:p>
            <a:r>
              <a:rPr lang="en-GB" sz="9600" dirty="0"/>
              <a:t>THANK YOU</a:t>
            </a:r>
          </a:p>
          <a:p>
            <a:endParaRPr lang="en-IN" dirty="0"/>
          </a:p>
        </p:txBody>
      </p:sp>
    </p:spTree>
    <p:extLst>
      <p:ext uri="{BB962C8B-B14F-4D97-AF65-F5344CB8AC3E}">
        <p14:creationId xmlns:p14="http://schemas.microsoft.com/office/powerpoint/2010/main" val="3445426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484</TotalTime>
  <Words>748</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INTRODUCTION TO ML</vt:lpstr>
      <vt:lpstr>FACE RECOGNITION</vt:lpstr>
      <vt:lpstr>METHODS FOR FACE RECOGNITION</vt:lpstr>
      <vt:lpstr>METHODS FOR FACE RECOGNITION</vt:lpstr>
      <vt:lpstr>METHODS OR FACE RECOGNITION</vt:lpstr>
      <vt:lpstr>METHODS OR FACE RECOGNITION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RECOGNISATION</dc:title>
  <dc:creator>Aditi Shandyal</dc:creator>
  <cp:lastModifiedBy>Aditi Shandyal</cp:lastModifiedBy>
  <cp:revision>25</cp:revision>
  <dcterms:created xsi:type="dcterms:W3CDTF">2021-03-30T16:30:53Z</dcterms:created>
  <dcterms:modified xsi:type="dcterms:W3CDTF">2021-03-31T06:35:10Z</dcterms:modified>
</cp:coreProperties>
</file>