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92" r:id="rId2"/>
    <p:sldId id="258" r:id="rId3"/>
    <p:sldId id="259" r:id="rId4"/>
    <p:sldId id="260" r:id="rId5"/>
    <p:sldId id="261" r:id="rId6"/>
    <p:sldId id="274" r:id="rId7"/>
    <p:sldId id="275" r:id="rId8"/>
    <p:sldId id="276" r:id="rId9"/>
    <p:sldId id="282" r:id="rId10"/>
    <p:sldId id="262" r:id="rId11"/>
    <p:sldId id="277" r:id="rId12"/>
    <p:sldId id="278" r:id="rId13"/>
    <p:sldId id="279" r:id="rId14"/>
    <p:sldId id="280" r:id="rId15"/>
    <p:sldId id="281" r:id="rId16"/>
    <p:sldId id="283" r:id="rId17"/>
    <p:sldId id="286" r:id="rId18"/>
    <p:sldId id="284" r:id="rId19"/>
    <p:sldId id="291" r:id="rId20"/>
    <p:sldId id="287" r:id="rId21"/>
    <p:sldId id="288" r:id="rId22"/>
    <p:sldId id="289" r:id="rId23"/>
    <p:sldId id="268" r:id="rId24"/>
    <p:sldId id="269" r:id="rId25"/>
    <p:sldId id="29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33EBFA9-5D0C-4563-9BEF-0727739F79C7}" type="datetimeFigureOut">
              <a:rPr lang="en-US" smtClean="0"/>
              <a:pPr/>
              <a:t>5/24/2019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1F08059-EADA-4047-8F28-7077B1C6C98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3EBFA9-5D0C-4563-9BEF-0727739F79C7}"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3EBFA9-5D0C-4563-9BEF-0727739F79C7}"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3EBFA9-5D0C-4563-9BEF-0727739F79C7}"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3EBFA9-5D0C-4563-9BEF-0727739F79C7}"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08059-EADA-4047-8F28-7077B1C6C98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3EBFA9-5D0C-4563-9BEF-0727739F79C7}"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33EBFA9-5D0C-4563-9BEF-0727739F79C7}" type="datetimeFigureOut">
              <a:rPr lang="en-US" smtClean="0"/>
              <a:pPr/>
              <a:t>5/24/2019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33EBFA9-5D0C-4563-9BEF-0727739F79C7}" type="datetimeFigureOut">
              <a:rPr lang="en-US" smtClean="0"/>
              <a:pPr/>
              <a:t>5/24/2019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EBFA9-5D0C-4563-9BEF-0727739F79C7}" type="datetimeFigureOut">
              <a:rPr lang="en-US" smtClean="0"/>
              <a:pPr/>
              <a:t>5/24/2019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3EBFA9-5D0C-4563-9BEF-0727739F79C7}"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08059-EADA-4047-8F28-7077B1C6C98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3EBFA9-5D0C-4563-9BEF-0727739F79C7}"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1F08059-EADA-4047-8F28-7077B1C6C98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3EBFA9-5D0C-4563-9BEF-0727739F79C7}" type="datetimeFigureOut">
              <a:rPr lang="en-US" smtClean="0"/>
              <a:pPr/>
              <a:t>5/24/2019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F08059-EADA-4047-8F28-7077B1C6C98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sseract-ocr/tesserac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F4BC7F8-02A9-4AFB-BF73-03C82C089C83}"/>
              </a:ext>
            </a:extLst>
          </p:cNvPr>
          <p:cNvSpPr txBox="1">
            <a:spLocks/>
          </p:cNvSpPr>
          <p:nvPr/>
        </p:nvSpPr>
        <p:spPr>
          <a:xfrm>
            <a:off x="1187624" y="692696"/>
            <a:ext cx="7704856" cy="1296144"/>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900" dirty="0">
                <a:latin typeface="Arial Black" panose="020B0A04020102020204" pitchFamily="34" charset="0"/>
              </a:rPr>
              <a:t>SWAMI VIVEKANANDA INSTITUTE  OF   	SCIENCE 	AND TECHNOLOGY</a:t>
            </a:r>
            <a:r>
              <a:rPr lang="en-IN" dirty="0"/>
              <a:t/>
            </a:r>
            <a:br>
              <a:rPr lang="en-IN" dirty="0"/>
            </a:br>
            <a:endParaRPr lang="en-IN" dirty="0"/>
          </a:p>
        </p:txBody>
      </p:sp>
      <p:pic>
        <p:nvPicPr>
          <p:cNvPr id="6" name="Picture 5" descr="download.jpg">
            <a:extLst>
              <a:ext uri="{FF2B5EF4-FFF2-40B4-BE49-F238E27FC236}">
                <a16:creationId xmlns:a16="http://schemas.microsoft.com/office/drawing/2014/main" xmlns="" id="{76BB1DEC-277C-49FB-8E6B-2E57AAEEAC74}"/>
              </a:ext>
            </a:extLst>
          </p:cNvPr>
          <p:cNvPicPr>
            <a:picLocks noChangeAspect="1"/>
          </p:cNvPicPr>
          <p:nvPr/>
        </p:nvPicPr>
        <p:blipFill>
          <a:blip r:embed="rId2" cstate="print"/>
          <a:stretch>
            <a:fillRect/>
          </a:stretch>
        </p:blipFill>
        <p:spPr>
          <a:xfrm>
            <a:off x="3769628" y="1628800"/>
            <a:ext cx="1604743" cy="1584176"/>
          </a:xfrm>
          <a:prstGeom prst="rect">
            <a:avLst/>
          </a:prstGeom>
        </p:spPr>
      </p:pic>
      <p:sp>
        <p:nvSpPr>
          <p:cNvPr id="8" name="Subtitle 2">
            <a:extLst>
              <a:ext uri="{FF2B5EF4-FFF2-40B4-BE49-F238E27FC236}">
                <a16:creationId xmlns:a16="http://schemas.microsoft.com/office/drawing/2014/main" xmlns="" id="{91C2469A-742E-490D-B0C8-80C1DE030D88}"/>
              </a:ext>
            </a:extLst>
          </p:cNvPr>
          <p:cNvSpPr txBox="1">
            <a:spLocks/>
          </p:cNvSpPr>
          <p:nvPr/>
        </p:nvSpPr>
        <p:spPr>
          <a:xfrm>
            <a:off x="539552" y="2996952"/>
            <a:ext cx="7854696" cy="3500730"/>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en-US" sz="1200" b="1" dirty="0">
              <a:latin typeface="Times New Roman" panose="02020603050405020304" pitchFamily="18" charset="0"/>
              <a:cs typeface="Times New Roman" panose="02020603050405020304" pitchFamily="18" charset="0"/>
            </a:endParaRPr>
          </a:p>
          <a:p>
            <a:pPr marL="0" indent="0" algn="ctr">
              <a:buNone/>
            </a:pPr>
            <a:r>
              <a:rPr lang="en-US" sz="1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OPTICAL CHARACTER RECOGNITION SYSTEM FOR </a:t>
            </a:r>
            <a:r>
              <a:rPr lang="en-IN" sz="2000" b="1" dirty="0" smtClean="0">
                <a:latin typeface="Times New Roman" panose="02020603050405020304" pitchFamily="18" charset="0"/>
                <a:cs typeface="Times New Roman" panose="02020603050405020304" pitchFamily="18" charset="0"/>
              </a:rPr>
              <a:t>                   ENGLISH LANGUAGE</a:t>
            </a:r>
            <a:endParaRPr lang="en-IN" sz="20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MENTOR</a:t>
            </a:r>
            <a:r>
              <a:rPr lang="en-US" sz="1600" b="1" dirty="0">
                <a:latin typeface="Times New Roman" panose="02020603050405020304" pitchFamily="18" charset="0"/>
                <a:cs typeface="Times New Roman" panose="02020603050405020304" pitchFamily="18" charset="0"/>
              </a:rPr>
              <a:t>:</a:t>
            </a:r>
            <a:r>
              <a:rPr lang="en-US" sz="1600" b="1" u="sng" dirty="0">
                <a:latin typeface="Times New Roman" panose="02020603050405020304" pitchFamily="18" charset="0"/>
                <a:cs typeface="Times New Roman" panose="02020603050405020304" pitchFamily="18" charset="0"/>
              </a:rPr>
              <a:t> DR. SRIKANTA </a:t>
            </a:r>
            <a:r>
              <a:rPr lang="en-US" sz="1600" b="1" u="sng" dirty="0" smtClean="0">
                <a:latin typeface="Times New Roman" panose="02020603050405020304" pitchFamily="18" charset="0"/>
                <a:cs typeface="Times New Roman" panose="02020603050405020304" pitchFamily="18" charset="0"/>
              </a:rPr>
              <a:t>PAL</a:t>
            </a:r>
          </a:p>
          <a:p>
            <a:endParaRPr lang="en-US" sz="1600" b="1" u="sng" dirty="0" smtClean="0">
              <a:latin typeface="Times New Roman" panose="02020603050405020304" pitchFamily="18" charset="0"/>
              <a:cs typeface="Times New Roman" panose="02020603050405020304" pitchFamily="18" charset="0"/>
            </a:endParaRPr>
          </a:p>
          <a:p>
            <a:pPr>
              <a:buNone/>
            </a:pPr>
            <a:r>
              <a:rPr lang="en-US" sz="16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GROUP MEMBERS:</a:t>
            </a: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DEBAPROTO MUKHERJEE(24100115018)</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SAYANI CHAKRABORTY(24100115043)</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ANIK DAS(24100115006)</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SUJASH SAHA(24100115051)</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ABHIJEET KUMAR KUSHWAHA(24100115001)</a:t>
            </a:r>
            <a:endParaRPr lang="en-IN" sz="1600" dirty="0">
              <a:latin typeface="Times New Roman" panose="02020603050405020304" pitchFamily="18" charset="0"/>
              <a:cs typeface="Times New Roman" panose="02020603050405020304" pitchFamily="18" charset="0"/>
            </a:endParaRPr>
          </a:p>
          <a:p>
            <a:endParaRPr lang="en-US" sz="1800" b="1" dirty="0"/>
          </a:p>
        </p:txBody>
      </p:sp>
    </p:spTree>
    <p:extLst>
      <p:ext uri="{BB962C8B-B14F-4D97-AF65-F5344CB8AC3E}">
        <p14:creationId xmlns:p14="http://schemas.microsoft.com/office/powerpoint/2010/main" xmlns="" val="9547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C7D059B-35CE-4637-A1F8-29E1FC74B587}"/>
              </a:ext>
            </a:extLst>
          </p:cNvPr>
          <p:cNvSpPr txBox="1">
            <a:spLocks/>
          </p:cNvSpPr>
          <p:nvPr/>
        </p:nvSpPr>
        <p:spPr>
          <a:xfrm>
            <a:off x="1547664" y="548680"/>
            <a:ext cx="5760640" cy="1031526"/>
          </a:xfrm>
          <a:prstGeom prst="rect">
            <a:avLst/>
          </a:prstGeom>
        </p:spPr>
        <p:txBody>
          <a:bodyPr vert="horz" lIns="0" rIns="0" bIns="0" anchor="b">
            <a:normAutofit fontScale="9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WORKING PRINCIPLE OF OCR</a:t>
            </a:r>
            <a:endParaRPr lang="en-IN" sz="40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8688BDA8-A0E2-4281-9812-5C06E0A7A9EE}"/>
              </a:ext>
            </a:extLst>
          </p:cNvPr>
          <p:cNvSpPr>
            <a:spLocks noGrp="1"/>
          </p:cNvSpPr>
          <p:nvPr>
            <p:ph idx="1"/>
          </p:nvPr>
        </p:nvSpPr>
        <p:spPr>
          <a:xfrm>
            <a:off x="457200" y="1580206"/>
            <a:ext cx="4762872" cy="754400"/>
          </a:xfrm>
        </p:spPr>
        <p:txBody>
          <a:bodyPr/>
          <a:lstStyle/>
          <a:p>
            <a:r>
              <a:rPr lang="en-US" dirty="0"/>
              <a:t>Binarize the input Image</a:t>
            </a:r>
          </a:p>
        </p:txBody>
      </p:sp>
      <p:pic>
        <p:nvPicPr>
          <p:cNvPr id="10" name="Picture 9">
            <a:extLst>
              <a:ext uri="{FF2B5EF4-FFF2-40B4-BE49-F238E27FC236}">
                <a16:creationId xmlns:a16="http://schemas.microsoft.com/office/drawing/2014/main" xmlns="" id="{81AD9126-5006-4B19-80A6-E33BB121E5A2}"/>
              </a:ext>
            </a:extLst>
          </p:cNvPr>
          <p:cNvPicPr/>
          <p:nvPr/>
        </p:nvPicPr>
        <p:blipFill>
          <a:blip r:embed="rId2" cstate="print"/>
          <a:srcRect/>
          <a:stretch>
            <a:fillRect/>
          </a:stretch>
        </p:blipFill>
        <p:spPr bwMode="auto">
          <a:xfrm>
            <a:off x="2627784" y="2099401"/>
            <a:ext cx="4427876" cy="474030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074414DF-2FBF-4FA6-9896-641A41FA7F0E}"/>
              </a:ext>
            </a:extLst>
          </p:cNvPr>
          <p:cNvSpPr>
            <a:spLocks noGrp="1"/>
          </p:cNvSpPr>
          <p:nvPr>
            <p:ph idx="1"/>
          </p:nvPr>
        </p:nvSpPr>
        <p:spPr>
          <a:xfrm>
            <a:off x="395536" y="1268760"/>
            <a:ext cx="4762872" cy="754400"/>
          </a:xfrm>
        </p:spPr>
        <p:txBody>
          <a:bodyPr/>
          <a:lstStyle/>
          <a:p>
            <a:r>
              <a:rPr lang="en-US" dirty="0"/>
              <a:t>Removing Image elements</a:t>
            </a:r>
          </a:p>
        </p:txBody>
      </p:sp>
      <p:sp>
        <p:nvSpPr>
          <p:cNvPr id="10" name="Rectangle 9">
            <a:extLst>
              <a:ext uri="{FF2B5EF4-FFF2-40B4-BE49-F238E27FC236}">
                <a16:creationId xmlns:a16="http://schemas.microsoft.com/office/drawing/2014/main" xmlns="" id="{DE1A33DF-8376-4B4A-95AB-F9EEBEE5978E}"/>
              </a:ext>
            </a:extLst>
          </p:cNvPr>
          <p:cNvSpPr/>
          <p:nvPr/>
        </p:nvSpPr>
        <p:spPr>
          <a:xfrm>
            <a:off x="680870" y="6309320"/>
            <a:ext cx="6898363"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 (a) Text Portion                                                       (b) Image elements.</a:t>
            </a:r>
            <a:endParaRPr lang="en-US" dirty="0"/>
          </a:p>
        </p:txBody>
      </p:sp>
      <p:pic>
        <p:nvPicPr>
          <p:cNvPr id="11" name="Picture 10">
            <a:extLst>
              <a:ext uri="{FF2B5EF4-FFF2-40B4-BE49-F238E27FC236}">
                <a16:creationId xmlns:a16="http://schemas.microsoft.com/office/drawing/2014/main" xmlns="" id="{92EC438B-D0AA-4C30-B53F-A09AD4A5593B}"/>
              </a:ext>
            </a:extLst>
          </p:cNvPr>
          <p:cNvPicPr/>
          <p:nvPr/>
        </p:nvPicPr>
        <p:blipFill>
          <a:blip r:embed="rId2" cstate="print"/>
          <a:srcRect/>
          <a:stretch>
            <a:fillRect/>
          </a:stretch>
        </p:blipFill>
        <p:spPr bwMode="auto">
          <a:xfrm>
            <a:off x="395536" y="2029660"/>
            <a:ext cx="3312368" cy="4279660"/>
          </a:xfrm>
          <a:prstGeom prst="rect">
            <a:avLst/>
          </a:prstGeom>
          <a:noFill/>
          <a:ln w="9525">
            <a:noFill/>
            <a:miter lim="800000"/>
            <a:headEnd/>
            <a:tailEnd/>
          </a:ln>
        </p:spPr>
      </p:pic>
      <p:pic>
        <p:nvPicPr>
          <p:cNvPr id="12" name="Picture 11">
            <a:extLst>
              <a:ext uri="{FF2B5EF4-FFF2-40B4-BE49-F238E27FC236}">
                <a16:creationId xmlns:a16="http://schemas.microsoft.com/office/drawing/2014/main" xmlns="" id="{9BC9332B-8496-496E-B713-E3EF444F472E}"/>
              </a:ext>
            </a:extLst>
          </p:cNvPr>
          <p:cNvPicPr/>
          <p:nvPr/>
        </p:nvPicPr>
        <p:blipFill>
          <a:blip r:embed="rId3" cstate="print"/>
          <a:srcRect/>
          <a:stretch>
            <a:fillRect/>
          </a:stretch>
        </p:blipFill>
        <p:spPr bwMode="auto">
          <a:xfrm>
            <a:off x="4690044" y="2023160"/>
            <a:ext cx="3456384" cy="4279660"/>
          </a:xfrm>
          <a:prstGeom prst="rect">
            <a:avLst/>
          </a:prstGeom>
          <a:noFill/>
          <a:ln w="9525">
            <a:noFill/>
            <a:miter lim="800000"/>
            <a:headEnd/>
            <a:tailEnd/>
          </a:ln>
        </p:spPr>
      </p:pic>
    </p:spTree>
    <p:extLst>
      <p:ext uri="{BB962C8B-B14F-4D97-AF65-F5344CB8AC3E}">
        <p14:creationId xmlns:p14="http://schemas.microsoft.com/office/powerpoint/2010/main" xmlns="" val="254374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F789856A-5D3E-4722-8411-838EB9AFDDF7}"/>
              </a:ext>
            </a:extLst>
          </p:cNvPr>
          <p:cNvSpPr>
            <a:spLocks noGrp="1"/>
          </p:cNvSpPr>
          <p:nvPr>
            <p:ph idx="1"/>
          </p:nvPr>
        </p:nvSpPr>
        <p:spPr>
          <a:xfrm>
            <a:off x="395536" y="946408"/>
            <a:ext cx="4762872" cy="754400"/>
          </a:xfrm>
        </p:spPr>
        <p:txBody>
          <a:bodyPr/>
          <a:lstStyle/>
          <a:p>
            <a:r>
              <a:rPr lang="en-US" dirty="0"/>
              <a:t>Outline image to Blobs</a:t>
            </a:r>
          </a:p>
        </p:txBody>
      </p:sp>
      <p:pic>
        <p:nvPicPr>
          <p:cNvPr id="5" name="Picture 4">
            <a:extLst>
              <a:ext uri="{FF2B5EF4-FFF2-40B4-BE49-F238E27FC236}">
                <a16:creationId xmlns:a16="http://schemas.microsoft.com/office/drawing/2014/main" xmlns="" id="{B9B172F4-CD4C-4040-88EF-2CB8AF3F9328}"/>
              </a:ext>
            </a:extLst>
          </p:cNvPr>
          <p:cNvPicPr/>
          <p:nvPr/>
        </p:nvPicPr>
        <p:blipFill>
          <a:blip r:embed="rId2" cstate="print"/>
          <a:srcRect/>
          <a:stretch>
            <a:fillRect/>
          </a:stretch>
        </p:blipFill>
        <p:spPr bwMode="auto">
          <a:xfrm>
            <a:off x="2776972" y="1700808"/>
            <a:ext cx="4027276" cy="4968552"/>
          </a:xfrm>
          <a:prstGeom prst="rect">
            <a:avLst/>
          </a:prstGeom>
          <a:noFill/>
          <a:ln w="9525">
            <a:noFill/>
            <a:miter lim="800000"/>
            <a:headEnd/>
            <a:tailEnd/>
          </a:ln>
        </p:spPr>
      </p:pic>
    </p:spTree>
    <p:extLst>
      <p:ext uri="{BB962C8B-B14F-4D97-AF65-F5344CB8AC3E}">
        <p14:creationId xmlns:p14="http://schemas.microsoft.com/office/powerpoint/2010/main" xmlns="" val="8770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55D10B75-908A-4B29-87A2-035BABEC09BB}"/>
              </a:ext>
            </a:extLst>
          </p:cNvPr>
          <p:cNvSpPr>
            <a:spLocks noGrp="1"/>
          </p:cNvSpPr>
          <p:nvPr>
            <p:ph idx="1"/>
          </p:nvPr>
        </p:nvSpPr>
        <p:spPr>
          <a:xfrm>
            <a:off x="395536" y="836712"/>
            <a:ext cx="4762872" cy="754400"/>
          </a:xfrm>
        </p:spPr>
        <p:txBody>
          <a:bodyPr/>
          <a:lstStyle/>
          <a:p>
            <a:r>
              <a:rPr lang="en-US" dirty="0"/>
              <a:t>Blobs to Text Lines</a:t>
            </a:r>
          </a:p>
        </p:txBody>
      </p:sp>
      <p:pic>
        <p:nvPicPr>
          <p:cNvPr id="5" name="Picture 4">
            <a:extLst>
              <a:ext uri="{FF2B5EF4-FFF2-40B4-BE49-F238E27FC236}">
                <a16:creationId xmlns:a16="http://schemas.microsoft.com/office/drawing/2014/main" xmlns="" id="{CB7F8EDE-93CC-460E-BA4A-3489EC4AE862}"/>
              </a:ext>
            </a:extLst>
          </p:cNvPr>
          <p:cNvPicPr/>
          <p:nvPr/>
        </p:nvPicPr>
        <p:blipFill>
          <a:blip r:embed="rId2" cstate="print"/>
          <a:srcRect/>
          <a:stretch>
            <a:fillRect/>
          </a:stretch>
        </p:blipFill>
        <p:spPr bwMode="auto">
          <a:xfrm>
            <a:off x="2627784" y="1484784"/>
            <a:ext cx="4320480" cy="5184576"/>
          </a:xfrm>
          <a:prstGeom prst="rect">
            <a:avLst/>
          </a:prstGeom>
          <a:noFill/>
          <a:ln w="9525">
            <a:noFill/>
            <a:miter lim="800000"/>
            <a:headEnd/>
            <a:tailEnd/>
          </a:ln>
        </p:spPr>
      </p:pic>
    </p:spTree>
    <p:extLst>
      <p:ext uri="{BB962C8B-B14F-4D97-AF65-F5344CB8AC3E}">
        <p14:creationId xmlns:p14="http://schemas.microsoft.com/office/powerpoint/2010/main" xmlns="" val="36379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BFEEEF1F-4C98-442C-B52A-BA0EFBA47AE6}"/>
              </a:ext>
            </a:extLst>
          </p:cNvPr>
          <p:cNvSpPr>
            <a:spLocks noGrp="1"/>
          </p:cNvSpPr>
          <p:nvPr>
            <p:ph idx="1"/>
          </p:nvPr>
        </p:nvSpPr>
        <p:spPr>
          <a:xfrm>
            <a:off x="395536" y="836712"/>
            <a:ext cx="4762872" cy="576064"/>
          </a:xfrm>
        </p:spPr>
        <p:txBody>
          <a:bodyPr/>
          <a:lstStyle/>
          <a:p>
            <a:r>
              <a:rPr lang="en-US" dirty="0">
                <a:latin typeface="Times New Roman" panose="02020603050405020304" pitchFamily="18" charset="0"/>
                <a:cs typeface="Times New Roman" panose="02020603050405020304" pitchFamily="18" charset="0"/>
              </a:rPr>
              <a:t>Word Extraction from Line</a:t>
            </a:r>
          </a:p>
        </p:txBody>
      </p:sp>
      <p:pic>
        <p:nvPicPr>
          <p:cNvPr id="6" name="Picture 5">
            <a:extLst>
              <a:ext uri="{FF2B5EF4-FFF2-40B4-BE49-F238E27FC236}">
                <a16:creationId xmlns:a16="http://schemas.microsoft.com/office/drawing/2014/main" xmlns="" id="{C844FD36-2AA6-4797-9D67-8A84C9EE17B3}"/>
              </a:ext>
            </a:extLst>
          </p:cNvPr>
          <p:cNvPicPr/>
          <p:nvPr/>
        </p:nvPicPr>
        <p:blipFill>
          <a:blip r:embed="rId2" cstate="print"/>
          <a:srcRect/>
          <a:stretch>
            <a:fillRect/>
          </a:stretch>
        </p:blipFill>
        <p:spPr bwMode="auto">
          <a:xfrm>
            <a:off x="5158408" y="2209260"/>
            <a:ext cx="3600400" cy="617343"/>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925A36BD-871A-4C31-B9D8-4DB697DC7A15}"/>
              </a:ext>
            </a:extLst>
          </p:cNvPr>
          <p:cNvSpPr/>
          <p:nvPr/>
        </p:nvSpPr>
        <p:spPr>
          <a:xfrm>
            <a:off x="5292080" y="3013214"/>
            <a:ext cx="3013967"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An example of a curved fitted baseline.</a:t>
            </a:r>
            <a:endParaRPr lang="en-US" sz="1400" dirty="0"/>
          </a:p>
        </p:txBody>
      </p:sp>
      <p:sp>
        <p:nvSpPr>
          <p:cNvPr id="8" name="TextBox 7">
            <a:extLst>
              <a:ext uri="{FF2B5EF4-FFF2-40B4-BE49-F238E27FC236}">
                <a16:creationId xmlns:a16="http://schemas.microsoft.com/office/drawing/2014/main" xmlns="" id="{CB7A8D6B-192E-40B9-B2AF-7E3D68724A1E}"/>
              </a:ext>
            </a:extLst>
          </p:cNvPr>
          <p:cNvSpPr txBox="1"/>
          <p:nvPr/>
        </p:nvSpPr>
        <p:spPr>
          <a:xfrm>
            <a:off x="482334" y="1412776"/>
            <a:ext cx="4392488" cy="169277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Baseline Fitting </a:t>
            </a:r>
            <a:endParaRPr lang="en-IN" sz="20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Once the text lines have been found, the baselines are fitted more precisely using a quadratic spline.</a:t>
            </a:r>
          </a:p>
        </p:txBody>
      </p:sp>
      <p:sp>
        <p:nvSpPr>
          <p:cNvPr id="9" name="TextBox 8">
            <a:extLst>
              <a:ext uri="{FF2B5EF4-FFF2-40B4-BE49-F238E27FC236}">
                <a16:creationId xmlns:a16="http://schemas.microsoft.com/office/drawing/2014/main" xmlns="" id="{A9D5CEBF-3FE7-444E-A942-7A70600148CE}"/>
              </a:ext>
            </a:extLst>
          </p:cNvPr>
          <p:cNvSpPr txBox="1"/>
          <p:nvPr/>
        </p:nvSpPr>
        <p:spPr>
          <a:xfrm>
            <a:off x="467544" y="3429000"/>
            <a:ext cx="4392488" cy="200054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b="1" dirty="0"/>
              <a:t>Fixed Pitch Detection and Chopping</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Tesseract tests the text lines to determine whether they are fixed pitch. </a:t>
            </a:r>
            <a:r>
              <a:rPr lang="en-US" sz="2000" dirty="0">
                <a:solidFill>
                  <a:srgbClr val="FF0000"/>
                </a:solidFill>
                <a:latin typeface="Times New Roman" panose="02020603050405020304" pitchFamily="18" charset="0"/>
                <a:cs typeface="Times New Roman" panose="02020603050405020304" pitchFamily="18" charset="0"/>
              </a:rPr>
              <a:t>Where it finds fixed pitch text, Tesseract chops the words into characters using the pitch</a:t>
            </a:r>
          </a:p>
        </p:txBody>
      </p:sp>
      <p:pic>
        <p:nvPicPr>
          <p:cNvPr id="10" name="Picture 9">
            <a:extLst>
              <a:ext uri="{FF2B5EF4-FFF2-40B4-BE49-F238E27FC236}">
                <a16:creationId xmlns:a16="http://schemas.microsoft.com/office/drawing/2014/main" xmlns="" id="{8828B078-349F-4FD5-A1EB-966A2F6A6786}"/>
              </a:ext>
            </a:extLst>
          </p:cNvPr>
          <p:cNvPicPr/>
          <p:nvPr/>
        </p:nvPicPr>
        <p:blipFill>
          <a:blip r:embed="rId3" cstate="print"/>
          <a:srcRect/>
          <a:stretch>
            <a:fillRect/>
          </a:stretch>
        </p:blipFill>
        <p:spPr bwMode="auto">
          <a:xfrm>
            <a:off x="5292080" y="4395833"/>
            <a:ext cx="3588524" cy="617343"/>
          </a:xfrm>
          <a:prstGeom prst="rect">
            <a:avLst/>
          </a:prstGeom>
          <a:noFill/>
          <a:ln w="9525">
            <a:noFill/>
            <a:miter lim="800000"/>
            <a:headEnd/>
            <a:tailEnd/>
          </a:ln>
        </p:spPr>
      </p:pic>
      <p:sp>
        <p:nvSpPr>
          <p:cNvPr id="11" name="Rectangle 10">
            <a:extLst>
              <a:ext uri="{FF2B5EF4-FFF2-40B4-BE49-F238E27FC236}">
                <a16:creationId xmlns:a16="http://schemas.microsoft.com/office/drawing/2014/main" xmlns="" id="{402C8341-7A02-4CBA-91DB-564987A2E8EF}"/>
              </a:ext>
            </a:extLst>
          </p:cNvPr>
          <p:cNvSpPr/>
          <p:nvPr/>
        </p:nvSpPr>
        <p:spPr>
          <a:xfrm>
            <a:off x="5444480" y="5209455"/>
            <a:ext cx="2389950" cy="307777"/>
          </a:xfrm>
          <a:prstGeom prst="rect">
            <a:avLst/>
          </a:prstGeom>
        </p:spPr>
        <p:txBody>
          <a:bodyPr wrap="none">
            <a:spAutoFit/>
          </a:bodyPr>
          <a:lstStyle/>
          <a:p>
            <a:r>
              <a:rPr lang="en-US" sz="1400" dirty="0"/>
              <a:t>A fixed-pitch chopped word</a:t>
            </a:r>
            <a:r>
              <a:rPr lang="en-US" sz="1400" dirty="0">
                <a:latin typeface="Times New Roman" panose="02020603050405020304" pitchFamily="18" charset="0"/>
                <a:ea typeface="Times New Roman" panose="02020603050405020304" pitchFamily="18" charset="0"/>
              </a:rPr>
              <a:t>.</a:t>
            </a:r>
            <a:endParaRPr lang="en-US" sz="1400" dirty="0"/>
          </a:p>
        </p:txBody>
      </p:sp>
    </p:spTree>
    <p:extLst>
      <p:ext uri="{BB962C8B-B14F-4D97-AF65-F5344CB8AC3E}">
        <p14:creationId xmlns:p14="http://schemas.microsoft.com/office/powerpoint/2010/main" xmlns="" val="5722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4C54C92-A633-4575-A035-4D9BEE9F973F}"/>
              </a:ext>
            </a:extLst>
          </p:cNvPr>
          <p:cNvSpPr txBox="1"/>
          <p:nvPr/>
        </p:nvSpPr>
        <p:spPr>
          <a:xfrm>
            <a:off x="482334" y="1412776"/>
            <a:ext cx="8122114" cy="200054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a:t>
            </a:r>
            <a:r>
              <a:rPr lang="en-US" sz="2000" b="1" dirty="0">
                <a:latin typeface="Times New Roman" panose="02020603050405020304" pitchFamily="18" charset="0"/>
                <a:cs typeface="Times New Roman" panose="02020603050405020304" pitchFamily="18" charset="0"/>
              </a:rPr>
              <a:t> Word Recognition </a:t>
            </a:r>
            <a:endParaRPr lang="en-IN" sz="20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Part of the recognition process for any character recognition engine is to identify how a word should be segmented into characters. The initial segmentation output from line finding is classified first. The rest of the word recognition step applies only to non-fixed pitch text.</a:t>
            </a:r>
          </a:p>
        </p:txBody>
      </p:sp>
      <p:sp>
        <p:nvSpPr>
          <p:cNvPr id="5" name="TextBox 4">
            <a:extLst>
              <a:ext uri="{FF2B5EF4-FFF2-40B4-BE49-F238E27FC236}">
                <a16:creationId xmlns:a16="http://schemas.microsoft.com/office/drawing/2014/main" xmlns="" id="{BC41CFEB-A8BC-437D-B212-F6EA38B06FBF}"/>
              </a:ext>
            </a:extLst>
          </p:cNvPr>
          <p:cNvSpPr txBox="1"/>
          <p:nvPr/>
        </p:nvSpPr>
        <p:spPr>
          <a:xfrm>
            <a:off x="482334" y="4149080"/>
            <a:ext cx="7906090" cy="200054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Adaptive Classifier</a:t>
            </a:r>
            <a:endParaRPr lang="en-IN" sz="20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more font-sensitive adaptive classifier that is trained by the output of the static classifier is therefore commonly  used to obtain greater discrimination within each document, where the number of fonts is limited.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9295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8933831-D559-49FD-9FBA-BD0C303D76B7}"/>
              </a:ext>
            </a:extLst>
          </p:cNvPr>
          <p:cNvPicPr>
            <a:picLocks noChangeAspect="1"/>
          </p:cNvPicPr>
          <p:nvPr/>
        </p:nvPicPr>
        <p:blipFill>
          <a:blip r:embed="rId2" cstate="print"/>
          <a:stretch>
            <a:fillRect/>
          </a:stretch>
        </p:blipFill>
        <p:spPr>
          <a:xfrm>
            <a:off x="1106450" y="692696"/>
            <a:ext cx="7065950" cy="6153614"/>
          </a:xfrm>
          <a:prstGeom prst="rect">
            <a:avLst/>
          </a:prstGeom>
        </p:spPr>
      </p:pic>
      <p:sp>
        <p:nvSpPr>
          <p:cNvPr id="8" name="Title 1">
            <a:extLst>
              <a:ext uri="{FF2B5EF4-FFF2-40B4-BE49-F238E27FC236}">
                <a16:creationId xmlns:a16="http://schemas.microsoft.com/office/drawing/2014/main" xmlns="" id="{13BA9833-96CB-4AEC-9840-777A77E41C8B}"/>
              </a:ext>
            </a:extLst>
          </p:cNvPr>
          <p:cNvSpPr txBox="1">
            <a:spLocks/>
          </p:cNvSpPr>
          <p:nvPr/>
        </p:nvSpPr>
        <p:spPr>
          <a:xfrm>
            <a:off x="1547664" y="116632"/>
            <a:ext cx="5328592" cy="471122"/>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CODE</a:t>
            </a:r>
          </a:p>
        </p:txBody>
      </p:sp>
    </p:spTree>
    <p:extLst>
      <p:ext uri="{BB962C8B-B14F-4D97-AF65-F5344CB8AC3E}">
        <p14:creationId xmlns:p14="http://schemas.microsoft.com/office/powerpoint/2010/main" xmlns="" val="36887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83B01-8F87-4AB5-B09B-7F8C14924A11}"/>
              </a:ext>
            </a:extLst>
          </p:cNvPr>
          <p:cNvSpPr>
            <a:spLocks noGrp="1"/>
          </p:cNvSpPr>
          <p:nvPr>
            <p:ph type="title"/>
          </p:nvPr>
        </p:nvSpPr>
        <p:spPr>
          <a:xfrm>
            <a:off x="2051720" y="188640"/>
            <a:ext cx="5770984" cy="857135"/>
          </a:xfrm>
        </p:spPr>
        <p:txBody>
          <a:bodyPr>
            <a:normAutofit/>
          </a:bodyPr>
          <a:lstStyle/>
          <a:p>
            <a:r>
              <a:rPr lang="en-US" sz="4000" dirty="0">
                <a:latin typeface="Times New Roman" panose="02020603050405020304" pitchFamily="18" charset="0"/>
                <a:cs typeface="Times New Roman" panose="02020603050405020304" pitchFamily="18" charset="0"/>
              </a:rPr>
              <a:t>EXPERIMENTATION</a:t>
            </a:r>
          </a:p>
        </p:txBody>
      </p:sp>
      <p:pic>
        <p:nvPicPr>
          <p:cNvPr id="4" name="Picture 3">
            <a:extLst>
              <a:ext uri="{FF2B5EF4-FFF2-40B4-BE49-F238E27FC236}">
                <a16:creationId xmlns:a16="http://schemas.microsoft.com/office/drawing/2014/main" xmlns="" id="{4DAA1FD7-1AAD-485F-8786-7785B68D4990}"/>
              </a:ext>
            </a:extLst>
          </p:cNvPr>
          <p:cNvPicPr/>
          <p:nvPr/>
        </p:nvPicPr>
        <p:blipFill>
          <a:blip r:embed="rId2" cstate="print"/>
          <a:srcRect/>
          <a:stretch>
            <a:fillRect/>
          </a:stretch>
        </p:blipFill>
        <p:spPr bwMode="auto">
          <a:xfrm>
            <a:off x="827584" y="1340768"/>
            <a:ext cx="7992888" cy="4968552"/>
          </a:xfrm>
          <a:prstGeom prst="rect">
            <a:avLst/>
          </a:prstGeom>
          <a:noFill/>
          <a:ln w="9525">
            <a:noFill/>
            <a:miter lim="800000"/>
            <a:headEnd/>
            <a:tailEnd/>
          </a:ln>
        </p:spPr>
      </p:pic>
      <p:sp>
        <p:nvSpPr>
          <p:cNvPr id="5" name="Rectangle 4">
            <a:extLst>
              <a:ext uri="{FF2B5EF4-FFF2-40B4-BE49-F238E27FC236}">
                <a16:creationId xmlns:a16="http://schemas.microsoft.com/office/drawing/2014/main" xmlns="" id="{DC37E77A-DF4E-4FAF-BD8C-AAAA977BDAED}"/>
              </a:ext>
            </a:extLst>
          </p:cNvPr>
          <p:cNvSpPr/>
          <p:nvPr/>
        </p:nvSpPr>
        <p:spPr>
          <a:xfrm>
            <a:off x="3249362" y="6381328"/>
            <a:ext cx="2645276"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Image sample-1 with output</a:t>
            </a:r>
            <a:endParaRPr lang="en-US" sz="1600" dirty="0"/>
          </a:p>
        </p:txBody>
      </p:sp>
    </p:spTree>
    <p:extLst>
      <p:ext uri="{BB962C8B-B14F-4D97-AF65-F5344CB8AC3E}">
        <p14:creationId xmlns:p14="http://schemas.microsoft.com/office/powerpoint/2010/main" xmlns="" val="67673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C3444F-1506-40E6-8CCF-EA7BA332D083}"/>
              </a:ext>
            </a:extLst>
          </p:cNvPr>
          <p:cNvPicPr/>
          <p:nvPr/>
        </p:nvPicPr>
        <p:blipFill>
          <a:blip r:embed="rId2" cstate="print"/>
          <a:srcRect/>
          <a:stretch>
            <a:fillRect/>
          </a:stretch>
        </p:blipFill>
        <p:spPr bwMode="auto">
          <a:xfrm>
            <a:off x="503548" y="1124744"/>
            <a:ext cx="8136904" cy="4968552"/>
          </a:xfrm>
          <a:prstGeom prst="rect">
            <a:avLst/>
          </a:prstGeom>
          <a:noFill/>
          <a:ln w="9525">
            <a:noFill/>
            <a:miter lim="800000"/>
            <a:headEnd/>
            <a:tailEnd/>
          </a:ln>
        </p:spPr>
      </p:pic>
      <p:sp>
        <p:nvSpPr>
          <p:cNvPr id="6" name="Rectangle 5">
            <a:extLst>
              <a:ext uri="{FF2B5EF4-FFF2-40B4-BE49-F238E27FC236}">
                <a16:creationId xmlns:a16="http://schemas.microsoft.com/office/drawing/2014/main" xmlns="" id="{EBC42CDE-21F7-4DD5-BE58-193F8936DC15}"/>
              </a:ext>
            </a:extLst>
          </p:cNvPr>
          <p:cNvSpPr/>
          <p:nvPr/>
        </p:nvSpPr>
        <p:spPr>
          <a:xfrm>
            <a:off x="3249362" y="6237312"/>
            <a:ext cx="2645276"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Image sample-2 with output</a:t>
            </a:r>
            <a:endParaRPr lang="en-US" sz="1600" dirty="0"/>
          </a:p>
        </p:txBody>
      </p:sp>
    </p:spTree>
    <p:extLst>
      <p:ext uri="{BB962C8B-B14F-4D97-AF65-F5344CB8AC3E}">
        <p14:creationId xmlns:p14="http://schemas.microsoft.com/office/powerpoint/2010/main" xmlns="" val="403319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1AC2DCD-3902-4AB7-BF91-E43277D8C7CE}"/>
              </a:ext>
            </a:extLst>
          </p:cNvPr>
          <p:cNvPicPr/>
          <p:nvPr/>
        </p:nvPicPr>
        <p:blipFill>
          <a:blip r:embed="rId2" cstate="print"/>
          <a:srcRect/>
          <a:stretch>
            <a:fillRect/>
          </a:stretch>
        </p:blipFill>
        <p:spPr bwMode="auto">
          <a:xfrm>
            <a:off x="395536" y="1052737"/>
            <a:ext cx="8496944" cy="5472607"/>
          </a:xfrm>
          <a:prstGeom prst="rect">
            <a:avLst/>
          </a:prstGeom>
          <a:noFill/>
          <a:ln w="9525">
            <a:noFill/>
            <a:miter lim="800000"/>
            <a:headEnd/>
            <a:tailEnd/>
          </a:ln>
        </p:spPr>
      </p:pic>
    </p:spTree>
    <p:extLst>
      <p:ext uri="{BB962C8B-B14F-4D97-AF65-F5344CB8AC3E}">
        <p14:creationId xmlns:p14="http://schemas.microsoft.com/office/powerpoint/2010/main" xmlns="" val="212282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35480"/>
            <a:ext cx="8229600" cy="4733880"/>
          </a:xfrm>
        </p:spPr>
        <p:txBody>
          <a:bodyPr>
            <a:normAutofit/>
          </a:bodyPr>
          <a:lstStyle/>
          <a:p>
            <a:pPr>
              <a:buNone/>
            </a:pPr>
            <a:endParaRPr lang="en-IN" dirty="0"/>
          </a:p>
          <a:p>
            <a:pPr lvl="0"/>
            <a:r>
              <a:rPr lang="en-US" sz="2000" dirty="0">
                <a:latin typeface="Times New Roman" panose="02020603050405020304" pitchFamily="18" charset="0"/>
                <a:cs typeface="Times New Roman" panose="02020603050405020304" pitchFamily="18" charset="0"/>
              </a:rPr>
              <a:t>Introduction</a:t>
            </a:r>
          </a:p>
          <a:p>
            <a:pPr lvl="0"/>
            <a:r>
              <a:rPr lang="en-US" sz="2000" dirty="0">
                <a:latin typeface="Times New Roman" panose="02020603050405020304" pitchFamily="18" charset="0"/>
                <a:cs typeface="Times New Roman" panose="02020603050405020304" pitchFamily="18" charset="0"/>
              </a:rPr>
              <a:t>Objective</a:t>
            </a:r>
          </a:p>
          <a:p>
            <a:pPr lvl="0"/>
            <a:r>
              <a:rPr lang="en-US" sz="2000" dirty="0">
                <a:latin typeface="Times New Roman" panose="02020603050405020304" pitchFamily="18" charset="0"/>
                <a:cs typeface="Times New Roman" panose="02020603050405020304" pitchFamily="18" charset="0"/>
              </a:rPr>
              <a:t>Software Setup</a:t>
            </a:r>
          </a:p>
          <a:p>
            <a:pPr lvl="0"/>
            <a:r>
              <a:rPr lang="en-US" sz="2000" dirty="0">
                <a:latin typeface="Times New Roman" panose="02020603050405020304" pitchFamily="18" charset="0"/>
                <a:cs typeface="Times New Roman" panose="02020603050405020304" pitchFamily="18" charset="0"/>
              </a:rPr>
              <a:t>Working Principle of OCR</a:t>
            </a:r>
          </a:p>
          <a:p>
            <a:pPr lvl="0"/>
            <a:r>
              <a:rPr lang="en-US" sz="2000" dirty="0">
                <a:latin typeface="Times New Roman" panose="02020603050405020304" pitchFamily="18" charset="0"/>
                <a:cs typeface="Times New Roman" panose="02020603050405020304" pitchFamily="18" charset="0"/>
              </a:rPr>
              <a:t>Code</a:t>
            </a:r>
          </a:p>
          <a:p>
            <a:pPr lvl="0"/>
            <a:r>
              <a:rPr lang="en-US" sz="2000" dirty="0" smtClean="0">
                <a:latin typeface="Times New Roman" panose="02020603050405020304" pitchFamily="18" charset="0"/>
                <a:cs typeface="Times New Roman" panose="02020603050405020304" pitchFamily="18" charset="0"/>
              </a:rPr>
              <a:t>Experimentation</a:t>
            </a:r>
          </a:p>
          <a:p>
            <a:pPr lvl="0"/>
            <a:r>
              <a:rPr lang="en-US" sz="2000" dirty="0" smtClean="0">
                <a:latin typeface="Times New Roman" panose="02020603050405020304" pitchFamily="18" charset="0"/>
                <a:cs typeface="Times New Roman" panose="02020603050405020304" pitchFamily="18" charset="0"/>
              </a:rPr>
              <a:t>Errors</a:t>
            </a:r>
            <a:endParaRPr lang="en-US"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Result Analysis</a:t>
            </a:r>
          </a:p>
          <a:p>
            <a:pPr lvl="0"/>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Acknowledgement</a:t>
            </a:r>
          </a:p>
          <a:p>
            <a:pPr lvl="0"/>
            <a:r>
              <a:rPr lang="en-US" sz="2000" dirty="0">
                <a:latin typeface="Times New Roman" panose="02020603050405020304" pitchFamily="18" charset="0"/>
                <a:cs typeface="Times New Roman" panose="02020603050405020304" pitchFamily="18" charset="0"/>
              </a:rPr>
              <a:t>Conclusion</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lvl="0"/>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8EE3D14-36FA-448B-88AC-530241E5FAD2}"/>
              </a:ext>
            </a:extLst>
          </p:cNvPr>
          <p:cNvSpPr>
            <a:spLocks noGrp="1"/>
          </p:cNvSpPr>
          <p:nvPr>
            <p:ph type="title"/>
          </p:nvPr>
        </p:nvSpPr>
        <p:spPr>
          <a:xfrm>
            <a:off x="3527884" y="476672"/>
            <a:ext cx="2088232" cy="713119"/>
          </a:xfrm>
        </p:spPr>
        <p:txBody>
          <a:bodyPr>
            <a:normAutofit/>
          </a:bodyPr>
          <a:lstStyle/>
          <a:p>
            <a:r>
              <a:rPr lang="en-US" sz="4000" dirty="0">
                <a:latin typeface="Times New Roman" panose="02020603050405020304" pitchFamily="18" charset="0"/>
                <a:cs typeface="Times New Roman" panose="02020603050405020304" pitchFamily="18" charset="0"/>
              </a:rPr>
              <a:t>ERRORS</a:t>
            </a:r>
          </a:p>
        </p:txBody>
      </p:sp>
      <p:pic>
        <p:nvPicPr>
          <p:cNvPr id="5" name="Picture 4">
            <a:extLst>
              <a:ext uri="{FF2B5EF4-FFF2-40B4-BE49-F238E27FC236}">
                <a16:creationId xmlns:a16="http://schemas.microsoft.com/office/drawing/2014/main" xmlns="" id="{0017A4EE-29EE-47A3-B276-907D4681B9C4}"/>
              </a:ext>
            </a:extLst>
          </p:cNvPr>
          <p:cNvPicPr/>
          <p:nvPr/>
        </p:nvPicPr>
        <p:blipFill>
          <a:blip r:embed="rId2" cstate="print"/>
          <a:srcRect/>
          <a:stretch>
            <a:fillRect/>
          </a:stretch>
        </p:blipFill>
        <p:spPr bwMode="auto">
          <a:xfrm>
            <a:off x="411293" y="1332708"/>
            <a:ext cx="8321414" cy="5040559"/>
          </a:xfrm>
          <a:prstGeom prst="rect">
            <a:avLst/>
          </a:prstGeom>
          <a:noFill/>
          <a:ln w="9525">
            <a:noFill/>
            <a:miter lim="800000"/>
            <a:headEnd/>
            <a:tailEnd/>
          </a:ln>
        </p:spPr>
      </p:pic>
      <p:sp>
        <p:nvSpPr>
          <p:cNvPr id="6" name="Rectangle 5">
            <a:extLst>
              <a:ext uri="{FF2B5EF4-FFF2-40B4-BE49-F238E27FC236}">
                <a16:creationId xmlns:a16="http://schemas.microsoft.com/office/drawing/2014/main" xmlns="" id="{7D265132-46A0-4BD2-A34A-4D901FB89D08}"/>
              </a:ext>
            </a:extLst>
          </p:cNvPr>
          <p:cNvSpPr/>
          <p:nvPr/>
        </p:nvSpPr>
        <p:spPr>
          <a:xfrm>
            <a:off x="3131840" y="6381328"/>
            <a:ext cx="2645276"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Image sample-1 with output</a:t>
            </a:r>
            <a:endParaRPr lang="en-US" sz="1600" dirty="0"/>
          </a:p>
        </p:txBody>
      </p:sp>
    </p:spTree>
    <p:extLst>
      <p:ext uri="{BB962C8B-B14F-4D97-AF65-F5344CB8AC3E}">
        <p14:creationId xmlns:p14="http://schemas.microsoft.com/office/powerpoint/2010/main" xmlns="" val="150911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958561A-CC22-4F3A-BF98-5C23C4476A03}"/>
              </a:ext>
            </a:extLst>
          </p:cNvPr>
          <p:cNvPicPr/>
          <p:nvPr/>
        </p:nvPicPr>
        <p:blipFill>
          <a:blip r:embed="rId2" cstate="print"/>
          <a:srcRect/>
          <a:stretch>
            <a:fillRect/>
          </a:stretch>
        </p:blipFill>
        <p:spPr bwMode="auto">
          <a:xfrm>
            <a:off x="539552" y="1196752"/>
            <a:ext cx="8280920" cy="4896544"/>
          </a:xfrm>
          <a:prstGeom prst="rect">
            <a:avLst/>
          </a:prstGeom>
          <a:noFill/>
          <a:ln w="9525">
            <a:noFill/>
            <a:miter lim="800000"/>
            <a:headEnd/>
            <a:tailEnd/>
          </a:ln>
        </p:spPr>
      </p:pic>
      <p:sp>
        <p:nvSpPr>
          <p:cNvPr id="5" name="Rectangle 4">
            <a:extLst>
              <a:ext uri="{FF2B5EF4-FFF2-40B4-BE49-F238E27FC236}">
                <a16:creationId xmlns:a16="http://schemas.microsoft.com/office/drawing/2014/main" xmlns="" id="{12F6D091-906A-4AB6-8DF0-A2D17C511B3B}"/>
              </a:ext>
            </a:extLst>
          </p:cNvPr>
          <p:cNvSpPr/>
          <p:nvPr/>
        </p:nvSpPr>
        <p:spPr>
          <a:xfrm>
            <a:off x="3131840" y="6237312"/>
            <a:ext cx="2645276"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Image sample-2 with output</a:t>
            </a:r>
            <a:endParaRPr lang="en-US" sz="1600" dirty="0"/>
          </a:p>
        </p:txBody>
      </p:sp>
    </p:spTree>
    <p:extLst>
      <p:ext uri="{BB962C8B-B14F-4D97-AF65-F5344CB8AC3E}">
        <p14:creationId xmlns:p14="http://schemas.microsoft.com/office/powerpoint/2010/main" xmlns="" val="176572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F8177F0-3139-4078-AAC4-F1A3437FE57A}"/>
              </a:ext>
            </a:extLst>
          </p:cNvPr>
          <p:cNvSpPr>
            <a:spLocks noGrp="1"/>
          </p:cNvSpPr>
          <p:nvPr>
            <p:ph type="title"/>
          </p:nvPr>
        </p:nvSpPr>
        <p:spPr>
          <a:xfrm>
            <a:off x="2339752" y="96209"/>
            <a:ext cx="4212468" cy="524479"/>
          </a:xfrm>
        </p:spPr>
        <p:txBody>
          <a:bodyPr>
            <a:noAutofit/>
          </a:bodyPr>
          <a:lstStyle/>
          <a:p>
            <a:r>
              <a:rPr lang="en-US" sz="3600" dirty="0">
                <a:latin typeface="Times New Roman" panose="02020603050405020304" pitchFamily="18" charset="0"/>
                <a:cs typeface="Times New Roman" panose="02020603050405020304" pitchFamily="18" charset="0"/>
              </a:rPr>
              <a:t>RESULT ANALYSIS</a:t>
            </a:r>
          </a:p>
        </p:txBody>
      </p:sp>
      <p:graphicFrame>
        <p:nvGraphicFramePr>
          <p:cNvPr id="5" name="Table 4">
            <a:extLst>
              <a:ext uri="{FF2B5EF4-FFF2-40B4-BE49-F238E27FC236}">
                <a16:creationId xmlns:a16="http://schemas.microsoft.com/office/drawing/2014/main" xmlns="" id="{8CB2581C-0D0A-446F-B737-2E05A3B9FB41}"/>
              </a:ext>
            </a:extLst>
          </p:cNvPr>
          <p:cNvGraphicFramePr>
            <a:graphicFrameLocks noGrp="1"/>
          </p:cNvGraphicFramePr>
          <p:nvPr>
            <p:extLst>
              <p:ext uri="{D42A27DB-BD31-4B8C-83A1-F6EECF244321}">
                <p14:modId xmlns:p14="http://schemas.microsoft.com/office/powerpoint/2010/main" xmlns="" val="2575068958"/>
              </p:ext>
            </p:extLst>
          </p:nvPr>
        </p:nvGraphicFramePr>
        <p:xfrm>
          <a:off x="611560" y="767744"/>
          <a:ext cx="7200800" cy="4893503"/>
        </p:xfrm>
        <a:graphic>
          <a:graphicData uri="http://schemas.openxmlformats.org/drawingml/2006/table">
            <a:tbl>
              <a:tblPr firstRow="1" firstCol="1" bandRow="1">
                <a:tableStyleId>{5C22544A-7EE6-4342-B048-85BDC9FD1C3A}</a:tableStyleId>
              </a:tblPr>
              <a:tblGrid>
                <a:gridCol w="887474">
                  <a:extLst>
                    <a:ext uri="{9D8B030D-6E8A-4147-A177-3AD203B41FA5}">
                      <a16:colId xmlns:a16="http://schemas.microsoft.com/office/drawing/2014/main" xmlns="" val="836594271"/>
                    </a:ext>
                  </a:extLst>
                </a:gridCol>
                <a:gridCol w="1540313">
                  <a:extLst>
                    <a:ext uri="{9D8B030D-6E8A-4147-A177-3AD203B41FA5}">
                      <a16:colId xmlns:a16="http://schemas.microsoft.com/office/drawing/2014/main" xmlns="" val="2949452790"/>
                    </a:ext>
                  </a:extLst>
                </a:gridCol>
                <a:gridCol w="1847722">
                  <a:extLst>
                    <a:ext uri="{9D8B030D-6E8A-4147-A177-3AD203B41FA5}">
                      <a16:colId xmlns:a16="http://schemas.microsoft.com/office/drawing/2014/main" xmlns="" val="89074701"/>
                    </a:ext>
                  </a:extLst>
                </a:gridCol>
                <a:gridCol w="1539227">
                  <a:extLst>
                    <a:ext uri="{9D8B030D-6E8A-4147-A177-3AD203B41FA5}">
                      <a16:colId xmlns:a16="http://schemas.microsoft.com/office/drawing/2014/main" xmlns="" val="1022821938"/>
                    </a:ext>
                  </a:extLst>
                </a:gridCol>
                <a:gridCol w="1386064">
                  <a:extLst>
                    <a:ext uri="{9D8B030D-6E8A-4147-A177-3AD203B41FA5}">
                      <a16:colId xmlns:a16="http://schemas.microsoft.com/office/drawing/2014/main" xmlns="" val="1177182379"/>
                    </a:ext>
                  </a:extLst>
                </a:gridCol>
              </a:tblGrid>
              <a:tr h="524303">
                <a:tc>
                  <a:txBody>
                    <a:bodyPr/>
                    <a:lstStyle/>
                    <a:p>
                      <a:pPr marL="0" marR="0">
                        <a:spcBef>
                          <a:spcPts val="0"/>
                        </a:spcBef>
                        <a:spcAft>
                          <a:spcPts val="0"/>
                        </a:spcAft>
                      </a:pPr>
                      <a:r>
                        <a:rPr lang="en-US" sz="1000" dirty="0">
                          <a:effectLst/>
                        </a:rPr>
                        <a:t>S.L. no</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Resolution</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Input Image Words </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Output Correct Words </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Accuracy Percentage</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2682394217"/>
                  </a:ext>
                </a:extLst>
              </a:tr>
              <a:tr h="174768">
                <a:tc>
                  <a:txBody>
                    <a:bodyPr/>
                    <a:lstStyle/>
                    <a:p>
                      <a:pPr marL="0" marR="0" lvl="0" indent="0" algn="ctr">
                        <a:spcBef>
                          <a:spcPts val="0"/>
                        </a:spcBef>
                        <a:spcAft>
                          <a:spcPts val="0"/>
                        </a:spcAft>
                        <a:buFont typeface="+mj-lt"/>
                        <a:buNone/>
                      </a:pPr>
                      <a:r>
                        <a:rPr lang="en-US" sz="1000" dirty="0">
                          <a:effectLst/>
                        </a:rPr>
                        <a:t>1 </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280x180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91.67</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271386607"/>
                  </a:ext>
                </a:extLst>
              </a:tr>
              <a:tr h="174768">
                <a:tc>
                  <a:txBody>
                    <a:bodyPr/>
                    <a:lstStyle/>
                    <a:p>
                      <a:pPr marL="0" marR="0" lvl="0" indent="0" algn="ctr">
                        <a:spcBef>
                          <a:spcPts val="0"/>
                        </a:spcBef>
                        <a:spcAft>
                          <a:spcPts val="0"/>
                        </a:spcAft>
                        <a:buFont typeface="+mj-lt"/>
                        <a:buNone/>
                      </a:pPr>
                      <a:r>
                        <a:rPr lang="en-US" sz="1000" dirty="0">
                          <a:effectLst/>
                        </a:rPr>
                        <a:t> 2</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314x161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081832680"/>
                  </a:ext>
                </a:extLst>
              </a:tr>
              <a:tr h="174768">
                <a:tc>
                  <a:txBody>
                    <a:bodyPr/>
                    <a:lstStyle/>
                    <a:p>
                      <a:pPr marL="0" marR="0" lvl="0" indent="0" algn="ctr">
                        <a:spcBef>
                          <a:spcPts val="0"/>
                        </a:spcBef>
                        <a:spcAft>
                          <a:spcPts val="0"/>
                        </a:spcAft>
                        <a:buFont typeface="+mj-lt"/>
                        <a:buNone/>
                      </a:pPr>
                      <a:r>
                        <a:rPr lang="en-US" sz="1000" dirty="0">
                          <a:effectLst/>
                        </a:rPr>
                        <a:t> 3</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400x400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662629568"/>
                  </a:ext>
                </a:extLst>
              </a:tr>
              <a:tr h="174768">
                <a:tc>
                  <a:txBody>
                    <a:bodyPr/>
                    <a:lstStyle/>
                    <a:p>
                      <a:pPr marL="0" marR="0" lvl="0" indent="0" algn="ctr">
                        <a:spcBef>
                          <a:spcPts val="0"/>
                        </a:spcBef>
                        <a:spcAft>
                          <a:spcPts val="0"/>
                        </a:spcAft>
                        <a:buFont typeface="+mj-lt"/>
                        <a:buNone/>
                      </a:pPr>
                      <a:r>
                        <a:rPr lang="en-US" sz="1000" dirty="0">
                          <a:effectLst/>
                        </a:rPr>
                        <a:t> 4</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768x340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152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152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035003170"/>
                  </a:ext>
                </a:extLst>
              </a:tr>
              <a:tr h="174768">
                <a:tc>
                  <a:txBody>
                    <a:bodyPr/>
                    <a:lstStyle/>
                    <a:p>
                      <a:pPr marL="0" marR="0" lvl="0" indent="0" algn="ctr">
                        <a:spcBef>
                          <a:spcPts val="0"/>
                        </a:spcBef>
                        <a:spcAft>
                          <a:spcPts val="0"/>
                        </a:spcAft>
                        <a:buFont typeface="+mj-lt"/>
                        <a:buNone/>
                      </a:pPr>
                      <a:r>
                        <a:rPr lang="en-US" sz="1000" dirty="0">
                          <a:effectLst/>
                        </a:rPr>
                        <a:t> 5</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600x386</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239</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239</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477258124"/>
                  </a:ext>
                </a:extLst>
              </a:tr>
              <a:tr h="174768">
                <a:tc>
                  <a:txBody>
                    <a:bodyPr/>
                    <a:lstStyle/>
                    <a:p>
                      <a:pPr marL="0" marR="0" lvl="0" indent="0" algn="ctr">
                        <a:spcBef>
                          <a:spcPts val="0"/>
                        </a:spcBef>
                        <a:spcAft>
                          <a:spcPts val="0"/>
                        </a:spcAft>
                        <a:buFont typeface="+mj-lt"/>
                        <a:buNone/>
                      </a:pPr>
                      <a:r>
                        <a:rPr lang="en-US" sz="1000" dirty="0">
                          <a:effectLst/>
                        </a:rPr>
                        <a:t> 6</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600x381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087770283"/>
                  </a:ext>
                </a:extLst>
              </a:tr>
              <a:tr h="174768">
                <a:tc>
                  <a:txBody>
                    <a:bodyPr/>
                    <a:lstStyle/>
                    <a:p>
                      <a:pPr marL="0" marR="0" lvl="0" indent="0" algn="ctr">
                        <a:spcBef>
                          <a:spcPts val="0"/>
                        </a:spcBef>
                        <a:spcAft>
                          <a:spcPts val="0"/>
                        </a:spcAft>
                        <a:buFont typeface="+mj-lt"/>
                        <a:buNone/>
                      </a:pPr>
                      <a:r>
                        <a:rPr lang="en-US" sz="1000" dirty="0">
                          <a:effectLst/>
                        </a:rPr>
                        <a:t> 7</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856x494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007177632"/>
                  </a:ext>
                </a:extLst>
              </a:tr>
              <a:tr h="174768">
                <a:tc>
                  <a:txBody>
                    <a:bodyPr/>
                    <a:lstStyle/>
                    <a:p>
                      <a:pPr marL="0" marR="0" lvl="0" indent="0" algn="ctr">
                        <a:spcBef>
                          <a:spcPts val="0"/>
                        </a:spcBef>
                        <a:spcAft>
                          <a:spcPts val="0"/>
                        </a:spcAft>
                        <a:buFont typeface="+mj-lt"/>
                        <a:buNone/>
                      </a:pPr>
                      <a:r>
                        <a:rPr lang="en-US" sz="1000" dirty="0">
                          <a:effectLst/>
                        </a:rPr>
                        <a:t> 8</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626x580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128</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201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57.03</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2407366962"/>
                  </a:ext>
                </a:extLst>
              </a:tr>
              <a:tr h="174768">
                <a:tc>
                  <a:txBody>
                    <a:bodyPr/>
                    <a:lstStyle/>
                    <a:p>
                      <a:pPr marL="0" marR="0" lvl="0" indent="0" algn="ctr">
                        <a:spcBef>
                          <a:spcPts val="0"/>
                        </a:spcBef>
                        <a:spcAft>
                          <a:spcPts val="0"/>
                        </a:spcAft>
                        <a:buFont typeface="+mj-lt"/>
                        <a:buNone/>
                      </a:pPr>
                      <a:r>
                        <a:rPr lang="en-US" sz="1000" dirty="0">
                          <a:effectLst/>
                        </a:rPr>
                        <a:t> 9</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259x194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dirty="0">
                          <a:effectLst/>
                        </a:rPr>
                        <a:t>60</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60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952350886"/>
                  </a:ext>
                </a:extLst>
              </a:tr>
              <a:tr h="174768">
                <a:tc>
                  <a:txBody>
                    <a:bodyPr/>
                    <a:lstStyle/>
                    <a:p>
                      <a:pPr marL="0" marR="0" lvl="0" indent="0" algn="ctr">
                        <a:spcBef>
                          <a:spcPts val="0"/>
                        </a:spcBef>
                        <a:spcAft>
                          <a:spcPts val="0"/>
                        </a:spcAft>
                        <a:buFont typeface="+mj-lt"/>
                        <a:buNone/>
                      </a:pPr>
                      <a:r>
                        <a:rPr lang="en-US" sz="1000" dirty="0">
                          <a:effectLst/>
                        </a:rPr>
                        <a:t> 10</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225x225</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dirty="0">
                          <a:effectLst/>
                        </a:rPr>
                        <a:t>1</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633786941"/>
                  </a:ext>
                </a:extLst>
              </a:tr>
              <a:tr h="174768">
                <a:tc>
                  <a:txBody>
                    <a:bodyPr/>
                    <a:lstStyle/>
                    <a:p>
                      <a:pPr marL="0" marR="0" lvl="0" indent="0" algn="ctr">
                        <a:spcBef>
                          <a:spcPts val="0"/>
                        </a:spcBef>
                        <a:spcAft>
                          <a:spcPts val="0"/>
                        </a:spcAft>
                        <a:buFont typeface="+mj-lt"/>
                        <a:buNone/>
                      </a:pPr>
                      <a:r>
                        <a:rPr lang="en-US" sz="1000" dirty="0">
                          <a:effectLst/>
                        </a:rPr>
                        <a:t> 11</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550x332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107</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503076467"/>
                  </a:ext>
                </a:extLst>
              </a:tr>
              <a:tr h="174768">
                <a:tc>
                  <a:txBody>
                    <a:bodyPr/>
                    <a:lstStyle/>
                    <a:p>
                      <a:pPr marL="0" marR="0" lvl="0" indent="0" algn="ctr">
                        <a:spcBef>
                          <a:spcPts val="0"/>
                        </a:spcBef>
                        <a:spcAft>
                          <a:spcPts val="0"/>
                        </a:spcAft>
                        <a:buFont typeface="+mj-lt"/>
                        <a:buNone/>
                      </a:pPr>
                      <a:r>
                        <a:rPr lang="en-US" sz="1000" dirty="0">
                          <a:effectLst/>
                        </a:rPr>
                        <a:t> 12</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268x184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39772129"/>
                  </a:ext>
                </a:extLst>
              </a:tr>
              <a:tr h="174768">
                <a:tc>
                  <a:txBody>
                    <a:bodyPr/>
                    <a:lstStyle/>
                    <a:p>
                      <a:pPr marL="0" marR="0" lvl="0" indent="0" algn="ctr">
                        <a:spcBef>
                          <a:spcPts val="0"/>
                        </a:spcBef>
                        <a:spcAft>
                          <a:spcPts val="0"/>
                        </a:spcAft>
                        <a:buFont typeface="+mj-lt"/>
                        <a:buNone/>
                      </a:pPr>
                      <a:r>
                        <a:rPr lang="en-US" sz="1000" dirty="0">
                          <a:effectLst/>
                        </a:rPr>
                        <a:t> 13</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977x297</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2063574808"/>
                  </a:ext>
                </a:extLst>
              </a:tr>
              <a:tr h="174768">
                <a:tc>
                  <a:txBody>
                    <a:bodyPr/>
                    <a:lstStyle/>
                    <a:p>
                      <a:pPr marL="0" marR="0" lvl="0" indent="0" algn="ctr">
                        <a:spcBef>
                          <a:spcPts val="0"/>
                        </a:spcBef>
                        <a:spcAft>
                          <a:spcPts val="0"/>
                        </a:spcAft>
                        <a:buFont typeface="+mj-lt"/>
                        <a:buNone/>
                      </a:pPr>
                      <a:r>
                        <a:rPr lang="en-US" sz="1000" dirty="0">
                          <a:effectLst/>
                        </a:rPr>
                        <a:t> 14</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291x173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77.5</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224097071"/>
                  </a:ext>
                </a:extLst>
              </a:tr>
              <a:tr h="174768">
                <a:tc>
                  <a:txBody>
                    <a:bodyPr/>
                    <a:lstStyle/>
                    <a:p>
                      <a:pPr marL="0" marR="0" lvl="0" indent="0" algn="ctr">
                        <a:spcBef>
                          <a:spcPts val="0"/>
                        </a:spcBef>
                        <a:spcAft>
                          <a:spcPts val="0"/>
                        </a:spcAft>
                        <a:buFont typeface="+mj-lt"/>
                        <a:buNone/>
                      </a:pPr>
                      <a:r>
                        <a:rPr lang="en-US" sz="1000" dirty="0">
                          <a:effectLst/>
                        </a:rPr>
                        <a:t> 15</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468x423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82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82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122374164"/>
                  </a:ext>
                </a:extLst>
              </a:tr>
              <a:tr h="174768">
                <a:tc>
                  <a:txBody>
                    <a:bodyPr/>
                    <a:lstStyle/>
                    <a:p>
                      <a:pPr marL="0" marR="0" lvl="0" indent="0" algn="ctr">
                        <a:spcBef>
                          <a:spcPts val="0"/>
                        </a:spcBef>
                        <a:spcAft>
                          <a:spcPts val="0"/>
                        </a:spcAft>
                        <a:buFont typeface="+mj-lt"/>
                        <a:buNone/>
                      </a:pPr>
                      <a:r>
                        <a:rPr lang="en-US" sz="1000" dirty="0">
                          <a:effectLst/>
                        </a:rPr>
                        <a:t> 16</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359x140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dirty="0">
                          <a:effectLst/>
                        </a:rPr>
                        <a:t>100</a:t>
                      </a:r>
                      <a:endParaRPr lang="en-US" sz="1000" dirty="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259578256"/>
                  </a:ext>
                </a:extLst>
              </a:tr>
              <a:tr h="174768">
                <a:tc>
                  <a:txBody>
                    <a:bodyPr/>
                    <a:lstStyle/>
                    <a:p>
                      <a:pPr marL="0" marR="0" lvl="0" indent="0" algn="ctr">
                        <a:spcBef>
                          <a:spcPts val="0"/>
                        </a:spcBef>
                        <a:spcAft>
                          <a:spcPts val="0"/>
                        </a:spcAft>
                        <a:buFont typeface="+mj-lt"/>
                        <a:buNone/>
                      </a:pPr>
                      <a:r>
                        <a:rPr lang="en-US" sz="1000" dirty="0">
                          <a:effectLst/>
                        </a:rPr>
                        <a:t> 17</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850x240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56</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56</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6856014"/>
                  </a:ext>
                </a:extLst>
              </a:tr>
              <a:tr h="174768">
                <a:tc>
                  <a:txBody>
                    <a:bodyPr/>
                    <a:lstStyle/>
                    <a:p>
                      <a:pPr marL="0" marR="0" lvl="0" indent="0" algn="ctr">
                        <a:spcBef>
                          <a:spcPts val="0"/>
                        </a:spcBef>
                        <a:spcAft>
                          <a:spcPts val="0"/>
                        </a:spcAft>
                        <a:buFont typeface="+mj-lt"/>
                        <a:buNone/>
                      </a:pPr>
                      <a:r>
                        <a:rPr lang="en-US" sz="1000" dirty="0">
                          <a:effectLst/>
                        </a:rPr>
                        <a:t> 18</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292x172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872835923"/>
                  </a:ext>
                </a:extLst>
              </a:tr>
              <a:tr h="174768">
                <a:tc>
                  <a:txBody>
                    <a:bodyPr/>
                    <a:lstStyle/>
                    <a:p>
                      <a:pPr marL="0" marR="0" lvl="0" indent="0" algn="ctr">
                        <a:spcBef>
                          <a:spcPts val="0"/>
                        </a:spcBef>
                        <a:spcAft>
                          <a:spcPts val="0"/>
                        </a:spcAft>
                        <a:buFont typeface="+mj-lt"/>
                        <a:buNone/>
                      </a:pPr>
                      <a:r>
                        <a:rPr lang="en-US" sz="1000" dirty="0">
                          <a:effectLst/>
                        </a:rPr>
                        <a:t> 19</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569x183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198504456"/>
                  </a:ext>
                </a:extLst>
              </a:tr>
              <a:tr h="174768">
                <a:tc>
                  <a:txBody>
                    <a:bodyPr/>
                    <a:lstStyle/>
                    <a:p>
                      <a:pPr marL="0" marR="0" lvl="0" indent="0" algn="ctr">
                        <a:spcBef>
                          <a:spcPts val="0"/>
                        </a:spcBef>
                        <a:spcAft>
                          <a:spcPts val="0"/>
                        </a:spcAft>
                        <a:buFont typeface="+mj-lt"/>
                        <a:buNone/>
                      </a:pPr>
                      <a:r>
                        <a:rPr lang="en-US" sz="1000" dirty="0">
                          <a:effectLst/>
                        </a:rPr>
                        <a:t> 20</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259x194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75.71</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547836344"/>
                  </a:ext>
                </a:extLst>
              </a:tr>
              <a:tr h="174768">
                <a:tc>
                  <a:txBody>
                    <a:bodyPr/>
                    <a:lstStyle/>
                    <a:p>
                      <a:pPr marL="0" marR="0" lvl="0" indent="0" algn="ctr">
                        <a:spcBef>
                          <a:spcPts val="0"/>
                        </a:spcBef>
                        <a:spcAft>
                          <a:spcPts val="0"/>
                        </a:spcAft>
                        <a:buFont typeface="+mj-lt"/>
                        <a:buNone/>
                      </a:pPr>
                      <a:r>
                        <a:rPr lang="en-US" sz="1000" dirty="0">
                          <a:effectLst/>
                        </a:rPr>
                        <a:t> 21</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376x265</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1035048571"/>
                  </a:ext>
                </a:extLst>
              </a:tr>
              <a:tr h="174768">
                <a:tc>
                  <a:txBody>
                    <a:bodyPr/>
                    <a:lstStyle/>
                    <a:p>
                      <a:pPr marL="0" marR="0" lvl="0" indent="0" algn="ctr">
                        <a:spcBef>
                          <a:spcPts val="0"/>
                        </a:spcBef>
                        <a:spcAft>
                          <a:spcPts val="0"/>
                        </a:spcAft>
                        <a:buFont typeface="+mj-lt"/>
                        <a:buNone/>
                      </a:pPr>
                      <a:r>
                        <a:rPr lang="en-US" sz="1000" dirty="0">
                          <a:effectLst/>
                        </a:rPr>
                        <a:t> 22</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400x533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13</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30.77</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972362109"/>
                  </a:ext>
                </a:extLst>
              </a:tr>
              <a:tr h="174768">
                <a:tc>
                  <a:txBody>
                    <a:bodyPr/>
                    <a:lstStyle/>
                    <a:p>
                      <a:pPr marL="0" marR="0" lvl="0" indent="0" algn="ctr">
                        <a:spcBef>
                          <a:spcPts val="0"/>
                        </a:spcBef>
                        <a:spcAft>
                          <a:spcPts val="0"/>
                        </a:spcAft>
                        <a:buFont typeface="+mj-lt"/>
                        <a:buNone/>
                      </a:pPr>
                      <a:r>
                        <a:rPr lang="en-US" sz="1000" dirty="0">
                          <a:effectLst/>
                        </a:rPr>
                        <a:t> 23</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383x132</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21</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23.80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928216883"/>
                  </a:ext>
                </a:extLst>
              </a:tr>
              <a:tr h="174768">
                <a:tc>
                  <a:txBody>
                    <a:bodyPr/>
                    <a:lstStyle/>
                    <a:p>
                      <a:pPr marL="0" marR="0" lvl="0" indent="0" algn="ctr">
                        <a:spcBef>
                          <a:spcPts val="0"/>
                        </a:spcBef>
                        <a:spcAft>
                          <a:spcPts val="0"/>
                        </a:spcAft>
                        <a:buFont typeface="+mj-lt"/>
                        <a:buNone/>
                      </a:pPr>
                      <a:r>
                        <a:rPr lang="en-US" sz="1000" dirty="0">
                          <a:effectLst/>
                        </a:rPr>
                        <a:t> 24</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960x720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3151566115"/>
                  </a:ext>
                </a:extLst>
              </a:tr>
              <a:tr h="174768">
                <a:tc>
                  <a:txBody>
                    <a:bodyPr/>
                    <a:lstStyle/>
                    <a:p>
                      <a:pPr marL="0" marR="0" lvl="0" indent="0" algn="ctr">
                        <a:spcBef>
                          <a:spcPts val="0"/>
                        </a:spcBef>
                        <a:spcAft>
                          <a:spcPts val="0"/>
                        </a:spcAft>
                        <a:buFont typeface="+mj-lt"/>
                        <a:buNone/>
                      </a:pPr>
                      <a:r>
                        <a:rPr lang="en-US" sz="1000" dirty="0">
                          <a:effectLst/>
                        </a:rPr>
                        <a:t> 25</a:t>
                      </a:r>
                      <a:endParaRPr lang="en-US" sz="1000" dirty="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259x194</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55</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a:effectLst/>
                        </a:rPr>
                        <a:t>50</a:t>
                      </a:r>
                      <a:endParaRPr lang="en-US" sz="1000">
                        <a:effectLst/>
                        <a:latin typeface="Times New Roman" panose="02020603050405020304" pitchFamily="18" charset="0"/>
                        <a:ea typeface="Times New Roman" panose="02020603050405020304" pitchFamily="18" charset="0"/>
                      </a:endParaRPr>
                    </a:p>
                  </a:txBody>
                  <a:tcPr marL="58787" marR="58787" marT="0" marB="0"/>
                </a:tc>
                <a:tc>
                  <a:txBody>
                    <a:bodyPr/>
                    <a:lstStyle/>
                    <a:p>
                      <a:pPr marL="0" marR="0">
                        <a:spcBef>
                          <a:spcPts val="0"/>
                        </a:spcBef>
                        <a:spcAft>
                          <a:spcPts val="0"/>
                        </a:spcAft>
                      </a:pPr>
                      <a:r>
                        <a:rPr lang="en-US" sz="1000" dirty="0">
                          <a:effectLst/>
                        </a:rPr>
                        <a:t>90.91</a:t>
                      </a:r>
                      <a:endParaRPr lang="en-US" sz="1000" dirty="0">
                        <a:effectLst/>
                        <a:latin typeface="Times New Roman" panose="02020603050405020304" pitchFamily="18" charset="0"/>
                        <a:ea typeface="Times New Roman" panose="02020603050405020304" pitchFamily="18" charset="0"/>
                      </a:endParaRPr>
                    </a:p>
                  </a:txBody>
                  <a:tcPr marL="58787" marR="58787" marT="0" marB="0"/>
                </a:tc>
                <a:extLst>
                  <a:ext uri="{0D108BD9-81ED-4DB2-BD59-A6C34878D82A}">
                    <a16:rowId xmlns:a16="http://schemas.microsoft.com/office/drawing/2014/main" xmlns="" val="2270964191"/>
                  </a:ext>
                </a:extLst>
              </a:tr>
            </a:tbl>
          </a:graphicData>
        </a:graphic>
      </p:graphicFrame>
      <p:sp>
        <p:nvSpPr>
          <p:cNvPr id="6" name="Rectangle 1">
            <a:extLst>
              <a:ext uri="{FF2B5EF4-FFF2-40B4-BE49-F238E27FC236}">
                <a16:creationId xmlns:a16="http://schemas.microsoft.com/office/drawing/2014/main" xmlns="" id="{AE516AFC-D888-4912-B3CA-A5BAA9B2D885}"/>
              </a:ext>
            </a:extLst>
          </p:cNvPr>
          <p:cNvSpPr>
            <a:spLocks noChangeArrowheads="1"/>
          </p:cNvSpPr>
          <p:nvPr/>
        </p:nvSpPr>
        <p:spPr bwMode="auto">
          <a:xfrm>
            <a:off x="395536" y="5613201"/>
            <a:ext cx="756084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a sample of 25 random pictures are tested and the average accuracy of</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71.5%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 found.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294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project can be used for various purposes.</a:t>
            </a:r>
          </a:p>
          <a:p>
            <a:pPr marL="0" indent="0">
              <a:buNone/>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Converting books to e-books</a:t>
            </a:r>
          </a:p>
          <a:p>
            <a:pPr lvl="0"/>
            <a:r>
              <a:rPr lang="en-US" sz="2000" dirty="0">
                <a:latin typeface="Times New Roman" panose="02020603050405020304" pitchFamily="18" charset="0"/>
                <a:cs typeface="Times New Roman" panose="02020603050405020304" pitchFamily="18" charset="0"/>
              </a:rPr>
              <a:t>Making e-books audible</a:t>
            </a:r>
          </a:p>
          <a:p>
            <a:pPr lvl="0"/>
            <a:r>
              <a:rPr lang="en-US" sz="2000" dirty="0">
                <a:latin typeface="Times New Roman" panose="02020603050405020304" pitchFamily="18" charset="0"/>
                <a:cs typeface="Times New Roman" panose="02020603050405020304" pitchFamily="18" charset="0"/>
              </a:rPr>
              <a:t>OCR in cloud services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Work is being done to implement an Android app which can convert images from camera to text.</a:t>
            </a:r>
            <a:endParaRPr lang="en-IN"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D9B67923-8E8B-437A-AF06-CF5939732F66}"/>
              </a:ext>
            </a:extLst>
          </p:cNvPr>
          <p:cNvSpPr txBox="1">
            <a:spLocks/>
          </p:cNvSpPr>
          <p:nvPr/>
        </p:nvSpPr>
        <p:spPr>
          <a:xfrm>
            <a:off x="2483768" y="620688"/>
            <a:ext cx="4410490" cy="792088"/>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We</a:t>
            </a:r>
            <a:r>
              <a:rPr lang="en-IN" sz="2000" dirty="0" smtClean="0"/>
              <a:t> </a:t>
            </a:r>
            <a:r>
              <a:rPr lang="en-IN" sz="2000" dirty="0"/>
              <a:t>take this opportunity to express </a:t>
            </a:r>
            <a:r>
              <a:rPr lang="en-IN" sz="2000" dirty="0" smtClean="0"/>
              <a:t>our</a:t>
            </a:r>
            <a:r>
              <a:rPr lang="en-IN" sz="2000" dirty="0" smtClean="0"/>
              <a:t> </a:t>
            </a:r>
            <a:r>
              <a:rPr lang="en-IN" sz="2000" dirty="0"/>
              <a:t>profound gratitude and deep regards to Dr</a:t>
            </a:r>
            <a:r>
              <a:rPr lang="en-IN" sz="2000" dirty="0" smtClean="0"/>
              <a:t>. </a:t>
            </a:r>
            <a:r>
              <a:rPr lang="en-IN" sz="2000" dirty="0" err="1" smtClean="0"/>
              <a:t>Srikanta</a:t>
            </a:r>
            <a:r>
              <a:rPr lang="en-IN" sz="2000" dirty="0" smtClean="0"/>
              <a:t> </a:t>
            </a:r>
            <a:r>
              <a:rPr lang="en-IN" sz="2000" dirty="0"/>
              <a:t>Pal and our faculties for their explanatory guidance, monitoring and constant encouragement throughout the course of this project. The blessing, help and guidance given by </a:t>
            </a:r>
            <a:r>
              <a:rPr lang="en-IN" sz="2000" dirty="0" smtClean="0"/>
              <a:t>them</a:t>
            </a:r>
            <a:r>
              <a:rPr lang="en-IN" sz="2000" dirty="0" smtClean="0"/>
              <a:t> </a:t>
            </a:r>
            <a:r>
              <a:rPr lang="en-IN" sz="2000" dirty="0"/>
              <a:t>time to times has carried us a long way .</a:t>
            </a:r>
          </a:p>
          <a:p>
            <a:pPr algn="just"/>
            <a:endParaRPr lang="en-IN" sz="2000" dirty="0"/>
          </a:p>
          <a:p>
            <a:pPr algn="just"/>
            <a:r>
              <a:rPr lang="en-US" sz="2000" dirty="0" smtClean="0">
                <a:solidFill>
                  <a:srgbClr val="FF0000"/>
                </a:solidFill>
              </a:rPr>
              <a:t>We</a:t>
            </a:r>
            <a:r>
              <a:rPr lang="en-US" sz="2000" dirty="0" smtClean="0">
                <a:solidFill>
                  <a:srgbClr val="FF0000"/>
                </a:solidFill>
              </a:rPr>
              <a:t> are </a:t>
            </a:r>
            <a:r>
              <a:rPr lang="en-US" sz="2000" dirty="0">
                <a:solidFill>
                  <a:srgbClr val="FF0000"/>
                </a:solidFill>
              </a:rPr>
              <a:t>obliged to my project team members for the valuable information provided by them in their respective fields. I am grateful for their cooperation during the period of my assignment.</a:t>
            </a:r>
            <a:endParaRPr lang="en-IN" sz="2000" dirty="0">
              <a:solidFill>
                <a:srgbClr val="FF0000"/>
              </a:solidFill>
            </a:endParaRPr>
          </a:p>
          <a:p>
            <a:endParaRPr lang="en-IN" dirty="0"/>
          </a:p>
        </p:txBody>
      </p:sp>
      <p:sp>
        <p:nvSpPr>
          <p:cNvPr id="8" name="Title 1">
            <a:extLst>
              <a:ext uri="{FF2B5EF4-FFF2-40B4-BE49-F238E27FC236}">
                <a16:creationId xmlns:a16="http://schemas.microsoft.com/office/drawing/2014/main" xmlns="" id="{C9B6B7A5-D405-426D-8430-D82FDCD26610}"/>
              </a:ext>
            </a:extLst>
          </p:cNvPr>
          <p:cNvSpPr txBox="1">
            <a:spLocks/>
          </p:cNvSpPr>
          <p:nvPr/>
        </p:nvSpPr>
        <p:spPr>
          <a:xfrm>
            <a:off x="1619672" y="836712"/>
            <a:ext cx="5472608" cy="792088"/>
          </a:xfrm>
          <a:prstGeom prst="rect">
            <a:avLst/>
          </a:prstGeom>
        </p:spPr>
        <p:txBody>
          <a:bodyPr vert="horz" lIns="0" rIns="0" bIns="0" anchor="b">
            <a:normAutofit fontScale="9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ACKNOWLEDGEMENT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A05FB8F-4036-4DD6-8988-7A297A969D38}"/>
              </a:ext>
            </a:extLst>
          </p:cNvPr>
          <p:cNvSpPr txBox="1">
            <a:spLocks/>
          </p:cNvSpPr>
          <p:nvPr/>
        </p:nvSpPr>
        <p:spPr>
          <a:xfrm>
            <a:off x="2915816" y="764704"/>
            <a:ext cx="4032448" cy="792088"/>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xmlns="" id="{9D63FFB0-5AF3-4A21-ACAA-A4079F383296}"/>
              </a:ext>
            </a:extLst>
          </p:cNvPr>
          <p:cNvSpPr/>
          <p:nvPr/>
        </p:nvSpPr>
        <p:spPr>
          <a:xfrm>
            <a:off x="377788" y="2258000"/>
            <a:ext cx="8388424" cy="2246769"/>
          </a:xfrm>
          <a:prstGeom prst="rect">
            <a:avLst/>
          </a:prstGeom>
        </p:spPr>
        <p:txBody>
          <a:bodyPr wrap="square">
            <a:spAutoFit/>
          </a:bodyPr>
          <a:lstStyle/>
          <a:p>
            <a:pPr marL="457200" indent="-457200" algn="just">
              <a:buAutoNum type="arabicParenR"/>
            </a:pPr>
            <a:r>
              <a:rPr lang="en-US" sz="2000" dirty="0">
                <a:latin typeface="Times New Roman" panose="02020603050405020304" pitchFamily="18" charset="0"/>
                <a:cs typeface="Times New Roman" panose="02020603050405020304" pitchFamily="18" charset="0"/>
              </a:rPr>
              <a:t>Ray Smith , Google , An Overview of the Tesseract OCR Engine Inc.</a:t>
            </a:r>
          </a:p>
          <a:p>
            <a:pPr algn="just"/>
            <a:endParaRPr lang="en-US" sz="2000" dirty="0">
              <a:latin typeface="Times New Roman" panose="02020603050405020304" pitchFamily="18" charset="0"/>
              <a:cs typeface="Times New Roman" panose="02020603050405020304" pitchFamily="18" charset="0"/>
            </a:endParaRPr>
          </a:p>
          <a:p>
            <a:pPr marL="457200" indent="-457200" algn="just">
              <a:buAutoNum type="arabicParenR" startAt="2"/>
            </a:pPr>
            <a:r>
              <a:rPr lang="en-US" sz="2000" dirty="0" err="1">
                <a:latin typeface="Times New Roman" panose="02020603050405020304" pitchFamily="18" charset="0"/>
                <a:cs typeface="Times New Roman" panose="02020603050405020304" pitchFamily="18" charset="0"/>
              </a:rPr>
              <a:t>RaySmith</a:t>
            </a:r>
            <a:r>
              <a:rPr lang="en-US" sz="2000" dirty="0">
                <a:latin typeface="Times New Roman" panose="02020603050405020304" pitchFamily="18" charset="0"/>
                <a:cs typeface="Times New Roman" panose="02020603050405020304" pitchFamily="18" charset="0"/>
              </a:rPr>
              <a:t>, Google,  Hybrid Page Layout Analysis via Tab-Stop </a:t>
            </a:r>
          </a:p>
          <a:p>
            <a:pPr algn="just"/>
            <a:r>
              <a:rPr lang="en-US" sz="2000" dirty="0">
                <a:latin typeface="Times New Roman" panose="02020603050405020304" pitchFamily="18" charset="0"/>
                <a:cs typeface="Times New Roman" panose="02020603050405020304" pitchFamily="18" charset="0"/>
              </a:rPr>
              <a:t>       Detection</a:t>
            </a:r>
          </a:p>
          <a:p>
            <a:pPr algn="just"/>
            <a:endParaRPr lang="en-US" sz="2000" dirty="0">
              <a:latin typeface="Times New Roman" panose="02020603050405020304" pitchFamily="18" charset="0"/>
              <a:cs typeface="Times New Roman" panose="02020603050405020304" pitchFamily="18" charset="0"/>
            </a:endParaRPr>
          </a:p>
          <a:p>
            <a:pPr marL="457200" indent="-457200" algn="just">
              <a:buAutoNum type="arabicParenR" startAt="3"/>
            </a:pPr>
            <a:r>
              <a:rPr lang="en-IN" sz="2000" dirty="0">
                <a:latin typeface="Times New Roman" panose="02020603050405020304" pitchFamily="18" charset="0"/>
                <a:cs typeface="Times New Roman" panose="02020603050405020304" pitchFamily="18" charset="0"/>
              </a:rPr>
              <a:t>F. Wahl, K. Wong, R. Casey, "Block segmentation and text extraction in                 mixed text/image documents," Computer Graphics </a:t>
            </a:r>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Image Processing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172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8229600" cy="846996"/>
          </a:xfrm>
        </p:spPr>
        <p:txBody>
          <a:bodyPr>
            <a:normAutofit fontScale="90000"/>
          </a:bodyPr>
          <a:lstStyle/>
          <a:p>
            <a:r>
              <a:rPr lang="en-US" sz="4400" dirty="0"/>
              <a:t>                     </a:t>
            </a:r>
            <a:r>
              <a:rPr lang="en-US" sz="4400" dirty="0">
                <a:latin typeface="Times New Roman" panose="02020603050405020304" pitchFamily="18" charset="0"/>
                <a:cs typeface="Times New Roman" panose="02020603050405020304" pitchFamily="18" charset="0"/>
              </a:rPr>
              <a:t>INTRODUCTION</a:t>
            </a:r>
            <a:r>
              <a:rPr lang="en-IN" dirty="0"/>
              <a:t/>
            </a:r>
            <a:br>
              <a:rPr lang="en-IN" dirty="0"/>
            </a:br>
            <a:endParaRPr lang="en-IN" dirty="0"/>
          </a:p>
        </p:txBody>
      </p:sp>
      <p:sp>
        <p:nvSpPr>
          <p:cNvPr id="3" name="Content Placeholder 2"/>
          <p:cNvSpPr>
            <a:spLocks noGrp="1"/>
          </p:cNvSpPr>
          <p:nvPr>
            <p:ph idx="1"/>
          </p:nvPr>
        </p:nvSpPr>
        <p:spPr>
          <a:xfrm>
            <a:off x="457200" y="1935480"/>
            <a:ext cx="4906888" cy="4517856"/>
          </a:xfrm>
        </p:spPr>
        <p:txBody>
          <a:bodyPr>
            <a:normAutofit/>
          </a:bodyPr>
          <a:lstStyle/>
          <a:p>
            <a:pPr>
              <a:buNone/>
            </a:pPr>
            <a:endParaRPr lang="en-IN" dirty="0"/>
          </a:p>
          <a:p>
            <a:pPr algn="just"/>
            <a:r>
              <a:rPr lang="en-IN" sz="2000" b="1" dirty="0">
                <a:latin typeface="Times New Roman" panose="02020603050405020304" pitchFamily="18" charset="0"/>
                <a:cs typeface="Times New Roman" panose="02020603050405020304" pitchFamily="18" charset="0"/>
              </a:rPr>
              <a:t>Optical character recognition ( OCR)</a:t>
            </a:r>
            <a:r>
              <a:rPr lang="en-IN" sz="2000" dirty="0">
                <a:latin typeface="Times New Roman" panose="02020603050405020304" pitchFamily="18" charset="0"/>
                <a:cs typeface="Times New Roman" panose="02020603050405020304" pitchFamily="18" charset="0"/>
              </a:rPr>
              <a:t> is the mechanical or electronic conversion of images of typed, handwritten or printed text into machine-encoded text, whether from a scanned document, a photo of a document, a scene-photo (for example the text on signs and billboards in a landscape photo) or from subtitle text superimposed on an image (for example from a television broadcast). </a:t>
            </a:r>
          </a:p>
        </p:txBody>
      </p:sp>
      <p:pic>
        <p:nvPicPr>
          <p:cNvPr id="5" name="Picture 4">
            <a:extLst>
              <a:ext uri="{FF2B5EF4-FFF2-40B4-BE49-F238E27FC236}">
                <a16:creationId xmlns:a16="http://schemas.microsoft.com/office/drawing/2014/main" xmlns="" id="{892A941E-76C4-4635-83D8-93A7F68E355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91249" y="2385060"/>
            <a:ext cx="3633921" cy="25561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60848"/>
            <a:ext cx="8229600" cy="3903712"/>
          </a:xfrm>
        </p:spPr>
        <p:txBody>
          <a:bodyPr>
            <a:normAutofit/>
          </a:bodyPr>
          <a:lstStyle/>
          <a:p>
            <a:pPr>
              <a:buNone/>
            </a:pPr>
            <a:r>
              <a:rPr lang="en-US" dirty="0"/>
              <a:t> </a:t>
            </a:r>
            <a:endParaRPr lang="en-IN" sz="29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Our program produces raw text from an image document which can be used for multiple purposes.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Here, raw text is converted to audio for visually impaired persons.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Raw text can also be used in offices for avoiding retyping hassle, thus increasing the throughput.</a:t>
            </a:r>
          </a:p>
          <a:p>
            <a:endParaRPr lang="en-IN" sz="2900" dirty="0">
              <a:latin typeface="Times New Roman" pitchFamily="18" charset="0"/>
              <a:cs typeface="Times New Roman"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622366"/>
            <a:ext cx="4618856" cy="794352"/>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SOFTWARE</a:t>
            </a:r>
            <a:r>
              <a:rPr lang="en-US" sz="4500" dirty="0">
                <a:latin typeface="Times New Roman" panose="02020603050405020304" pitchFamily="18" charset="0"/>
                <a:cs typeface="Times New Roman" panose="02020603050405020304" pitchFamily="18" charset="0"/>
              </a:rPr>
              <a:t> SETUP</a:t>
            </a:r>
            <a:endParaRPr lang="en-IN" sz="4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E40DEFD-D9E3-47C0-96A9-FF63836F1DF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4008" y="2276872"/>
            <a:ext cx="4214925" cy="3170099"/>
          </a:xfrm>
          <a:prstGeom prst="rect">
            <a:avLst/>
          </a:prstGeom>
        </p:spPr>
      </p:pic>
      <p:sp>
        <p:nvSpPr>
          <p:cNvPr id="8" name="TextBox 7">
            <a:extLst>
              <a:ext uri="{FF2B5EF4-FFF2-40B4-BE49-F238E27FC236}">
                <a16:creationId xmlns:a16="http://schemas.microsoft.com/office/drawing/2014/main" xmlns="" id="{50855A4D-0940-40FC-946A-5B305C3AAD9D}"/>
              </a:ext>
            </a:extLst>
          </p:cNvPr>
          <p:cNvSpPr txBox="1"/>
          <p:nvPr/>
        </p:nvSpPr>
        <p:spPr>
          <a:xfrm>
            <a:off x="467544" y="2132856"/>
            <a:ext cx="4032449" cy="3600986"/>
          </a:xfrm>
          <a:prstGeom prst="rect">
            <a:avLst/>
          </a:prstGeom>
          <a:noFill/>
        </p:spPr>
        <p:txBody>
          <a:bodyPr wrap="square" rtlCol="0">
            <a:spAutoFit/>
          </a:bodyPr>
          <a:lstStyle/>
          <a:p>
            <a:pPr marL="457200" indent="-457200">
              <a:buAutoNum type="arabicParenR"/>
            </a:pPr>
            <a:r>
              <a:rPr lang="en-IN" sz="2400" b="1" dirty="0">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(Open source computer vision) is a library of programming functions mainly aimed at real-time computer vision. Originally developed by Intel, it was later supported by Willow Garage then </a:t>
            </a:r>
            <a:r>
              <a:rPr lang="en-IN" sz="2000" dirty="0" err="1">
                <a:latin typeface="Times New Roman" panose="02020603050405020304" pitchFamily="18" charset="0"/>
                <a:cs typeface="Times New Roman" panose="02020603050405020304" pitchFamily="18" charset="0"/>
              </a:rPr>
              <a:t>Itseez</a:t>
            </a:r>
            <a:r>
              <a:rPr lang="en-IN" sz="2000" dirty="0">
                <a:latin typeface="Times New Roman" panose="02020603050405020304" pitchFamily="18" charset="0"/>
                <a:cs typeface="Times New Roman" panose="02020603050405020304" pitchFamily="18" charset="0"/>
              </a:rPr>
              <a:t> (which was later acquired by Intel). The library is cross-platform and free for use under the open-source BSD license.</a:t>
            </a:r>
            <a:endParaRPr lang="en-US"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02424FC1-AC0B-4F9E-B61D-47E5F79F2E9A}"/>
              </a:ext>
            </a:extLst>
          </p:cNvPr>
          <p:cNvSpPr/>
          <p:nvPr/>
        </p:nvSpPr>
        <p:spPr>
          <a:xfrm>
            <a:off x="683568" y="5866302"/>
            <a:ext cx="3350597" cy="369332"/>
          </a:xfrm>
          <a:prstGeom prst="rect">
            <a:avLst/>
          </a:prstGeom>
          <a:ln>
            <a:solidFill>
              <a:schemeClr val="tx1"/>
            </a:solidFill>
          </a:ln>
        </p:spPr>
        <p:txBody>
          <a:bodyPr wrap="none">
            <a:spAutoFit/>
          </a:bodyPr>
          <a:lstStyle/>
          <a:p>
            <a:r>
              <a:rPr lang="en-US" b="1" dirty="0">
                <a:solidFill>
                  <a:schemeClr val="tx1">
                    <a:lumMod val="85000"/>
                    <a:lumOff val="15000"/>
                  </a:schemeClr>
                </a:solidFill>
                <a:latin typeface="Source Code Pro"/>
              </a:rPr>
              <a:t>pip install </a:t>
            </a:r>
            <a:r>
              <a:rPr lang="en-US" b="1" dirty="0" err="1">
                <a:solidFill>
                  <a:schemeClr val="tx1">
                    <a:lumMod val="85000"/>
                    <a:lumOff val="15000"/>
                  </a:schemeClr>
                </a:solidFill>
                <a:latin typeface="Source Code Pro"/>
              </a:rPr>
              <a:t>opencv</a:t>
            </a:r>
            <a:r>
              <a:rPr lang="en-US" b="1" dirty="0">
                <a:solidFill>
                  <a:schemeClr val="tx1">
                    <a:lumMod val="85000"/>
                    <a:lumOff val="15000"/>
                  </a:schemeClr>
                </a:solidFill>
                <a:latin typeface="Source Code Pro"/>
              </a:rPr>
              <a:t>-python</a:t>
            </a:r>
            <a:endParaRPr lang="en-US" b="1" dirty="0">
              <a:solidFill>
                <a:schemeClr val="tx1">
                  <a:lumMod val="85000"/>
                  <a:lumOff val="1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0106640-BB0F-49B6-B3C7-5BA2F0066CA0}"/>
              </a:ext>
            </a:extLst>
          </p:cNvPr>
          <p:cNvSpPr txBox="1"/>
          <p:nvPr/>
        </p:nvSpPr>
        <p:spPr>
          <a:xfrm>
            <a:off x="179512" y="1268760"/>
            <a:ext cx="4032449" cy="3293209"/>
          </a:xfrm>
          <a:prstGeom prst="rect">
            <a:avLst/>
          </a:prstGeom>
          <a:noFill/>
        </p:spPr>
        <p:txBody>
          <a:bodyPr wrap="square" rtlCol="0">
            <a:spAutoFit/>
          </a:bodyPr>
          <a:lstStyle/>
          <a:p>
            <a:pPr marL="457200" indent="-457200">
              <a:buAutoNum type="arabicParenR" startAt="2"/>
            </a:pPr>
            <a:r>
              <a:rPr lang="en-IN" sz="2400" b="1" dirty="0">
                <a:latin typeface="Times New Roman" panose="02020603050405020304" pitchFamily="18" charset="0"/>
                <a:cs typeface="Times New Roman" panose="02020603050405020304" pitchFamily="18" charset="0"/>
              </a:rPr>
              <a:t>Pillow Library</a:t>
            </a:r>
          </a:p>
          <a:p>
            <a:endParaRPr lang="en-IN" sz="24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(Python Imaging Library) </a:t>
            </a:r>
            <a:r>
              <a:rPr lang="en-IN" sz="2000" b="1" dirty="0">
                <a:latin typeface="Times New Roman" panose="02020603050405020304" pitchFamily="18" charset="0"/>
                <a:cs typeface="Times New Roman" panose="02020603050405020304" pitchFamily="18" charset="0"/>
              </a:rPr>
              <a:t>Python Imaging Library</a:t>
            </a:r>
            <a:r>
              <a:rPr lang="en-IN" sz="2000" dirty="0">
                <a:latin typeface="Times New Roman" panose="02020603050405020304" pitchFamily="18" charset="0"/>
                <a:cs typeface="Times New Roman" panose="02020603050405020304" pitchFamily="18" charset="0"/>
              </a:rPr>
              <a:t> (abbreviated as </a:t>
            </a:r>
            <a:r>
              <a:rPr lang="en-IN" sz="2000" b="1" dirty="0">
                <a:latin typeface="Times New Roman" panose="02020603050405020304" pitchFamily="18" charset="0"/>
                <a:cs typeface="Times New Roman" panose="02020603050405020304" pitchFamily="18" charset="0"/>
              </a:rPr>
              <a:t>PIL</a:t>
            </a:r>
            <a:r>
              <a:rPr lang="en-IN" sz="2000" dirty="0">
                <a:latin typeface="Times New Roman" panose="02020603050405020304" pitchFamily="18" charset="0"/>
                <a:cs typeface="Times New Roman" panose="02020603050405020304" pitchFamily="18" charset="0"/>
              </a:rPr>
              <a:t>) (in newer versions known as Pillow) is a free library for the Python programming language that adds support for opening, manipulating, and saving many different image file formats.</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4F3B0AFA-9118-4C80-AC98-AF61C0F082DD}"/>
              </a:ext>
            </a:extLst>
          </p:cNvPr>
          <p:cNvSpPr/>
          <p:nvPr/>
        </p:nvSpPr>
        <p:spPr>
          <a:xfrm>
            <a:off x="520437" y="5584547"/>
            <a:ext cx="2464136" cy="369332"/>
          </a:xfrm>
          <a:prstGeom prst="rect">
            <a:avLst/>
          </a:prstGeom>
          <a:ln>
            <a:solidFill>
              <a:schemeClr val="tx1"/>
            </a:solidFill>
          </a:ln>
        </p:spPr>
        <p:txBody>
          <a:bodyPr wrap="none">
            <a:spAutoFit/>
          </a:bodyPr>
          <a:lstStyle/>
          <a:p>
            <a:r>
              <a:rPr lang="en-US" b="1" dirty="0">
                <a:solidFill>
                  <a:schemeClr val="tx1">
                    <a:lumMod val="85000"/>
                    <a:lumOff val="15000"/>
                  </a:schemeClr>
                </a:solidFill>
                <a:latin typeface="Source Code Pro"/>
              </a:rPr>
              <a:t>pip install Pillow</a:t>
            </a:r>
            <a:endParaRPr lang="en-US" b="1" dirty="0">
              <a:solidFill>
                <a:schemeClr val="tx1">
                  <a:lumMod val="85000"/>
                  <a:lumOff val="15000"/>
                </a:schemeClr>
              </a:solidFill>
            </a:endParaRPr>
          </a:p>
        </p:txBody>
      </p:sp>
      <p:pic>
        <p:nvPicPr>
          <p:cNvPr id="11" name="Picture 10">
            <a:extLst>
              <a:ext uri="{FF2B5EF4-FFF2-40B4-BE49-F238E27FC236}">
                <a16:creationId xmlns:a16="http://schemas.microsoft.com/office/drawing/2014/main" xmlns="" id="{5A3D8F64-46DA-43FC-98C1-7C7B3571A9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97082" y="1620404"/>
            <a:ext cx="4002639" cy="3258134"/>
          </a:xfrm>
          <a:prstGeom prst="rect">
            <a:avLst/>
          </a:prstGeom>
        </p:spPr>
      </p:pic>
    </p:spTree>
    <p:extLst>
      <p:ext uri="{BB962C8B-B14F-4D97-AF65-F5344CB8AC3E}">
        <p14:creationId xmlns:p14="http://schemas.microsoft.com/office/powerpoint/2010/main" xmlns="" val="271618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C1A2B7-9E4E-48F7-BAD2-5CC1A8F90177}"/>
              </a:ext>
            </a:extLst>
          </p:cNvPr>
          <p:cNvSpPr txBox="1"/>
          <p:nvPr/>
        </p:nvSpPr>
        <p:spPr>
          <a:xfrm>
            <a:off x="179512" y="1196752"/>
            <a:ext cx="4392488" cy="304698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a:t>
            </a:r>
            <a:r>
              <a:rPr lang="en-IN" sz="2400" b="1" dirty="0" err="1">
                <a:latin typeface="Times New Roman" panose="02020603050405020304" pitchFamily="18" charset="0"/>
                <a:cs typeface="Times New Roman" panose="02020603050405020304" pitchFamily="18" charset="0"/>
              </a:rPr>
              <a:t>PyTesseract</a:t>
            </a:r>
            <a:r>
              <a:rPr lang="en-IN" sz="2400" b="1"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pPr algn="just"/>
            <a:r>
              <a:rPr lang="en-IN" dirty="0"/>
              <a:t>Python-tesseract is a wrapper for Google’s Tesseract-OCR Engine. It is also useful as a stand-alone invocation script to tesseract, as it can read all image types supported by the Python Imaging Library. Additionally, if used as a script, Python-tesseract will print the recognized text instead of writing it to a file.</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607FAD3E-47CC-42B5-A41F-27AD21A2A44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48064" y="2133212"/>
            <a:ext cx="3084714" cy="2005064"/>
          </a:xfrm>
          <a:prstGeom prst="rect">
            <a:avLst/>
          </a:prstGeom>
        </p:spPr>
      </p:pic>
      <p:sp>
        <p:nvSpPr>
          <p:cNvPr id="7" name="Rectangle 6">
            <a:extLst>
              <a:ext uri="{FF2B5EF4-FFF2-40B4-BE49-F238E27FC236}">
                <a16:creationId xmlns:a16="http://schemas.microsoft.com/office/drawing/2014/main" xmlns="" id="{31217731-C9D8-4827-AF9B-E8905970C6FD}"/>
              </a:ext>
            </a:extLst>
          </p:cNvPr>
          <p:cNvSpPr/>
          <p:nvPr/>
        </p:nvSpPr>
        <p:spPr>
          <a:xfrm>
            <a:off x="107504" y="4365104"/>
            <a:ext cx="8856984" cy="1754326"/>
          </a:xfrm>
          <a:prstGeom prst="rect">
            <a:avLst/>
          </a:prstGeom>
          <a:ln>
            <a:solidFill>
              <a:schemeClr val="tx1"/>
            </a:solidFill>
          </a:ln>
        </p:spPr>
        <p:txBody>
          <a:bodyPr wrap="square">
            <a:spAutoFit/>
          </a:bodyPr>
          <a:lstStyle/>
          <a:p>
            <a:r>
              <a:rPr lang="en-US" b="1" dirty="0">
                <a:solidFill>
                  <a:schemeClr val="tx1">
                    <a:lumMod val="85000"/>
                    <a:lumOff val="15000"/>
                  </a:schemeClr>
                </a:solidFill>
                <a:latin typeface="Source Code Pro"/>
              </a:rPr>
              <a:t>1) Installing wrapper for Tesseract:</a:t>
            </a:r>
          </a:p>
          <a:p>
            <a:r>
              <a:rPr lang="en-US" b="1" dirty="0">
                <a:solidFill>
                  <a:schemeClr val="tx1">
                    <a:lumMod val="85000"/>
                    <a:lumOff val="15000"/>
                  </a:schemeClr>
                </a:solidFill>
                <a:latin typeface="Source Code Pro"/>
              </a:rPr>
              <a:t>	pip install </a:t>
            </a:r>
            <a:r>
              <a:rPr lang="en-US" b="1" dirty="0" err="1">
                <a:solidFill>
                  <a:schemeClr val="tx1">
                    <a:lumMod val="85000"/>
                    <a:lumOff val="15000"/>
                  </a:schemeClr>
                </a:solidFill>
                <a:latin typeface="Source Code Pro"/>
              </a:rPr>
              <a:t>pytesseract</a:t>
            </a:r>
            <a:endParaRPr lang="en-US" b="1" dirty="0">
              <a:solidFill>
                <a:schemeClr val="tx1">
                  <a:lumMod val="85000"/>
                  <a:lumOff val="15000"/>
                </a:schemeClr>
              </a:solidFill>
              <a:latin typeface="Source Code Pro"/>
            </a:endParaRPr>
          </a:p>
          <a:p>
            <a:r>
              <a:rPr lang="en-US" b="1" dirty="0">
                <a:solidFill>
                  <a:schemeClr val="tx1">
                    <a:lumMod val="85000"/>
                    <a:lumOff val="15000"/>
                  </a:schemeClr>
                </a:solidFill>
                <a:latin typeface="Source Code Pro"/>
              </a:rPr>
              <a:t>2) Installing </a:t>
            </a:r>
            <a:r>
              <a:rPr lang="en-US" b="1" dirty="0" err="1">
                <a:solidFill>
                  <a:schemeClr val="tx1">
                    <a:lumMod val="85000"/>
                    <a:lumOff val="15000"/>
                  </a:schemeClr>
                </a:solidFill>
                <a:latin typeface="Source Code Pro"/>
              </a:rPr>
              <a:t>PyTesseract</a:t>
            </a:r>
            <a:r>
              <a:rPr lang="en-US" b="1" dirty="0">
                <a:solidFill>
                  <a:schemeClr val="tx1">
                    <a:lumMod val="85000"/>
                    <a:lumOff val="15000"/>
                  </a:schemeClr>
                </a:solidFill>
                <a:latin typeface="Source Code Pro"/>
              </a:rPr>
              <a:t> Binary File</a:t>
            </a:r>
          </a:p>
          <a:p>
            <a:r>
              <a:rPr lang="en-US" altLang="en-US" b="1" dirty="0">
                <a:solidFill>
                  <a:schemeClr val="tx1">
                    <a:lumMod val="85000"/>
                    <a:lumOff val="15000"/>
                  </a:schemeClr>
                </a:solidFill>
                <a:latin typeface="Source Code Pro"/>
              </a:rPr>
              <a:t>       pip install -U </a:t>
            </a:r>
            <a:r>
              <a:rPr lang="en-US" altLang="en-US" b="1" dirty="0" err="1">
                <a:solidFill>
                  <a:schemeClr val="tx1">
                    <a:lumMod val="85000"/>
                    <a:lumOff val="15000"/>
                  </a:schemeClr>
                </a:solidFill>
                <a:latin typeface="Source Code Pro"/>
              </a:rPr>
              <a:t>git+https</a:t>
            </a:r>
            <a:r>
              <a:rPr lang="en-US" altLang="en-US" b="1" dirty="0">
                <a:solidFill>
                  <a:schemeClr val="tx1">
                    <a:lumMod val="85000"/>
                    <a:lumOff val="15000"/>
                  </a:schemeClr>
                </a:solidFill>
                <a:latin typeface="Source Code Pro"/>
              </a:rPr>
              <a:t>://github.com/</a:t>
            </a:r>
            <a:r>
              <a:rPr lang="en-US" altLang="en-US" b="1" dirty="0" err="1">
                <a:solidFill>
                  <a:schemeClr val="tx1">
                    <a:lumMod val="85000"/>
                    <a:lumOff val="15000"/>
                  </a:schemeClr>
                </a:solidFill>
                <a:latin typeface="Source Code Pro"/>
              </a:rPr>
              <a:t>madmaze</a:t>
            </a:r>
            <a:r>
              <a:rPr lang="en-US" altLang="en-US" b="1" dirty="0">
                <a:solidFill>
                  <a:schemeClr val="tx1">
                    <a:lumMod val="85000"/>
                    <a:lumOff val="15000"/>
                  </a:schemeClr>
                </a:solidFill>
                <a:latin typeface="Source Code Pro"/>
              </a:rPr>
              <a:t>/</a:t>
            </a:r>
            <a:r>
              <a:rPr lang="en-US" altLang="en-US" b="1" dirty="0" err="1">
                <a:solidFill>
                  <a:schemeClr val="tx1">
                    <a:lumMod val="85000"/>
                    <a:lumOff val="15000"/>
                  </a:schemeClr>
                </a:solidFill>
                <a:latin typeface="Source Code Pro"/>
              </a:rPr>
              <a:t>pytesseract.git</a:t>
            </a:r>
            <a:r>
              <a:rPr lang="en-US" altLang="en-US" sz="1400" b="1" dirty="0">
                <a:solidFill>
                  <a:schemeClr val="tx1">
                    <a:lumMod val="85000"/>
                    <a:lumOff val="15000"/>
                  </a:schemeClr>
                </a:solidFill>
              </a:rPr>
              <a:t> </a:t>
            </a:r>
            <a:endParaRPr lang="en-US" b="1" dirty="0">
              <a:solidFill>
                <a:schemeClr val="tx1">
                  <a:lumMod val="85000"/>
                  <a:lumOff val="15000"/>
                </a:schemeClr>
              </a:solidFill>
              <a:latin typeface="Source Code Pro"/>
            </a:endParaRPr>
          </a:p>
          <a:p>
            <a:r>
              <a:rPr lang="en-US" b="1" dirty="0">
                <a:solidFill>
                  <a:schemeClr val="tx1">
                    <a:lumMod val="85000"/>
                    <a:lumOff val="15000"/>
                  </a:schemeClr>
                </a:solidFill>
                <a:latin typeface="Source Code Pro"/>
              </a:rPr>
              <a:t>3) </a:t>
            </a:r>
            <a:r>
              <a:rPr lang="en-US" b="1" dirty="0" err="1">
                <a:solidFill>
                  <a:schemeClr val="tx1">
                    <a:lumMod val="85000"/>
                    <a:lumOff val="15000"/>
                  </a:schemeClr>
                </a:solidFill>
                <a:latin typeface="Source Code Pro"/>
              </a:rPr>
              <a:t>PyTesseract</a:t>
            </a:r>
            <a:r>
              <a:rPr lang="en-US" b="1" dirty="0">
                <a:solidFill>
                  <a:schemeClr val="tx1">
                    <a:lumMod val="85000"/>
                    <a:lumOff val="15000"/>
                  </a:schemeClr>
                </a:solidFill>
                <a:latin typeface="Source Code Pro"/>
              </a:rPr>
              <a:t> Source Code</a:t>
            </a:r>
          </a:p>
          <a:p>
            <a:r>
              <a:rPr lang="en-US" b="1" dirty="0">
                <a:solidFill>
                  <a:schemeClr val="tx1">
                    <a:lumMod val="85000"/>
                    <a:lumOff val="15000"/>
                  </a:schemeClr>
                </a:solidFill>
                <a:latin typeface="Source Code Pro"/>
              </a:rPr>
              <a:t>	</a:t>
            </a:r>
            <a:r>
              <a:rPr lang="en-US" dirty="0">
                <a:solidFill>
                  <a:schemeClr val="bg2">
                    <a:lumMod val="25000"/>
                  </a:schemeClr>
                </a:solidFill>
                <a:hlinkClick r:id="rId3">
                  <a:extLst>
                    <a:ext uri="{A12FA001-AC4F-418D-AE19-62706E023703}">
                      <ahyp:hlinkClr xmlns:ahyp="http://schemas.microsoft.com/office/drawing/2018/hyperlinkcolor" xmlns="" val="tx"/>
                    </a:ext>
                  </a:extLst>
                </a:hlinkClick>
              </a:rPr>
              <a:t>https://github.com/tesseract-ocr/tesseract</a:t>
            </a:r>
            <a:endParaRPr lang="en-US" b="1" dirty="0">
              <a:solidFill>
                <a:schemeClr val="bg2">
                  <a:lumMod val="25000"/>
                </a:schemeClr>
              </a:solidFill>
            </a:endParaRPr>
          </a:p>
        </p:txBody>
      </p:sp>
    </p:spTree>
    <p:extLst>
      <p:ext uri="{BB962C8B-B14F-4D97-AF65-F5344CB8AC3E}">
        <p14:creationId xmlns:p14="http://schemas.microsoft.com/office/powerpoint/2010/main" xmlns="" val="214764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708AB52-3BE3-4F9E-9E6C-78356140183D}"/>
              </a:ext>
            </a:extLst>
          </p:cNvPr>
          <p:cNvSpPr txBox="1"/>
          <p:nvPr/>
        </p:nvSpPr>
        <p:spPr>
          <a:xfrm>
            <a:off x="179512" y="1988840"/>
            <a:ext cx="4392488" cy="2062103"/>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   pyttsx3 </a:t>
            </a:r>
          </a:p>
          <a:p>
            <a:endParaRPr lang="en-IN" sz="24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pyttsx3 is a text-to-speech conversion library in Python. Unlike alternative libraries, it works offline, and is compatible with both Python 2 and 3. </a:t>
            </a:r>
          </a:p>
        </p:txBody>
      </p:sp>
      <p:pic>
        <p:nvPicPr>
          <p:cNvPr id="6" name="Picture 5">
            <a:extLst>
              <a:ext uri="{FF2B5EF4-FFF2-40B4-BE49-F238E27FC236}">
                <a16:creationId xmlns:a16="http://schemas.microsoft.com/office/drawing/2014/main" xmlns="" id="{5D13515A-6771-44F6-9525-9177D3795FE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16016" y="2153394"/>
            <a:ext cx="4059943" cy="2283718"/>
          </a:xfrm>
          <a:prstGeom prst="rect">
            <a:avLst/>
          </a:prstGeom>
        </p:spPr>
      </p:pic>
      <p:sp>
        <p:nvSpPr>
          <p:cNvPr id="7" name="Rectangle 6">
            <a:extLst>
              <a:ext uri="{FF2B5EF4-FFF2-40B4-BE49-F238E27FC236}">
                <a16:creationId xmlns:a16="http://schemas.microsoft.com/office/drawing/2014/main" xmlns="" id="{0851FB9C-EB14-489A-8B9F-9CBD01A48941}"/>
              </a:ext>
            </a:extLst>
          </p:cNvPr>
          <p:cNvSpPr/>
          <p:nvPr/>
        </p:nvSpPr>
        <p:spPr>
          <a:xfrm>
            <a:off x="539552" y="5445224"/>
            <a:ext cx="2590774" cy="369332"/>
          </a:xfrm>
          <a:prstGeom prst="rect">
            <a:avLst/>
          </a:prstGeom>
          <a:ln>
            <a:solidFill>
              <a:schemeClr val="tx1"/>
            </a:solidFill>
          </a:ln>
        </p:spPr>
        <p:txBody>
          <a:bodyPr wrap="none">
            <a:spAutoFit/>
          </a:bodyPr>
          <a:lstStyle/>
          <a:p>
            <a:r>
              <a:rPr lang="en-US" b="1" dirty="0">
                <a:solidFill>
                  <a:schemeClr val="tx1">
                    <a:lumMod val="85000"/>
                    <a:lumOff val="15000"/>
                  </a:schemeClr>
                </a:solidFill>
                <a:latin typeface="Source Code Pro"/>
              </a:rPr>
              <a:t>pip install pyttsx3</a:t>
            </a:r>
            <a:endParaRPr lang="en-US" b="1" dirty="0">
              <a:solidFill>
                <a:schemeClr val="tx1">
                  <a:lumMod val="85000"/>
                  <a:lumOff val="15000"/>
                </a:schemeClr>
              </a:solidFill>
            </a:endParaRPr>
          </a:p>
        </p:txBody>
      </p:sp>
    </p:spTree>
    <p:extLst>
      <p:ext uri="{BB962C8B-B14F-4D97-AF65-F5344CB8AC3E}">
        <p14:creationId xmlns:p14="http://schemas.microsoft.com/office/powerpoint/2010/main" xmlns="" val="386277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9A4AB5-E057-4B4A-AED2-40E45EB8D7A0}"/>
              </a:ext>
            </a:extLst>
          </p:cNvPr>
          <p:cNvSpPr txBox="1"/>
          <p:nvPr/>
        </p:nvSpPr>
        <p:spPr>
          <a:xfrm>
            <a:off x="179512" y="1988840"/>
            <a:ext cx="4392488" cy="236988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   NumPy </a:t>
            </a:r>
          </a:p>
          <a:p>
            <a:endParaRPr lang="en-IN" sz="24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IN" sz="2000"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a:t>
            </a:r>
            <a:endParaRPr lang="en-US"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0AAD94-988C-4DDD-8540-FD540C44052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16016" y="2357437"/>
            <a:ext cx="3810000" cy="2143125"/>
          </a:xfrm>
          <a:prstGeom prst="rect">
            <a:avLst/>
          </a:prstGeom>
        </p:spPr>
      </p:pic>
      <p:sp>
        <p:nvSpPr>
          <p:cNvPr id="7" name="Rectangle 6">
            <a:extLst>
              <a:ext uri="{FF2B5EF4-FFF2-40B4-BE49-F238E27FC236}">
                <a16:creationId xmlns:a16="http://schemas.microsoft.com/office/drawing/2014/main" xmlns="" id="{4CEC0919-9709-4F38-9CC2-908AC1B37D85}"/>
              </a:ext>
            </a:extLst>
          </p:cNvPr>
          <p:cNvSpPr/>
          <p:nvPr/>
        </p:nvSpPr>
        <p:spPr>
          <a:xfrm>
            <a:off x="683568" y="5373216"/>
            <a:ext cx="3703258" cy="369332"/>
          </a:xfrm>
          <a:prstGeom prst="rect">
            <a:avLst/>
          </a:prstGeom>
          <a:ln>
            <a:solidFill>
              <a:schemeClr val="tx1"/>
            </a:solidFill>
          </a:ln>
        </p:spPr>
        <p:txBody>
          <a:bodyPr wrap="none">
            <a:spAutoFit/>
          </a:bodyPr>
          <a:lstStyle/>
          <a:p>
            <a:pPr lvl="0" eaLnBrk="0" fontAlgn="base" hangingPunct="0">
              <a:spcBef>
                <a:spcPct val="0"/>
              </a:spcBef>
              <a:spcAft>
                <a:spcPct val="0"/>
              </a:spcAft>
            </a:pPr>
            <a:r>
              <a:rPr lang="en-US" altLang="en-US" b="1" dirty="0">
                <a:latin typeface="Source Code Pro"/>
                <a:cs typeface="Courier New" panose="02070309020205020404" pitchFamily="49" charset="0"/>
              </a:rPr>
              <a:t>python -m pip install </a:t>
            </a:r>
            <a:r>
              <a:rPr lang="en-US" altLang="en-US" b="1" dirty="0" err="1">
                <a:latin typeface="Source Code Pro"/>
                <a:cs typeface="Courier New" panose="02070309020205020404" pitchFamily="49" charset="0"/>
              </a:rPr>
              <a:t>numpy</a:t>
            </a:r>
            <a:r>
              <a:rPr lang="en-US" altLang="en-US" sz="1400" b="1" dirty="0">
                <a:latin typeface="Source Code Pro"/>
              </a:rPr>
              <a:t> </a:t>
            </a:r>
            <a:endParaRPr lang="en-US" altLang="en-US" sz="4000" b="1" dirty="0">
              <a:latin typeface="Source Code Pro"/>
            </a:endParaRPr>
          </a:p>
        </p:txBody>
      </p:sp>
    </p:spTree>
    <p:extLst>
      <p:ext uri="{BB962C8B-B14F-4D97-AF65-F5344CB8AC3E}">
        <p14:creationId xmlns:p14="http://schemas.microsoft.com/office/powerpoint/2010/main" xmlns="" val="1114029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TotalTime>
  <Words>702</Words>
  <Application>Microsoft Office PowerPoint</Application>
  <PresentationFormat>On-screen Show (4:3)</PresentationFormat>
  <Paragraphs>247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Slide 1</vt:lpstr>
      <vt:lpstr>CONTENTS</vt:lpstr>
      <vt:lpstr>                     INTRODUCTION </vt:lpstr>
      <vt:lpstr>OBJECTIVE</vt:lpstr>
      <vt:lpstr>SOFTWARE SETUP</vt:lpstr>
      <vt:lpstr>Slide 6</vt:lpstr>
      <vt:lpstr>Slide 7</vt:lpstr>
      <vt:lpstr>Slide 8</vt:lpstr>
      <vt:lpstr>Slide 9</vt:lpstr>
      <vt:lpstr>Slide 10</vt:lpstr>
      <vt:lpstr>Slide 11</vt:lpstr>
      <vt:lpstr>Slide 12</vt:lpstr>
      <vt:lpstr>Slide 13</vt:lpstr>
      <vt:lpstr>Slide 14</vt:lpstr>
      <vt:lpstr>Slide 15</vt:lpstr>
      <vt:lpstr>Slide 16</vt:lpstr>
      <vt:lpstr>EXPERIMENTATION</vt:lpstr>
      <vt:lpstr>Slide 18</vt:lpstr>
      <vt:lpstr>Slide 19</vt:lpstr>
      <vt:lpstr>ERRORS</vt:lpstr>
      <vt:lpstr>Slide 21</vt:lpstr>
      <vt:lpstr>RESULT ANALYSIS</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SWAMI VIVEKANANDA INSTITUTE  OF SCIENCE AND TECHNOLOGY</dc:title>
  <dc:creator>Debaproto</dc:creator>
  <cp:lastModifiedBy>Srikanta</cp:lastModifiedBy>
  <cp:revision>56</cp:revision>
  <dcterms:created xsi:type="dcterms:W3CDTF">2018-11-21T11:28:08Z</dcterms:created>
  <dcterms:modified xsi:type="dcterms:W3CDTF">2019-05-24T16:31:58Z</dcterms:modified>
</cp:coreProperties>
</file>