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5" r:id="rId5"/>
    <p:sldId id="266" r:id="rId6"/>
    <p:sldId id="267" r:id="rId7"/>
    <p:sldId id="268" r:id="rId8"/>
    <p:sldId id="259" r:id="rId9"/>
    <p:sldId id="260" r:id="rId10"/>
    <p:sldId id="261" r:id="rId11"/>
    <p:sldId id="262" r:id="rId12"/>
    <p:sldId id="263" r:id="rId13"/>
    <p:sldId id="264"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92" d="100"/>
          <a:sy n="92" d="100"/>
        </p:scale>
        <p:origin x="3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891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036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D4B9363-8B87-41B7-9F8E-64519CBB8F34}"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3324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4782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03611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FBA082-94DF-4C4B-A041-6624924AB0A8}" type="datetimeFigureOut">
              <a:rPr lang="en-US" smtClean="0"/>
              <a:t>2/28/2019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2348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7686C4-3AB5-4E0C-86CA-FB108C350AA9}" type="datetimeFigureOut">
              <a:rPr lang="en-US" smtClean="0"/>
              <a:t>2/28/2019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8950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3987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557074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339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35BB1C6-BF8F-4481-8AB2-603A1C8A906A}"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33024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839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47913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21947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7649AC-CB8F-4FF1-9A34-5861C74DD0A7}" type="datetimeFigureOut">
              <a:rPr lang="en-US" smtClean="0"/>
              <a:t>2/28/2019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710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C5CECA-2D3A-4680-9B49-752200DE467C}" type="datetimeFigureOut">
              <a:rPr lang="en-US" smtClean="0"/>
              <a:t>2/28/2019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704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35BB1C6-BF8F-4481-8AB2-603A1C8A906A}" type="datetimeFigureOut">
              <a:rPr lang="en-US" smtClean="0"/>
              <a:t>2/28/2019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76890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166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5BB1C6-BF8F-4481-8AB2-603A1C8A906A}" type="datetimeFigureOut">
              <a:rPr lang="en-US" smtClean="0"/>
              <a:t>2/28/2019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19960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81E1-CAF6-4AF7-A47C-4F14CD837D5A}"/>
              </a:ext>
            </a:extLst>
          </p:cNvPr>
          <p:cNvSpPr>
            <a:spLocks noGrp="1"/>
          </p:cNvSpPr>
          <p:nvPr>
            <p:ph type="ctrTitle"/>
          </p:nvPr>
        </p:nvSpPr>
        <p:spPr>
          <a:xfrm>
            <a:off x="961192" y="1082440"/>
            <a:ext cx="8825658" cy="3329581"/>
          </a:xfrm>
        </p:spPr>
        <p:txBody>
          <a:bodyPr/>
          <a:lstStyle/>
          <a:p>
            <a:r>
              <a:rPr lang="en-IN" dirty="0"/>
              <a:t>Stereoscopic  vision</a:t>
            </a:r>
          </a:p>
        </p:txBody>
      </p:sp>
      <p:sp>
        <p:nvSpPr>
          <p:cNvPr id="3" name="Subtitle 2">
            <a:extLst>
              <a:ext uri="{FF2B5EF4-FFF2-40B4-BE49-F238E27FC236}">
                <a16:creationId xmlns:a16="http://schemas.microsoft.com/office/drawing/2014/main" id="{008CEFCB-97E6-4E49-B641-0A84DEDD988F}"/>
              </a:ext>
            </a:extLst>
          </p:cNvPr>
          <p:cNvSpPr>
            <a:spLocks noGrp="1"/>
          </p:cNvSpPr>
          <p:nvPr>
            <p:ph type="subTitle" idx="1"/>
          </p:nvPr>
        </p:nvSpPr>
        <p:spPr>
          <a:xfrm>
            <a:off x="1071828" y="4417896"/>
            <a:ext cx="8825658" cy="861420"/>
          </a:xfrm>
        </p:spPr>
        <p:txBody>
          <a:bodyPr>
            <a:normAutofit fontScale="55000" lnSpcReduction="20000"/>
          </a:bodyPr>
          <a:lstStyle/>
          <a:p>
            <a:r>
              <a:rPr lang="en-IN" sz="3600" dirty="0"/>
              <a:t>(3d –Reconstruction)</a:t>
            </a:r>
          </a:p>
          <a:p>
            <a:endParaRPr lang="en-IN" dirty="0"/>
          </a:p>
          <a:p>
            <a:r>
              <a:rPr lang="en-IN" dirty="0"/>
              <a:t>                                                                                                                                       </a:t>
            </a:r>
          </a:p>
        </p:txBody>
      </p:sp>
      <p:sp>
        <p:nvSpPr>
          <p:cNvPr id="4" name="Rectangle 3">
            <a:extLst>
              <a:ext uri="{FF2B5EF4-FFF2-40B4-BE49-F238E27FC236}">
                <a16:creationId xmlns:a16="http://schemas.microsoft.com/office/drawing/2014/main" id="{023826F8-C1D6-4558-9116-17E257DD1258}"/>
              </a:ext>
            </a:extLst>
          </p:cNvPr>
          <p:cNvSpPr/>
          <p:nvPr/>
        </p:nvSpPr>
        <p:spPr>
          <a:xfrm>
            <a:off x="7801371" y="6004159"/>
            <a:ext cx="3970959" cy="369332"/>
          </a:xfrm>
          <a:prstGeom prst="rect">
            <a:avLst/>
          </a:prstGeom>
        </p:spPr>
        <p:txBody>
          <a:bodyPr wrap="none">
            <a:spAutoFit/>
          </a:bodyPr>
          <a:lstStyle/>
          <a:p>
            <a:r>
              <a:rPr lang="en-IN" dirty="0"/>
              <a:t> Name-Shreyansh jain(17bce1018)</a:t>
            </a:r>
          </a:p>
        </p:txBody>
      </p:sp>
    </p:spTree>
    <p:extLst>
      <p:ext uri="{BB962C8B-B14F-4D97-AF65-F5344CB8AC3E}">
        <p14:creationId xmlns:p14="http://schemas.microsoft.com/office/powerpoint/2010/main" val="239147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E272-AD20-4B9D-AEBE-6D8735395AF8}"/>
              </a:ext>
            </a:extLst>
          </p:cNvPr>
          <p:cNvSpPr>
            <a:spLocks noGrp="1"/>
          </p:cNvSpPr>
          <p:nvPr>
            <p:ph type="title"/>
          </p:nvPr>
        </p:nvSpPr>
        <p:spPr/>
        <p:txBody>
          <a:bodyPr/>
          <a:lstStyle/>
          <a:p>
            <a:r>
              <a:rPr lang="en-IN" dirty="0"/>
              <a:t>DIGITAL PHOTOGRAPHY</a:t>
            </a:r>
          </a:p>
        </p:txBody>
      </p:sp>
      <p:sp>
        <p:nvSpPr>
          <p:cNvPr id="3" name="Content Placeholder 2">
            <a:extLst>
              <a:ext uri="{FF2B5EF4-FFF2-40B4-BE49-F238E27FC236}">
                <a16:creationId xmlns:a16="http://schemas.microsoft.com/office/drawing/2014/main" id="{8B5AF0D4-C360-43C4-B6C6-7F9153C1C6AD}"/>
              </a:ext>
            </a:extLst>
          </p:cNvPr>
          <p:cNvSpPr>
            <a:spLocks noGrp="1"/>
          </p:cNvSpPr>
          <p:nvPr>
            <p:ph sz="quarter" idx="13"/>
          </p:nvPr>
        </p:nvSpPr>
        <p:spPr>
          <a:xfrm>
            <a:off x="685798" y="1693564"/>
            <a:ext cx="10394707" cy="3311189"/>
          </a:xfrm>
        </p:spPr>
        <p:txBody>
          <a:bodyPr/>
          <a:lstStyle/>
          <a:p>
            <a:r>
              <a:rPr lang="en-IN" dirty="0"/>
              <a:t>There are Stereo lenses which turn an ordinary film camera into a stereo camera by using a special double lens to take two images and direct them through a single lens to capture them side by side. </a:t>
            </a:r>
          </a:p>
          <a:p>
            <a:r>
              <a:rPr lang="en-IN" dirty="0"/>
              <a:t>These are also available for digital SLR cameras. </a:t>
            </a:r>
          </a:p>
          <a:p>
            <a:r>
              <a:rPr lang="en-IN" dirty="0"/>
              <a:t>In 2009 digital Stereo cameras such as the Fuji W1 began appearing in the consumer market.</a:t>
            </a:r>
          </a:p>
        </p:txBody>
      </p:sp>
      <p:pic>
        <p:nvPicPr>
          <p:cNvPr id="5" name="Picture 4">
            <a:extLst>
              <a:ext uri="{FF2B5EF4-FFF2-40B4-BE49-F238E27FC236}">
                <a16:creationId xmlns:a16="http://schemas.microsoft.com/office/drawing/2014/main" id="{7D313B05-4285-400F-8934-71C6C7E47BB4}"/>
              </a:ext>
            </a:extLst>
          </p:cNvPr>
          <p:cNvPicPr>
            <a:picLocks noChangeAspect="1"/>
          </p:cNvPicPr>
          <p:nvPr/>
        </p:nvPicPr>
        <p:blipFill>
          <a:blip r:embed="rId2"/>
          <a:stretch>
            <a:fillRect/>
          </a:stretch>
        </p:blipFill>
        <p:spPr>
          <a:xfrm>
            <a:off x="3450438" y="4067659"/>
            <a:ext cx="4865425" cy="2337623"/>
          </a:xfrm>
          <a:prstGeom prst="rect">
            <a:avLst/>
          </a:prstGeom>
        </p:spPr>
      </p:pic>
    </p:spTree>
    <p:extLst>
      <p:ext uri="{BB962C8B-B14F-4D97-AF65-F5344CB8AC3E}">
        <p14:creationId xmlns:p14="http://schemas.microsoft.com/office/powerpoint/2010/main" val="378333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E256-CF3E-4D4E-B435-81DA61B5950F}"/>
              </a:ext>
            </a:extLst>
          </p:cNvPr>
          <p:cNvSpPr>
            <a:spLocks noGrp="1"/>
          </p:cNvSpPr>
          <p:nvPr>
            <p:ph type="title"/>
          </p:nvPr>
        </p:nvSpPr>
        <p:spPr>
          <a:xfrm>
            <a:off x="770398" y="142000"/>
            <a:ext cx="9404723" cy="1400530"/>
          </a:xfrm>
        </p:spPr>
        <p:txBody>
          <a:bodyPr/>
          <a:lstStyle/>
          <a:p>
            <a:r>
              <a:rPr lang="en-IN" dirty="0"/>
              <a:t>WORKING</a:t>
            </a:r>
          </a:p>
        </p:txBody>
      </p:sp>
      <p:pic>
        <p:nvPicPr>
          <p:cNvPr id="4" name="Picture 3">
            <a:extLst>
              <a:ext uri="{FF2B5EF4-FFF2-40B4-BE49-F238E27FC236}">
                <a16:creationId xmlns:a16="http://schemas.microsoft.com/office/drawing/2014/main" id="{2952C337-41CC-4622-A960-C48900742688}"/>
              </a:ext>
            </a:extLst>
          </p:cNvPr>
          <p:cNvPicPr>
            <a:picLocks noChangeAspect="1"/>
          </p:cNvPicPr>
          <p:nvPr/>
        </p:nvPicPr>
        <p:blipFill>
          <a:blip r:embed="rId2"/>
          <a:stretch>
            <a:fillRect/>
          </a:stretch>
        </p:blipFill>
        <p:spPr>
          <a:xfrm>
            <a:off x="976543" y="1028647"/>
            <a:ext cx="9279245" cy="5302426"/>
          </a:xfrm>
          <a:prstGeom prst="rect">
            <a:avLst/>
          </a:prstGeom>
        </p:spPr>
      </p:pic>
    </p:spTree>
    <p:extLst>
      <p:ext uri="{BB962C8B-B14F-4D97-AF65-F5344CB8AC3E}">
        <p14:creationId xmlns:p14="http://schemas.microsoft.com/office/powerpoint/2010/main" val="205152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59F9-5D6F-418F-8AD2-F37C28675C63}"/>
              </a:ext>
            </a:extLst>
          </p:cNvPr>
          <p:cNvSpPr>
            <a:spLocks noGrp="1"/>
          </p:cNvSpPr>
          <p:nvPr>
            <p:ph type="title"/>
          </p:nvPr>
        </p:nvSpPr>
        <p:spPr/>
        <p:txBody>
          <a:bodyPr/>
          <a:lstStyle/>
          <a:p>
            <a:r>
              <a:rPr lang="en-IN" dirty="0"/>
              <a:t>STEREOSCOPIC VIEWERS</a:t>
            </a:r>
          </a:p>
        </p:txBody>
      </p:sp>
      <p:sp>
        <p:nvSpPr>
          <p:cNvPr id="3" name="Content Placeholder 2">
            <a:extLst>
              <a:ext uri="{FF2B5EF4-FFF2-40B4-BE49-F238E27FC236}">
                <a16:creationId xmlns:a16="http://schemas.microsoft.com/office/drawing/2014/main" id="{C467FA5E-7A95-4EE5-B6BB-2FCF1CC1FFCF}"/>
              </a:ext>
            </a:extLst>
          </p:cNvPr>
          <p:cNvSpPr>
            <a:spLocks noGrp="1"/>
          </p:cNvSpPr>
          <p:nvPr>
            <p:ph sz="quarter" idx="13"/>
          </p:nvPr>
        </p:nvSpPr>
        <p:spPr>
          <a:xfrm>
            <a:off x="646111" y="1557369"/>
            <a:ext cx="10394707" cy="3311189"/>
          </a:xfrm>
        </p:spPr>
        <p:txBody>
          <a:bodyPr/>
          <a:lstStyle/>
          <a:p>
            <a:r>
              <a:rPr lang="en-IN" dirty="0"/>
              <a:t>There are two categories of stereoscopic viewer technology, </a:t>
            </a:r>
          </a:p>
          <a:p>
            <a:pPr marL="0" indent="0">
              <a:buNone/>
            </a:pPr>
            <a:r>
              <a:rPr lang="en-IN" dirty="0"/>
              <a:t>                  1. Active           </a:t>
            </a:r>
          </a:p>
          <a:p>
            <a:pPr marL="0" indent="0">
              <a:buNone/>
            </a:pPr>
            <a:r>
              <a:rPr lang="en-IN" dirty="0"/>
              <a:t>                  2. Passive </a:t>
            </a:r>
          </a:p>
          <a:p>
            <a:r>
              <a:rPr lang="en-IN" dirty="0"/>
              <a:t> Active viewers have electronics which interact with a display. </a:t>
            </a:r>
          </a:p>
          <a:p>
            <a:r>
              <a:rPr lang="en-IN" dirty="0"/>
              <a:t> Passive viewers filter constant streams of binocular input to the ,,,,appropriate eye.</a:t>
            </a:r>
          </a:p>
        </p:txBody>
      </p:sp>
      <p:pic>
        <p:nvPicPr>
          <p:cNvPr id="4" name="Picture 3">
            <a:extLst>
              <a:ext uri="{FF2B5EF4-FFF2-40B4-BE49-F238E27FC236}">
                <a16:creationId xmlns:a16="http://schemas.microsoft.com/office/drawing/2014/main" id="{0FDC3951-0652-4D5C-8756-F178B894C813}"/>
              </a:ext>
            </a:extLst>
          </p:cNvPr>
          <p:cNvPicPr>
            <a:picLocks noChangeAspect="1"/>
          </p:cNvPicPr>
          <p:nvPr/>
        </p:nvPicPr>
        <p:blipFill>
          <a:blip r:embed="rId2"/>
          <a:stretch>
            <a:fillRect/>
          </a:stretch>
        </p:blipFill>
        <p:spPr>
          <a:xfrm>
            <a:off x="2157273" y="4475848"/>
            <a:ext cx="3196886" cy="1929434"/>
          </a:xfrm>
          <a:prstGeom prst="rect">
            <a:avLst/>
          </a:prstGeom>
        </p:spPr>
      </p:pic>
      <p:pic>
        <p:nvPicPr>
          <p:cNvPr id="5" name="Picture 4">
            <a:extLst>
              <a:ext uri="{FF2B5EF4-FFF2-40B4-BE49-F238E27FC236}">
                <a16:creationId xmlns:a16="http://schemas.microsoft.com/office/drawing/2014/main" id="{3C8D194A-079E-4F58-89DD-28D357E678C7}"/>
              </a:ext>
            </a:extLst>
          </p:cNvPr>
          <p:cNvPicPr>
            <a:picLocks noChangeAspect="1"/>
          </p:cNvPicPr>
          <p:nvPr/>
        </p:nvPicPr>
        <p:blipFill>
          <a:blip r:embed="rId3"/>
          <a:stretch>
            <a:fillRect/>
          </a:stretch>
        </p:blipFill>
        <p:spPr>
          <a:xfrm>
            <a:off x="7119891" y="4464013"/>
            <a:ext cx="2015647" cy="1941269"/>
          </a:xfrm>
          <a:prstGeom prst="rect">
            <a:avLst/>
          </a:prstGeom>
        </p:spPr>
      </p:pic>
    </p:spTree>
    <p:extLst>
      <p:ext uri="{BB962C8B-B14F-4D97-AF65-F5344CB8AC3E}">
        <p14:creationId xmlns:p14="http://schemas.microsoft.com/office/powerpoint/2010/main" val="401834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9A0D-00C7-4DA3-AFF8-EFF3C589DDF3}"/>
              </a:ext>
            </a:extLst>
          </p:cNvPr>
          <p:cNvSpPr>
            <a:spLocks noGrp="1"/>
          </p:cNvSpPr>
          <p:nvPr>
            <p:ph type="title"/>
          </p:nvPr>
        </p:nvSpPr>
        <p:spPr>
          <a:xfrm>
            <a:off x="583967" y="150877"/>
            <a:ext cx="9404723" cy="1400530"/>
          </a:xfrm>
        </p:spPr>
        <p:txBody>
          <a:bodyPr/>
          <a:lstStyle/>
          <a:p>
            <a:r>
              <a:rPr lang="en-IN" dirty="0"/>
              <a:t>3D VIEWERS</a:t>
            </a:r>
          </a:p>
        </p:txBody>
      </p:sp>
      <p:sp>
        <p:nvSpPr>
          <p:cNvPr id="3" name="Content Placeholder 2">
            <a:extLst>
              <a:ext uri="{FF2B5EF4-FFF2-40B4-BE49-F238E27FC236}">
                <a16:creationId xmlns:a16="http://schemas.microsoft.com/office/drawing/2014/main" id="{AEEC9CCB-E598-4821-BBE8-7C9994D6856C}"/>
              </a:ext>
            </a:extLst>
          </p:cNvPr>
          <p:cNvSpPr>
            <a:spLocks noGrp="1"/>
          </p:cNvSpPr>
          <p:nvPr>
            <p:ph sz="quarter" idx="13"/>
          </p:nvPr>
        </p:nvSpPr>
        <p:spPr>
          <a:xfrm>
            <a:off x="583967" y="939919"/>
            <a:ext cx="10394707" cy="3311189"/>
          </a:xfrm>
        </p:spPr>
        <p:txBody>
          <a:bodyPr/>
          <a:lstStyle/>
          <a:p>
            <a:pPr marL="0" indent="0">
              <a:buNone/>
            </a:pPr>
            <a:r>
              <a:rPr lang="en-IN" dirty="0"/>
              <a:t>View With &amp; Without 3D Viewers</a:t>
            </a:r>
          </a:p>
        </p:txBody>
      </p:sp>
      <p:pic>
        <p:nvPicPr>
          <p:cNvPr id="4" name="Picture 3">
            <a:extLst>
              <a:ext uri="{FF2B5EF4-FFF2-40B4-BE49-F238E27FC236}">
                <a16:creationId xmlns:a16="http://schemas.microsoft.com/office/drawing/2014/main" id="{5485517E-FF3B-47B3-8585-5B978917EFAC}"/>
              </a:ext>
            </a:extLst>
          </p:cNvPr>
          <p:cNvPicPr>
            <a:picLocks noChangeAspect="1"/>
          </p:cNvPicPr>
          <p:nvPr/>
        </p:nvPicPr>
        <p:blipFill>
          <a:blip r:embed="rId2"/>
          <a:stretch>
            <a:fillRect/>
          </a:stretch>
        </p:blipFill>
        <p:spPr>
          <a:xfrm>
            <a:off x="1390418" y="1551407"/>
            <a:ext cx="7791820" cy="5007901"/>
          </a:xfrm>
          <a:prstGeom prst="rect">
            <a:avLst/>
          </a:prstGeom>
        </p:spPr>
      </p:pic>
    </p:spTree>
    <p:extLst>
      <p:ext uri="{BB962C8B-B14F-4D97-AF65-F5344CB8AC3E}">
        <p14:creationId xmlns:p14="http://schemas.microsoft.com/office/powerpoint/2010/main" val="336988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D2B3-9AD7-4785-B34F-500048D10F51}"/>
              </a:ext>
            </a:extLst>
          </p:cNvPr>
          <p:cNvSpPr>
            <a:spLocks noGrp="1"/>
          </p:cNvSpPr>
          <p:nvPr>
            <p:ph type="title"/>
          </p:nvPr>
        </p:nvSpPr>
        <p:spPr/>
        <p:txBody>
          <a:bodyPr/>
          <a:lstStyle/>
          <a:p>
            <a:r>
              <a:rPr lang="en-IN" dirty="0"/>
              <a:t>TYPES OF STEREO CAMERAS</a:t>
            </a:r>
          </a:p>
        </p:txBody>
      </p:sp>
      <p:sp>
        <p:nvSpPr>
          <p:cNvPr id="3" name="Content Placeholder 2">
            <a:extLst>
              <a:ext uri="{FF2B5EF4-FFF2-40B4-BE49-F238E27FC236}">
                <a16:creationId xmlns:a16="http://schemas.microsoft.com/office/drawing/2014/main" id="{49A72A9F-E3FC-48C3-B633-65B08AFFE523}"/>
              </a:ext>
            </a:extLst>
          </p:cNvPr>
          <p:cNvSpPr>
            <a:spLocks noGrp="1"/>
          </p:cNvSpPr>
          <p:nvPr>
            <p:ph sz="quarter" idx="13"/>
          </p:nvPr>
        </p:nvSpPr>
        <p:spPr/>
        <p:txBody>
          <a:bodyPr/>
          <a:lstStyle/>
          <a:p>
            <a:pPr marL="0" indent="0">
              <a:buNone/>
            </a:pPr>
            <a:r>
              <a:rPr lang="en-IN" dirty="0"/>
              <a:t>Types of Stereo Cameras:</a:t>
            </a:r>
          </a:p>
          <a:p>
            <a:pPr marL="0" indent="0">
              <a:buNone/>
            </a:pPr>
            <a:r>
              <a:rPr lang="en-IN" dirty="0"/>
              <a:t>    1. Kodak Stereo Camera</a:t>
            </a:r>
          </a:p>
          <a:p>
            <a:pPr marL="0" indent="0">
              <a:buNone/>
            </a:pPr>
            <a:r>
              <a:rPr lang="en-IN" dirty="0"/>
              <a:t>    2. </a:t>
            </a:r>
            <a:r>
              <a:rPr lang="en-IN" dirty="0" err="1"/>
              <a:t>Loreo</a:t>
            </a:r>
            <a:endParaRPr lang="en-IN" dirty="0"/>
          </a:p>
          <a:p>
            <a:pPr marL="0" indent="0">
              <a:buNone/>
            </a:pPr>
            <a:r>
              <a:rPr lang="en-IN" dirty="0"/>
              <a:t>    3. </a:t>
            </a:r>
            <a:r>
              <a:rPr lang="en-IN" dirty="0" err="1"/>
              <a:t>Nimslo</a:t>
            </a:r>
            <a:r>
              <a:rPr lang="en-IN" dirty="0"/>
              <a:t> 3D</a:t>
            </a:r>
          </a:p>
          <a:p>
            <a:pPr marL="0" indent="0">
              <a:buNone/>
            </a:pPr>
            <a:r>
              <a:rPr lang="en-IN" dirty="0"/>
              <a:t>    4. Fujifilm FinePix Real 3D</a:t>
            </a:r>
          </a:p>
          <a:p>
            <a:pPr marL="0" indent="0">
              <a:buNone/>
            </a:pPr>
            <a:r>
              <a:rPr lang="en-IN" dirty="0"/>
              <a:t>    5. Samsung NX-300</a:t>
            </a:r>
          </a:p>
        </p:txBody>
      </p:sp>
      <p:pic>
        <p:nvPicPr>
          <p:cNvPr id="4" name="Picture 3">
            <a:extLst>
              <a:ext uri="{FF2B5EF4-FFF2-40B4-BE49-F238E27FC236}">
                <a16:creationId xmlns:a16="http://schemas.microsoft.com/office/drawing/2014/main" id="{80A22FFC-0D4A-4EB8-98C8-98EBC0115B42}"/>
              </a:ext>
            </a:extLst>
          </p:cNvPr>
          <p:cNvPicPr>
            <a:picLocks noChangeAspect="1"/>
          </p:cNvPicPr>
          <p:nvPr/>
        </p:nvPicPr>
        <p:blipFill>
          <a:blip r:embed="rId2"/>
          <a:stretch>
            <a:fillRect/>
          </a:stretch>
        </p:blipFill>
        <p:spPr>
          <a:xfrm>
            <a:off x="5883153" y="2063396"/>
            <a:ext cx="4320609" cy="2733767"/>
          </a:xfrm>
          <a:prstGeom prst="rect">
            <a:avLst/>
          </a:prstGeom>
        </p:spPr>
      </p:pic>
    </p:spTree>
    <p:extLst>
      <p:ext uri="{BB962C8B-B14F-4D97-AF65-F5344CB8AC3E}">
        <p14:creationId xmlns:p14="http://schemas.microsoft.com/office/powerpoint/2010/main" val="356230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90C4-D1D8-436C-963B-3C6F3C6E5BD6}"/>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EE60A106-825A-4F9F-826A-5B93BCC0D5BA}"/>
              </a:ext>
            </a:extLst>
          </p:cNvPr>
          <p:cNvSpPr>
            <a:spLocks noGrp="1"/>
          </p:cNvSpPr>
          <p:nvPr>
            <p:ph sz="quarter" idx="13"/>
          </p:nvPr>
        </p:nvSpPr>
        <p:spPr/>
        <p:txBody>
          <a:bodyPr/>
          <a:lstStyle/>
          <a:p>
            <a:r>
              <a:rPr lang="en-IN" dirty="0"/>
              <a:t>It is extensively used for amusement which includes </a:t>
            </a:r>
            <a:r>
              <a:rPr lang="en-IN" b="1" u="sng" dirty="0"/>
              <a:t>3D films</a:t>
            </a:r>
            <a:r>
              <a:rPr lang="en-IN" dirty="0"/>
              <a:t>.</a:t>
            </a:r>
          </a:p>
          <a:p>
            <a:r>
              <a:rPr lang="en-IN" b="1" u="sng" dirty="0"/>
              <a:t>Space Exploration</a:t>
            </a:r>
            <a:r>
              <a:rPr lang="en-IN" dirty="0"/>
              <a:t> - Various spaceships are equipped with unique cameras that allow researchers to view stereoscopic images of the surface of planets.</a:t>
            </a:r>
          </a:p>
          <a:p>
            <a:r>
              <a:rPr lang="en-IN" b="1" u="sng" dirty="0"/>
              <a:t>Clinical Uses</a:t>
            </a:r>
            <a:r>
              <a:rPr lang="en-IN" dirty="0"/>
              <a:t> – Stereoscopy is frequently used by vision therapists in the treatment of many binocular vision and disorders.</a:t>
            </a:r>
          </a:p>
          <a:p>
            <a:r>
              <a:rPr lang="en-IN" dirty="0"/>
              <a:t>This technique is also used in </a:t>
            </a:r>
            <a:r>
              <a:rPr lang="en-IN" b="1" u="sng" dirty="0"/>
              <a:t>holography</a:t>
            </a:r>
            <a:r>
              <a:rPr lang="en-IN" dirty="0"/>
              <a:t>.</a:t>
            </a:r>
          </a:p>
        </p:txBody>
      </p:sp>
    </p:spTree>
    <p:extLst>
      <p:ext uri="{BB962C8B-B14F-4D97-AF65-F5344CB8AC3E}">
        <p14:creationId xmlns:p14="http://schemas.microsoft.com/office/powerpoint/2010/main" val="192842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E9F2-5C13-4094-BA12-E6E57F21C15B}"/>
              </a:ext>
            </a:extLst>
          </p:cNvPr>
          <p:cNvSpPr>
            <a:spLocks noGrp="1"/>
          </p:cNvSpPr>
          <p:nvPr>
            <p:ph type="title"/>
          </p:nvPr>
        </p:nvSpPr>
        <p:spPr/>
        <p:txBody>
          <a:bodyPr/>
          <a:lstStyle/>
          <a:p>
            <a:r>
              <a:rPr lang="en-IN" dirty="0"/>
              <a:t>PROS &amp; CONS OF STEREOSCOPIC IMAGING</a:t>
            </a:r>
          </a:p>
        </p:txBody>
      </p:sp>
      <p:sp>
        <p:nvSpPr>
          <p:cNvPr id="3" name="Content Placeholder 2">
            <a:extLst>
              <a:ext uri="{FF2B5EF4-FFF2-40B4-BE49-F238E27FC236}">
                <a16:creationId xmlns:a16="http://schemas.microsoft.com/office/drawing/2014/main" id="{F2644AC1-07CE-4E4F-A2B2-B2C2D3B27BA8}"/>
              </a:ext>
            </a:extLst>
          </p:cNvPr>
          <p:cNvSpPr>
            <a:spLocks noGrp="1"/>
          </p:cNvSpPr>
          <p:nvPr>
            <p:ph sz="quarter" idx="13"/>
          </p:nvPr>
        </p:nvSpPr>
        <p:spPr>
          <a:xfrm>
            <a:off x="685800" y="2063396"/>
            <a:ext cx="10394707" cy="3902398"/>
          </a:xfrm>
        </p:spPr>
        <p:txBody>
          <a:bodyPr>
            <a:normAutofit lnSpcReduction="10000"/>
          </a:bodyPr>
          <a:lstStyle/>
          <a:p>
            <a:r>
              <a:rPr lang="en-IN" dirty="0"/>
              <a:t>By producing a concise visual summary from cross-sectional exams, 3D imaging can, </a:t>
            </a:r>
          </a:p>
          <a:p>
            <a:pPr marL="0" indent="0">
              <a:buNone/>
            </a:pPr>
            <a:r>
              <a:rPr lang="en-IN" dirty="0"/>
              <a:t>      1. Create studies that are faster and easier to read. </a:t>
            </a:r>
          </a:p>
          <a:p>
            <a:pPr marL="0" indent="0">
              <a:buNone/>
            </a:pPr>
            <a:r>
              <a:rPr lang="en-IN" dirty="0"/>
              <a:t>      2. Facilitate diagnoses, treatment and surgical planning. </a:t>
            </a:r>
          </a:p>
          <a:p>
            <a:pPr marL="0" indent="0">
              <a:buNone/>
            </a:pPr>
            <a:r>
              <a:rPr lang="en-IN" dirty="0"/>
              <a:t>      3. Increase clinical productivity. </a:t>
            </a:r>
          </a:p>
          <a:p>
            <a:r>
              <a:rPr lang="en-IN" dirty="0"/>
              <a:t> It gives a better view of any object so its study becomes easy and productive. </a:t>
            </a:r>
          </a:p>
          <a:p>
            <a:r>
              <a:rPr lang="en-IN" dirty="0"/>
              <a:t>Stereoscopic imaging technique requires very high cost. </a:t>
            </a:r>
          </a:p>
          <a:p>
            <a:r>
              <a:rPr lang="en-IN" dirty="0"/>
              <a:t>It is not available everywhere. </a:t>
            </a:r>
          </a:p>
          <a:p>
            <a:r>
              <a:rPr lang="en-IN" dirty="0"/>
              <a:t>This technique uses eye glasses which becomes uncomfortable for the persons wearing spectacles.</a:t>
            </a:r>
          </a:p>
        </p:txBody>
      </p:sp>
    </p:spTree>
    <p:extLst>
      <p:ext uri="{BB962C8B-B14F-4D97-AF65-F5344CB8AC3E}">
        <p14:creationId xmlns:p14="http://schemas.microsoft.com/office/powerpoint/2010/main" val="2125828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CE6E-5C2C-48B8-AC3E-7FF4BAEC4FF8}"/>
              </a:ext>
            </a:extLst>
          </p:cNvPr>
          <p:cNvSpPr>
            <a:spLocks noGrp="1"/>
          </p:cNvSpPr>
          <p:nvPr>
            <p:ph type="title"/>
          </p:nvPr>
        </p:nvSpPr>
        <p:spPr>
          <a:xfrm rot="20944388">
            <a:off x="1684799" y="2201619"/>
            <a:ext cx="9404723" cy="1400530"/>
          </a:xfrm>
        </p:spPr>
        <p:txBody>
          <a:bodyPr/>
          <a:lstStyle/>
          <a:p>
            <a:r>
              <a:rPr lang="en-IN" sz="11500" dirty="0"/>
              <a:t>THANK YOU</a:t>
            </a:r>
          </a:p>
        </p:txBody>
      </p:sp>
    </p:spTree>
    <p:extLst>
      <p:ext uri="{BB962C8B-B14F-4D97-AF65-F5344CB8AC3E}">
        <p14:creationId xmlns:p14="http://schemas.microsoft.com/office/powerpoint/2010/main" val="194993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7B03-2B33-4CCF-BBB5-E5D57B6FFD0C}"/>
              </a:ext>
            </a:extLst>
          </p:cNvPr>
          <p:cNvSpPr>
            <a:spLocks noGrp="1"/>
          </p:cNvSpPr>
          <p:nvPr>
            <p:ph type="title"/>
          </p:nvPr>
        </p:nvSpPr>
        <p:spPr>
          <a:xfrm>
            <a:off x="930196" y="603639"/>
            <a:ext cx="9404723" cy="1400530"/>
          </a:xfrm>
        </p:spPr>
        <p:txBody>
          <a:bodyPr>
            <a:normAutofit fontScale="90000"/>
          </a:bodyPr>
          <a:lstStyle/>
          <a:p>
            <a:r>
              <a:rPr lang="en-IN" b="1" dirty="0"/>
              <a:t>Why Do We Call It Stereoscopic Vision?</a:t>
            </a:r>
            <a:br>
              <a:rPr lang="en-IN" dirty="0"/>
            </a:br>
            <a:endParaRPr lang="en-IN" dirty="0"/>
          </a:p>
        </p:txBody>
      </p:sp>
      <p:sp>
        <p:nvSpPr>
          <p:cNvPr id="3" name="Content Placeholder 2">
            <a:extLst>
              <a:ext uri="{FF2B5EF4-FFF2-40B4-BE49-F238E27FC236}">
                <a16:creationId xmlns:a16="http://schemas.microsoft.com/office/drawing/2014/main" id="{4F069021-4A2D-4320-B21B-05305F83ED0D}"/>
              </a:ext>
            </a:extLst>
          </p:cNvPr>
          <p:cNvSpPr>
            <a:spLocks noGrp="1"/>
          </p:cNvSpPr>
          <p:nvPr>
            <p:ph sz="quarter" idx="13"/>
          </p:nvPr>
        </p:nvSpPr>
        <p:spPr>
          <a:xfrm>
            <a:off x="517124" y="1693506"/>
            <a:ext cx="10394707" cy="3311189"/>
          </a:xfrm>
        </p:spPr>
        <p:txBody>
          <a:bodyPr/>
          <a:lstStyle/>
          <a:p>
            <a:r>
              <a:rPr lang="en-IN" dirty="0"/>
              <a:t>Derived from the Greek word “Stereos” meaning Solid and “Scope” meaning Look/View, so stereoscopy means solid view of an object i.e. 3D view.</a:t>
            </a:r>
          </a:p>
          <a:p>
            <a:r>
              <a:rPr lang="en-IN" dirty="0"/>
              <a:t>In general life, it is known as 3D Imaging.</a:t>
            </a:r>
          </a:p>
          <a:p>
            <a:r>
              <a:rPr lang="en-IN" dirty="0"/>
              <a:t>It is the technique used to create the illusion of depth in an offset image by presenting two slightly different perspectives of the same object to the eyes of the viewer.</a:t>
            </a:r>
          </a:p>
        </p:txBody>
      </p:sp>
      <p:pic>
        <p:nvPicPr>
          <p:cNvPr id="4" name="Picture 3">
            <a:extLst>
              <a:ext uri="{FF2B5EF4-FFF2-40B4-BE49-F238E27FC236}">
                <a16:creationId xmlns:a16="http://schemas.microsoft.com/office/drawing/2014/main" id="{00488EFD-984B-4161-B826-FDB26017795B}"/>
              </a:ext>
            </a:extLst>
          </p:cNvPr>
          <p:cNvPicPr>
            <a:picLocks noChangeAspect="1"/>
          </p:cNvPicPr>
          <p:nvPr/>
        </p:nvPicPr>
        <p:blipFill>
          <a:blip r:embed="rId2"/>
          <a:stretch>
            <a:fillRect/>
          </a:stretch>
        </p:blipFill>
        <p:spPr>
          <a:xfrm>
            <a:off x="9025221" y="4014673"/>
            <a:ext cx="1968293" cy="1980044"/>
          </a:xfrm>
          <a:prstGeom prst="rect">
            <a:avLst/>
          </a:prstGeom>
        </p:spPr>
      </p:pic>
    </p:spTree>
    <p:extLst>
      <p:ext uri="{BB962C8B-B14F-4D97-AF65-F5344CB8AC3E}">
        <p14:creationId xmlns:p14="http://schemas.microsoft.com/office/powerpoint/2010/main" val="326323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2260-D5A6-42DB-A784-983DE36B1B2B}"/>
              </a:ext>
            </a:extLst>
          </p:cNvPr>
          <p:cNvSpPr>
            <a:spLocks noGrp="1"/>
          </p:cNvSpPr>
          <p:nvPr>
            <p:ph type="title"/>
          </p:nvPr>
        </p:nvSpPr>
        <p:spPr/>
        <p:txBody>
          <a:bodyPr/>
          <a:lstStyle/>
          <a:p>
            <a:r>
              <a:rPr lang="en-IN" b="1" dirty="0"/>
              <a:t>How Does Stereoscopic (3D) Vision Work?</a:t>
            </a:r>
            <a:br>
              <a:rPr lang="en-IN" dirty="0"/>
            </a:br>
            <a:endParaRPr lang="en-IN" dirty="0"/>
          </a:p>
        </p:txBody>
      </p:sp>
      <p:sp>
        <p:nvSpPr>
          <p:cNvPr id="3" name="Content Placeholder 2">
            <a:extLst>
              <a:ext uri="{FF2B5EF4-FFF2-40B4-BE49-F238E27FC236}">
                <a16:creationId xmlns:a16="http://schemas.microsoft.com/office/drawing/2014/main" id="{C2389C53-96CD-4500-88D5-ACDAEFFB684A}"/>
              </a:ext>
            </a:extLst>
          </p:cNvPr>
          <p:cNvSpPr>
            <a:spLocks noGrp="1"/>
          </p:cNvSpPr>
          <p:nvPr>
            <p:ph sz="quarter" idx="13"/>
          </p:nvPr>
        </p:nvSpPr>
        <p:spPr/>
        <p:txBody>
          <a:bodyPr/>
          <a:lstStyle/>
          <a:p>
            <a:r>
              <a:rPr lang="en-IN" dirty="0"/>
              <a:t>3D vision is the direct effect of our brains merging the images from both of our eyes together. </a:t>
            </a:r>
          </a:p>
          <a:p>
            <a:r>
              <a:rPr lang="en-IN" dirty="0"/>
              <a:t>Each of our eyes creates a single two-dimensional image, but the brain is able to interpret depth when it merges both two-dimensional images and understands the difference between them. We call this ability </a:t>
            </a:r>
            <a:r>
              <a:rPr lang="en-IN" b="1" dirty="0"/>
              <a:t>stereoscopic vision</a:t>
            </a:r>
            <a:r>
              <a:rPr lang="en-IN" dirty="0"/>
              <a:t>.</a:t>
            </a:r>
          </a:p>
        </p:txBody>
      </p:sp>
      <p:pic>
        <p:nvPicPr>
          <p:cNvPr id="1026" name="Picture 2" descr="Image result for how does stereoscopic 3d work using two images">
            <a:extLst>
              <a:ext uri="{FF2B5EF4-FFF2-40B4-BE49-F238E27FC236}">
                <a16:creationId xmlns:a16="http://schemas.microsoft.com/office/drawing/2014/main" id="{EB61BA15-2C59-4477-923C-784E52E47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971" y="4052607"/>
            <a:ext cx="36099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650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0B4B-CC34-4F63-9651-86555E5E95A1}"/>
              </a:ext>
            </a:extLst>
          </p:cNvPr>
          <p:cNvSpPr>
            <a:spLocks noGrp="1"/>
          </p:cNvSpPr>
          <p:nvPr>
            <p:ph type="title"/>
          </p:nvPr>
        </p:nvSpPr>
        <p:spPr/>
        <p:txBody>
          <a:bodyPr/>
          <a:lstStyle/>
          <a:p>
            <a:r>
              <a:rPr lang="en-IN" dirty="0"/>
              <a:t>Inferring 3D From 2D</a:t>
            </a:r>
          </a:p>
        </p:txBody>
      </p:sp>
      <p:sp>
        <p:nvSpPr>
          <p:cNvPr id="3" name="Content Placeholder 2">
            <a:extLst>
              <a:ext uri="{FF2B5EF4-FFF2-40B4-BE49-F238E27FC236}">
                <a16:creationId xmlns:a16="http://schemas.microsoft.com/office/drawing/2014/main" id="{9C600610-30A8-49F8-802D-403B41D78998}"/>
              </a:ext>
            </a:extLst>
          </p:cNvPr>
          <p:cNvSpPr>
            <a:spLocks noGrp="1"/>
          </p:cNvSpPr>
          <p:nvPr>
            <p:ph sz="quarter" idx="13"/>
          </p:nvPr>
        </p:nvSpPr>
        <p:spPr/>
        <p:txBody>
          <a:bodyPr/>
          <a:lstStyle/>
          <a:p>
            <a:r>
              <a:rPr lang="en-IN" dirty="0"/>
              <a:t>Stereo vision: if we have two cameras and we know the relative pose between them we can find 3D information from an arbitrary seen we don’t have to know model in the seen and we can determine the position in that scene from those two cameras</a:t>
            </a:r>
          </a:p>
        </p:txBody>
      </p:sp>
      <p:pic>
        <p:nvPicPr>
          <p:cNvPr id="4" name="Picture 3">
            <a:extLst>
              <a:ext uri="{FF2B5EF4-FFF2-40B4-BE49-F238E27FC236}">
                <a16:creationId xmlns:a16="http://schemas.microsoft.com/office/drawing/2014/main" id="{3345FA69-8D48-4652-8722-78E90C13F16C}"/>
              </a:ext>
            </a:extLst>
          </p:cNvPr>
          <p:cNvPicPr>
            <a:picLocks noChangeAspect="1"/>
          </p:cNvPicPr>
          <p:nvPr/>
        </p:nvPicPr>
        <p:blipFill>
          <a:blip r:embed="rId2"/>
          <a:stretch>
            <a:fillRect/>
          </a:stretch>
        </p:blipFill>
        <p:spPr>
          <a:xfrm>
            <a:off x="2208892" y="3532194"/>
            <a:ext cx="7841942" cy="2766311"/>
          </a:xfrm>
          <a:prstGeom prst="rect">
            <a:avLst/>
          </a:prstGeom>
        </p:spPr>
      </p:pic>
    </p:spTree>
    <p:extLst>
      <p:ext uri="{BB962C8B-B14F-4D97-AF65-F5344CB8AC3E}">
        <p14:creationId xmlns:p14="http://schemas.microsoft.com/office/powerpoint/2010/main" val="374942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3B677-9F81-4EE2-AB57-A8461C846CDE}"/>
              </a:ext>
            </a:extLst>
          </p:cNvPr>
          <p:cNvSpPr>
            <a:spLocks noGrp="1"/>
          </p:cNvSpPr>
          <p:nvPr>
            <p:ph sz="quarter" idx="13"/>
          </p:nvPr>
        </p:nvSpPr>
        <p:spPr>
          <a:xfrm>
            <a:off x="472736" y="927054"/>
            <a:ext cx="10394707" cy="3311189"/>
          </a:xfrm>
        </p:spPr>
        <p:txBody>
          <a:bodyPr/>
          <a:lstStyle/>
          <a:p>
            <a:pPr marL="0" indent="0">
              <a:buNone/>
            </a:pPr>
            <a:r>
              <a:rPr lang="en-IN" dirty="0"/>
              <a:t>A way of getting depth (3-D) information about a scene from two (or more) 2-D images</a:t>
            </a:r>
          </a:p>
          <a:p>
            <a:pPr marL="0" indent="0">
              <a:buNone/>
            </a:pPr>
            <a:r>
              <a:rPr lang="en-IN" dirty="0"/>
              <a:t>- Used by humans and animals, now computers</a:t>
            </a:r>
          </a:p>
        </p:txBody>
      </p:sp>
      <p:pic>
        <p:nvPicPr>
          <p:cNvPr id="4" name="Picture 3">
            <a:extLst>
              <a:ext uri="{FF2B5EF4-FFF2-40B4-BE49-F238E27FC236}">
                <a16:creationId xmlns:a16="http://schemas.microsoft.com/office/drawing/2014/main" id="{B006931A-BD78-4BD7-9944-5FD4FAFE5E7F}"/>
              </a:ext>
            </a:extLst>
          </p:cNvPr>
          <p:cNvPicPr>
            <a:picLocks noChangeAspect="1"/>
          </p:cNvPicPr>
          <p:nvPr/>
        </p:nvPicPr>
        <p:blipFill>
          <a:blip r:embed="rId2"/>
          <a:stretch>
            <a:fillRect/>
          </a:stretch>
        </p:blipFill>
        <p:spPr>
          <a:xfrm>
            <a:off x="1832335" y="2273073"/>
            <a:ext cx="2147286" cy="2116610"/>
          </a:xfrm>
          <a:prstGeom prst="rect">
            <a:avLst/>
          </a:prstGeom>
        </p:spPr>
      </p:pic>
      <p:sp>
        <p:nvSpPr>
          <p:cNvPr id="5" name="Rectangle 4">
            <a:extLst>
              <a:ext uri="{FF2B5EF4-FFF2-40B4-BE49-F238E27FC236}">
                <a16:creationId xmlns:a16="http://schemas.microsoft.com/office/drawing/2014/main" id="{41CFA2C2-3EF0-4E17-A1B3-EDDBC5DD2D43}"/>
              </a:ext>
            </a:extLst>
          </p:cNvPr>
          <p:cNvSpPr/>
          <p:nvPr/>
        </p:nvSpPr>
        <p:spPr>
          <a:xfrm>
            <a:off x="2214122" y="4393765"/>
            <a:ext cx="1383712" cy="369332"/>
          </a:xfrm>
          <a:prstGeom prst="rect">
            <a:avLst/>
          </a:prstGeom>
        </p:spPr>
        <p:txBody>
          <a:bodyPr wrap="none">
            <a:spAutoFit/>
          </a:bodyPr>
          <a:lstStyle/>
          <a:p>
            <a:r>
              <a:rPr lang="en-IN" dirty="0"/>
              <a:t>Left image</a:t>
            </a:r>
          </a:p>
        </p:txBody>
      </p:sp>
      <p:pic>
        <p:nvPicPr>
          <p:cNvPr id="6" name="Picture 5">
            <a:extLst>
              <a:ext uri="{FF2B5EF4-FFF2-40B4-BE49-F238E27FC236}">
                <a16:creationId xmlns:a16="http://schemas.microsoft.com/office/drawing/2014/main" id="{704770DE-68F0-4626-B1D2-23A2D1D426A2}"/>
              </a:ext>
            </a:extLst>
          </p:cNvPr>
          <p:cNvPicPr>
            <a:picLocks noChangeAspect="1"/>
          </p:cNvPicPr>
          <p:nvPr/>
        </p:nvPicPr>
        <p:blipFill>
          <a:blip r:embed="rId3"/>
          <a:stretch>
            <a:fillRect/>
          </a:stretch>
        </p:blipFill>
        <p:spPr>
          <a:xfrm>
            <a:off x="8196056" y="2163420"/>
            <a:ext cx="2163609" cy="2148099"/>
          </a:xfrm>
          <a:prstGeom prst="rect">
            <a:avLst/>
          </a:prstGeom>
        </p:spPr>
      </p:pic>
      <p:sp>
        <p:nvSpPr>
          <p:cNvPr id="7" name="Rectangle 6">
            <a:extLst>
              <a:ext uri="{FF2B5EF4-FFF2-40B4-BE49-F238E27FC236}">
                <a16:creationId xmlns:a16="http://schemas.microsoft.com/office/drawing/2014/main" id="{FB82A3D4-2F82-4809-8960-12FE55DC9C6C}"/>
              </a:ext>
            </a:extLst>
          </p:cNvPr>
          <p:cNvSpPr/>
          <p:nvPr/>
        </p:nvSpPr>
        <p:spPr>
          <a:xfrm>
            <a:off x="8594168" y="4279366"/>
            <a:ext cx="1535998" cy="369332"/>
          </a:xfrm>
          <a:prstGeom prst="rect">
            <a:avLst/>
          </a:prstGeom>
        </p:spPr>
        <p:txBody>
          <a:bodyPr wrap="none">
            <a:spAutoFit/>
          </a:bodyPr>
          <a:lstStyle/>
          <a:p>
            <a:r>
              <a:rPr lang="en-IN" dirty="0"/>
              <a:t>Right image</a:t>
            </a:r>
          </a:p>
        </p:txBody>
      </p:sp>
      <p:pic>
        <p:nvPicPr>
          <p:cNvPr id="8" name="Picture 7">
            <a:extLst>
              <a:ext uri="{FF2B5EF4-FFF2-40B4-BE49-F238E27FC236}">
                <a16:creationId xmlns:a16="http://schemas.microsoft.com/office/drawing/2014/main" id="{2F6E5AD0-3FFC-4914-8670-CFF28F0DEDB7}"/>
              </a:ext>
            </a:extLst>
          </p:cNvPr>
          <p:cNvPicPr>
            <a:picLocks noChangeAspect="1"/>
          </p:cNvPicPr>
          <p:nvPr/>
        </p:nvPicPr>
        <p:blipFill>
          <a:blip r:embed="rId4"/>
          <a:stretch>
            <a:fillRect/>
          </a:stretch>
        </p:blipFill>
        <p:spPr>
          <a:xfrm>
            <a:off x="3969937" y="4674157"/>
            <a:ext cx="4252126" cy="1966761"/>
          </a:xfrm>
          <a:prstGeom prst="rect">
            <a:avLst/>
          </a:prstGeom>
        </p:spPr>
      </p:pic>
    </p:spTree>
    <p:extLst>
      <p:ext uri="{BB962C8B-B14F-4D97-AF65-F5344CB8AC3E}">
        <p14:creationId xmlns:p14="http://schemas.microsoft.com/office/powerpoint/2010/main" val="355599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40C8-F5D8-42DE-9EDC-F389444FD922}"/>
              </a:ext>
            </a:extLst>
          </p:cNvPr>
          <p:cNvSpPr>
            <a:spLocks noGrp="1"/>
          </p:cNvSpPr>
          <p:nvPr>
            <p:ph type="title"/>
          </p:nvPr>
        </p:nvSpPr>
        <p:spPr>
          <a:xfrm>
            <a:off x="592845" y="150877"/>
            <a:ext cx="9404723" cy="1400530"/>
          </a:xfrm>
        </p:spPr>
        <p:txBody>
          <a:bodyPr/>
          <a:lstStyle/>
          <a:p>
            <a:r>
              <a:rPr lang="en-IN" dirty="0"/>
              <a:t>Simple Model: Optic axes of 2 cameras are parallel</a:t>
            </a:r>
          </a:p>
        </p:txBody>
      </p:sp>
      <p:pic>
        <p:nvPicPr>
          <p:cNvPr id="4" name="Content Placeholder 3">
            <a:extLst>
              <a:ext uri="{FF2B5EF4-FFF2-40B4-BE49-F238E27FC236}">
                <a16:creationId xmlns:a16="http://schemas.microsoft.com/office/drawing/2014/main" id="{90F33950-056E-4DD1-9F71-E26159C54EC5}"/>
              </a:ext>
            </a:extLst>
          </p:cNvPr>
          <p:cNvPicPr>
            <a:picLocks noGrp="1" noChangeAspect="1"/>
          </p:cNvPicPr>
          <p:nvPr>
            <p:ph sz="quarter" idx="13"/>
          </p:nvPr>
        </p:nvPicPr>
        <p:blipFill>
          <a:blip r:embed="rId2"/>
          <a:stretch>
            <a:fillRect/>
          </a:stretch>
        </p:blipFill>
        <p:spPr>
          <a:xfrm>
            <a:off x="1219199" y="1746642"/>
            <a:ext cx="6352791" cy="2604712"/>
          </a:xfrm>
          <a:prstGeom prst="rect">
            <a:avLst/>
          </a:prstGeom>
        </p:spPr>
      </p:pic>
      <p:sp>
        <p:nvSpPr>
          <p:cNvPr id="6" name="Rectangle 5">
            <a:extLst>
              <a:ext uri="{FF2B5EF4-FFF2-40B4-BE49-F238E27FC236}">
                <a16:creationId xmlns:a16="http://schemas.microsoft.com/office/drawing/2014/main" id="{2085FAB9-1679-4214-B8FC-762AC0C5DBDA}"/>
              </a:ext>
            </a:extLst>
          </p:cNvPr>
          <p:cNvSpPr/>
          <p:nvPr/>
        </p:nvSpPr>
        <p:spPr>
          <a:xfrm>
            <a:off x="1219199" y="4549676"/>
            <a:ext cx="6548762" cy="1323439"/>
          </a:xfrm>
          <a:prstGeom prst="rect">
            <a:avLst/>
          </a:prstGeom>
        </p:spPr>
        <p:txBody>
          <a:bodyPr wrap="square">
            <a:spAutoFit/>
          </a:bodyPr>
          <a:lstStyle/>
          <a:p>
            <a:r>
              <a:rPr lang="en-IN" sz="4000" dirty="0"/>
              <a:t>𝑧/𝑓=𝑥/𝑥𝑙 ,  𝑧/𝑓= 𝑥−𝑏/𝑥𝑟  , 𝑧/𝑓= 𝑦/𝑦𝑙= 𝑦/𝑦𝑟</a:t>
            </a:r>
          </a:p>
        </p:txBody>
      </p:sp>
    </p:spTree>
    <p:extLst>
      <p:ext uri="{BB962C8B-B14F-4D97-AF65-F5344CB8AC3E}">
        <p14:creationId xmlns:p14="http://schemas.microsoft.com/office/powerpoint/2010/main" val="2257905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8223-E458-446C-9CC0-00E02F855572}"/>
              </a:ext>
            </a:extLst>
          </p:cNvPr>
          <p:cNvSpPr>
            <a:spLocks noGrp="1"/>
          </p:cNvSpPr>
          <p:nvPr>
            <p:ph type="title"/>
          </p:nvPr>
        </p:nvSpPr>
        <p:spPr/>
        <p:txBody>
          <a:bodyPr/>
          <a:lstStyle/>
          <a:p>
            <a:r>
              <a:rPr lang="en-IN" dirty="0"/>
              <a:t>3D from Stereo Images: Triangulation</a:t>
            </a:r>
          </a:p>
        </p:txBody>
      </p:sp>
      <p:sp>
        <p:nvSpPr>
          <p:cNvPr id="3" name="Content Placeholder 2">
            <a:extLst>
              <a:ext uri="{FF2B5EF4-FFF2-40B4-BE49-F238E27FC236}">
                <a16:creationId xmlns:a16="http://schemas.microsoft.com/office/drawing/2014/main" id="{F391B249-7052-4405-BF55-89FF29AC0988}"/>
              </a:ext>
            </a:extLst>
          </p:cNvPr>
          <p:cNvSpPr>
            <a:spLocks noGrp="1"/>
          </p:cNvSpPr>
          <p:nvPr>
            <p:ph sz="quarter" idx="13"/>
          </p:nvPr>
        </p:nvSpPr>
        <p:spPr/>
        <p:txBody>
          <a:bodyPr/>
          <a:lstStyle/>
          <a:p>
            <a:r>
              <a:rPr lang="en-IN" dirty="0"/>
              <a:t> For stereo cameras with parallel optical axes, focal length f, </a:t>
            </a:r>
          </a:p>
          <a:p>
            <a:r>
              <a:rPr lang="en-IN" dirty="0"/>
              <a:t> baseline b, corresponding image points (</a:t>
            </a:r>
            <a:r>
              <a:rPr lang="en-IN" dirty="0" err="1"/>
              <a:t>xl,yl</a:t>
            </a:r>
            <a:r>
              <a:rPr lang="en-IN" dirty="0"/>
              <a:t>) and (</a:t>
            </a:r>
            <a:r>
              <a:rPr lang="en-IN" dirty="0" err="1"/>
              <a:t>xr,yr</a:t>
            </a:r>
            <a:r>
              <a:rPr lang="en-IN" dirty="0"/>
              <a:t>), the location of the 3D point can be derived from previous slide’s equations:</a:t>
            </a:r>
          </a:p>
        </p:txBody>
      </p:sp>
      <p:pic>
        <p:nvPicPr>
          <p:cNvPr id="4" name="Picture 3">
            <a:extLst>
              <a:ext uri="{FF2B5EF4-FFF2-40B4-BE49-F238E27FC236}">
                <a16:creationId xmlns:a16="http://schemas.microsoft.com/office/drawing/2014/main" id="{7279EE1E-6879-466E-B27F-27A879406BF7}"/>
              </a:ext>
            </a:extLst>
          </p:cNvPr>
          <p:cNvPicPr>
            <a:picLocks noChangeAspect="1"/>
          </p:cNvPicPr>
          <p:nvPr/>
        </p:nvPicPr>
        <p:blipFill>
          <a:blip r:embed="rId2"/>
          <a:stretch>
            <a:fillRect/>
          </a:stretch>
        </p:blipFill>
        <p:spPr>
          <a:xfrm>
            <a:off x="7346595" y="3834968"/>
            <a:ext cx="3038475" cy="1638300"/>
          </a:xfrm>
          <a:prstGeom prst="rect">
            <a:avLst/>
          </a:prstGeom>
        </p:spPr>
      </p:pic>
      <p:sp>
        <p:nvSpPr>
          <p:cNvPr id="5" name="Rectangle 4">
            <a:extLst>
              <a:ext uri="{FF2B5EF4-FFF2-40B4-BE49-F238E27FC236}">
                <a16:creationId xmlns:a16="http://schemas.microsoft.com/office/drawing/2014/main" id="{F6B9CA3A-0F85-4B00-9891-46AC59E3B8D9}"/>
              </a:ext>
            </a:extLst>
          </p:cNvPr>
          <p:cNvSpPr/>
          <p:nvPr/>
        </p:nvSpPr>
        <p:spPr>
          <a:xfrm>
            <a:off x="886611" y="4073501"/>
            <a:ext cx="6096000" cy="646331"/>
          </a:xfrm>
          <a:prstGeom prst="rect">
            <a:avLst/>
          </a:prstGeom>
        </p:spPr>
        <p:txBody>
          <a:bodyPr>
            <a:spAutoFit/>
          </a:bodyPr>
          <a:lstStyle/>
          <a:p>
            <a:r>
              <a:rPr lang="en-IN" sz="3600" dirty="0"/>
              <a:t>Depth z = 𝑓 *𝑏/𝑥𝐿−𝑥𝑅 = 𝑓/𝑏</a:t>
            </a:r>
          </a:p>
        </p:txBody>
      </p:sp>
    </p:spTree>
    <p:extLst>
      <p:ext uri="{BB962C8B-B14F-4D97-AF65-F5344CB8AC3E}">
        <p14:creationId xmlns:p14="http://schemas.microsoft.com/office/powerpoint/2010/main" val="304987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3B3D-6E0C-4B57-923F-4EF5B2FB11CC}"/>
              </a:ext>
            </a:extLst>
          </p:cNvPr>
          <p:cNvSpPr>
            <a:spLocks noGrp="1"/>
          </p:cNvSpPr>
          <p:nvPr>
            <p:ph type="title"/>
          </p:nvPr>
        </p:nvSpPr>
        <p:spPr/>
        <p:txBody>
          <a:bodyPr/>
          <a:lstStyle/>
          <a:p>
            <a:r>
              <a:rPr lang="en-IN" dirty="0"/>
              <a:t>TECHNIQUES</a:t>
            </a:r>
          </a:p>
        </p:txBody>
      </p:sp>
      <p:sp>
        <p:nvSpPr>
          <p:cNvPr id="3" name="Content Placeholder 2">
            <a:extLst>
              <a:ext uri="{FF2B5EF4-FFF2-40B4-BE49-F238E27FC236}">
                <a16:creationId xmlns:a16="http://schemas.microsoft.com/office/drawing/2014/main" id="{55371864-9CCD-44D7-9B74-A44B31654336}"/>
              </a:ext>
            </a:extLst>
          </p:cNvPr>
          <p:cNvSpPr>
            <a:spLocks noGrp="1"/>
          </p:cNvSpPr>
          <p:nvPr>
            <p:ph sz="quarter" idx="13"/>
          </p:nvPr>
        </p:nvSpPr>
        <p:spPr/>
        <p:txBody>
          <a:bodyPr/>
          <a:lstStyle/>
          <a:p>
            <a:pPr marL="0" indent="0">
              <a:buNone/>
            </a:pPr>
            <a:r>
              <a:rPr lang="en-IN" dirty="0"/>
              <a:t>There are two techniques of producing stereoscopic images: </a:t>
            </a:r>
          </a:p>
          <a:p>
            <a:r>
              <a:rPr lang="en-IN" dirty="0"/>
              <a:t>1. Film Photography </a:t>
            </a:r>
          </a:p>
          <a:p>
            <a:r>
              <a:rPr lang="en-IN" dirty="0"/>
              <a:t>2. Digital Photography</a:t>
            </a:r>
          </a:p>
        </p:txBody>
      </p:sp>
    </p:spTree>
    <p:extLst>
      <p:ext uri="{BB962C8B-B14F-4D97-AF65-F5344CB8AC3E}">
        <p14:creationId xmlns:p14="http://schemas.microsoft.com/office/powerpoint/2010/main" val="70815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2598-9A97-49F0-A0DE-2E5A2F4CC55B}"/>
              </a:ext>
            </a:extLst>
          </p:cNvPr>
          <p:cNvSpPr>
            <a:spLocks noGrp="1"/>
          </p:cNvSpPr>
          <p:nvPr>
            <p:ph type="title"/>
          </p:nvPr>
        </p:nvSpPr>
        <p:spPr/>
        <p:txBody>
          <a:bodyPr/>
          <a:lstStyle/>
          <a:p>
            <a:r>
              <a:rPr lang="en-IN" dirty="0"/>
              <a:t>FILM PHOTOGRAPHY</a:t>
            </a:r>
          </a:p>
        </p:txBody>
      </p:sp>
      <p:sp>
        <p:nvSpPr>
          <p:cNvPr id="3" name="Content Placeholder 2">
            <a:extLst>
              <a:ext uri="{FF2B5EF4-FFF2-40B4-BE49-F238E27FC236}">
                <a16:creationId xmlns:a16="http://schemas.microsoft.com/office/drawing/2014/main" id="{61254B01-ACAC-4913-9FF3-2496ACD04464}"/>
              </a:ext>
            </a:extLst>
          </p:cNvPr>
          <p:cNvSpPr>
            <a:spLocks noGrp="1"/>
          </p:cNvSpPr>
          <p:nvPr>
            <p:ph sz="quarter" idx="13"/>
          </p:nvPr>
        </p:nvSpPr>
        <p:spPr>
          <a:xfrm>
            <a:off x="543758" y="1773405"/>
            <a:ext cx="6966751" cy="3311189"/>
          </a:xfrm>
        </p:spPr>
        <p:txBody>
          <a:bodyPr/>
          <a:lstStyle/>
          <a:p>
            <a:r>
              <a:rPr lang="en-IN" dirty="0"/>
              <a:t>Aim is to take two photographs from different horizontal positions to get a true stereoscopic image pair. </a:t>
            </a:r>
          </a:p>
          <a:p>
            <a:r>
              <a:rPr lang="en-IN" dirty="0"/>
              <a:t>This can be done with two separate side-by-side cameras. Or with the help of stereo cameras incorporating two or more side-by-side lenses. </a:t>
            </a:r>
          </a:p>
          <a:p>
            <a:r>
              <a:rPr lang="en-IN" dirty="0"/>
              <a:t>At least 3 lenses are required in a stereo camera</a:t>
            </a:r>
          </a:p>
        </p:txBody>
      </p:sp>
      <p:pic>
        <p:nvPicPr>
          <p:cNvPr id="4" name="Picture 3">
            <a:extLst>
              <a:ext uri="{FF2B5EF4-FFF2-40B4-BE49-F238E27FC236}">
                <a16:creationId xmlns:a16="http://schemas.microsoft.com/office/drawing/2014/main" id="{3623EC2A-8999-4E7A-A9A1-840FB73FB21C}"/>
              </a:ext>
            </a:extLst>
          </p:cNvPr>
          <p:cNvPicPr>
            <a:picLocks noChangeAspect="1"/>
          </p:cNvPicPr>
          <p:nvPr/>
        </p:nvPicPr>
        <p:blipFill>
          <a:blip r:embed="rId2"/>
          <a:stretch>
            <a:fillRect/>
          </a:stretch>
        </p:blipFill>
        <p:spPr>
          <a:xfrm>
            <a:off x="7742691" y="1455938"/>
            <a:ext cx="3105451" cy="2067660"/>
          </a:xfrm>
          <a:prstGeom prst="rect">
            <a:avLst/>
          </a:prstGeom>
        </p:spPr>
      </p:pic>
      <p:pic>
        <p:nvPicPr>
          <p:cNvPr id="5" name="Picture 4">
            <a:extLst>
              <a:ext uri="{FF2B5EF4-FFF2-40B4-BE49-F238E27FC236}">
                <a16:creationId xmlns:a16="http://schemas.microsoft.com/office/drawing/2014/main" id="{99304065-75FF-4790-9DE3-25D6178A49DD}"/>
              </a:ext>
            </a:extLst>
          </p:cNvPr>
          <p:cNvPicPr>
            <a:picLocks noChangeAspect="1"/>
          </p:cNvPicPr>
          <p:nvPr/>
        </p:nvPicPr>
        <p:blipFill>
          <a:blip r:embed="rId3"/>
          <a:stretch>
            <a:fillRect/>
          </a:stretch>
        </p:blipFill>
        <p:spPr>
          <a:xfrm>
            <a:off x="7742691" y="3915929"/>
            <a:ext cx="3010002" cy="2489353"/>
          </a:xfrm>
          <a:prstGeom prst="rect">
            <a:avLst/>
          </a:prstGeom>
        </p:spPr>
      </p:pic>
    </p:spTree>
    <p:extLst>
      <p:ext uri="{BB962C8B-B14F-4D97-AF65-F5344CB8AC3E}">
        <p14:creationId xmlns:p14="http://schemas.microsoft.com/office/powerpoint/2010/main" val="1720845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Parallax</Template>
  <TotalTime>372</TotalTime>
  <Words>739</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Stereoscopic  vision</vt:lpstr>
      <vt:lpstr>Why Do We Call It Stereoscopic Vision? </vt:lpstr>
      <vt:lpstr>How Does Stereoscopic (3D) Vision Work? </vt:lpstr>
      <vt:lpstr>Inferring 3D From 2D</vt:lpstr>
      <vt:lpstr>PowerPoint Presentation</vt:lpstr>
      <vt:lpstr>Simple Model: Optic axes of 2 cameras are parallel</vt:lpstr>
      <vt:lpstr>3D from Stereo Images: Triangulation</vt:lpstr>
      <vt:lpstr>TECHNIQUES</vt:lpstr>
      <vt:lpstr>FILM PHOTOGRAPHY</vt:lpstr>
      <vt:lpstr>DIGITAL PHOTOGRAPHY</vt:lpstr>
      <vt:lpstr>WORKING</vt:lpstr>
      <vt:lpstr>STEREOSCOPIC VIEWERS</vt:lpstr>
      <vt:lpstr>3D VIEWERS</vt:lpstr>
      <vt:lpstr>TYPES OF STEREO CAMERAS</vt:lpstr>
      <vt:lpstr>APPLICATIONS</vt:lpstr>
      <vt:lpstr>PROS &amp; CONS OF STEREOSCOPIC IMAGING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Stereoscopic  vision</dc:title>
  <dc:creator>Shreyansh Jain</dc:creator>
  <cp:lastModifiedBy>Shreyansh Jain</cp:lastModifiedBy>
  <cp:revision>10</cp:revision>
  <dcterms:created xsi:type="dcterms:W3CDTF">2019-02-28T10:44:07Z</dcterms:created>
  <dcterms:modified xsi:type="dcterms:W3CDTF">2019-02-28T16:56:48Z</dcterms:modified>
</cp:coreProperties>
</file>