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77" r:id="rId29"/>
    <p:sldId id="274" r:id="rId30"/>
    <p:sldId id="276" r:id="rId31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2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97D2B-7F69-4EB7-9557-4D88DE99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1B3147-2092-4D82-B365-E5CF72D30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3F71D-4103-4EB7-A673-C7A4345F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B5F48F-229D-45B3-BAD6-65CBE97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441DEE-21A5-4228-8627-1DBAEE8E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45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4E5A6-704B-4F81-B411-2E0E1024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55404B-719A-4182-9592-1C132B7C5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2EF33-EC6C-462B-B561-8C0E150A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10F922-FF62-4A95-9B9F-5F9652C8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05473C-BA32-48D5-985E-F4428C88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14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5E3FCA-EA93-42B4-84E0-CF4A4A76D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4C22A-14BB-45C3-ACEC-89777FC0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4C03A-4378-4F84-8DA6-F157BA24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493EC-DD3B-4F01-B5BA-76CB22C6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467E67-B44E-489F-BE73-03F6AB0C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03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943D6-F686-43D2-8CE6-16E24646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25FE6A-41D5-49BF-9C1E-B616ABB71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25B3C-7B6D-4D24-A189-EAFF3497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02D82-4BD3-4BAF-B87E-A7DE228E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850B0-5E6E-4878-89EB-EDDFC044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70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E8679-3DBE-4937-B2D7-7A63DD15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732002-3027-487B-AFA6-EEAB55CB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F1EFFE-7F2F-4CC8-8D9B-9408A6FA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4266A9-2A75-4BEE-A197-4C9A9D4D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ADA1A-1E38-410E-AF70-1CF379E9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EA62E-66E5-4564-BD92-B2E2F49F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C340A-AEB0-402F-B212-5F1FA9F77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88C922-F1B4-402F-A76C-36F20DEFD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6C217-8D77-49F4-A4A2-047161F0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457E1E-E223-4FD3-87A3-B4E5761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C9345B-AD02-4698-8403-C5F4AD55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86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8260E-729C-4C82-8D6A-25C7CAFE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9F8E6B-79FA-4C51-B34B-62D157C4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0F06CE-DE6E-4B7B-AD89-058A0745E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02E301-0ACC-4B4D-BBCC-486D7EB73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14BA00-25E1-48BA-A051-D76000603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54D524-E9FA-47C1-84F1-AA38F056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B2BB33-BB5D-4AEF-8551-7FAE4775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E013DD-9FF1-4BB1-905A-B5689C94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41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BFA74-994D-425C-A90E-00E7F0CB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4CB73B-69C7-43E3-AECB-27B03504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79850E-B77B-487B-9A92-A86CADDB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D9EB01-45E8-4EC4-BFE7-5BF468C2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00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0D02AA-C8F2-46FC-A3E5-BF97B874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FE4858-FA8D-49A8-8AE4-5009FB2A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2EE20E-97BD-41B3-A61C-A9F82AB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3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C090B-3651-4812-A1C8-3700491E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0E4AC-BE2E-44D6-BA95-990CEABD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94AD72-7A60-4DF8-A0BC-35EB1CAB9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7DDFD3-F920-4242-B7F1-539E8E8F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196DBA-3F40-4867-8250-E6383008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67E3B5-FAE7-4628-95BF-BAFB2CDA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96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169F4-9B13-46F0-B7A4-8ACC8F78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67CEEC-4022-43E4-971D-4FF6D45C4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F704D0-5292-4340-B2FC-6CCC3D67F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43433-7392-4F41-A8E5-AB2DCDE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A63FD3-CBED-4243-8618-A387AE94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16187E-3B6F-4F7C-8394-58E04D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10159A-566D-4805-8E50-9D7129C9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31A58-AC40-4431-AA2B-81121DC7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2FCED-922A-4EF8-9F6D-2F34B59E4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DA2A-364A-4CEF-96E4-B053410B412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9FF3F-7891-4A93-8B79-318B1B815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11273-C2EE-4C99-820E-1DDE6E9EE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EF68-3E84-4762-9EC5-048B97C09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8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8841-D9BF-4F1F-8359-0F804A39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統計社会学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ED0A93-047C-4E90-8679-581742FBB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イデオロギーと切り離された社会学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338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1C1294-58D0-4296-A874-1F5175700F00}"/>
              </a:ext>
            </a:extLst>
          </p:cNvPr>
          <p:cNvSpPr txBox="1"/>
          <p:nvPr/>
        </p:nvSpPr>
        <p:spPr>
          <a:xfrm>
            <a:off x="149308" y="263685"/>
            <a:ext cx="10140320" cy="307860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社会学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5B0B7C-1FE9-4759-91C5-0662C4F7178A}"/>
              </a:ext>
            </a:extLst>
          </p:cNvPr>
          <p:cNvSpPr txBox="1"/>
          <p:nvPr/>
        </p:nvSpPr>
        <p:spPr>
          <a:xfrm>
            <a:off x="11288110" y="2333295"/>
            <a:ext cx="906983" cy="10089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/>
              <a:t>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F4997C-30D7-430B-8F86-0E9B8F60B9BF}"/>
              </a:ext>
            </a:extLst>
          </p:cNvPr>
          <p:cNvSpPr txBox="1"/>
          <p:nvPr/>
        </p:nvSpPr>
        <p:spPr>
          <a:xfrm>
            <a:off x="1615501" y="3611230"/>
            <a:ext cx="10140320" cy="307860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</a:rPr>
              <a:t>主観</a:t>
            </a:r>
            <a:r>
              <a:rPr kumimoji="1" lang="ja-JP" altLang="en-US" b="1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13229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1C1294-58D0-4296-A874-1F5175700F00}"/>
              </a:ext>
            </a:extLst>
          </p:cNvPr>
          <p:cNvSpPr txBox="1"/>
          <p:nvPr/>
        </p:nvSpPr>
        <p:spPr>
          <a:xfrm>
            <a:off x="149308" y="263685"/>
            <a:ext cx="10140320" cy="307860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ジェンダー学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5B0B7C-1FE9-4759-91C5-0662C4F7178A}"/>
              </a:ext>
            </a:extLst>
          </p:cNvPr>
          <p:cNvSpPr txBox="1"/>
          <p:nvPr/>
        </p:nvSpPr>
        <p:spPr>
          <a:xfrm>
            <a:off x="11288110" y="2333295"/>
            <a:ext cx="906983" cy="10089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/>
              <a:t>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F4997C-30D7-430B-8F86-0E9B8F60B9BF}"/>
              </a:ext>
            </a:extLst>
          </p:cNvPr>
          <p:cNvSpPr txBox="1"/>
          <p:nvPr/>
        </p:nvSpPr>
        <p:spPr>
          <a:xfrm>
            <a:off x="1615501" y="3611230"/>
            <a:ext cx="10140320" cy="307860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</a:rPr>
              <a:t>主観</a:t>
            </a:r>
            <a:r>
              <a:rPr kumimoji="1" lang="ja-JP" altLang="en-US" b="1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24095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91F39-22C2-4BC2-A25D-EBED9147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なぜイデオロギーを</a:t>
            </a:r>
            <a:br>
              <a:rPr kumimoji="1" lang="en-US" altLang="ja-JP" dirty="0"/>
            </a:br>
            <a:r>
              <a:rPr kumimoji="1" lang="ja-JP" altLang="en-US" dirty="0"/>
              <a:t>学問</a:t>
            </a:r>
            <a:r>
              <a:rPr kumimoji="1" lang="en-US" altLang="ja-JP" dirty="0"/>
              <a:t>(</a:t>
            </a:r>
            <a:r>
              <a:rPr kumimoji="1" lang="ja-JP" altLang="en-US" dirty="0"/>
              <a:t>科学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といってはいけないか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A63D11-43E7-401D-80C5-1323E471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法学者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パヨク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とネトウヨの喧嘩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背理法で考える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万が一にも法学が科学なら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法学者の主張に逆らと「非科学的」、「非学術的」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ネトウヨ認定大好きなパヨクの本質？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ネトウヨも大概だけど</a:t>
            </a:r>
            <a:r>
              <a:rPr lang="en-US" altLang="ja-JP" dirty="0"/>
              <a:t>)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76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1E13E-CBE8-4475-B8CE-67B78BF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ネトウヨ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のレッテルを張られた人たち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の苦しみ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0D725-C43E-448F-AE81-E5E8401E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弱者「配慮しろ！しない奴は弱者嫌いのクズだ！」</a:t>
            </a:r>
            <a:endParaRPr kumimoji="1" lang="en-US" altLang="ja-JP" dirty="0"/>
          </a:p>
          <a:p>
            <a:r>
              <a:rPr kumimoji="1" lang="ja-JP" altLang="en-US" dirty="0"/>
              <a:t>普通「君たち</a:t>
            </a:r>
            <a:r>
              <a:rPr kumimoji="1" lang="en-US" altLang="ja-JP" dirty="0">
                <a:solidFill>
                  <a:srgbClr val="FF0000"/>
                </a:solidFill>
              </a:rPr>
              <a:t>『</a:t>
            </a:r>
            <a:r>
              <a:rPr kumimoji="1" lang="ja-JP" altLang="en-US" dirty="0">
                <a:solidFill>
                  <a:srgbClr val="FF0000"/>
                </a:solidFill>
              </a:rPr>
              <a:t>ありがとう</a:t>
            </a:r>
            <a:r>
              <a:rPr kumimoji="1" lang="en-US" altLang="ja-JP" dirty="0">
                <a:solidFill>
                  <a:srgbClr val="FF0000"/>
                </a:solidFill>
              </a:rPr>
              <a:t>』</a:t>
            </a:r>
            <a:r>
              <a:rPr kumimoji="1" lang="ja-JP" altLang="en-US" dirty="0">
                <a:solidFill>
                  <a:srgbClr val="FF0000"/>
                </a:solidFill>
              </a:rPr>
              <a:t>の心がない</a:t>
            </a:r>
            <a:r>
              <a:rPr kumimoji="1" lang="ja-JP" altLang="en-US" dirty="0"/>
              <a:t>んだもん。</a:t>
            </a:r>
            <a:br>
              <a:rPr kumimoji="1" lang="en-US" altLang="ja-JP" dirty="0"/>
            </a:br>
            <a:r>
              <a:rPr kumimoji="1" lang="ja-JP" altLang="en-US" dirty="0"/>
              <a:t>　　　いい加減嫌だよ」</a:t>
            </a:r>
            <a:endParaRPr lang="en-US" altLang="ja-JP" dirty="0"/>
          </a:p>
          <a:p>
            <a:r>
              <a:rPr kumimoji="1" lang="ja-JP" altLang="en-US" dirty="0"/>
              <a:t>弱者「私</a:t>
            </a:r>
            <a:r>
              <a:rPr kumimoji="1" lang="en-US" altLang="ja-JP" dirty="0"/>
              <a:t>『</a:t>
            </a:r>
            <a:r>
              <a:rPr kumimoji="1" lang="ja-JP" altLang="en-US" dirty="0"/>
              <a:t>たち</a:t>
            </a:r>
            <a:r>
              <a:rPr kumimoji="1" lang="en-US" altLang="ja-JP" dirty="0"/>
              <a:t>』</a:t>
            </a:r>
            <a:r>
              <a:rPr kumimoji="1" lang="ja-JP" altLang="en-US" dirty="0"/>
              <a:t>！？属性で括るな！ヘイトスピーチだ！」</a:t>
            </a:r>
            <a:endParaRPr kumimoji="1" lang="en-US" altLang="ja-JP" dirty="0"/>
          </a:p>
          <a:p>
            <a:r>
              <a:rPr lang="ja-JP" altLang="en-US" dirty="0"/>
              <a:t>法学者「人には</a:t>
            </a:r>
            <a:r>
              <a:rPr lang="ja-JP" altLang="en-US" dirty="0">
                <a:solidFill>
                  <a:srgbClr val="00B0F0"/>
                </a:solidFill>
              </a:rPr>
              <a:t>平等権</a:t>
            </a:r>
            <a:r>
              <a:rPr lang="ja-JP" altLang="en-US" dirty="0"/>
              <a:t>があって、私たちは合理的な範囲で</a:t>
            </a:r>
            <a:br>
              <a:rPr lang="en-US" altLang="ja-JP" dirty="0"/>
            </a:br>
            <a:r>
              <a:rPr lang="ja-JP" altLang="en-US" dirty="0"/>
              <a:t>　　　　協力すべきです。</a:t>
            </a:r>
            <a:br>
              <a:rPr lang="en-US" altLang="ja-JP" dirty="0"/>
            </a:br>
            <a:r>
              <a:rPr lang="ja-JP" altLang="en-US" dirty="0"/>
              <a:t>　　　　</a:t>
            </a:r>
            <a:r>
              <a:rPr lang="en-US" altLang="ja-JP" dirty="0">
                <a:solidFill>
                  <a:srgbClr val="00B0F0"/>
                </a:solidFill>
              </a:rPr>
              <a:t>『</a:t>
            </a:r>
            <a:r>
              <a:rPr lang="ja-JP" altLang="en-US" dirty="0">
                <a:solidFill>
                  <a:srgbClr val="00B0F0"/>
                </a:solidFill>
              </a:rPr>
              <a:t>ありがとう</a:t>
            </a:r>
            <a:r>
              <a:rPr lang="en-US" altLang="ja-JP" dirty="0">
                <a:solidFill>
                  <a:srgbClr val="00B0F0"/>
                </a:solidFill>
              </a:rPr>
              <a:t>』</a:t>
            </a:r>
            <a:r>
              <a:rPr lang="ja-JP" altLang="en-US" dirty="0">
                <a:solidFill>
                  <a:srgbClr val="00B0F0"/>
                </a:solidFill>
              </a:rPr>
              <a:t>がないと協力しないのって合理的です　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　　　　か？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819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1E13E-CBE8-4475-B8CE-67B78BF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ネトウヨ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のレッテルを張られた人たち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の苦しみ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0D725-C43E-448F-AE81-E5E8401E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普通「失せろ！</a:t>
            </a:r>
            <a:r>
              <a:rPr kumimoji="1" lang="ja-JP" altLang="en-US" dirty="0">
                <a:solidFill>
                  <a:srgbClr val="FF0000"/>
                </a:solidFill>
              </a:rPr>
              <a:t>自分の心で善悪の判断もできない</a:t>
            </a:r>
            <a:r>
              <a:rPr kumimoji="1" lang="ja-JP" altLang="en-US" dirty="0"/>
              <a:t>法信者と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ja-JP" altLang="en-US" dirty="0">
                <a:solidFill>
                  <a:srgbClr val="FF0000"/>
                </a:solidFill>
              </a:rPr>
              <a:t>他人に頼っているくせに感謝せず迷惑ばかりかける</a:t>
            </a:r>
            <a:br>
              <a:rPr lang="en-US" altLang="ja-JP" dirty="0"/>
            </a:br>
            <a:r>
              <a:rPr lang="ja-JP" altLang="en-US" dirty="0"/>
              <a:t>　　　寄生虫弱者が！</a:t>
            </a:r>
            <a:r>
              <a:rPr kumimoji="1" lang="ja-JP" altLang="en-US" dirty="0"/>
              <a:t>」</a:t>
            </a:r>
            <a:endParaRPr lang="en-US" altLang="ja-JP" dirty="0"/>
          </a:p>
          <a:p>
            <a:r>
              <a:rPr kumimoji="1" lang="ja-JP" altLang="en-US" dirty="0"/>
              <a:t>弱者「ネトウヨだ！今日もまた弱者が苦しめられた！」</a:t>
            </a:r>
            <a:endParaRPr kumimoji="1" lang="en-US" altLang="ja-JP" dirty="0"/>
          </a:p>
          <a:p>
            <a:r>
              <a:rPr lang="ja-JP" altLang="en-US" dirty="0"/>
              <a:t>法学者「また</a:t>
            </a:r>
            <a:r>
              <a:rPr lang="en-US" altLang="ja-JP" dirty="0"/>
              <a:t>(</a:t>
            </a:r>
            <a:r>
              <a:rPr lang="ja-JP" altLang="en-US" dirty="0"/>
              <a:t>私の主観を</a:t>
            </a:r>
            <a:r>
              <a:rPr lang="en-US" altLang="ja-JP" dirty="0"/>
              <a:t>)</a:t>
            </a:r>
            <a:r>
              <a:rPr lang="ja-JP" altLang="en-US" dirty="0"/>
              <a:t>不勉強なネトウヨが左派を否定し　</a:t>
            </a:r>
            <a:br>
              <a:rPr lang="en-US" altLang="ja-JP" dirty="0"/>
            </a:br>
            <a:r>
              <a:rPr lang="ja-JP" altLang="en-US" dirty="0"/>
              <a:t>　　　　た！」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173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F17B3-A11F-41EC-BC28-E735AECA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なぜイデオロギーを</a:t>
            </a:r>
            <a:br>
              <a:rPr lang="en-US" altLang="ja-JP" dirty="0"/>
            </a:br>
            <a:r>
              <a:rPr lang="ja-JP" altLang="en-US" dirty="0"/>
              <a:t>学問</a:t>
            </a:r>
            <a:r>
              <a:rPr lang="en-US" altLang="ja-JP" dirty="0"/>
              <a:t>(</a:t>
            </a:r>
            <a:r>
              <a:rPr lang="ja-JP" altLang="en-US" dirty="0"/>
              <a:t>科学</a:t>
            </a:r>
            <a:r>
              <a:rPr lang="en-US" altLang="ja-JP" dirty="0"/>
              <a:t>)</a:t>
            </a:r>
            <a:r>
              <a:rPr lang="ja-JP" altLang="en-US" dirty="0"/>
              <a:t>といってはいけないか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D1677-12AB-4051-8433-2237277B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先ほどの口げんかに加担することになる</a:t>
            </a:r>
          </a:p>
        </p:txBody>
      </p:sp>
    </p:spTree>
    <p:extLst>
      <p:ext uri="{BB962C8B-B14F-4D97-AF65-F5344CB8AC3E}">
        <p14:creationId xmlns:p14="http://schemas.microsoft.com/office/powerpoint/2010/main" val="97964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31B49-5A20-49DA-9053-515AA8B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どうしても社会を学問したいなら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587E4-2FD2-4A3A-BB12-B4940F41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「統計」という手がある。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統計は数学と同じ「形式科学」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厳密には</a:t>
            </a:r>
            <a:r>
              <a:rPr kumimoji="1" lang="en-US" altLang="ja-JP" dirty="0"/>
              <a:t>)</a:t>
            </a:r>
            <a:r>
              <a:rPr kumimoji="1" lang="ja-JP" altLang="en-US" dirty="0"/>
              <a:t>社会ではなく「社会の知り方」を研究</a:t>
            </a:r>
            <a:br>
              <a:rPr lang="en-US" altLang="ja-JP" dirty="0"/>
            </a:br>
            <a:r>
              <a:rPr lang="ja-JP" altLang="en-US" dirty="0"/>
              <a:t>→再現性の確保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5829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740230-217F-4FCE-8DC3-E41C00C5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/>
          <a:lstStyle/>
          <a:p>
            <a:r>
              <a:rPr kumimoji="1" lang="ja-JP" altLang="en-US" dirty="0"/>
              <a:t>統計社会学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0CB628-68BA-495F-9C53-4736F1D0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46094"/>
            <a:ext cx="5157787" cy="4943569"/>
          </a:xfrm>
        </p:spPr>
        <p:txBody>
          <a:bodyPr/>
          <a:lstStyle/>
          <a:p>
            <a:r>
              <a:rPr kumimoji="1" lang="ja-JP" altLang="en-US" dirty="0"/>
              <a:t>人というミクロと</a:t>
            </a:r>
            <a:br>
              <a:rPr kumimoji="1" lang="en-US" altLang="ja-JP" dirty="0"/>
            </a:br>
            <a:r>
              <a:rPr lang="ja-JP" altLang="en-US" dirty="0"/>
              <a:t>社会というマクロをつなぐ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例</a:t>
            </a:r>
            <a:r>
              <a:rPr lang="en-US" altLang="ja-JP" dirty="0"/>
              <a:t>(</a:t>
            </a:r>
            <a:r>
              <a:rPr lang="ja-JP" altLang="en-US" dirty="0"/>
              <a:t>妄想中</a:t>
            </a:r>
            <a:r>
              <a:rPr lang="en-US" altLang="ja-JP" dirty="0"/>
              <a:t>):</a:t>
            </a:r>
            <a:br>
              <a:rPr lang="en-US" altLang="ja-JP" dirty="0"/>
            </a:br>
            <a:r>
              <a:rPr lang="ja-JP" altLang="en-US" dirty="0"/>
              <a:t>任意の２人の「他人度」や</a:t>
            </a:r>
            <a:br>
              <a:rPr lang="en-US" altLang="ja-JP" dirty="0"/>
            </a:br>
            <a:r>
              <a:rPr lang="ja-JP" altLang="en-US" dirty="0"/>
              <a:t>「他人度と避け方の関係」</a:t>
            </a:r>
            <a:br>
              <a:rPr lang="en-US" altLang="ja-JP" dirty="0"/>
            </a:br>
            <a:r>
              <a:rPr lang="ja-JP" altLang="en-US" dirty="0"/>
              <a:t>がわかれば、</a:t>
            </a:r>
            <a:br>
              <a:rPr lang="en-US" altLang="ja-JP" dirty="0"/>
            </a:br>
            <a:r>
              <a:rPr lang="ja-JP" altLang="en-US" dirty="0"/>
              <a:t>混雑での人の散らばりを</a:t>
            </a:r>
            <a:br>
              <a:rPr lang="en-US" altLang="ja-JP" dirty="0"/>
            </a:br>
            <a:r>
              <a:rPr lang="ja-JP" altLang="en-US" dirty="0"/>
              <a:t>再現できないだろうか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FF933D-480F-4764-95D7-26E535DC4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56381"/>
            <a:ext cx="5183188" cy="823912"/>
          </a:xfrm>
        </p:spPr>
        <p:txBody>
          <a:bodyPr/>
          <a:lstStyle/>
          <a:p>
            <a:r>
              <a:rPr kumimoji="1" lang="ja-JP" altLang="en-US" dirty="0"/>
              <a:t>統計力学</a:t>
            </a:r>
            <a:r>
              <a:rPr kumimoji="1" lang="en-US" altLang="ja-JP" dirty="0"/>
              <a:t>(</a:t>
            </a:r>
            <a:r>
              <a:rPr kumimoji="1" lang="ja-JP" altLang="en-US" dirty="0"/>
              <a:t>比較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7468F1-0407-4417-9884-0BB29C0EA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46094"/>
            <a:ext cx="5183188" cy="4943569"/>
          </a:xfrm>
        </p:spPr>
        <p:txBody>
          <a:bodyPr/>
          <a:lstStyle/>
          <a:p>
            <a:r>
              <a:rPr kumimoji="1" lang="ja-JP" altLang="en-US" dirty="0"/>
              <a:t>点</a:t>
            </a:r>
            <a:r>
              <a:rPr kumimoji="1" lang="en-US" altLang="ja-JP" dirty="0"/>
              <a:t>(</a:t>
            </a:r>
            <a:r>
              <a:rPr kumimoji="1" lang="ja-JP" altLang="en-US" dirty="0"/>
              <a:t>分子、素粒子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というミクロと</a:t>
            </a:r>
            <a:br>
              <a:rPr kumimoji="1" lang="en-US" altLang="ja-JP" dirty="0"/>
            </a:br>
            <a:r>
              <a:rPr kumimoji="1" lang="ja-JP" altLang="en-US" dirty="0"/>
              <a:t>物質の性質、法則</a:t>
            </a:r>
            <a:br>
              <a:rPr kumimoji="1" lang="en-US" altLang="ja-JP" dirty="0"/>
            </a:br>
            <a:r>
              <a:rPr kumimoji="1" lang="ja-JP" altLang="en-US" dirty="0"/>
              <a:t>というマクロをつなぐ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例</a:t>
            </a:r>
            <a:r>
              <a:rPr kumimoji="1" lang="en-US" altLang="ja-JP" dirty="0"/>
              <a:t>:</a:t>
            </a:r>
            <a:r>
              <a:rPr kumimoji="1" lang="ja-JP" altLang="en-US" dirty="0"/>
              <a:t>気体の分子運動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0E9E23-BAE3-48FB-A780-60235966C40C}"/>
              </a:ext>
            </a:extLst>
          </p:cNvPr>
          <p:cNvSpPr txBox="1"/>
          <p:nvPr/>
        </p:nvSpPr>
        <p:spPr>
          <a:xfrm>
            <a:off x="1120588" y="5432612"/>
            <a:ext cx="1039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→統計社会学は、人を点扱いする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98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545DC-1371-427A-94D2-006B2B90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統計社会学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E1662-E6CD-4492-91C4-3C76935A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52802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属性を方向に例える</a:t>
            </a:r>
            <a:br>
              <a:rPr kumimoji="1" lang="en-US" altLang="ja-JP" dirty="0"/>
            </a:br>
            <a:r>
              <a:rPr kumimoji="1" lang="en-US" altLang="ja-JP" dirty="0"/>
              <a:t>3</a:t>
            </a:r>
            <a:r>
              <a:rPr kumimoji="1" lang="ja-JP" altLang="en-US" dirty="0"/>
              <a:t>次元の点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x,y,z</a:t>
            </a:r>
            <a:r>
              <a:rPr kumimoji="1" lang="en-US" altLang="ja-JP" dirty="0"/>
              <a:t>)</a:t>
            </a:r>
            <a:r>
              <a:rPr kumimoji="1" lang="ja-JP" altLang="en-US" dirty="0"/>
              <a:t>→</a:t>
            </a:r>
            <a:br>
              <a:rPr kumimoji="1" lang="en-US" altLang="ja-JP" dirty="0"/>
            </a:br>
            <a:r>
              <a:rPr kumimoji="1" lang="ja-JP" altLang="en-US" dirty="0"/>
              <a:t>高次元の点</a:t>
            </a:r>
            <a:r>
              <a:rPr kumimoji="1" lang="en-US" altLang="ja-JP" dirty="0"/>
              <a:t>(</a:t>
            </a:r>
            <a:r>
              <a:rPr kumimoji="1" lang="ja-JP" altLang="en-US" dirty="0"/>
              <a:t>タイタニック生存</a:t>
            </a:r>
            <a:r>
              <a:rPr kumimoji="1" lang="en-US" altLang="ja-JP" dirty="0"/>
              <a:t>,</a:t>
            </a:r>
            <a:r>
              <a:rPr kumimoji="1" lang="ja-JP" altLang="en-US" dirty="0"/>
              <a:t>性別</a:t>
            </a:r>
            <a:r>
              <a:rPr kumimoji="1" lang="en-US" altLang="ja-JP" dirty="0"/>
              <a:t>,</a:t>
            </a:r>
            <a:r>
              <a:rPr kumimoji="1" lang="ja-JP" altLang="en-US" dirty="0"/>
              <a:t>年齢</a:t>
            </a:r>
            <a:r>
              <a:rPr kumimoji="1" lang="en-US" altLang="ja-JP" dirty="0"/>
              <a:t>,</a:t>
            </a:r>
            <a:r>
              <a:rPr kumimoji="1" lang="ja-JP" altLang="en-US" dirty="0"/>
              <a:t>家族の人数</a:t>
            </a:r>
            <a:r>
              <a:rPr kumimoji="1" lang="en-US" altLang="ja-JP" dirty="0"/>
              <a:t>,</a:t>
            </a:r>
            <a:r>
              <a:rPr kumimoji="1" lang="ja-JP" altLang="en-US" dirty="0"/>
              <a:t>兄弟</a:t>
            </a:r>
            <a:r>
              <a:rPr kumimoji="1" lang="en-US" altLang="ja-JP" dirty="0"/>
              <a:t>,…)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タイタニック生存</a:t>
            </a:r>
            <a:r>
              <a:rPr kumimoji="1" lang="en-US" altLang="ja-JP" dirty="0"/>
              <a:t>=(</a:t>
            </a:r>
            <a:r>
              <a:rPr kumimoji="1" lang="ja-JP" altLang="en-US" dirty="0"/>
              <a:t>性別</a:t>
            </a:r>
            <a:r>
              <a:rPr kumimoji="1" lang="en-US" altLang="ja-JP" dirty="0"/>
              <a:t>)×a+(</a:t>
            </a:r>
            <a:r>
              <a:rPr kumimoji="1" lang="ja-JP" altLang="en-US" dirty="0"/>
              <a:t>年齢</a:t>
            </a:r>
            <a:r>
              <a:rPr kumimoji="1" lang="en-US" altLang="ja-JP" dirty="0"/>
              <a:t>)×b+…</a:t>
            </a:r>
          </a:p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1128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545DC-1371-427A-94D2-006B2B90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統計社会学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E1662-E6CD-4492-91C4-3C76935A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82"/>
            <a:ext cx="10515600" cy="4876799"/>
          </a:xfrm>
        </p:spPr>
        <p:txBody>
          <a:bodyPr>
            <a:normAutofit/>
          </a:bodyPr>
          <a:lstStyle/>
          <a:p>
            <a:r>
              <a:rPr lang="ja-JP" altLang="en-US" dirty="0"/>
              <a:t>最小２乗法で関係式を求める→予測</a:t>
            </a:r>
            <a:br>
              <a:rPr lang="en-US" altLang="ja-JP" dirty="0"/>
            </a:br>
            <a:r>
              <a:rPr lang="ja-JP" altLang="en-US" dirty="0"/>
              <a:t>　高次ほど「偏微分」が複雑になる</a:t>
            </a:r>
            <a:br>
              <a:rPr lang="en-US" altLang="ja-JP" dirty="0"/>
            </a:br>
            <a:r>
              <a:rPr lang="ja-JP" altLang="en-US" dirty="0"/>
              <a:t>　→</a:t>
            </a:r>
            <a:r>
              <a:rPr lang="en-US" altLang="ja-JP" dirty="0" err="1"/>
              <a:t>javacc</a:t>
            </a:r>
            <a:r>
              <a:rPr lang="ja-JP" altLang="en-US" dirty="0"/>
              <a:t>、パーサで偏微分！？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東大・松尾豊先生</a:t>
            </a:r>
            <a:br>
              <a:rPr lang="en-US" altLang="ja-JP" dirty="0"/>
            </a:br>
            <a:r>
              <a:rPr lang="ja-JP" altLang="en-US" dirty="0"/>
              <a:t>「ディープラーニングは深い関数を</a:t>
            </a:r>
            <a:br>
              <a:rPr lang="en-US" altLang="ja-JP" dirty="0"/>
            </a:br>
            <a:r>
              <a:rPr lang="ja-JP" altLang="en-US" dirty="0"/>
              <a:t>使った最小２乗法」</a:t>
            </a:r>
            <a:br>
              <a:rPr lang="en-US" altLang="ja-JP" dirty="0"/>
            </a:br>
            <a:r>
              <a:rPr lang="en-US" altLang="ja-JP" sz="2400" dirty="0"/>
              <a:t>(</a:t>
            </a:r>
            <a:r>
              <a:rPr lang="ja-JP" altLang="en-US" sz="2400" dirty="0"/>
              <a:t>活性化関数への言及がないという指摘も</a:t>
            </a:r>
            <a:r>
              <a:rPr lang="en-US" altLang="ja-JP" sz="2400" dirty="0"/>
              <a:t>)</a:t>
            </a:r>
            <a:endParaRPr lang="en-US" altLang="ja-JP" dirty="0"/>
          </a:p>
        </p:txBody>
      </p:sp>
      <p:pic>
        <p:nvPicPr>
          <p:cNvPr id="1028" name="Picture 4" descr="https://pbs.twimg.com/media/DzvGcUSUUAEaLs0.jpg">
            <a:extLst>
              <a:ext uri="{FF2B5EF4-FFF2-40B4-BE49-F238E27FC236}">
                <a16:creationId xmlns:a16="http://schemas.microsoft.com/office/drawing/2014/main" id="{E8087391-F94D-442A-9FB2-275D4ABF0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682" y="1394853"/>
            <a:ext cx="3810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6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EE8464-9F53-4697-960D-53AD688DE8F5}"/>
              </a:ext>
            </a:extLst>
          </p:cNvPr>
          <p:cNvSpPr txBox="1"/>
          <p:nvPr/>
        </p:nvSpPr>
        <p:spPr>
          <a:xfrm>
            <a:off x="149308" y="263685"/>
            <a:ext cx="10140320" cy="307860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/>
              <a:t>法学、社会学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9F6E0E-8A9A-467E-9E40-A944C7BD9EEA}"/>
              </a:ext>
            </a:extLst>
          </p:cNvPr>
          <p:cNvSpPr txBox="1"/>
          <p:nvPr/>
        </p:nvSpPr>
        <p:spPr>
          <a:xfrm>
            <a:off x="10578662" y="2012730"/>
            <a:ext cx="1464030" cy="132955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ja-JP" altLang="en-US" b="1" dirty="0"/>
              <a:t>は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133870-B2B1-486C-988E-3DD7F4DF2E42}"/>
              </a:ext>
            </a:extLst>
          </p:cNvPr>
          <p:cNvSpPr txBox="1"/>
          <p:nvPr/>
        </p:nvSpPr>
        <p:spPr>
          <a:xfrm>
            <a:off x="504497" y="3653271"/>
            <a:ext cx="11538195" cy="307860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学問ではない</a:t>
            </a:r>
          </a:p>
        </p:txBody>
      </p:sp>
    </p:spTree>
    <p:extLst>
      <p:ext uri="{BB962C8B-B14F-4D97-AF65-F5344CB8AC3E}">
        <p14:creationId xmlns:p14="http://schemas.microsoft.com/office/powerpoint/2010/main" val="3750372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545DC-1371-427A-94D2-006B2B90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RapidMiner</a:t>
            </a:r>
            <a:r>
              <a:rPr kumimoji="1" lang="ja-JP" altLang="en-US" dirty="0"/>
              <a:t>でもできる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E1662-E6CD-4492-91C4-3C76935A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82"/>
            <a:ext cx="10515600" cy="4876799"/>
          </a:xfrm>
        </p:spPr>
        <p:txBody>
          <a:bodyPr>
            <a:normAutofit/>
          </a:bodyPr>
          <a:lstStyle/>
          <a:p>
            <a:r>
              <a:rPr lang="en-US" altLang="ja-JP" dirty="0"/>
              <a:t>Decision Tree Operator(</a:t>
            </a:r>
            <a:r>
              <a:rPr lang="ja-JP" altLang="en-US" dirty="0"/>
              <a:t>決定木演算子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数値を決定木分析するなら必ず</a:t>
            </a:r>
            <a:br>
              <a:rPr lang="en-US" altLang="ja-JP" dirty="0"/>
            </a:br>
            <a:r>
              <a:rPr lang="en-US" altLang="ja-JP" dirty="0"/>
              <a:t>criterion(</a:t>
            </a:r>
            <a:r>
              <a:rPr lang="ja-JP" altLang="en-US" dirty="0"/>
              <a:t>基準</a:t>
            </a:r>
            <a:r>
              <a:rPr lang="en-US" altLang="ja-JP" dirty="0"/>
              <a:t>)</a:t>
            </a:r>
            <a:r>
              <a:rPr lang="ja-JP" altLang="en-US" dirty="0"/>
              <a:t>は</a:t>
            </a:r>
            <a:br>
              <a:rPr lang="en-US" altLang="ja-JP" dirty="0"/>
            </a:br>
            <a:r>
              <a:rPr lang="en-US" altLang="ja-JP" dirty="0"/>
              <a:t>least(</a:t>
            </a:r>
            <a:r>
              <a:rPr lang="ja-JP" altLang="en-US" dirty="0"/>
              <a:t>最小</a:t>
            </a:r>
            <a:r>
              <a:rPr lang="en-US" altLang="ja-JP" dirty="0"/>
              <a:t>)square(</a:t>
            </a:r>
            <a:r>
              <a:rPr lang="ja-JP" altLang="en-US" dirty="0"/>
              <a:t>２乗</a:t>
            </a:r>
            <a:r>
              <a:rPr lang="en-US" altLang="ja-JP" dirty="0"/>
              <a:t>)</a:t>
            </a:r>
            <a:r>
              <a:rPr lang="ja-JP" altLang="en-US" dirty="0"/>
              <a:t>法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635039-50A0-4EC1-8615-C046D2B01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1" t="13464" r="245" b="38040"/>
          <a:stretch/>
        </p:blipFill>
        <p:spPr>
          <a:xfrm>
            <a:off x="7628965" y="717176"/>
            <a:ext cx="4145754" cy="53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545DC-1371-427A-94D2-006B2B90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RapidMiner</a:t>
            </a:r>
            <a:r>
              <a:rPr kumimoji="1" lang="ja-JP" altLang="en-US" dirty="0"/>
              <a:t>による最小２乗法の例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E1662-E6CD-4492-91C4-3C76935A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82"/>
            <a:ext cx="10515600" cy="4876799"/>
          </a:xfrm>
        </p:spPr>
        <p:txBody>
          <a:bodyPr>
            <a:normAutofit/>
          </a:bodyPr>
          <a:lstStyle/>
          <a:p>
            <a:r>
              <a:rPr lang="ja-JP" altLang="en-US" dirty="0"/>
              <a:t>足立区が提供する、中学校の学年別人数</a:t>
            </a:r>
            <a:endParaRPr lang="en-US" altLang="ja-JP" dirty="0"/>
          </a:p>
          <a:p>
            <a:r>
              <a:rPr lang="ja-JP" altLang="en-US" dirty="0"/>
              <a:t>中</a:t>
            </a:r>
            <a:r>
              <a:rPr lang="en-US" altLang="ja-JP" dirty="0"/>
              <a:t>1</a:t>
            </a:r>
            <a:r>
              <a:rPr lang="ja-JP" altLang="en-US" dirty="0"/>
              <a:t>教員加配は本来 定性化</a:t>
            </a:r>
            <a:r>
              <a:rPr lang="en-US" altLang="ja-JP" dirty="0"/>
              <a:t>(</a:t>
            </a:r>
            <a:r>
              <a:rPr lang="en-US" altLang="ja-JP" dirty="0" err="1"/>
              <a:t>polynomiral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  <a:r>
              <a:rPr lang="ja-JP" altLang="en-US" dirty="0"/>
              <a:t>すべきであるが、</a:t>
            </a:r>
            <a:br>
              <a:rPr lang="en-US" altLang="ja-JP" dirty="0"/>
            </a:br>
            <a:r>
              <a:rPr lang="ja-JP" altLang="en-US" dirty="0"/>
              <a:t>あえて「実施→</a:t>
            </a:r>
            <a:r>
              <a:rPr lang="en-US" altLang="ja-JP" dirty="0"/>
              <a:t>1</a:t>
            </a:r>
            <a:r>
              <a:rPr lang="ja-JP" altLang="en-US" dirty="0"/>
              <a:t>、未実施→</a:t>
            </a:r>
            <a:r>
              <a:rPr lang="en-US" altLang="ja-JP" dirty="0"/>
              <a:t>0</a:t>
            </a:r>
            <a:r>
              <a:rPr lang="ja-JP" altLang="en-US" dirty="0"/>
              <a:t>」で定量化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この数値を予測させれば、すなわち</a:t>
            </a:r>
            <a:br>
              <a:rPr lang="en-US" altLang="ja-JP" dirty="0"/>
            </a:br>
            <a:r>
              <a:rPr lang="ja-JP" altLang="en-US" dirty="0"/>
              <a:t>　「教員加配の確率」が求められるのでは？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このアイデアは「社会の予測」に使えるかも！？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大成功</a:t>
            </a:r>
            <a:r>
              <a:rPr lang="en-US" altLang="ja-JP" dirty="0"/>
              <a:t>(1</a:t>
            </a:r>
            <a:r>
              <a:rPr lang="ja-JP" altLang="en-US" dirty="0"/>
              <a:t>なら絶対、</a:t>
            </a:r>
            <a:r>
              <a:rPr lang="en-US" altLang="ja-JP" dirty="0"/>
              <a:t>0.207</a:t>
            </a:r>
            <a:r>
              <a:rPr lang="ja-JP" altLang="en-US" dirty="0"/>
              <a:t>なら</a:t>
            </a:r>
            <a:r>
              <a:rPr lang="en-US" altLang="ja-JP" dirty="0"/>
              <a:t>20.7%</a:t>
            </a:r>
            <a:r>
              <a:rPr lang="ja-JP" altLang="en-US" dirty="0"/>
              <a:t>の確率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17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545DC-1371-427A-94D2-006B2B90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RapidMiner</a:t>
            </a:r>
            <a:r>
              <a:rPr kumimoji="1" lang="ja-JP" altLang="en-US" dirty="0"/>
              <a:t>による最小２乗法の例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E1662-E6CD-4492-91C4-3C76935A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82"/>
            <a:ext cx="10515600" cy="4876799"/>
          </a:xfrm>
        </p:spPr>
        <p:txBody>
          <a:bodyPr>
            <a:normAutofit/>
          </a:bodyPr>
          <a:lstStyle/>
          <a:p>
            <a:r>
              <a:rPr lang="ja-JP" altLang="en-US" dirty="0"/>
              <a:t>足立区が提供する、中学校の学年別人数</a:t>
            </a:r>
            <a:endParaRPr lang="en-US" altLang="ja-JP" dirty="0"/>
          </a:p>
          <a:p>
            <a:r>
              <a:rPr lang="ja-JP" altLang="en-US" dirty="0"/>
              <a:t>電大千住キャンパスを基準として、地理的条件を分析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Google</a:t>
            </a:r>
            <a:r>
              <a:rPr lang="ja-JP" altLang="en-US" dirty="0"/>
              <a:t>マップから各中学校と東京電機大学の緯度経度を調べた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緯度・経度をメートル法に置き換えた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ja-JP" altLang="en-US" dirty="0"/>
              <a:t>土地自体の広さによる誤差を精度の基準とした</a:t>
            </a:r>
            <a:r>
              <a:rPr lang="en-US" altLang="ja-JP" dirty="0"/>
              <a:t>)</a:t>
            </a:r>
            <a:r>
              <a:rPr lang="ja-JP" altLang="en-US" dirty="0"/>
              <a:t>←要らないかも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r>
              <a:rPr lang="ja-JP" altLang="en-US" dirty="0"/>
              <a:t>完全な失敗ではない</a:t>
            </a:r>
            <a:r>
              <a:rPr lang="en-US" altLang="ja-JP" dirty="0"/>
              <a:t>(</a:t>
            </a:r>
            <a:r>
              <a:rPr lang="ja-JP" altLang="en-US" dirty="0"/>
              <a:t>かも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西ほど人口が多く、北ほど教員加配</a:t>
            </a:r>
            <a:r>
              <a:rPr lang="en-US" altLang="ja-JP" dirty="0"/>
              <a:t>(</a:t>
            </a:r>
            <a:r>
              <a:rPr lang="ja-JP" altLang="en-US" dirty="0"/>
              <a:t>無理やり感あり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87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545DC-1371-427A-94D2-006B2B90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RapidMiner</a:t>
            </a:r>
            <a:r>
              <a:rPr kumimoji="1" lang="ja-JP" altLang="en-US" dirty="0"/>
              <a:t>による最小２乗法の例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E1662-E6CD-4492-91C4-3C76935A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82"/>
            <a:ext cx="10515600" cy="4876799"/>
          </a:xfrm>
        </p:spPr>
        <p:txBody>
          <a:bodyPr>
            <a:normAutofit/>
          </a:bodyPr>
          <a:lstStyle/>
          <a:p>
            <a:r>
              <a:rPr lang="en-US" altLang="ja-JP" dirty="0"/>
              <a:t>【9007】</a:t>
            </a:r>
            <a:r>
              <a:rPr lang="ja-JP" altLang="en-US" dirty="0"/>
              <a:t>小田急電鉄</a:t>
            </a:r>
            <a:r>
              <a:rPr lang="en-US" altLang="ja-JP" dirty="0"/>
              <a:t>(</a:t>
            </a:r>
            <a:r>
              <a:rPr lang="ja-JP" altLang="en-US" dirty="0"/>
              <a:t>株</a:t>
            </a:r>
            <a:r>
              <a:rPr lang="en-US" altLang="ja-JP" dirty="0"/>
              <a:t>)</a:t>
            </a:r>
            <a:r>
              <a:rPr lang="ja-JP" altLang="en-US" dirty="0"/>
              <a:t> 東証一部の</a:t>
            </a:r>
            <a:br>
              <a:rPr lang="en-US" altLang="ja-JP" dirty="0"/>
            </a:br>
            <a:r>
              <a:rPr lang="en-US" altLang="ja-JP" dirty="0"/>
              <a:t>2019</a:t>
            </a:r>
            <a:r>
              <a:rPr lang="ja-JP" altLang="en-US" dirty="0"/>
              <a:t>年元旦から同年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19</a:t>
            </a:r>
            <a:r>
              <a:rPr lang="ja-JP" altLang="en-US" dirty="0"/>
              <a:t>日までの株価に隠された変動法則</a:t>
            </a:r>
            <a:br>
              <a:rPr lang="en-US" altLang="ja-JP" dirty="0"/>
            </a:br>
            <a:r>
              <a:rPr lang="ja-JP" altLang="en-US" dirty="0"/>
              <a:t>を超シンプルに知ろう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「要因」を一切無視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強いて言うなら</a:t>
            </a:r>
            <a:r>
              <a:rPr lang="en-US" altLang="ja-JP" dirty="0"/>
              <a:t>)</a:t>
            </a:r>
            <a:r>
              <a:rPr lang="ja-JP" altLang="en-US" dirty="0"/>
              <a:t>時間差の付いた自分自身が要因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binomiral</a:t>
            </a:r>
            <a:r>
              <a:rPr lang="ja-JP" altLang="en-US" dirty="0"/>
              <a:t>なので本当は最小</a:t>
            </a:r>
            <a:r>
              <a:rPr lang="en-US" altLang="ja-JP" dirty="0"/>
              <a:t>2</a:t>
            </a:r>
            <a:r>
              <a:rPr lang="ja-JP" altLang="en-US" dirty="0"/>
              <a:t>乗法ではない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80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2DB93-5227-41C8-8270-9D87BB22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RapidMiner</a:t>
            </a:r>
            <a:r>
              <a:rPr lang="ja-JP" altLang="en-US" dirty="0"/>
              <a:t>による最小２乗法の例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2EED8D-6323-4DC5-AA1C-41869B2F6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16" r="39146" b="12188"/>
          <a:stretch/>
        </p:blipFill>
        <p:spPr>
          <a:xfrm>
            <a:off x="1138518" y="2490156"/>
            <a:ext cx="2277035" cy="2906596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143F23E-2EF4-4C48-A4CD-D9D7B251D41D}"/>
              </a:ext>
            </a:extLst>
          </p:cNvPr>
          <p:cNvSpPr/>
          <p:nvPr/>
        </p:nvSpPr>
        <p:spPr>
          <a:xfrm>
            <a:off x="3675529" y="2913529"/>
            <a:ext cx="1918447" cy="1604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948EF7-0B30-4DF7-A923-55C5B7AEAF21}"/>
              </a:ext>
            </a:extLst>
          </p:cNvPr>
          <p:cNvSpPr txBox="1"/>
          <p:nvPr/>
        </p:nvSpPr>
        <p:spPr>
          <a:xfrm>
            <a:off x="986118" y="1484501"/>
            <a:ext cx="965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時間差の付いた自分を「属性」とする方法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3C1368C0-E562-49F8-B2AA-7AD0B3744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6" r="39146" b="12188"/>
          <a:stretch/>
        </p:blipFill>
        <p:spPr>
          <a:xfrm>
            <a:off x="5701553" y="2490156"/>
            <a:ext cx="2277035" cy="2906596"/>
          </a:xfrm>
          <a:prstGeom prst="rect">
            <a:avLst/>
          </a:prstGeom>
        </p:spPr>
      </p:pic>
      <p:pic>
        <p:nvPicPr>
          <p:cNvPr id="9" name="コンテンツ プレースホルダー 4">
            <a:extLst>
              <a:ext uri="{FF2B5EF4-FFF2-40B4-BE49-F238E27FC236}">
                <a16:creationId xmlns:a16="http://schemas.microsoft.com/office/drawing/2014/main" id="{C5EC63A2-CAF7-48EE-8DAB-4C3D834C3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6" t="14367" r="39146" b="12189"/>
          <a:stretch/>
        </p:blipFill>
        <p:spPr>
          <a:xfrm>
            <a:off x="7673787" y="2494342"/>
            <a:ext cx="2277035" cy="2431020"/>
          </a:xfrm>
          <a:prstGeom prst="rect">
            <a:avLst/>
          </a:prstGeom>
        </p:spPr>
      </p:pic>
      <p:pic>
        <p:nvPicPr>
          <p:cNvPr id="10" name="コンテンツ プレースホルダー 4">
            <a:extLst>
              <a:ext uri="{FF2B5EF4-FFF2-40B4-BE49-F238E27FC236}">
                <a16:creationId xmlns:a16="http://schemas.microsoft.com/office/drawing/2014/main" id="{3D6110BF-D0BE-487E-BCB1-EB182977E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6" t="14367" r="39146" b="12189"/>
          <a:stretch/>
        </p:blipFill>
        <p:spPr>
          <a:xfrm>
            <a:off x="9646021" y="2019456"/>
            <a:ext cx="2277035" cy="24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3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2DB93-5227-41C8-8270-9D87BB22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RapidMiner</a:t>
            </a:r>
            <a:r>
              <a:rPr lang="ja-JP" altLang="en-US" dirty="0"/>
              <a:t>による最小２乗法の例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143F23E-2EF4-4C48-A4CD-D9D7B251D41D}"/>
              </a:ext>
            </a:extLst>
          </p:cNvPr>
          <p:cNvSpPr/>
          <p:nvPr/>
        </p:nvSpPr>
        <p:spPr>
          <a:xfrm>
            <a:off x="4177553" y="5176580"/>
            <a:ext cx="1918447" cy="1604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948EF7-0B30-4DF7-A923-55C5B7AEAF21}"/>
              </a:ext>
            </a:extLst>
          </p:cNvPr>
          <p:cNvSpPr txBox="1"/>
          <p:nvPr/>
        </p:nvSpPr>
        <p:spPr>
          <a:xfrm>
            <a:off x="986118" y="1484501"/>
            <a:ext cx="965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時間差の付いた自分を「属性」とする方法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3C1368C0-E562-49F8-B2AA-7AD0B3744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6" r="39146" b="12188"/>
          <a:stretch/>
        </p:blipFill>
        <p:spPr>
          <a:xfrm>
            <a:off x="54785" y="4453590"/>
            <a:ext cx="1219358" cy="15564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BDC4C7F-5747-4E47-B86B-FEF99D1C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84" y="4445122"/>
            <a:ext cx="5892300" cy="1810493"/>
          </a:xfrm>
          <a:prstGeom prst="rect">
            <a:avLst/>
          </a:prstGeom>
        </p:spPr>
      </p:pic>
      <p:pic>
        <p:nvPicPr>
          <p:cNvPr id="15" name="コンテンツ プレースホルダー 4">
            <a:extLst>
              <a:ext uri="{FF2B5EF4-FFF2-40B4-BE49-F238E27FC236}">
                <a16:creationId xmlns:a16="http://schemas.microsoft.com/office/drawing/2014/main" id="{21766C1F-4247-4F9E-812F-FA45E9CD6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6" r="39146" b="12188"/>
          <a:stretch/>
        </p:blipFill>
        <p:spPr>
          <a:xfrm>
            <a:off x="1113118" y="4199587"/>
            <a:ext cx="1219358" cy="1556490"/>
          </a:xfrm>
          <a:prstGeom prst="rect">
            <a:avLst/>
          </a:prstGeom>
        </p:spPr>
      </p:pic>
      <p:pic>
        <p:nvPicPr>
          <p:cNvPr id="16" name="コンテンツ プレースホルダー 4">
            <a:extLst>
              <a:ext uri="{FF2B5EF4-FFF2-40B4-BE49-F238E27FC236}">
                <a16:creationId xmlns:a16="http://schemas.microsoft.com/office/drawing/2014/main" id="{DE594CE7-4FD8-4096-8ED3-703FED08E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6" r="39146" b="12188"/>
          <a:stretch/>
        </p:blipFill>
        <p:spPr>
          <a:xfrm>
            <a:off x="2171451" y="3941823"/>
            <a:ext cx="1219358" cy="1556490"/>
          </a:xfrm>
          <a:prstGeom prst="rect">
            <a:avLst/>
          </a:prstGeom>
        </p:spPr>
      </p:pic>
      <p:pic>
        <p:nvPicPr>
          <p:cNvPr id="17" name="コンテンツ プレースホルダー 4">
            <a:extLst>
              <a:ext uri="{FF2B5EF4-FFF2-40B4-BE49-F238E27FC236}">
                <a16:creationId xmlns:a16="http://schemas.microsoft.com/office/drawing/2014/main" id="{8B9C4E81-5A77-4F0C-A61E-A239CF490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6" r="39146" b="12188"/>
          <a:stretch/>
        </p:blipFill>
        <p:spPr>
          <a:xfrm>
            <a:off x="3227805" y="3689442"/>
            <a:ext cx="1219358" cy="1556490"/>
          </a:xfrm>
          <a:prstGeom prst="rect">
            <a:avLst/>
          </a:prstGeom>
        </p:spPr>
      </p:pic>
      <p:pic>
        <p:nvPicPr>
          <p:cNvPr id="18" name="コンテンツ プレースホルダー 4">
            <a:extLst>
              <a:ext uri="{FF2B5EF4-FFF2-40B4-BE49-F238E27FC236}">
                <a16:creationId xmlns:a16="http://schemas.microsoft.com/office/drawing/2014/main" id="{18AEC3D4-D568-43BA-80F7-213ACE430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6" r="39146" b="12188"/>
          <a:stretch/>
        </p:blipFill>
        <p:spPr>
          <a:xfrm>
            <a:off x="4284159" y="3440913"/>
            <a:ext cx="1219358" cy="155649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6BF22E-A382-47F8-BC43-16C66AC73241}"/>
              </a:ext>
            </a:extLst>
          </p:cNvPr>
          <p:cNvSpPr txBox="1"/>
          <p:nvPr/>
        </p:nvSpPr>
        <p:spPr>
          <a:xfrm>
            <a:off x="986118" y="2214623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予測される属性</a:t>
            </a:r>
            <a:r>
              <a:rPr kumimoji="1" lang="en-US" altLang="ja-JP" dirty="0"/>
              <a:t>(label)</a:t>
            </a:r>
            <a:r>
              <a:rPr kumimoji="1" lang="ja-JP" altLang="en-US" dirty="0"/>
              <a:t>に未記入があってはならない</a:t>
            </a:r>
          </a:p>
        </p:txBody>
      </p:sp>
    </p:spTree>
    <p:extLst>
      <p:ext uri="{BB962C8B-B14F-4D97-AF65-F5344CB8AC3E}">
        <p14:creationId xmlns:p14="http://schemas.microsoft.com/office/powerpoint/2010/main" val="1342420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2DB93-5227-41C8-8270-9D87BB22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RapidMiner</a:t>
            </a:r>
            <a:r>
              <a:rPr lang="ja-JP" altLang="en-US" dirty="0"/>
              <a:t>による最小２乗法の例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82E1F5-BFAF-484C-8204-58E91D983D17}"/>
              </a:ext>
            </a:extLst>
          </p:cNvPr>
          <p:cNvSpPr txBox="1"/>
          <p:nvPr/>
        </p:nvSpPr>
        <p:spPr>
          <a:xfrm>
            <a:off x="1168400" y="1690687"/>
            <a:ext cx="879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デイトレード目的なら、株価でなく「前日比」でやるとよい。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570F40-5940-4F73-9367-4722848F964C}"/>
              </a:ext>
            </a:extLst>
          </p:cNvPr>
          <p:cNvSpPr txBox="1"/>
          <p:nvPr/>
        </p:nvSpPr>
        <p:spPr>
          <a:xfrm>
            <a:off x="1168399" y="2638954"/>
            <a:ext cx="8796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小田急で見つかった法則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で一番「すごい」の</a:t>
            </a:r>
            <a:r>
              <a:rPr kumimoji="1" lang="en-US" altLang="ja-JP" sz="2400" dirty="0"/>
              <a:t>)</a:t>
            </a:r>
            <a:br>
              <a:rPr kumimoji="1" lang="en-US" altLang="ja-JP" sz="2400" dirty="0"/>
            </a:br>
            <a:r>
              <a:rPr kumimoji="1" lang="ja-JP" altLang="en-US" sz="2400" dirty="0"/>
              <a:t>→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日前の前日比が</a:t>
            </a:r>
            <a:r>
              <a:rPr kumimoji="1" lang="en-US" altLang="ja-JP" sz="2400" dirty="0"/>
              <a:t>-37.5</a:t>
            </a:r>
            <a:r>
              <a:rPr kumimoji="1" lang="ja-JP" altLang="en-US" sz="2400" dirty="0"/>
              <a:t>より高くて、</a:t>
            </a:r>
            <a:br>
              <a:rPr kumimoji="1" lang="en-US" altLang="ja-JP" sz="2400" dirty="0"/>
            </a:br>
            <a:r>
              <a:rPr kumimoji="1" lang="ja-JP" altLang="en-US" sz="2400" dirty="0"/>
              <a:t>　</a:t>
            </a:r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kumimoji="1" lang="ja-JP" altLang="en-US" sz="2400" dirty="0">
                <a:solidFill>
                  <a:schemeClr val="bg1">
                    <a:lumMod val="65000"/>
                  </a:schemeClr>
                </a:solidFill>
              </a:rPr>
              <a:t>日前の前日比が</a:t>
            </a:r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</a:rPr>
              <a:t>-36</a:t>
            </a:r>
            <a:r>
              <a:rPr kumimoji="1" lang="ja-JP" altLang="en-US" sz="2400" dirty="0">
                <a:solidFill>
                  <a:schemeClr val="bg1">
                    <a:lumMod val="65000"/>
                  </a:schemeClr>
                </a:solidFill>
              </a:rPr>
              <a:t>より高くて、</a:t>
            </a:r>
            <a:r>
              <a:rPr lang="ja-JP" altLang="en-US" sz="2400" dirty="0"/>
              <a:t>←そんなに起こらない</a:t>
            </a:r>
            <a:br>
              <a:rPr kumimoji="1" lang="en-US" altLang="ja-JP" sz="2400" dirty="0"/>
            </a:br>
            <a:r>
              <a:rPr kumimoji="1" lang="ja-JP" altLang="en-US" sz="2400" dirty="0"/>
              <a:t>　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日前の前日比が</a:t>
            </a:r>
            <a:r>
              <a:rPr kumimoji="1" lang="en-US" altLang="ja-JP" sz="2400" dirty="0"/>
              <a:t>59.5</a:t>
            </a:r>
            <a:r>
              <a:rPr kumimoji="1" lang="ja-JP" altLang="en-US" sz="2400" dirty="0"/>
              <a:t>より低くて、</a:t>
            </a:r>
            <a:br>
              <a:rPr kumimoji="1" lang="en-US" altLang="ja-JP" sz="2400" dirty="0"/>
            </a:br>
            <a:r>
              <a:rPr kumimoji="1" lang="ja-JP" altLang="en-US" sz="2400" dirty="0"/>
              <a:t>　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日前の前日比が</a:t>
            </a:r>
            <a:r>
              <a:rPr kumimoji="1" lang="en-US" altLang="ja-JP" sz="2400" dirty="0"/>
              <a:t>-19.5</a:t>
            </a:r>
            <a:r>
              <a:rPr kumimoji="1" lang="ja-JP" altLang="en-US" sz="2400" dirty="0"/>
              <a:t>より低いなら</a:t>
            </a:r>
            <a:br>
              <a:rPr kumimoji="1" lang="en-US" altLang="ja-JP" sz="2400" dirty="0"/>
            </a:br>
            <a:r>
              <a:rPr kumimoji="1" lang="ja-JP" altLang="en-US" sz="2400" dirty="0"/>
              <a:t>　当日は</a:t>
            </a:r>
            <a:r>
              <a:rPr kumimoji="1" lang="en-US" altLang="ja-JP" sz="2400" dirty="0"/>
              <a:t>17</a:t>
            </a:r>
            <a:r>
              <a:rPr kumimoji="1" lang="ja-JP" altLang="en-US" sz="2400" dirty="0"/>
              <a:t>回中</a:t>
            </a:r>
            <a:r>
              <a:rPr kumimoji="1" lang="en-US" altLang="ja-JP" sz="2400" dirty="0"/>
              <a:t>16</a:t>
            </a:r>
            <a:r>
              <a:rPr kumimoji="1" lang="ja-JP" altLang="en-US" sz="2400" dirty="0"/>
              <a:t>回、増加する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32033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2DB93-5227-41C8-8270-9D87BB22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RapidMiner</a:t>
            </a:r>
            <a:r>
              <a:rPr lang="ja-JP" altLang="en-US" dirty="0"/>
              <a:t>による最小２乗法の例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82E1F5-BFAF-484C-8204-58E91D983D17}"/>
              </a:ext>
            </a:extLst>
          </p:cNvPr>
          <p:cNvSpPr txBox="1"/>
          <p:nvPr/>
        </p:nvSpPr>
        <p:spPr>
          <a:xfrm>
            <a:off x="1168400" y="1690687"/>
            <a:ext cx="8796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言い換えると、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等号無視</a:t>
            </a:r>
            <a:r>
              <a:rPr kumimoji="1" lang="en-US" altLang="ja-JP" sz="2400" dirty="0"/>
              <a:t>)</a:t>
            </a:r>
            <a:br>
              <a:rPr kumimoji="1" lang="en-US" altLang="ja-JP" sz="2400" dirty="0"/>
            </a:br>
            <a:r>
              <a:rPr kumimoji="1" lang="en-US" altLang="ja-JP" sz="2400" dirty="0"/>
              <a:t>-37.5&lt;</a:t>
            </a:r>
            <a:r>
              <a:rPr kumimoji="1" lang="ja-JP" altLang="en-US" sz="2400" dirty="0"/>
              <a:t>昨日の前日比</a:t>
            </a:r>
            <a:r>
              <a:rPr kumimoji="1" lang="en-US" altLang="ja-JP" sz="2400" dirty="0"/>
              <a:t>&lt;-19.5</a:t>
            </a:r>
            <a:r>
              <a:rPr kumimoji="1" lang="ja-JP" altLang="en-US" sz="2400" dirty="0"/>
              <a:t> </a:t>
            </a:r>
            <a:r>
              <a:rPr kumimoji="1" lang="ja-JP" altLang="en-US" sz="2400" dirty="0">
                <a:solidFill>
                  <a:schemeClr val="bg1">
                    <a:lumMod val="65000"/>
                  </a:schemeClr>
                </a:solidFill>
              </a:rPr>
              <a:t>かつ</a:t>
            </a:r>
            <a:b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</a:rPr>
              <a:t>-36&lt;</a:t>
            </a:r>
            <a:r>
              <a:rPr kumimoji="1" lang="ja-JP" altLang="en-US" sz="2400" dirty="0">
                <a:solidFill>
                  <a:schemeClr val="bg1">
                    <a:lumMod val="65000"/>
                  </a:schemeClr>
                </a:solidFill>
              </a:rPr>
              <a:t>今日の前日比</a:t>
            </a:r>
            <a:br>
              <a:rPr lang="en-US" altLang="ja-JP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ja-JP" altLang="en-US" sz="2400" dirty="0"/>
              <a:t>なら、明日はきっと増える！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「今日」は、じっくり検討できる！</a:t>
            </a:r>
            <a:endParaRPr kumimoji="1" lang="en-US" altLang="ja-JP" sz="2400" dirty="0"/>
          </a:p>
          <a:p>
            <a:br>
              <a:rPr kumimoji="1" lang="en-US" altLang="ja-JP" sz="2400" dirty="0"/>
            </a:br>
            <a:br>
              <a:rPr kumimoji="1" lang="en-US" altLang="ja-JP" sz="2400" dirty="0"/>
            </a:b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9165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545DC-1371-427A-94D2-006B2B90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統計社会学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E1662-E6CD-4492-91C4-3C76935A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人の動きなど、見えるものだけでなく、</a:t>
            </a:r>
            <a:br>
              <a:rPr kumimoji="1" lang="en-US" altLang="ja-JP" dirty="0"/>
            </a:br>
            <a:r>
              <a:rPr kumimoji="1" lang="ja-JP" altLang="en-US" dirty="0"/>
              <a:t>幸福度</a:t>
            </a:r>
            <a:r>
              <a:rPr kumimoji="1" lang="en-US" altLang="ja-JP" dirty="0"/>
              <a:t>(</a:t>
            </a:r>
            <a:r>
              <a:rPr kumimoji="1" lang="ja-JP" altLang="en-US" dirty="0"/>
              <a:t>注</a:t>
            </a:r>
            <a:r>
              <a:rPr kumimoji="1" lang="en-US" altLang="ja-JP" dirty="0"/>
              <a:t>:</a:t>
            </a:r>
            <a:r>
              <a:rPr kumimoji="1" lang="ja-JP" altLang="en-US" dirty="0"/>
              <a:t>幸福ではない</a:t>
            </a:r>
            <a:r>
              <a:rPr kumimoji="1" lang="en-US" altLang="ja-JP" dirty="0"/>
              <a:t>)</a:t>
            </a:r>
            <a:r>
              <a:rPr kumimoji="1" lang="ja-JP" altLang="en-US" dirty="0"/>
              <a:t>など見えないものも可視化？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フェミニズム </a:t>
            </a:r>
            <a:r>
              <a:rPr kumimoji="1" lang="en-US" altLang="ja-JP" dirty="0"/>
              <a:t>VS</a:t>
            </a:r>
            <a:r>
              <a:rPr kumimoji="1" lang="ja-JP" altLang="en-US" dirty="0"/>
              <a:t> 「</a:t>
            </a:r>
            <a:r>
              <a:rPr kumimoji="1" lang="ja-JP" altLang="en-US" b="1" dirty="0"/>
              <a:t>マスキュリズム</a:t>
            </a:r>
            <a:r>
              <a:rPr kumimoji="1" lang="ja-JP" altLang="en-US" dirty="0"/>
              <a:t>」に一石投じるかも</a:t>
            </a:r>
            <a:br>
              <a:rPr kumimoji="1" lang="en-US" altLang="ja-JP" dirty="0"/>
            </a:br>
            <a:r>
              <a:rPr kumimoji="1" lang="ja-JP" altLang="en-US" dirty="0"/>
              <a:t>　　　　　　　　　↑</a:t>
            </a:r>
            <a:br>
              <a:rPr lang="en-US" altLang="ja-JP" dirty="0"/>
            </a:br>
            <a:r>
              <a:rPr lang="ja-JP" altLang="en-US" dirty="0"/>
              <a:t>　　　　　　　　　</a:t>
            </a:r>
            <a:r>
              <a:rPr lang="ja-JP" altLang="en-US" u="sng" dirty="0"/>
              <a:t>実はタイタニック号の事件は</a:t>
            </a:r>
            <a:br>
              <a:rPr lang="en-US" altLang="ja-JP" u="sng" dirty="0"/>
            </a:br>
            <a:r>
              <a:rPr lang="ja-JP" altLang="en-US" dirty="0"/>
              <a:t>　　　　　　　　　</a:t>
            </a:r>
            <a:r>
              <a:rPr lang="ja-JP" altLang="en-US" u="sng" dirty="0"/>
              <a:t>ここに含まれる</a:t>
            </a:r>
            <a:endParaRPr lang="en-US" altLang="ja-JP" u="sng" dirty="0"/>
          </a:p>
        </p:txBody>
      </p:sp>
    </p:spTree>
    <p:extLst>
      <p:ext uri="{BB962C8B-B14F-4D97-AF65-F5344CB8AC3E}">
        <p14:creationId xmlns:p14="http://schemas.microsoft.com/office/powerpoint/2010/main" val="646496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39BCA-611D-4199-9A65-C0F6FEC4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最後に</a:t>
            </a:r>
            <a:r>
              <a:rPr kumimoji="1" lang="en-US" altLang="ja-JP" dirty="0"/>
              <a:t>:</a:t>
            </a:r>
            <a:r>
              <a:rPr kumimoji="1" lang="ja-JP" altLang="en-US" dirty="0"/>
              <a:t>マスキュリズム 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82506AC-AACE-4CF8-BEC8-F502AC6E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584" y="1378842"/>
            <a:ext cx="7062832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E28EC5-0FC5-4409-88A0-AF1E2EE3809D}"/>
              </a:ext>
            </a:extLst>
          </p:cNvPr>
          <p:cNvSpPr txBox="1"/>
          <p:nvPr/>
        </p:nvSpPr>
        <p:spPr>
          <a:xfrm>
            <a:off x="932329" y="5880847"/>
            <a:ext cx="913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他にも、人によっていろんな主張。食い違うことが多すぎる</a:t>
            </a:r>
          </a:p>
        </p:txBody>
      </p:sp>
    </p:spTree>
    <p:extLst>
      <p:ext uri="{BB962C8B-B14F-4D97-AF65-F5344CB8AC3E}">
        <p14:creationId xmlns:p14="http://schemas.microsoft.com/office/powerpoint/2010/main" val="16733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C4D8F1-012C-4416-8E65-7109A3D0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5364" r="32759" b="37777"/>
          <a:stretch/>
        </p:blipFill>
        <p:spPr>
          <a:xfrm>
            <a:off x="484910" y="0"/>
            <a:ext cx="1122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48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39BCA-611D-4199-9A65-C0F6FEC4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最後に</a:t>
            </a:r>
            <a:r>
              <a:rPr kumimoji="1" lang="en-US" altLang="ja-JP" dirty="0"/>
              <a:t>:</a:t>
            </a:r>
            <a:r>
              <a:rPr kumimoji="1" lang="ja-JP" altLang="en-US" dirty="0"/>
              <a:t>マスキュリズム 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68044A-C244-4678-AFB3-9CD0A4A0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大学進学</a:t>
            </a:r>
            <a:r>
              <a:rPr lang="en-US" altLang="ja-JP" dirty="0"/>
              <a:t>(</a:t>
            </a:r>
            <a:r>
              <a:rPr lang="ja-JP" altLang="en-US" dirty="0"/>
              <a:t>卒業？</a:t>
            </a:r>
            <a:r>
              <a:rPr lang="en-US" altLang="ja-JP" dirty="0"/>
              <a:t>)</a:t>
            </a:r>
            <a:r>
              <a:rPr lang="ja-JP" altLang="en-US" dirty="0"/>
              <a:t>者は女子のほうが多い</a:t>
            </a:r>
            <a:br>
              <a:rPr lang="en-US" altLang="ja-JP" dirty="0"/>
            </a:br>
            <a:r>
              <a:rPr lang="en-US" altLang="ja-JP" sz="2000" dirty="0"/>
              <a:t>(</a:t>
            </a:r>
            <a:r>
              <a:rPr lang="ja-JP" altLang="en-US" sz="2000" dirty="0"/>
              <a:t>だから何？・・・</a:t>
            </a:r>
            <a:r>
              <a:rPr lang="en-US" altLang="ja-JP" sz="2000" dirty="0"/>
              <a:t>)</a:t>
            </a:r>
          </a:p>
          <a:p>
            <a:r>
              <a:rPr lang="ja-JP" altLang="en-US" dirty="0"/>
              <a:t>男性用</a:t>
            </a:r>
            <a:r>
              <a:rPr lang="en-US" altLang="ja-JP" dirty="0"/>
              <a:t>DV</a:t>
            </a:r>
            <a:r>
              <a:rPr lang="ja-JP" altLang="en-US" dirty="0"/>
              <a:t>シェルター ほぼ皆無</a:t>
            </a:r>
            <a:endParaRPr lang="en-US" altLang="ja-JP" dirty="0"/>
          </a:p>
          <a:p>
            <a:r>
              <a:rPr lang="ja-JP" altLang="en-US" dirty="0"/>
              <a:t>ボコハラム、女子は解放、男子は</a:t>
            </a:r>
            <a:br>
              <a:rPr lang="en-US" altLang="ja-JP" dirty="0"/>
            </a:br>
            <a:r>
              <a:rPr lang="ja-JP" altLang="en-US" dirty="0"/>
              <a:t>生きたまま焼き殺した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フランスでは</a:t>
            </a:r>
            <a:r>
              <a:rPr lang="en-US" altLang="ja-JP" dirty="0"/>
              <a:t>DNA</a:t>
            </a:r>
            <a:r>
              <a:rPr lang="ja-JP" altLang="en-US" dirty="0"/>
              <a:t>は</a:t>
            </a:r>
            <a:r>
              <a:rPr lang="en-US" altLang="ja-JP" dirty="0"/>
              <a:t>Do Not Ask</a:t>
            </a:r>
          </a:p>
          <a:p>
            <a:endParaRPr lang="en-US" altLang="ja-JP" dirty="0"/>
          </a:p>
          <a:p>
            <a:r>
              <a:rPr lang="ja-JP" altLang="en-US" dirty="0"/>
              <a:t>出典</a:t>
            </a:r>
            <a:r>
              <a:rPr lang="en-US" altLang="ja-JP" dirty="0"/>
              <a:t>:</a:t>
            </a:r>
            <a:r>
              <a:rPr lang="ja-JP" altLang="en-US" dirty="0"/>
              <a:t> 映画「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Red Pill</a:t>
            </a:r>
            <a:r>
              <a:rPr lang="ja-JP" altLang="en-US" dirty="0"/>
              <a:t>」、毎日新聞</a:t>
            </a:r>
            <a:endParaRPr lang="en-US" altLang="ja-JP" dirty="0"/>
          </a:p>
          <a:p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D304693-AEAB-4D35-9E21-1B481DABC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62" t="15164" r="39788" b="19869"/>
          <a:stretch/>
        </p:blipFill>
        <p:spPr>
          <a:xfrm>
            <a:off x="8229600" y="582425"/>
            <a:ext cx="3191436" cy="59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F5B5290-3967-49D0-8B70-8A2FA9B833BD}"/>
              </a:ext>
            </a:extLst>
          </p:cNvPr>
          <p:cNvPicPr/>
          <p:nvPr/>
        </p:nvPicPr>
        <p:blipFill rotWithShape="1">
          <a:blip r:embed="rId2"/>
          <a:srcRect l="35160" t="14111" r="1694" b="2248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595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107DD-7C02-4068-9AA7-8E81EED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再現性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E77A8-FFCB-46F8-B76C-61A2241A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同一の手法・手順なら、</a:t>
            </a:r>
            <a:br>
              <a:rPr lang="en-US" altLang="ja-JP" dirty="0"/>
            </a:br>
            <a:r>
              <a:rPr lang="ja-JP" altLang="en-US" dirty="0"/>
              <a:t>誰がどうやっても同じ</a:t>
            </a:r>
            <a:r>
              <a:rPr lang="en-US" altLang="ja-JP" dirty="0"/>
              <a:t>(</a:t>
            </a:r>
            <a:r>
              <a:rPr lang="ja-JP" altLang="en-US" dirty="0"/>
              <a:t>ような</a:t>
            </a:r>
            <a:r>
              <a:rPr lang="en-US" altLang="ja-JP" dirty="0"/>
              <a:t>)</a:t>
            </a:r>
            <a:r>
              <a:rPr lang="ja-JP" altLang="en-US" dirty="0"/>
              <a:t>結果になる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56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5EBD7-8461-4A28-9686-46E8F0D9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科学的な正義などない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集合論で証明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FEEE5-EBEF-4959-8B03-A8882B84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ja-JP" altLang="ja-JP" dirty="0"/>
              <a:t>⊃</a:t>
            </a:r>
            <a:r>
              <a:rPr lang="en-US" altLang="ja-JP" dirty="0"/>
              <a:t>B(A</a:t>
            </a:r>
            <a:r>
              <a:rPr lang="ja-JP" altLang="ja-JP" dirty="0"/>
              <a:t>≠</a:t>
            </a:r>
            <a:r>
              <a:rPr lang="en-US" altLang="ja-JP" dirty="0"/>
              <a:t>B)</a:t>
            </a:r>
            <a:br>
              <a:rPr lang="en-US" altLang="ja-JP" dirty="0"/>
            </a:br>
            <a:r>
              <a:rPr lang="en-US" altLang="ja-JP" dirty="0"/>
              <a:t>(A</a:t>
            </a:r>
            <a:r>
              <a:rPr lang="ja-JP" altLang="en-US" dirty="0"/>
              <a:t>は</a:t>
            </a:r>
            <a:r>
              <a:rPr lang="en-US" altLang="ja-JP" dirty="0"/>
              <a:t>B</a:t>
            </a:r>
            <a:r>
              <a:rPr lang="ja-JP" altLang="en-US" dirty="0"/>
              <a:t>のやむを得ない手段である</a:t>
            </a:r>
            <a:r>
              <a:rPr lang="en-US" altLang="ja-JP" dirty="0"/>
              <a:t>(</a:t>
            </a:r>
            <a:r>
              <a:rPr lang="ja-JP" altLang="en-US" dirty="0"/>
              <a:t>必要条件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en-US" altLang="ja-JP" dirty="0"/>
              <a:t>B</a:t>
            </a:r>
            <a:r>
              <a:rPr lang="ja-JP" altLang="en-US" dirty="0"/>
              <a:t>は</a:t>
            </a:r>
            <a:r>
              <a:rPr lang="en-US" altLang="ja-JP" dirty="0"/>
              <a:t>A</a:t>
            </a:r>
            <a:r>
              <a:rPr lang="ja-JP" altLang="en-US" dirty="0"/>
              <a:t>の目的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ja-JP" dirty="0"/>
              <a:t>⊃</a:t>
            </a:r>
            <a:r>
              <a:rPr lang="en-US" altLang="ja-JP" dirty="0"/>
              <a:t>B</a:t>
            </a:r>
            <a:r>
              <a:rPr lang="ja-JP" altLang="ja-JP" dirty="0"/>
              <a:t>⊃</a:t>
            </a:r>
            <a:r>
              <a:rPr lang="en-US" altLang="ja-JP" dirty="0"/>
              <a:t>…</a:t>
            </a:r>
            <a:r>
              <a:rPr lang="ja-JP" altLang="ja-JP" dirty="0"/>
              <a:t>⊃</a:t>
            </a:r>
            <a:r>
              <a:rPr lang="en-US" altLang="ja-JP" dirty="0"/>
              <a:t>Z</a:t>
            </a:r>
            <a:r>
              <a:rPr lang="ja-JP" altLang="ja-JP" dirty="0">
                <a:solidFill>
                  <a:srgbClr val="FF0000"/>
                </a:solidFill>
              </a:rPr>
              <a:t>⊃</a:t>
            </a:r>
            <a:r>
              <a:rPr lang="ja-JP" altLang="en-US" dirty="0">
                <a:solidFill>
                  <a:srgbClr val="FF0000"/>
                </a:solidFill>
              </a:rPr>
              <a:t>？</a:t>
            </a:r>
            <a:br>
              <a:rPr lang="en-US" altLang="ja-JP" dirty="0"/>
            </a:br>
            <a:r>
              <a:rPr lang="en-US" altLang="ja-JP" dirty="0"/>
              <a:t>(Z</a:t>
            </a:r>
            <a:r>
              <a:rPr lang="ja-JP" altLang="en-US" dirty="0"/>
              <a:t>は究極の目的</a:t>
            </a:r>
            <a:r>
              <a:rPr lang="en-US" altLang="ja-JP" dirty="0"/>
              <a:t>)</a:t>
            </a:r>
            <a:r>
              <a:rPr lang="ja-JP" altLang="en-US" dirty="0"/>
              <a:t>→正義、愛、幸福など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060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5EBD7-8461-4A28-9686-46E8F0D9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科学的な正義などない</a:t>
            </a:r>
            <a:r>
              <a:rPr lang="en-US" altLang="ja-JP" dirty="0"/>
              <a:t>(</a:t>
            </a:r>
            <a:r>
              <a:rPr lang="ja-JP" altLang="en-US" dirty="0"/>
              <a:t>集合論で証明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FEEE5-EBEF-4959-8B03-A8882B84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「正義</a:t>
            </a:r>
            <a:r>
              <a:rPr lang="en-US" altLang="ja-JP" dirty="0"/>
              <a:t>Z</a:t>
            </a:r>
            <a:r>
              <a:rPr lang="ja-JP" altLang="en-US" dirty="0"/>
              <a:t>とは神の命令</a:t>
            </a:r>
            <a:r>
              <a:rPr lang="en-US" altLang="ja-JP" dirty="0"/>
              <a:t>G</a:t>
            </a:r>
            <a:r>
              <a:rPr lang="ja-JP" altLang="en-US" dirty="0"/>
              <a:t>だ！」</a:t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en-US" altLang="ja-JP" dirty="0"/>
              <a:t>Z</a:t>
            </a:r>
            <a:r>
              <a:rPr lang="ja-JP" altLang="ja-JP" dirty="0"/>
              <a:t>⊃</a:t>
            </a:r>
            <a:r>
              <a:rPr lang="en-US" altLang="ja-JP" dirty="0"/>
              <a:t>G</a:t>
            </a:r>
          </a:p>
          <a:p>
            <a:r>
              <a:rPr lang="ja-JP" altLang="en-US" dirty="0"/>
              <a:t>でも「正義 ならば 神の命令」より</a:t>
            </a:r>
            <a:r>
              <a:rPr lang="en-US" altLang="ja-JP" dirty="0"/>
              <a:t>Z</a:t>
            </a:r>
            <a:r>
              <a:rPr lang="ja-JP" altLang="en-US" dirty="0"/>
              <a:t>⊂</a:t>
            </a:r>
            <a:r>
              <a:rPr lang="en-US" altLang="ja-JP" dirty="0"/>
              <a:t>G</a:t>
            </a:r>
          </a:p>
          <a:p>
            <a:endParaRPr lang="en-US" altLang="ja-JP" dirty="0"/>
          </a:p>
          <a:p>
            <a:r>
              <a:rPr lang="ja-JP" altLang="en-US" dirty="0"/>
              <a:t>どちらも満たすには、</a:t>
            </a:r>
            <a:r>
              <a:rPr lang="en-US" altLang="ja-JP" dirty="0"/>
              <a:t>Z=G</a:t>
            </a:r>
          </a:p>
          <a:p>
            <a:endParaRPr lang="en-US" altLang="ja-JP" dirty="0"/>
          </a:p>
          <a:p>
            <a:r>
              <a:rPr lang="en-US" altLang="ja-JP" dirty="0"/>
              <a:t>Z</a:t>
            </a:r>
            <a:r>
              <a:rPr lang="ja-JP" altLang="en-US" dirty="0"/>
              <a:t>以外で</a:t>
            </a:r>
            <a:r>
              <a:rPr lang="en-US" altLang="ja-JP" dirty="0"/>
              <a:t>Z</a:t>
            </a:r>
            <a:r>
              <a:rPr lang="ja-JP" altLang="en-US" dirty="0"/>
              <a:t>を</a:t>
            </a:r>
            <a:r>
              <a:rPr lang="ja-JP" altLang="en-US" b="1" u="sng" dirty="0"/>
              <a:t>客観的に示せない</a:t>
            </a:r>
            <a:br>
              <a:rPr lang="en-US" altLang="ja-JP" dirty="0"/>
            </a:br>
            <a:r>
              <a:rPr lang="ja-JP" altLang="en-US" dirty="0"/>
              <a:t>つまり</a:t>
            </a:r>
            <a:r>
              <a:rPr lang="en-US" altLang="ja-JP" dirty="0"/>
              <a:t>…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120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1C1294-58D0-4296-A874-1F5175700F00}"/>
              </a:ext>
            </a:extLst>
          </p:cNvPr>
          <p:cNvSpPr txBox="1"/>
          <p:nvPr/>
        </p:nvSpPr>
        <p:spPr>
          <a:xfrm>
            <a:off x="149308" y="263685"/>
            <a:ext cx="10140320" cy="307860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正義</a:t>
            </a:r>
            <a:r>
              <a:rPr kumimoji="1" lang="ja-JP" altLang="en-US" b="1" dirty="0"/>
              <a:t>を語る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5B0B7C-1FE9-4759-91C5-0662C4F7178A}"/>
              </a:ext>
            </a:extLst>
          </p:cNvPr>
          <p:cNvSpPr txBox="1"/>
          <p:nvPr/>
        </p:nvSpPr>
        <p:spPr>
          <a:xfrm>
            <a:off x="10289628" y="2333295"/>
            <a:ext cx="1905465" cy="10089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/>
              <a:t>奴は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F4997C-30D7-430B-8F86-0E9B8F60B9BF}"/>
              </a:ext>
            </a:extLst>
          </p:cNvPr>
          <p:cNvSpPr txBox="1"/>
          <p:nvPr/>
        </p:nvSpPr>
        <p:spPr>
          <a:xfrm>
            <a:off x="1615501" y="3611230"/>
            <a:ext cx="10140320" cy="307860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</a:rPr>
              <a:t>主観</a:t>
            </a:r>
            <a:r>
              <a:rPr kumimoji="1" lang="ja-JP" altLang="en-US" b="1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16231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1C1294-58D0-4296-A874-1F5175700F00}"/>
              </a:ext>
            </a:extLst>
          </p:cNvPr>
          <p:cNvSpPr txBox="1"/>
          <p:nvPr/>
        </p:nvSpPr>
        <p:spPr>
          <a:xfrm>
            <a:off x="149308" y="263685"/>
            <a:ext cx="10140320" cy="307860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法学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5B0B7C-1FE9-4759-91C5-0662C4F7178A}"/>
              </a:ext>
            </a:extLst>
          </p:cNvPr>
          <p:cNvSpPr txBox="1"/>
          <p:nvPr/>
        </p:nvSpPr>
        <p:spPr>
          <a:xfrm>
            <a:off x="11288110" y="2333295"/>
            <a:ext cx="906983" cy="10089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/>
              <a:t>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F4997C-30D7-430B-8F86-0E9B8F60B9BF}"/>
              </a:ext>
            </a:extLst>
          </p:cNvPr>
          <p:cNvSpPr txBox="1"/>
          <p:nvPr/>
        </p:nvSpPr>
        <p:spPr>
          <a:xfrm>
            <a:off x="1615501" y="3611230"/>
            <a:ext cx="10140320" cy="307860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</a:rPr>
              <a:t>主観</a:t>
            </a:r>
            <a:r>
              <a:rPr kumimoji="1" lang="ja-JP" altLang="en-US" b="1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45125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579</Words>
  <Application>Microsoft Office PowerPoint</Application>
  <PresentationFormat>ワイド画面</PresentationFormat>
  <Paragraphs>126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游ゴシック</vt:lpstr>
      <vt:lpstr>游ゴシック Light</vt:lpstr>
      <vt:lpstr>Arial</vt:lpstr>
      <vt:lpstr>Office テーマ</vt:lpstr>
      <vt:lpstr>統計社会学</vt:lpstr>
      <vt:lpstr>PowerPoint プレゼンテーション</vt:lpstr>
      <vt:lpstr>PowerPoint プレゼンテーション</vt:lpstr>
      <vt:lpstr>PowerPoint プレゼンテーション</vt:lpstr>
      <vt:lpstr>再現性</vt:lpstr>
      <vt:lpstr>科学的な正義などない(集合論で証明)</vt:lpstr>
      <vt:lpstr>科学的な正義などない(集合論で証明)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なぜイデオロギーを 学問(科学)といってはいけないか</vt:lpstr>
      <vt:lpstr>ネトウヨ(のレッテルを張られた人たち)の苦しみ</vt:lpstr>
      <vt:lpstr>ネトウヨ(のレッテルを張られた人たち)の苦しみ</vt:lpstr>
      <vt:lpstr>なぜイデオロギーを 学問(科学)といってはいけないか</vt:lpstr>
      <vt:lpstr>どうしても社会を学問したいなら</vt:lpstr>
      <vt:lpstr>PowerPoint プレゼンテーション</vt:lpstr>
      <vt:lpstr>統計社会学</vt:lpstr>
      <vt:lpstr>統計社会学</vt:lpstr>
      <vt:lpstr>RapidMinerでもできる</vt:lpstr>
      <vt:lpstr>RapidMinerによる最小２乗法の例1</vt:lpstr>
      <vt:lpstr>RapidMinerによる最小２乗法の例1</vt:lpstr>
      <vt:lpstr>RapidMinerによる最小２乗法の例2</vt:lpstr>
      <vt:lpstr>RapidMinerによる最小２乗法の例2</vt:lpstr>
      <vt:lpstr>RapidMinerによる最小２乗法の例2</vt:lpstr>
      <vt:lpstr>RapidMinerによる最小２乗法の例2</vt:lpstr>
      <vt:lpstr>RapidMinerによる最小２乗法の例2</vt:lpstr>
      <vt:lpstr>統計社会学</vt:lpstr>
      <vt:lpstr>最後に:マスキュリズム (1/2)</vt:lpstr>
      <vt:lpstr>最後に:マスキュリズム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智̜ͪ̅̍̅͂͊剛☠💀͜͜͏̘ 💀☠平͜͜͏̘̣͔͙͎͎̘̜̫̗͍͚͓͜͜͏̘̣͔͙͎͎田͜͜͏̘̣͔͙͎͎ơ</dc:creator>
  <cp:lastModifiedBy>智̜ͪ̅̍̅͂͊剛☠💀͜͜͏̘ 💀☠平͜͜͏̘̣͔͙͎͎̘̜̫̗͍͚͓͜͜͏̘̣͔͙͎͎田͜͜͏̘̣͔͙͎͎ơ</cp:lastModifiedBy>
  <cp:revision>64</cp:revision>
  <cp:lastPrinted>2019-06-19T23:29:12Z</cp:lastPrinted>
  <dcterms:created xsi:type="dcterms:W3CDTF">2019-06-19T09:37:54Z</dcterms:created>
  <dcterms:modified xsi:type="dcterms:W3CDTF">2019-06-20T03:38:06Z</dcterms:modified>
</cp:coreProperties>
</file>