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9" r:id="rId3"/>
    <p:sldId id="329" r:id="rId4"/>
    <p:sldId id="325" r:id="rId5"/>
    <p:sldId id="328" r:id="rId6"/>
    <p:sldId id="320" r:id="rId7"/>
    <p:sldId id="322" r:id="rId8"/>
    <p:sldId id="324" r:id="rId9"/>
    <p:sldId id="330" r:id="rId10"/>
    <p:sldId id="332" r:id="rId11"/>
    <p:sldId id="334" r:id="rId12"/>
    <p:sldId id="333" r:id="rId13"/>
    <p:sldId id="336" r:id="rId14"/>
    <p:sldId id="335" r:id="rId15"/>
    <p:sldId id="337" r:id="rId16"/>
    <p:sldId id="31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AF9537-3A1A-1543-E28B-1DE00DABF834}" name="Grebe, Alexandra Charlotte Ilse" initials="GACI" userId="S::alexandra.grebe@edu.uni-graz.at::4fa1f136-e7a1-4306-bb23-b56edb713ff3" providerId="AD"/>
  <p188:author id="{213F3A4F-7801-8E68-A8C0-700921EB1DB1}" name="Andrea.Strahlhofer@outlook.de" initials="A" userId="c7d2f110a6f6c039" providerId="Windows Live"/>
  <p188:author id="{AE0FBDE0-3183-2C29-5D56-B3900FB8A35B}" name="Paula Berzak" initials="PB" userId="16d7e00f8c7ac1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FF"/>
    <a:srgbClr val="E2F0D9"/>
    <a:srgbClr val="EBFFE8"/>
    <a:srgbClr val="659FC2"/>
    <a:srgbClr val="62C0CB"/>
    <a:srgbClr val="D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90748" autoAdjust="0"/>
  </p:normalViewPr>
  <p:slideViewPr>
    <p:cSldViewPr snapToGrid="0" snapToObjects="1">
      <p:cViewPr varScale="1">
        <p:scale>
          <a:sx n="120" d="100"/>
          <a:sy n="120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/>
            <a:t>Reads </a:t>
          </a:r>
          <a:r>
            <a:rPr lang="de-DE" sz="1450" dirty="0" err="1"/>
            <a:t>quality</a:t>
          </a:r>
          <a:r>
            <a:rPr lang="de-DE" sz="1450" dirty="0"/>
            <a:t> </a:t>
          </a:r>
          <a:r>
            <a:rPr lang="de-DE" sz="1450" dirty="0" err="1"/>
            <a:t>assessment</a:t>
          </a:r>
          <a:r>
            <a:rPr lang="de-DE" sz="1450" dirty="0"/>
            <a:t> &amp; </a:t>
          </a:r>
          <a:r>
            <a:rPr lang="de-DE" sz="1450" dirty="0" err="1"/>
            <a:t>trimming</a:t>
          </a:r>
          <a:endParaRPr lang="de-DE" sz="1450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Transcriptome</a:t>
          </a:r>
          <a:r>
            <a:rPr lang="de-DE" sz="1450" dirty="0"/>
            <a:t> </a:t>
          </a:r>
          <a:r>
            <a:rPr lang="de-DE" sz="1450" i="1" dirty="0"/>
            <a:t>de </a:t>
          </a:r>
          <a:r>
            <a:rPr lang="de-DE" sz="1450" i="1" dirty="0" err="1"/>
            <a:t>novo</a:t>
          </a:r>
          <a:r>
            <a:rPr lang="de-DE" sz="1450" i="1" dirty="0"/>
            <a:t> </a:t>
          </a:r>
          <a:r>
            <a:rPr lang="de-DE" sz="1450" i="0" dirty="0" err="1"/>
            <a:t>assembly</a:t>
          </a:r>
          <a:endParaRPr lang="de-DE" sz="1450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Transcriptome</a:t>
          </a:r>
          <a:r>
            <a:rPr lang="de-DE" sz="1450" dirty="0"/>
            <a:t> </a:t>
          </a:r>
          <a:r>
            <a:rPr lang="de-DE" sz="1450" dirty="0" err="1"/>
            <a:t>assembly</a:t>
          </a:r>
          <a:r>
            <a:rPr lang="de-DE" sz="1450" dirty="0"/>
            <a:t> </a:t>
          </a:r>
          <a:r>
            <a:rPr lang="de-DE" sz="1450" dirty="0" err="1"/>
            <a:t>evaluation</a:t>
          </a:r>
          <a:endParaRPr lang="de-DE" sz="1450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Identification</a:t>
          </a:r>
          <a:r>
            <a:rPr lang="de-DE" sz="1450" dirty="0"/>
            <a:t> </a:t>
          </a:r>
          <a:r>
            <a:rPr lang="de-DE" sz="1450" dirty="0" err="1"/>
            <a:t>of</a:t>
          </a:r>
          <a:r>
            <a:rPr lang="de-DE" sz="1450" dirty="0"/>
            <a:t> protein-</a:t>
          </a:r>
          <a:r>
            <a:rPr lang="de-DE" sz="1450" dirty="0" err="1"/>
            <a:t>coding</a:t>
          </a:r>
          <a:r>
            <a:rPr lang="de-DE" sz="1450" dirty="0"/>
            <a:t> </a:t>
          </a:r>
          <a:r>
            <a:rPr lang="de-DE" sz="1450" dirty="0" err="1"/>
            <a:t>sequences</a:t>
          </a:r>
          <a:endParaRPr lang="de-DE" sz="1450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sz="1450" dirty="0" err="1"/>
            <a:t>Removal</a:t>
          </a:r>
          <a:r>
            <a:rPr lang="de-DE" sz="1450" dirty="0"/>
            <a:t> </a:t>
          </a:r>
          <a:r>
            <a:rPr lang="de-DE" sz="1450" dirty="0" err="1"/>
            <a:t>of</a:t>
          </a:r>
          <a:r>
            <a:rPr lang="de-DE" sz="1450" dirty="0"/>
            <a:t> </a:t>
          </a:r>
          <a:r>
            <a:rPr lang="de-DE" sz="1450" dirty="0" err="1"/>
            <a:t>biological</a:t>
          </a:r>
          <a:r>
            <a:rPr lang="de-DE" sz="1450" dirty="0"/>
            <a:t> </a:t>
          </a:r>
          <a:r>
            <a:rPr lang="de-DE" sz="1450" dirty="0" err="1"/>
            <a:t>contamination</a:t>
          </a:r>
          <a:endParaRPr lang="de-DE" sz="1450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sz="1450" dirty="0"/>
            <a:t>Protein </a:t>
          </a:r>
          <a:r>
            <a:rPr lang="de-DE" sz="1450" dirty="0" err="1"/>
            <a:t>homology</a:t>
          </a:r>
          <a:r>
            <a:rPr lang="de-DE" sz="1450" dirty="0"/>
            <a:t> </a:t>
          </a:r>
          <a:r>
            <a:rPr lang="de-DE" sz="1450" dirty="0" err="1"/>
            <a:t>prediction</a:t>
          </a:r>
          <a:endParaRPr lang="de-DE" sz="1450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/>
            <a:t>Reads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assessment</a:t>
          </a:r>
          <a:r>
            <a:rPr lang="de-DE" dirty="0"/>
            <a:t> &amp; </a:t>
          </a:r>
          <a:r>
            <a:rPr lang="de-DE" dirty="0" err="1"/>
            <a:t>trimming</a:t>
          </a:r>
          <a:endParaRPr lang="de-DE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i="1" dirty="0"/>
            <a:t>de </a:t>
          </a:r>
          <a:r>
            <a:rPr lang="de-DE" i="1" dirty="0" err="1"/>
            <a:t>novo</a:t>
          </a:r>
          <a:r>
            <a:rPr lang="de-DE" i="1" dirty="0"/>
            <a:t> </a:t>
          </a:r>
          <a:r>
            <a:rPr lang="de-DE" i="0" dirty="0" err="1"/>
            <a:t>assembly</a:t>
          </a:r>
          <a:endParaRPr lang="de-DE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dirty="0" err="1"/>
            <a:t>assembly</a:t>
          </a:r>
          <a:r>
            <a:rPr lang="de-DE" dirty="0"/>
            <a:t> </a:t>
          </a:r>
          <a:r>
            <a:rPr lang="de-DE" dirty="0" err="1"/>
            <a:t>evaluation</a:t>
          </a:r>
          <a:endParaRPr lang="de-DE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Identification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protein-</a:t>
          </a:r>
          <a:r>
            <a:rPr lang="de-DE" dirty="0" err="1"/>
            <a:t>coding</a:t>
          </a:r>
          <a:r>
            <a:rPr lang="de-DE" dirty="0"/>
            <a:t> </a:t>
          </a:r>
          <a:r>
            <a:rPr lang="de-DE" dirty="0" err="1"/>
            <a:t>sequences</a:t>
          </a:r>
          <a:endParaRPr lang="de-DE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 err="1"/>
            <a:t>Removal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biological</a:t>
          </a:r>
          <a:r>
            <a:rPr lang="de-DE" dirty="0"/>
            <a:t> </a:t>
          </a:r>
          <a:r>
            <a:rPr lang="de-DE" dirty="0" err="1"/>
            <a:t>contamination</a:t>
          </a:r>
          <a:endParaRPr lang="de-DE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Protein </a:t>
          </a:r>
          <a:r>
            <a:rPr lang="de-DE" dirty="0" err="1"/>
            <a:t>homology</a:t>
          </a:r>
          <a:r>
            <a:rPr lang="de-DE" dirty="0"/>
            <a:t> </a:t>
          </a:r>
          <a:r>
            <a:rPr lang="de-DE" dirty="0" err="1"/>
            <a:t>prediction</a:t>
          </a:r>
          <a:endParaRPr lang="de-DE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/>
            <a:t>Reads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assessment</a:t>
          </a:r>
          <a:r>
            <a:rPr lang="de-DE" dirty="0"/>
            <a:t> &amp; </a:t>
          </a:r>
          <a:r>
            <a:rPr lang="de-DE" dirty="0" err="1"/>
            <a:t>trimming</a:t>
          </a:r>
          <a:endParaRPr lang="de-DE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i="1" dirty="0"/>
            <a:t>de </a:t>
          </a:r>
          <a:r>
            <a:rPr lang="de-DE" i="1" dirty="0" err="1"/>
            <a:t>novo</a:t>
          </a:r>
          <a:r>
            <a:rPr lang="de-DE" i="1" dirty="0"/>
            <a:t> </a:t>
          </a:r>
          <a:r>
            <a:rPr lang="de-DE" i="0" dirty="0" err="1"/>
            <a:t>assembly</a:t>
          </a:r>
          <a:endParaRPr lang="de-DE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dirty="0" err="1"/>
            <a:t>assembly</a:t>
          </a:r>
          <a:r>
            <a:rPr lang="de-DE" dirty="0"/>
            <a:t> </a:t>
          </a:r>
          <a:r>
            <a:rPr lang="de-DE" dirty="0" err="1"/>
            <a:t>evaluation</a:t>
          </a:r>
          <a:endParaRPr lang="de-DE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Identification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protein-</a:t>
          </a:r>
          <a:r>
            <a:rPr lang="de-DE" dirty="0" err="1"/>
            <a:t>coding</a:t>
          </a:r>
          <a:r>
            <a:rPr lang="de-DE" dirty="0"/>
            <a:t> </a:t>
          </a:r>
          <a:r>
            <a:rPr lang="de-DE" dirty="0" err="1"/>
            <a:t>sequences</a:t>
          </a:r>
          <a:endParaRPr lang="de-DE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 err="1"/>
            <a:t>Removal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biological</a:t>
          </a:r>
          <a:r>
            <a:rPr lang="de-DE" dirty="0"/>
            <a:t> </a:t>
          </a:r>
          <a:r>
            <a:rPr lang="de-DE" dirty="0" err="1"/>
            <a:t>contamination</a:t>
          </a:r>
          <a:endParaRPr lang="de-DE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Protein </a:t>
          </a:r>
          <a:r>
            <a:rPr lang="de-DE" dirty="0" err="1"/>
            <a:t>homology</a:t>
          </a:r>
          <a:r>
            <a:rPr lang="de-DE" dirty="0"/>
            <a:t> </a:t>
          </a:r>
          <a:r>
            <a:rPr lang="de-DE" dirty="0" err="1"/>
            <a:t>prediction</a:t>
          </a:r>
          <a:endParaRPr lang="de-DE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/>
            <a:t>Reads </a:t>
          </a:r>
          <a:r>
            <a:rPr lang="de-DE" sz="1450" kern="1200" dirty="0" err="1"/>
            <a:t>quality</a:t>
          </a:r>
          <a:r>
            <a:rPr lang="de-DE" sz="1450" kern="1200" dirty="0"/>
            <a:t> </a:t>
          </a:r>
          <a:r>
            <a:rPr lang="de-DE" sz="1450" kern="1200" dirty="0" err="1"/>
            <a:t>assessment</a:t>
          </a:r>
          <a:r>
            <a:rPr lang="de-DE" sz="1450" kern="1200" dirty="0"/>
            <a:t> &amp; </a:t>
          </a:r>
          <a:r>
            <a:rPr lang="de-DE" sz="1450" kern="1200" dirty="0" err="1"/>
            <a:t>trimming</a:t>
          </a:r>
          <a:endParaRPr lang="de-DE" sz="145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Transcriptome</a:t>
          </a:r>
          <a:r>
            <a:rPr lang="de-DE" sz="1450" kern="1200" dirty="0"/>
            <a:t> </a:t>
          </a:r>
          <a:r>
            <a:rPr lang="de-DE" sz="1450" i="1" kern="1200" dirty="0"/>
            <a:t>de </a:t>
          </a:r>
          <a:r>
            <a:rPr lang="de-DE" sz="1450" i="1" kern="1200" dirty="0" err="1"/>
            <a:t>novo</a:t>
          </a:r>
          <a:r>
            <a:rPr lang="de-DE" sz="1450" i="1" kern="1200" dirty="0"/>
            <a:t> </a:t>
          </a:r>
          <a:r>
            <a:rPr lang="de-DE" sz="1450" i="0" kern="1200" dirty="0" err="1"/>
            <a:t>assembly</a:t>
          </a:r>
          <a:endParaRPr lang="de-DE" sz="145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Transcriptome</a:t>
          </a:r>
          <a:r>
            <a:rPr lang="de-DE" sz="1450" kern="1200" dirty="0"/>
            <a:t> </a:t>
          </a:r>
          <a:r>
            <a:rPr lang="de-DE" sz="1450" kern="1200" dirty="0" err="1"/>
            <a:t>assembly</a:t>
          </a:r>
          <a:r>
            <a:rPr lang="de-DE" sz="1450" kern="1200" dirty="0"/>
            <a:t> </a:t>
          </a:r>
          <a:r>
            <a:rPr lang="de-DE" sz="1450" kern="1200" dirty="0" err="1"/>
            <a:t>evaluation</a:t>
          </a:r>
          <a:endParaRPr lang="de-DE" sz="145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Identification</a:t>
          </a:r>
          <a:r>
            <a:rPr lang="de-DE" sz="1450" kern="1200" dirty="0"/>
            <a:t> </a:t>
          </a:r>
          <a:r>
            <a:rPr lang="de-DE" sz="1450" kern="1200" dirty="0" err="1"/>
            <a:t>of</a:t>
          </a:r>
          <a:r>
            <a:rPr lang="de-DE" sz="1450" kern="1200" dirty="0"/>
            <a:t> protein-</a:t>
          </a:r>
          <a:r>
            <a:rPr lang="de-DE" sz="1450" kern="1200" dirty="0" err="1"/>
            <a:t>coding</a:t>
          </a:r>
          <a:r>
            <a:rPr lang="de-DE" sz="1450" kern="1200" dirty="0"/>
            <a:t> </a:t>
          </a:r>
          <a:r>
            <a:rPr lang="de-DE" sz="1450" kern="1200" dirty="0" err="1"/>
            <a:t>sequences</a:t>
          </a:r>
          <a:endParaRPr lang="de-DE" sz="145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Removal</a:t>
          </a:r>
          <a:r>
            <a:rPr lang="de-DE" sz="1450" kern="1200" dirty="0"/>
            <a:t> </a:t>
          </a:r>
          <a:r>
            <a:rPr lang="de-DE" sz="1450" kern="1200" dirty="0" err="1"/>
            <a:t>of</a:t>
          </a:r>
          <a:r>
            <a:rPr lang="de-DE" sz="1450" kern="1200" dirty="0"/>
            <a:t> </a:t>
          </a:r>
          <a:r>
            <a:rPr lang="de-DE" sz="1450" kern="1200" dirty="0" err="1"/>
            <a:t>biological</a:t>
          </a:r>
          <a:r>
            <a:rPr lang="de-DE" sz="1450" kern="1200" dirty="0"/>
            <a:t> </a:t>
          </a:r>
          <a:r>
            <a:rPr lang="de-DE" sz="1450" kern="1200" dirty="0" err="1"/>
            <a:t>contamination</a:t>
          </a:r>
          <a:endParaRPr lang="de-DE" sz="145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/>
            <a:t>Protein </a:t>
          </a:r>
          <a:r>
            <a:rPr lang="de-DE" sz="1450" kern="1200" dirty="0" err="1"/>
            <a:t>homology</a:t>
          </a:r>
          <a:r>
            <a:rPr lang="de-DE" sz="1450" kern="1200" dirty="0"/>
            <a:t> </a:t>
          </a:r>
          <a:r>
            <a:rPr lang="de-DE" sz="1450" kern="1200" dirty="0" err="1"/>
            <a:t>prediction</a:t>
          </a:r>
          <a:endParaRPr lang="de-DE" sz="1450" kern="1200" dirty="0"/>
        </a:p>
      </dsp:txBody>
      <dsp:txXfrm>
        <a:off x="9238437" y="2070899"/>
        <a:ext cx="1178701" cy="78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Reads </a:t>
          </a:r>
          <a:r>
            <a:rPr lang="de-DE" sz="1300" kern="1200" dirty="0" err="1"/>
            <a:t>quality</a:t>
          </a:r>
          <a:r>
            <a:rPr lang="de-DE" sz="1300" kern="1200" dirty="0"/>
            <a:t> </a:t>
          </a:r>
          <a:r>
            <a:rPr lang="de-DE" sz="1300" kern="1200" dirty="0" err="1"/>
            <a:t>assessment</a:t>
          </a:r>
          <a:r>
            <a:rPr lang="de-DE" sz="1300" kern="1200" dirty="0"/>
            <a:t> &amp; </a:t>
          </a:r>
          <a:r>
            <a:rPr lang="de-DE" sz="1300" kern="1200" dirty="0" err="1"/>
            <a:t>trimming</a:t>
          </a:r>
          <a:endParaRPr lang="de-DE" sz="130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i="1" kern="1200" dirty="0"/>
            <a:t>de </a:t>
          </a:r>
          <a:r>
            <a:rPr lang="de-DE" sz="1300" i="1" kern="1200" dirty="0" err="1"/>
            <a:t>novo</a:t>
          </a:r>
          <a:r>
            <a:rPr lang="de-DE" sz="1300" i="1" kern="1200" dirty="0"/>
            <a:t> </a:t>
          </a:r>
          <a:r>
            <a:rPr lang="de-DE" sz="1300" i="0" kern="1200" dirty="0" err="1"/>
            <a:t>assembly</a:t>
          </a:r>
          <a:endParaRPr lang="de-DE" sz="130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kern="1200" dirty="0" err="1"/>
            <a:t>assembly</a:t>
          </a:r>
          <a:r>
            <a:rPr lang="de-DE" sz="1300" kern="1200" dirty="0"/>
            <a:t> </a:t>
          </a:r>
          <a:r>
            <a:rPr lang="de-DE" sz="1300" kern="1200" dirty="0" err="1"/>
            <a:t>evaluation</a:t>
          </a:r>
          <a:endParaRPr lang="de-DE" sz="130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Identification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protein-</a:t>
          </a:r>
          <a:r>
            <a:rPr lang="de-DE" sz="1300" kern="1200" dirty="0" err="1"/>
            <a:t>coding</a:t>
          </a:r>
          <a:r>
            <a:rPr lang="de-DE" sz="1300" kern="1200" dirty="0"/>
            <a:t> </a:t>
          </a:r>
          <a:r>
            <a:rPr lang="de-DE" sz="1300" kern="1200" dirty="0" err="1"/>
            <a:t>sequences</a:t>
          </a:r>
          <a:endParaRPr lang="de-DE" sz="130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Removal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biological</a:t>
          </a:r>
          <a:r>
            <a:rPr lang="de-DE" sz="1300" kern="1200" dirty="0"/>
            <a:t> </a:t>
          </a:r>
          <a:r>
            <a:rPr lang="de-DE" sz="1300" kern="1200" dirty="0" err="1"/>
            <a:t>contamination</a:t>
          </a:r>
          <a:endParaRPr lang="de-DE" sz="130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Protein </a:t>
          </a:r>
          <a:r>
            <a:rPr lang="de-DE" sz="1300" kern="1200" dirty="0" err="1"/>
            <a:t>homology</a:t>
          </a:r>
          <a:r>
            <a:rPr lang="de-DE" sz="1300" kern="1200" dirty="0"/>
            <a:t> </a:t>
          </a:r>
          <a:r>
            <a:rPr lang="de-DE" sz="1300" kern="1200" dirty="0" err="1"/>
            <a:t>prediction</a:t>
          </a:r>
          <a:endParaRPr lang="de-DE" sz="1300" kern="1200" dirty="0"/>
        </a:p>
      </dsp:txBody>
      <dsp:txXfrm>
        <a:off x="9238437" y="2070899"/>
        <a:ext cx="1178701" cy="78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Reads </a:t>
          </a:r>
          <a:r>
            <a:rPr lang="de-DE" sz="1300" kern="1200" dirty="0" err="1"/>
            <a:t>quality</a:t>
          </a:r>
          <a:r>
            <a:rPr lang="de-DE" sz="1300" kern="1200" dirty="0"/>
            <a:t> </a:t>
          </a:r>
          <a:r>
            <a:rPr lang="de-DE" sz="1300" kern="1200" dirty="0" err="1"/>
            <a:t>assessment</a:t>
          </a:r>
          <a:r>
            <a:rPr lang="de-DE" sz="1300" kern="1200" dirty="0"/>
            <a:t> &amp; </a:t>
          </a:r>
          <a:r>
            <a:rPr lang="de-DE" sz="1300" kern="1200" dirty="0" err="1"/>
            <a:t>trimming</a:t>
          </a:r>
          <a:endParaRPr lang="de-DE" sz="130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i="1" kern="1200" dirty="0"/>
            <a:t>de </a:t>
          </a:r>
          <a:r>
            <a:rPr lang="de-DE" sz="1300" i="1" kern="1200" dirty="0" err="1"/>
            <a:t>novo</a:t>
          </a:r>
          <a:r>
            <a:rPr lang="de-DE" sz="1300" i="1" kern="1200" dirty="0"/>
            <a:t> </a:t>
          </a:r>
          <a:r>
            <a:rPr lang="de-DE" sz="1300" i="0" kern="1200" dirty="0" err="1"/>
            <a:t>assembly</a:t>
          </a:r>
          <a:endParaRPr lang="de-DE" sz="130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kern="1200" dirty="0" err="1"/>
            <a:t>assembly</a:t>
          </a:r>
          <a:r>
            <a:rPr lang="de-DE" sz="1300" kern="1200" dirty="0"/>
            <a:t> </a:t>
          </a:r>
          <a:r>
            <a:rPr lang="de-DE" sz="1300" kern="1200" dirty="0" err="1"/>
            <a:t>evaluation</a:t>
          </a:r>
          <a:endParaRPr lang="de-DE" sz="130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Identification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protein-</a:t>
          </a:r>
          <a:r>
            <a:rPr lang="de-DE" sz="1300" kern="1200" dirty="0" err="1"/>
            <a:t>coding</a:t>
          </a:r>
          <a:r>
            <a:rPr lang="de-DE" sz="1300" kern="1200" dirty="0"/>
            <a:t> </a:t>
          </a:r>
          <a:r>
            <a:rPr lang="de-DE" sz="1300" kern="1200" dirty="0" err="1"/>
            <a:t>sequences</a:t>
          </a:r>
          <a:endParaRPr lang="de-DE" sz="130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Removal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biological</a:t>
          </a:r>
          <a:r>
            <a:rPr lang="de-DE" sz="1300" kern="1200" dirty="0"/>
            <a:t> </a:t>
          </a:r>
          <a:r>
            <a:rPr lang="de-DE" sz="1300" kern="1200" dirty="0" err="1"/>
            <a:t>contamination</a:t>
          </a:r>
          <a:endParaRPr lang="de-DE" sz="130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Protein </a:t>
          </a:r>
          <a:r>
            <a:rPr lang="de-DE" sz="1300" kern="1200" dirty="0" err="1"/>
            <a:t>homology</a:t>
          </a:r>
          <a:r>
            <a:rPr lang="de-DE" sz="1300" kern="1200" dirty="0"/>
            <a:t> </a:t>
          </a:r>
          <a:r>
            <a:rPr lang="de-DE" sz="1300" kern="1200" dirty="0" err="1"/>
            <a:t>prediction</a:t>
          </a:r>
          <a:endParaRPr lang="de-DE" sz="1300" kern="1200" dirty="0"/>
        </a:p>
      </dsp:txBody>
      <dsp:txXfrm>
        <a:off x="9238437" y="2070899"/>
        <a:ext cx="1178701" cy="7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2CE7584-145F-40D8-8446-BD298EDB44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A6DF86-6161-40D8-8397-BEDF4612AD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5F86-D96F-42C2-9634-AD97DE98659F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5C59-9E92-4888-ACC1-B018C0D1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01286C-4C31-485E-8AEC-6DE7AE037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383C8-28A3-4F12-93E1-90973CEF1B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60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8FC8-10BC-4683-BF06-846A80B16DAF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762B-209B-49B1-A007-2CBCCDA4B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2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5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25E4D-8B98-4745-B880-CDDFA103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EA42DC-0442-9A4F-8F9E-3C5D5D30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62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4550F-BAB8-C64F-A489-BC2C075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95599A-5430-3748-AE36-928A3318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0F0BC-690E-194D-94F4-F7816466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2C87F-D315-CE48-AECF-34EDA5DE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B84B5-F469-9E43-8E63-51494A9E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303BF-4647-4D44-B300-553B57A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264C4-EDF9-684F-B679-05A669B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35E9-9C72-EC47-B860-B5ACA082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51778-0D74-D143-B8AD-B21EFB6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9D461-02D7-C041-8944-48BDF10B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0B8D6-6939-2E45-A7E6-77C18FB5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1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94F31-5263-8047-8782-ECA83A7B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5EE5CF-D1F5-6A46-8E39-C9350D4F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1B7E0-56A5-3947-A020-8046840C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AABD6-C101-D145-ADCA-37F0B24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09FCF-A5D3-AE4A-BFA5-B2A8E7C4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28F28-4533-C14F-AFA5-8E1003B7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566523-91A6-2742-836B-2BC24A6ADA35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footer_SecurityLevel">
            <a:extLst>
              <a:ext uri="{FF2B5EF4-FFF2-40B4-BE49-F238E27FC236}">
                <a16:creationId xmlns:a16="http://schemas.microsoft.com/office/drawing/2014/main" id="{88C922C9-10C6-8949-8FDF-D24B1D54E8D2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Grafik 8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A489F6E-4D31-FC4D-BA51-1E5CCF34C2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EDB78962-03A9-A446-9695-BC9ACCB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051"/>
            <a:ext cx="10515600" cy="90798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159ACE-3E8C-1641-9433-5BAD60BF0BFA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074659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2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28F28-4533-C14F-AFA5-8E1003B7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163"/>
            <a:ext cx="10515600" cy="38428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DB78962-03A9-A446-9695-BC9ACCB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6755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267FE35-D450-0949-8AF4-75C57B67BC47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17" name="footer_SecurityLevel">
            <a:extLst>
              <a:ext uri="{FF2B5EF4-FFF2-40B4-BE49-F238E27FC236}">
                <a16:creationId xmlns:a16="http://schemas.microsoft.com/office/drawing/2014/main" id="{25D441FC-82FB-664D-A6A7-8FED04C22324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Grafik 1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AA71A73-7ACD-AB4A-90DB-ACA7F3FD9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4A1C2B4-4788-EA48-9270-F0619ADB30B7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579665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91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D6B0-8B0C-D943-9910-748EFF1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7A93D-E214-9E44-A96D-11CF1037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704C5-628E-1B40-8137-458834A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1CEEE-6566-DE44-9FD6-9A349250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BB743-6B88-A74A-A03F-7761B8DB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2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21D25-53AF-1B4F-BD6E-D14D5AF80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D26DC-FB29-8E45-8829-E16990AD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79D0C0-9E80-3D4A-8584-637AFB66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051"/>
            <a:ext cx="10515600" cy="90798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A1BBCD-81A3-BB4D-9512-AF33F547FD2F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18" name="footer_SecurityLevel">
            <a:extLst>
              <a:ext uri="{FF2B5EF4-FFF2-40B4-BE49-F238E27FC236}">
                <a16:creationId xmlns:a16="http://schemas.microsoft.com/office/drawing/2014/main" id="{779AD6A2-F4A7-2B46-B205-DA64A7ADC86F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Grafik 18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F94824C-DA48-3A48-A92D-7FFB996868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EC2FE97-BA7E-FC4D-84DC-3CAA9F5DCB86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381487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4A43E-9D1A-4B43-AAAF-30B7A52D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3A92E-0B4E-AF40-A0E9-6634DB96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0FC1B-72A6-294C-B2FA-E0B00548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FF7C69-79B6-F44E-BABA-87E03205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C3E6CF-77D8-F74D-AA71-D477A91C0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1FDFC4-261A-774F-A6AE-A2B515D3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D64309-A2C3-A541-B492-AFE5CED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59B18-935B-FE46-9558-1B6F957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7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C61CA-B72B-7A45-9EA5-C12F9B1A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46FAD7-B301-6248-A5BC-C966FCCB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FE82D4-1E5B-C043-A991-6747C63C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BA87F6-4793-5F4D-A3B8-87FDBF5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0ECE7E5-2189-3942-8396-9901D20B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67DE83-81D8-DC4B-8120-349B015F59C9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7" name="footer_SecurityLevel">
            <a:extLst>
              <a:ext uri="{FF2B5EF4-FFF2-40B4-BE49-F238E27FC236}">
                <a16:creationId xmlns:a16="http://schemas.microsoft.com/office/drawing/2014/main" id="{B83EDD73-7072-8547-9416-89418209A1A4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Grafik 11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146D3836-AE89-8B46-BCED-4BA4BDF66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0BA55-01AE-654B-8CDE-A5FC83A8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65B86-4476-FE48-BA17-633F2660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81239-D602-1649-B49F-3B669260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49C65-521C-C04C-9824-6024A333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82B5A-DD34-1D44-AABE-D063EF43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226B7-4D52-434E-A05E-2324079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D7B882-4CE6-9B46-9564-17C7A8C4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9BCD61-0349-054E-9AC1-5708AF04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8983C-A1BA-B644-A669-8796D7B1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0D557-66F5-B148-858C-8BADC28D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7B707-B78F-554F-89F7-60844ABF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" TargetMode="External"/><Relationship Id="rId2" Type="http://schemas.openxmlformats.org/officeDocument/2006/relationships/hyperlink" Target="https://de.wikipedia.org/wiki/Datei:TU_Graz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00DF34-8C56-1B4E-99BE-BAE407A8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29" y="1647150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BLASTp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Protein-Protein</a:t>
            </a:r>
            <a:b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asic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ocal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lignment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earch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ool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E84FF18A-88CB-2020-F91B-476DFDC9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82" y="3794308"/>
            <a:ext cx="3068981" cy="1568214"/>
          </a:xfrm>
          <a:prstGeom prst="rect">
            <a:avLst/>
          </a:prstGeom>
        </p:spPr>
      </p:pic>
      <p:pic>
        <p:nvPicPr>
          <p:cNvPr id="3074" name="Picture 2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9BAB5D67-F3F8-A54C-9510-C6D55674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841" y="199093"/>
            <a:ext cx="2038867" cy="101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043DDE-9930-124C-A341-6667BB6864D6}"/>
              </a:ext>
            </a:extLst>
          </p:cNvPr>
          <p:cNvSpPr txBox="1"/>
          <p:nvPr/>
        </p:nvSpPr>
        <p:spPr>
          <a:xfrm>
            <a:off x="5749004" y="169039"/>
            <a:ext cx="41545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dirty="0"/>
              <a:t>Alexandra Grebe (11825155)</a:t>
            </a:r>
          </a:p>
          <a:p>
            <a:pPr algn="r">
              <a:spcAft>
                <a:spcPts val="600"/>
              </a:spcAft>
            </a:pPr>
            <a:r>
              <a:rPr lang="de-DE" dirty="0"/>
              <a:t>MOL.981 Computational Biotechnology,</a:t>
            </a:r>
          </a:p>
          <a:p>
            <a:pPr algn="r">
              <a:spcAft>
                <a:spcPts val="600"/>
              </a:spcAf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Technology Graz</a:t>
            </a:r>
          </a:p>
          <a:p>
            <a:pPr algn="r">
              <a:spcAft>
                <a:spcPts val="600"/>
              </a:spcAft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E3F6-101C-E070-2291-DF54556B419D}"/>
              </a:ext>
            </a:extLst>
          </p:cNvPr>
          <p:cNvSpPr txBox="1"/>
          <p:nvPr/>
        </p:nvSpPr>
        <p:spPr>
          <a:xfrm>
            <a:off x="379023" y="6050127"/>
            <a:ext cx="11686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Stephen F.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Altschul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Thomas L. Madden, Alejandro A. Schäffer,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Jinghui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Zhang, Zheng Zhang, Webb Miller, and David J.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Lipman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(1997), "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Gapped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BLAST and PSI-BLAST: a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new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generation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of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protein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database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search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programs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",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Nucleic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Acids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Res. 25:3389-3402 &amp; Stephen F.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Altschul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John C.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Wootton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E. Michael Gertz,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Richa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Agarwala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Aleksandr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Morgulis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Alejandro A. Schäffer, and Yi-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Kuo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Yu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(2005) "Protein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database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searches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using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compositionally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adjusted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substitution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matrices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", FEBS J. 272:5101-5109.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90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Zahl enthält.&#10;&#10;Automatisch generierte Beschreibung">
            <a:extLst>
              <a:ext uri="{FF2B5EF4-FFF2-40B4-BE49-F238E27FC236}">
                <a16:creationId xmlns:a16="http://schemas.microsoft.com/office/drawing/2014/main" id="{52DE7A2C-A841-D5B0-FE7C-6187A4BBC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6394"/>
            <a:ext cx="9617242" cy="474524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C2B78A6-4414-6287-82B3-77C48F9C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840"/>
            <a:ext cx="10515600" cy="907981"/>
          </a:xfrm>
        </p:spPr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Parameters Are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CD21FD-9C64-AEA5-916A-852CB204572C}"/>
              </a:ext>
            </a:extLst>
          </p:cNvPr>
          <p:cNvSpPr/>
          <p:nvPr/>
        </p:nvSpPr>
        <p:spPr>
          <a:xfrm>
            <a:off x="6958013" y="1356394"/>
            <a:ext cx="2586037" cy="472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46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TransDecoder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261AC7-2528-28CB-B2A0-0C67CA4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639"/>
            <a:ext cx="10515600" cy="907981"/>
          </a:xfrm>
        </p:spPr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Biological </a:t>
            </a:r>
            <a:r>
              <a:rPr lang="de-DE" dirty="0" err="1"/>
              <a:t>Contamination</a:t>
            </a:r>
            <a:r>
              <a:rPr lang="de-DE" dirty="0"/>
              <a:t> via </a:t>
            </a:r>
            <a:r>
              <a:rPr lang="de-DE" dirty="0" err="1"/>
              <a:t>BLASTp</a:t>
            </a:r>
            <a:endParaRPr lang="de-DE" dirty="0"/>
          </a:p>
        </p:txBody>
      </p:sp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EB6B8C0-6181-1740-17EE-E5DCCE09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5636" t="540" r="1"/>
          <a:stretch/>
        </p:blipFill>
        <p:spPr>
          <a:xfrm>
            <a:off x="838200" y="1421061"/>
            <a:ext cx="10515600" cy="237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2A363F-70FF-8736-0F2F-093F6FA33DFF}"/>
              </a:ext>
            </a:extLst>
          </p:cNvPr>
          <p:cNvSpPr txBox="1"/>
          <p:nvPr/>
        </p:nvSpPr>
        <p:spPr>
          <a:xfrm>
            <a:off x="838200" y="4141070"/>
            <a:ext cx="105156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Transcriptome</a:t>
            </a:r>
            <a:r>
              <a:rPr lang="de-DE" sz="2000" dirty="0"/>
              <a:t> </a:t>
            </a:r>
            <a:r>
              <a:rPr lang="de-DE" sz="2000" dirty="0" err="1"/>
              <a:t>translated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was </a:t>
            </a:r>
            <a:r>
              <a:rPr lang="de-DE" sz="2000" dirty="0" err="1"/>
              <a:t>aligned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NCBI </a:t>
            </a:r>
            <a:r>
              <a:rPr lang="de-DE" sz="2000" dirty="0" err="1"/>
              <a:t>nr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transcripts</a:t>
            </a:r>
            <a:r>
              <a:rPr lang="de-DE" sz="2000" dirty="0"/>
              <a:t> </a:t>
            </a:r>
            <a:r>
              <a:rPr lang="de-DE" sz="2000" dirty="0" err="1"/>
              <a:t>matching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</a:t>
            </a:r>
            <a:r>
              <a:rPr lang="de-DE" sz="2000" dirty="0" err="1"/>
              <a:t>Tectipleura</a:t>
            </a:r>
            <a:r>
              <a:rPr lang="de-DE" sz="2000" i="1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kept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Taxonomic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matches</a:t>
            </a:r>
            <a:r>
              <a:rPr lang="de-DE" sz="2000" dirty="0"/>
              <a:t> was </a:t>
            </a:r>
            <a:r>
              <a:rPr lang="de-DE" sz="2000" dirty="0" err="1"/>
              <a:t>extracted</a:t>
            </a:r>
            <a:r>
              <a:rPr lang="de-DE" sz="2000" dirty="0"/>
              <a:t> via </a:t>
            </a:r>
            <a:r>
              <a:rPr lang="de-DE" sz="2000" dirty="0" err="1"/>
              <a:t>Taxonomizr</a:t>
            </a:r>
            <a:r>
              <a:rPr lang="de-DE" sz="2000" dirty="0"/>
              <a:t> </a:t>
            </a:r>
          </a:p>
        </p:txBody>
      </p:sp>
      <p:pic>
        <p:nvPicPr>
          <p:cNvPr id="6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9872187-4797-1C99-331E-8FE6732D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rcRect l="5636" t="540" r="1"/>
          <a:stretch/>
        </p:blipFill>
        <p:spPr>
          <a:xfrm>
            <a:off x="838200" y="1421062"/>
            <a:ext cx="10515600" cy="2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72326"/>
              </p:ext>
            </p:extLst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46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TransDecoder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DCAB71FD-3B8B-1770-56BE-292F1E66D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2053" y="2334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261AC7-2528-28CB-B2A0-0C67CA4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291"/>
            <a:ext cx="10515600" cy="907981"/>
          </a:xfrm>
        </p:spPr>
        <p:txBody>
          <a:bodyPr/>
          <a:lstStyle/>
          <a:p>
            <a:r>
              <a:rPr lang="de-DE" dirty="0"/>
              <a:t>Protein </a:t>
            </a:r>
            <a:r>
              <a:rPr lang="de-DE" dirty="0" err="1"/>
              <a:t>Homology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via </a:t>
            </a:r>
            <a:r>
              <a:rPr lang="de-DE" dirty="0" err="1"/>
              <a:t>BLASTp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2A363F-70FF-8736-0F2F-093F6FA33DFF}"/>
              </a:ext>
            </a:extLst>
          </p:cNvPr>
          <p:cNvSpPr txBox="1"/>
          <p:nvPr/>
        </p:nvSpPr>
        <p:spPr>
          <a:xfrm>
            <a:off x="838200" y="4164479"/>
            <a:ext cx="1051560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assembled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transcriptome</a:t>
            </a:r>
            <a:r>
              <a:rPr lang="de-DE" sz="2000" dirty="0"/>
              <a:t> „ELVIRA“ (</a:t>
            </a:r>
            <a:r>
              <a:rPr lang="de-DE" sz="2000" i="1" dirty="0" err="1"/>
              <a:t>Elysia</a:t>
            </a:r>
            <a:r>
              <a:rPr lang="de-DE" sz="2000" i="1" dirty="0"/>
              <a:t> Viridis </a:t>
            </a:r>
            <a:r>
              <a:rPr lang="de-DE" sz="2000" dirty="0"/>
              <a:t>Reference Assembly) was </a:t>
            </a:r>
            <a:r>
              <a:rPr lang="de-DE" sz="2000" dirty="0" err="1"/>
              <a:t>annotated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BLASTp</a:t>
            </a:r>
            <a:r>
              <a:rPr lang="de-DE" sz="2000" dirty="0"/>
              <a:t> and HMMER:</a:t>
            </a:r>
          </a:p>
          <a:p>
            <a:pPr marL="769938" indent="-457200">
              <a:lnSpc>
                <a:spcPct val="150000"/>
              </a:lnSpc>
              <a:buAutoNum type="arabicPeriod"/>
            </a:pPr>
            <a:r>
              <a:rPr lang="de-DE" sz="2000" b="1" dirty="0"/>
              <a:t>Protein </a:t>
            </a:r>
            <a:r>
              <a:rPr lang="de-DE" sz="2000" b="1" dirty="0" err="1"/>
              <a:t>homology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via </a:t>
            </a:r>
            <a:r>
              <a:rPr lang="de-DE" sz="2000" b="1" dirty="0" err="1"/>
              <a:t>BLASTp</a:t>
            </a:r>
            <a:r>
              <a:rPr lang="de-DE" sz="2000" b="1" dirty="0"/>
              <a:t> </a:t>
            </a:r>
          </a:p>
          <a:p>
            <a:pPr marL="769938" indent="-457200">
              <a:lnSpc>
                <a:spcPct val="150000"/>
              </a:lnSpc>
              <a:buAutoNum type="arabicPeriod"/>
            </a:pPr>
            <a:r>
              <a:rPr lang="de-DE" sz="2000" dirty="0"/>
              <a:t>Protein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identification</a:t>
            </a:r>
            <a:r>
              <a:rPr lang="de-DE" sz="2000" dirty="0"/>
              <a:t> via HMMER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8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E16BB0A-D0B9-8651-CCDA-9D8C2C06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062"/>
            <a:ext cx="10515600" cy="2343838"/>
          </a:xfrm>
        </p:spPr>
      </p:pic>
      <p:pic>
        <p:nvPicPr>
          <p:cNvPr id="9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215AFD2-9D57-B836-125C-C1647D8C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8200" y="1421062"/>
            <a:ext cx="10515600" cy="23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A42E29-256C-8893-317B-2A0B82C3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707571"/>
            <a:ext cx="11515725" cy="5469392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 err="1"/>
              <a:t>BLASTp</a:t>
            </a:r>
            <a:r>
              <a:rPr lang="de-DE" sz="3000" dirty="0"/>
              <a:t> </a:t>
            </a:r>
            <a:r>
              <a:rPr lang="de-DE" sz="3000" dirty="0" err="1"/>
              <a:t>allows</a:t>
            </a:r>
            <a:r>
              <a:rPr lang="de-DE" sz="3000" dirty="0"/>
              <a:t> </a:t>
            </a:r>
            <a:r>
              <a:rPr lang="de-DE" sz="3000" dirty="0" err="1"/>
              <a:t>the</a:t>
            </a:r>
            <a:r>
              <a:rPr lang="de-DE" sz="3000" dirty="0"/>
              <a:t> </a:t>
            </a:r>
            <a:r>
              <a:rPr lang="de-DE" sz="3000" dirty="0" err="1"/>
              <a:t>removal</a:t>
            </a:r>
            <a:r>
              <a:rPr lang="de-DE" sz="3000" dirty="0"/>
              <a:t> </a:t>
            </a:r>
            <a:r>
              <a:rPr lang="de-DE" sz="3000" dirty="0" err="1"/>
              <a:t>of</a:t>
            </a:r>
            <a:r>
              <a:rPr lang="de-DE" sz="3000" dirty="0"/>
              <a:t> </a:t>
            </a:r>
            <a:r>
              <a:rPr lang="de-DE" sz="3000" dirty="0" err="1"/>
              <a:t>biological</a:t>
            </a:r>
            <a:r>
              <a:rPr lang="de-DE" sz="3000" dirty="0"/>
              <a:t> </a:t>
            </a:r>
            <a:r>
              <a:rPr lang="de-DE" sz="3000" dirty="0" err="1"/>
              <a:t>contamination</a:t>
            </a:r>
            <a:r>
              <a:rPr lang="de-DE" sz="3000" dirty="0"/>
              <a:t>.</a:t>
            </a:r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 err="1"/>
              <a:t>BLASTp</a:t>
            </a:r>
            <a:r>
              <a:rPr lang="de-DE" sz="3000" dirty="0"/>
              <a:t> </a:t>
            </a:r>
            <a:r>
              <a:rPr lang="de-DE" sz="3000" dirty="0" err="1"/>
              <a:t>enables</a:t>
            </a:r>
            <a:r>
              <a:rPr lang="de-DE" sz="3000" dirty="0"/>
              <a:t> </a:t>
            </a:r>
            <a:r>
              <a:rPr lang="de-DE" sz="3000" dirty="0" err="1"/>
              <a:t>protein</a:t>
            </a:r>
            <a:r>
              <a:rPr lang="de-DE" sz="3000" dirty="0"/>
              <a:t> </a:t>
            </a:r>
            <a:r>
              <a:rPr lang="de-DE" sz="3000" dirty="0" err="1"/>
              <a:t>homology</a:t>
            </a:r>
            <a:r>
              <a:rPr lang="de-DE" sz="3000" dirty="0"/>
              <a:t> </a:t>
            </a:r>
            <a:r>
              <a:rPr lang="de-DE" sz="3000" dirty="0" err="1"/>
              <a:t>prediction</a:t>
            </a:r>
            <a:r>
              <a:rPr lang="de-DE" sz="3000" dirty="0"/>
              <a:t>.</a:t>
            </a:r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>
                <a:highlight>
                  <a:srgbClr val="E2F0FF"/>
                </a:highlight>
              </a:rPr>
              <a:t>The </a:t>
            </a:r>
            <a:r>
              <a:rPr lang="de-DE" sz="3000" dirty="0" err="1">
                <a:highlight>
                  <a:srgbClr val="E2F0FF"/>
                </a:highlight>
              </a:rPr>
              <a:t>use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of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BLASTp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is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determined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by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you</a:t>
            </a:r>
            <a:r>
              <a:rPr lang="de-DE" sz="3000" dirty="0">
                <a:highlight>
                  <a:srgbClr val="E2F0FF"/>
                </a:highlight>
              </a:rPr>
              <a:t>, </a:t>
            </a:r>
            <a:r>
              <a:rPr lang="de-DE" sz="3000" dirty="0" err="1">
                <a:highlight>
                  <a:srgbClr val="E2F0FF"/>
                </a:highlight>
              </a:rPr>
              <a:t>or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rather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your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input</a:t>
            </a:r>
            <a:r>
              <a:rPr lang="de-DE" sz="3000" dirty="0">
                <a:highlight>
                  <a:srgbClr val="E2F0FF"/>
                </a:highlight>
              </a:rPr>
              <a:t> and code.</a:t>
            </a:r>
          </a:p>
        </p:txBody>
      </p:sp>
    </p:spTree>
    <p:extLst>
      <p:ext uri="{BB962C8B-B14F-4D97-AF65-F5344CB8AC3E}">
        <p14:creationId xmlns:p14="http://schemas.microsoft.com/office/powerpoint/2010/main" val="396606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7859C8-4067-4E6B-BF8F-8439BB5A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-apple-system"/>
              </a:rPr>
              <a:t>TU Graz Logo (Slide 1, Master slides): </a:t>
            </a:r>
            <a:r>
              <a:rPr lang="en-GB" sz="1400" dirty="0">
                <a:latin typeface="-apple-system"/>
                <a:hlinkClick r:id="rId2"/>
              </a:rPr>
              <a:t>https://de.wikipedia.org/wiki/Datei:TU_Graz.svg</a:t>
            </a:r>
            <a:r>
              <a:rPr lang="en-GB" sz="1400" dirty="0">
                <a:latin typeface="-apple-system"/>
              </a:rPr>
              <a:t> (last accessed 19.05.2023)</a:t>
            </a:r>
          </a:p>
          <a:p>
            <a:pPr marL="0" indent="0">
              <a:buNone/>
            </a:pPr>
            <a:r>
              <a:rPr lang="en-GB" sz="1400" dirty="0" err="1">
                <a:latin typeface="-apple-system"/>
              </a:rPr>
              <a:t>BLASTp</a:t>
            </a:r>
            <a:r>
              <a:rPr lang="en-GB" sz="1400" dirty="0">
                <a:latin typeface="-apple-system"/>
              </a:rPr>
              <a:t> cover picture (Slide 1): </a:t>
            </a:r>
            <a:r>
              <a:rPr lang="en-GB" sz="1400" dirty="0">
                <a:latin typeface="-apple-system"/>
                <a:hlinkClick r:id="rId3"/>
              </a:rPr>
              <a:t>https://blast.ncbi.nlm.nih.gov/Blast.cgi</a:t>
            </a:r>
            <a:r>
              <a:rPr lang="en-GB" sz="1400" dirty="0">
                <a:latin typeface="-apple-system"/>
              </a:rPr>
              <a:t> (last accessed 19.05.2023)</a:t>
            </a:r>
          </a:p>
          <a:p>
            <a:pPr marL="0" indent="0">
              <a:buNone/>
            </a:pPr>
            <a:r>
              <a:rPr lang="en-GB" sz="1400" dirty="0">
                <a:latin typeface="-apple-system"/>
              </a:rPr>
              <a:t>Local vs. global alignment (Slide 2): Issa, Mohamed &amp; </a:t>
            </a:r>
            <a:r>
              <a:rPr lang="en-GB" sz="1400" dirty="0" err="1">
                <a:latin typeface="-apple-system"/>
              </a:rPr>
              <a:t>Hassanien</a:t>
            </a:r>
            <a:r>
              <a:rPr lang="en-GB" sz="1400" dirty="0">
                <a:latin typeface="-apple-system"/>
              </a:rPr>
              <a:t>, </a:t>
            </a:r>
            <a:r>
              <a:rPr lang="en-GB" sz="1400" dirty="0" err="1">
                <a:latin typeface="-apple-system"/>
              </a:rPr>
              <a:t>Aboul</a:t>
            </a:r>
            <a:r>
              <a:rPr lang="en-GB" sz="1400" dirty="0">
                <a:latin typeface="-apple-system"/>
              </a:rPr>
              <a:t> Ella &amp; Helmi, Ahmed &amp; </a:t>
            </a:r>
            <a:r>
              <a:rPr lang="en-GB" sz="1400" dirty="0" err="1">
                <a:latin typeface="-apple-system"/>
              </a:rPr>
              <a:t>Ziedan</a:t>
            </a:r>
            <a:r>
              <a:rPr lang="en-GB" sz="1400" dirty="0">
                <a:latin typeface="-apple-system"/>
              </a:rPr>
              <a:t>, Ibrahim &amp; </a:t>
            </a:r>
            <a:r>
              <a:rPr lang="en-GB" sz="1400" dirty="0" err="1">
                <a:latin typeface="-apple-system"/>
              </a:rPr>
              <a:t>Alzohairy</a:t>
            </a:r>
            <a:r>
              <a:rPr lang="en-GB" sz="1400" dirty="0">
                <a:latin typeface="-apple-system"/>
              </a:rPr>
              <a:t>, Ahmed. (2018). Pairwise Global Sequence Alignment Using Sine-Cosine Optimization Algorithm. 10.1007/978-3-319-74690-6_11. </a:t>
            </a:r>
          </a:p>
          <a:p>
            <a:pPr marL="0" indent="0">
              <a:buNone/>
            </a:pPr>
            <a:endParaRPr lang="en-GB" sz="1400" dirty="0">
              <a:latin typeface="-apple-system"/>
            </a:endParaRPr>
          </a:p>
          <a:p>
            <a:pPr marL="0" indent="0">
              <a:buNone/>
            </a:pPr>
            <a:endParaRPr lang="de-AT" sz="1400" dirty="0">
              <a:latin typeface="-apple-system"/>
            </a:endParaRPr>
          </a:p>
          <a:p>
            <a:pPr marL="0" indent="0">
              <a:buNone/>
            </a:pPr>
            <a:endParaRPr lang="de-AT" sz="1400" dirty="0">
              <a:latin typeface="-apple-system"/>
            </a:endParaRPr>
          </a:p>
          <a:p>
            <a:pPr marL="0" indent="0">
              <a:buNone/>
            </a:pPr>
            <a:endParaRPr lang="en-GB" sz="1400" dirty="0">
              <a:latin typeface="-apple-system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DD90F7-44E0-4906-B079-C496250B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840"/>
            <a:ext cx="10515600" cy="907981"/>
          </a:xfrm>
        </p:spPr>
        <p:txBody>
          <a:bodyPr/>
          <a:lstStyle/>
          <a:p>
            <a:r>
              <a:rPr lang="de-DE" dirty="0"/>
              <a:t>References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0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7FEE57-73B4-E97F-910F-825C94D5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23" y="2376245"/>
            <a:ext cx="6973723" cy="3488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„</a:t>
            </a:r>
            <a:r>
              <a:rPr lang="de-DE" dirty="0" err="1"/>
              <a:t>words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r>
              <a:rPr lang="de-DE" dirty="0"/>
              <a:t>Short </a:t>
            </a:r>
            <a:r>
              <a:rPr lang="de-DE" dirty="0" err="1"/>
              <a:t>conserved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match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E4D81D-A353-B4F2-01A4-375CED63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Compares</a:t>
            </a:r>
            <a:r>
              <a:rPr lang="de-DE" dirty="0"/>
              <a:t> a Protein Query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Database </a:t>
            </a:r>
            <a:r>
              <a:rPr lang="de-DE" dirty="0" err="1"/>
              <a:t>of</a:t>
            </a:r>
            <a:r>
              <a:rPr lang="de-DE" dirty="0"/>
              <a:t> Protein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5" name="Grafik 4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FB95B4F0-8F78-798C-1EB7-CE52B58A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16" y="2216462"/>
            <a:ext cx="3481184" cy="31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3807"/>
              </p:ext>
            </p:extLst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19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TransDecoder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9BA9FB-97CE-B41B-24D6-DBDB52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23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is</a:t>
            </a:r>
            <a:r>
              <a:rPr lang="de-DE" dirty="0"/>
              <a:t> in Riddles…?</a:t>
            </a:r>
          </a:p>
        </p:txBody>
      </p:sp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DE22B1E-E888-BF62-EC96-CC6CE499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540" r="1"/>
          <a:stretch/>
        </p:blipFill>
        <p:spPr>
          <a:xfrm>
            <a:off x="838200" y="2242373"/>
            <a:ext cx="10515600" cy="2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9BA9FB-97CE-B41B-24D6-DBDB52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23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is</a:t>
            </a:r>
            <a:r>
              <a:rPr lang="de-DE" dirty="0"/>
              <a:t> in Riddles…?</a:t>
            </a:r>
          </a:p>
        </p:txBody>
      </p:sp>
      <p:pic>
        <p:nvPicPr>
          <p:cNvPr id="7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965FA40-B058-8E9F-B3EA-C9770B56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081"/>
            <a:ext cx="10515600" cy="2343838"/>
          </a:xfrm>
        </p:spPr>
      </p:pic>
    </p:spTree>
    <p:extLst>
      <p:ext uri="{BB962C8B-B14F-4D97-AF65-F5344CB8AC3E}">
        <p14:creationId xmlns:p14="http://schemas.microsoft.com/office/powerpoint/2010/main" val="18222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48EC95-8FF5-EBA6-DF7A-25002A1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04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Webtool </a:t>
            </a:r>
            <a:r>
              <a:rPr lang="de-DE" dirty="0" err="1"/>
              <a:t>Gives</a:t>
            </a:r>
            <a:r>
              <a:rPr lang="de-DE" dirty="0"/>
              <a:t> a Reference</a:t>
            </a:r>
          </a:p>
        </p:txBody>
      </p:sp>
      <p:pic>
        <p:nvPicPr>
          <p:cNvPr id="6" name="Inhaltsplatzhalter 3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E7F41157-61BF-B34C-4D03-21828BD5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3458"/>
            <a:ext cx="9103159" cy="4776788"/>
          </a:xfrm>
        </p:spPr>
      </p:pic>
    </p:spTree>
    <p:extLst>
      <p:ext uri="{BB962C8B-B14F-4D97-AF65-F5344CB8AC3E}">
        <p14:creationId xmlns:p14="http://schemas.microsoft.com/office/powerpoint/2010/main" val="5421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48EC95-8FF5-EBA6-DF7A-25002A1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04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Webtool </a:t>
            </a:r>
            <a:r>
              <a:rPr lang="de-DE" dirty="0" err="1"/>
              <a:t>Gives</a:t>
            </a:r>
            <a:r>
              <a:rPr lang="de-DE" dirty="0"/>
              <a:t> a Reference</a:t>
            </a:r>
          </a:p>
        </p:txBody>
      </p:sp>
      <p:pic>
        <p:nvPicPr>
          <p:cNvPr id="2" name="Inhaltsplatzhalter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6A222B9-5EB1-FB2E-E0C3-73968C43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384"/>
            <a:ext cx="7621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AD6CB05-1DA7-9EE6-E8AB-8D7719C8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540" r="1"/>
          <a:stretch/>
        </p:blipFill>
        <p:spPr>
          <a:xfrm>
            <a:off x="838200" y="2394409"/>
            <a:ext cx="11264738" cy="2542336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BEC71A2C-B25A-F5A8-5D11-F6D6E0B1A7E6}"/>
              </a:ext>
            </a:extLst>
          </p:cNvPr>
          <p:cNvSpPr/>
          <p:nvPr/>
        </p:nvSpPr>
        <p:spPr>
          <a:xfrm>
            <a:off x="952106" y="4020373"/>
            <a:ext cx="11150832" cy="240610"/>
          </a:xfrm>
          <a:prstGeom prst="rect">
            <a:avLst/>
          </a:prstGeom>
          <a:solidFill>
            <a:srgbClr val="E2F0FF">
              <a:alpha val="9804"/>
            </a:srgbClr>
          </a:solidFill>
          <a:ln>
            <a:solidFill>
              <a:srgbClr val="659F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EA769D-1DC9-DA1D-4752-1C0C17B74DF0}"/>
              </a:ext>
            </a:extLst>
          </p:cNvPr>
          <p:cNvSpPr txBox="1"/>
          <p:nvPr/>
        </p:nvSpPr>
        <p:spPr>
          <a:xfrm>
            <a:off x="5104625" y="1954782"/>
            <a:ext cx="68806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threads</a:t>
            </a:r>
            <a:r>
              <a:rPr lang="de-DE" sz="1600" dirty="0"/>
              <a:t> (CPUs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in blast </a:t>
            </a:r>
            <a:r>
              <a:rPr lang="de-DE" sz="1600" dirty="0" err="1"/>
              <a:t>search</a:t>
            </a:r>
            <a:r>
              <a:rPr lang="de-DE" sz="1600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BA3DFE-0243-07B1-C747-9BA6FE0D08B9}"/>
              </a:ext>
            </a:extLst>
          </p:cNvPr>
          <p:cNvSpPr txBox="1"/>
          <p:nvPr/>
        </p:nvSpPr>
        <p:spPr>
          <a:xfrm>
            <a:off x="5104624" y="3305558"/>
            <a:ext cx="688061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aligned</a:t>
            </a:r>
            <a:r>
              <a:rPr lang="de-DE" sz="1600" dirty="0"/>
              <a:t> </a:t>
            </a:r>
            <a:r>
              <a:rPr lang="de-DE" sz="1600" dirty="0" err="1"/>
              <a:t>sequences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keep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395C89-2850-4BBB-8740-9F002B217138}"/>
              </a:ext>
            </a:extLst>
          </p:cNvPr>
          <p:cNvSpPr txBox="1"/>
          <p:nvPr/>
        </p:nvSpPr>
        <p:spPr>
          <a:xfrm>
            <a:off x="5104624" y="2292476"/>
            <a:ext cx="68806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Blastp</a:t>
            </a:r>
            <a:r>
              <a:rPr lang="de-DE" sz="1600" dirty="0"/>
              <a:t>-fast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faster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BE4F24-547C-1AD5-2878-A132E9898466}"/>
              </a:ext>
            </a:extLst>
          </p:cNvPr>
          <p:cNvSpPr txBox="1"/>
          <p:nvPr/>
        </p:nvSpPr>
        <p:spPr>
          <a:xfrm>
            <a:off x="5104625" y="2967864"/>
            <a:ext cx="68806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Maximum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HSPs (</a:t>
            </a:r>
            <a:r>
              <a:rPr lang="de-DE" sz="1600" dirty="0" err="1"/>
              <a:t>alignments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keep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any</a:t>
            </a:r>
            <a:r>
              <a:rPr lang="de-DE" sz="1600" dirty="0"/>
              <a:t>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query-subject</a:t>
            </a:r>
            <a:r>
              <a:rPr lang="de-DE" sz="1600" dirty="0"/>
              <a:t> pair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095335-1434-F11B-43B5-5342C521BCA6}"/>
              </a:ext>
            </a:extLst>
          </p:cNvPr>
          <p:cNvSpPr txBox="1"/>
          <p:nvPr/>
        </p:nvSpPr>
        <p:spPr>
          <a:xfrm>
            <a:off x="5104625" y="2630170"/>
            <a:ext cx="68806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Expect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(E)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saving</a:t>
            </a:r>
            <a:r>
              <a:rPr lang="de-DE" sz="1600" dirty="0"/>
              <a:t> </a:t>
            </a:r>
            <a:r>
              <a:rPr lang="de-DE" sz="1600" dirty="0" err="1"/>
              <a:t>hits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721E2F-A573-7529-75F8-3B45AE433C02}"/>
              </a:ext>
            </a:extLst>
          </p:cNvPr>
          <p:cNvSpPr txBox="1"/>
          <p:nvPr/>
        </p:nvSpPr>
        <p:spPr>
          <a:xfrm>
            <a:off x="5104625" y="3643254"/>
            <a:ext cx="68806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Output </a:t>
            </a:r>
            <a:r>
              <a:rPr lang="de-DE" sz="1600" dirty="0" err="1"/>
              <a:t>format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67AC26-0B0F-3A27-A20F-3988F5F18895}"/>
              </a:ext>
            </a:extLst>
          </p:cNvPr>
          <p:cNvSpPr txBox="1"/>
          <p:nvPr/>
        </p:nvSpPr>
        <p:spPr>
          <a:xfrm>
            <a:off x="5104620" y="4318644"/>
            <a:ext cx="684919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Db (</a:t>
            </a:r>
            <a:r>
              <a:rPr lang="de-DE" sz="1600" dirty="0" err="1"/>
              <a:t>database</a:t>
            </a:r>
            <a:r>
              <a:rPr lang="de-DE" sz="1600" dirty="0"/>
              <a:t>): </a:t>
            </a:r>
            <a:r>
              <a:rPr lang="de-DE" sz="1600" dirty="0" err="1"/>
              <a:t>nr</a:t>
            </a:r>
            <a:r>
              <a:rPr lang="de-DE" sz="1600" dirty="0"/>
              <a:t> (non-redundant)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689626-0695-B594-E259-49AFC10BA39D}"/>
              </a:ext>
            </a:extLst>
          </p:cNvPr>
          <p:cNvSpPr txBox="1"/>
          <p:nvPr/>
        </p:nvSpPr>
        <p:spPr>
          <a:xfrm>
            <a:off x="5104620" y="4658520"/>
            <a:ext cx="684919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Input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677737-9A89-5C17-EE6E-9B397B11934C}"/>
              </a:ext>
            </a:extLst>
          </p:cNvPr>
          <p:cNvSpPr txBox="1"/>
          <p:nvPr/>
        </p:nvSpPr>
        <p:spPr>
          <a:xfrm>
            <a:off x="5104619" y="4998393"/>
            <a:ext cx="684918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Name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68A13-79DD-BDC1-3B55-717F69D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730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Search Parameters</a:t>
            </a:r>
          </a:p>
        </p:txBody>
      </p:sp>
      <p:cxnSp>
        <p:nvCxnSpPr>
          <p:cNvPr id="40" name="Gekrümmte Verbindung 39">
            <a:extLst>
              <a:ext uri="{FF2B5EF4-FFF2-40B4-BE49-F238E27FC236}">
                <a16:creationId xmlns:a16="http://schemas.microsoft.com/office/drawing/2014/main" id="{DC2F0F58-4103-206F-EDA9-4A24E1586F26}"/>
              </a:ext>
            </a:extLst>
          </p:cNvPr>
          <p:cNvCxnSpPr>
            <a:endCxn id="5" idx="1"/>
          </p:cNvCxnSpPr>
          <p:nvPr/>
        </p:nvCxnSpPr>
        <p:spPr>
          <a:xfrm flipV="1">
            <a:off x="3637962" y="2124059"/>
            <a:ext cx="1466663" cy="843805"/>
          </a:xfrm>
          <a:prstGeom prst="curvedConnector3">
            <a:avLst>
              <a:gd name="adj1" fmla="val 866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>
            <a:extLst>
              <a:ext uri="{FF2B5EF4-FFF2-40B4-BE49-F238E27FC236}">
                <a16:creationId xmlns:a16="http://schemas.microsoft.com/office/drawing/2014/main" id="{A339FFEF-3214-80D5-0967-AAB93CC1E91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62054" y="2461753"/>
            <a:ext cx="2342570" cy="720365"/>
          </a:xfrm>
          <a:prstGeom prst="curvedConnector3">
            <a:avLst>
              <a:gd name="adj1" fmla="val 930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A4667F70-7B22-8298-4CBA-FA53BF7BCCB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38080" y="2799447"/>
            <a:ext cx="2866545" cy="629553"/>
          </a:xfrm>
          <a:prstGeom prst="curvedConnector3">
            <a:avLst>
              <a:gd name="adj1" fmla="val 957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>
            <a:extLst>
              <a:ext uri="{FF2B5EF4-FFF2-40B4-BE49-F238E27FC236}">
                <a16:creationId xmlns:a16="http://schemas.microsoft.com/office/drawing/2014/main" id="{4C922399-244D-1593-05CA-5C91F027BDF3}"/>
              </a:ext>
            </a:extLst>
          </p:cNvPr>
          <p:cNvCxnSpPr>
            <a:cxnSpLocks/>
          </p:cNvCxnSpPr>
          <p:nvPr/>
        </p:nvCxnSpPr>
        <p:spPr>
          <a:xfrm flipV="1">
            <a:off x="2190556" y="3136281"/>
            <a:ext cx="2914064" cy="523835"/>
          </a:xfrm>
          <a:prstGeom prst="curvedConnector3">
            <a:avLst>
              <a:gd name="adj1" fmla="val 959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8B340C4E-913D-C4C9-C5E8-557FB3D43AE7}"/>
              </a:ext>
            </a:extLst>
          </p:cNvPr>
          <p:cNvCxnSpPr>
            <a:cxnSpLocks/>
          </p:cNvCxnSpPr>
          <p:nvPr/>
        </p:nvCxnSpPr>
        <p:spPr>
          <a:xfrm flipV="1">
            <a:off x="2888733" y="3474835"/>
            <a:ext cx="2215887" cy="421481"/>
          </a:xfrm>
          <a:prstGeom prst="curvedConnector3">
            <a:avLst>
              <a:gd name="adj1" fmla="val 9339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9576D3DF-9E92-BC73-59AB-ADE6F0832458}"/>
              </a:ext>
            </a:extLst>
          </p:cNvPr>
          <p:cNvCxnSpPr>
            <a:cxnSpLocks/>
          </p:cNvCxnSpPr>
          <p:nvPr/>
        </p:nvCxnSpPr>
        <p:spPr>
          <a:xfrm flipV="1">
            <a:off x="4487159" y="3794479"/>
            <a:ext cx="603326" cy="200442"/>
          </a:xfrm>
          <a:prstGeom prst="curvedConnector3">
            <a:avLst>
              <a:gd name="adj1" fmla="val 8124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>
            <a:extLst>
              <a:ext uri="{FF2B5EF4-FFF2-40B4-BE49-F238E27FC236}">
                <a16:creationId xmlns:a16="http://schemas.microsoft.com/office/drawing/2014/main" id="{6332D4FC-29A3-B346-A376-513BC17793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12532" y="4329391"/>
            <a:ext cx="3392088" cy="158530"/>
          </a:xfrm>
          <a:prstGeom prst="curvedConnector3">
            <a:avLst>
              <a:gd name="adj1" fmla="val 8084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>
            <a:extLst>
              <a:ext uri="{FF2B5EF4-FFF2-40B4-BE49-F238E27FC236}">
                <a16:creationId xmlns:a16="http://schemas.microsoft.com/office/drawing/2014/main" id="{9D7ED11B-F40F-D0A8-71DB-5255F814C460}"/>
              </a:ext>
            </a:extLst>
          </p:cNvPr>
          <p:cNvCxnSpPr>
            <a:cxnSpLocks/>
          </p:cNvCxnSpPr>
          <p:nvPr/>
        </p:nvCxnSpPr>
        <p:spPr>
          <a:xfrm>
            <a:off x="3807256" y="4568514"/>
            <a:ext cx="1283229" cy="309606"/>
          </a:xfrm>
          <a:prstGeom prst="curvedConnector3">
            <a:avLst>
              <a:gd name="adj1" fmla="val 5220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krümmte Verbindung 70">
            <a:extLst>
              <a:ext uri="{FF2B5EF4-FFF2-40B4-BE49-F238E27FC236}">
                <a16:creationId xmlns:a16="http://schemas.microsoft.com/office/drawing/2014/main" id="{6FEECC87-11AE-B05D-20EE-3F35ADF081C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7256" y="4837102"/>
            <a:ext cx="1297363" cy="3305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C0D2B2C-041E-F9BA-4B49-EA0D01D42F18}"/>
              </a:ext>
            </a:extLst>
          </p:cNvPr>
          <p:cNvSpPr txBox="1"/>
          <p:nvPr/>
        </p:nvSpPr>
        <p:spPr>
          <a:xfrm>
            <a:off x="484500" y="3801750"/>
            <a:ext cx="5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659FC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48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C68A13-79DD-BDC1-3B55-717F69D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730"/>
            <a:ext cx="10515600" cy="907981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Gibberish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Output Format</a:t>
            </a:r>
          </a:p>
        </p:txBody>
      </p:sp>
      <p:pic>
        <p:nvPicPr>
          <p:cNvPr id="15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17513AF-35A6-AF63-35FD-EE1F6631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64178" r="1" b="25634"/>
          <a:stretch/>
        </p:blipFill>
        <p:spPr>
          <a:xfrm>
            <a:off x="838200" y="1701478"/>
            <a:ext cx="10515600" cy="24306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8115F0D-B589-66A7-619C-F507DFF160D1}"/>
              </a:ext>
            </a:extLst>
          </p:cNvPr>
          <p:cNvSpPr txBox="1"/>
          <p:nvPr/>
        </p:nvSpPr>
        <p:spPr>
          <a:xfrm>
            <a:off x="838200" y="2147747"/>
            <a:ext cx="10515600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qseqid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source (</a:t>
            </a:r>
            <a:r>
              <a:rPr lang="de-DE" sz="1600" dirty="0" err="1"/>
              <a:t>gene</a:t>
            </a:r>
            <a:r>
              <a:rPr lang="de-DE" sz="1600" dirty="0"/>
              <a:t>) </a:t>
            </a:r>
            <a:r>
              <a:rPr lang="de-DE" sz="1600" dirty="0" err="1"/>
              <a:t>sequence</a:t>
            </a:r>
            <a:r>
              <a:rPr lang="de-DE" sz="1600" dirty="0"/>
              <a:t> ID</a:t>
            </a:r>
            <a:br>
              <a:rPr lang="de-DE" sz="1600" dirty="0"/>
            </a:br>
            <a:r>
              <a:rPr lang="de-DE" sz="1600" b="1" dirty="0" err="1"/>
              <a:t>sseqid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suject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target</a:t>
            </a:r>
            <a:r>
              <a:rPr lang="de-DE" sz="1600" dirty="0"/>
              <a:t> (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genome</a:t>
            </a:r>
            <a:r>
              <a:rPr lang="de-DE" sz="1600" dirty="0"/>
              <a:t>) </a:t>
            </a:r>
            <a:r>
              <a:rPr lang="de-DE" sz="1600" dirty="0" err="1"/>
              <a:t>sequence</a:t>
            </a:r>
            <a:r>
              <a:rPr lang="de-DE" sz="1600" dirty="0"/>
              <a:t> ID</a:t>
            </a:r>
          </a:p>
          <a:p>
            <a:r>
              <a:rPr lang="de-DE" sz="1600" b="1" dirty="0" err="1"/>
              <a:t>pident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identical</a:t>
            </a:r>
            <a:r>
              <a:rPr lang="de-DE" sz="1600" dirty="0"/>
              <a:t> </a:t>
            </a:r>
            <a:r>
              <a:rPr lang="de-DE" sz="1600" dirty="0" err="1"/>
              <a:t>positions</a:t>
            </a:r>
            <a:endParaRPr lang="de-DE" sz="1600" dirty="0"/>
          </a:p>
          <a:p>
            <a:r>
              <a:rPr lang="de-DE" sz="1600" b="1" dirty="0" err="1"/>
              <a:t>length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alignment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r>
              <a:rPr lang="de-DE" sz="1600" dirty="0"/>
              <a:t> (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overlap</a:t>
            </a:r>
            <a:r>
              <a:rPr lang="de-DE" sz="1600" dirty="0"/>
              <a:t>)</a:t>
            </a:r>
          </a:p>
          <a:p>
            <a:r>
              <a:rPr lang="de-DE" sz="1600" b="1" dirty="0" err="1"/>
              <a:t>mismatch</a:t>
            </a:r>
            <a:r>
              <a:rPr lang="de-DE" sz="1600" b="1" dirty="0"/>
              <a:t>:	</a:t>
            </a:r>
            <a:r>
              <a:rPr lang="de-DE" sz="1600" dirty="0"/>
              <a:t>	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mismatches</a:t>
            </a:r>
            <a:endParaRPr lang="de-DE" sz="1600" dirty="0"/>
          </a:p>
          <a:p>
            <a:r>
              <a:rPr lang="de-DE" sz="1600" b="1" dirty="0" err="1"/>
              <a:t>gapopen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gap</a:t>
            </a:r>
            <a:r>
              <a:rPr lang="de-DE" sz="1600" dirty="0"/>
              <a:t> </a:t>
            </a:r>
            <a:r>
              <a:rPr lang="de-DE" sz="1600" dirty="0" err="1"/>
              <a:t>openings</a:t>
            </a:r>
            <a:endParaRPr lang="de-DE" sz="1600" dirty="0"/>
          </a:p>
          <a:p>
            <a:r>
              <a:rPr lang="de-DE" sz="1600" b="1" dirty="0" err="1"/>
              <a:t>qstart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query</a:t>
            </a:r>
            <a:endParaRPr lang="de-DE" sz="1600" dirty="0"/>
          </a:p>
          <a:p>
            <a:r>
              <a:rPr lang="de-DE" sz="1600" b="1" dirty="0" err="1"/>
              <a:t>qend</a:t>
            </a:r>
            <a:r>
              <a:rPr lang="de-DE" sz="1600" b="1" dirty="0"/>
              <a:t>: </a:t>
            </a:r>
            <a:r>
              <a:rPr lang="de-DE" sz="1600" dirty="0"/>
              <a:t>		end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query</a:t>
            </a:r>
            <a:endParaRPr lang="de-DE" sz="1600" dirty="0"/>
          </a:p>
          <a:p>
            <a:r>
              <a:rPr lang="de-DE" sz="1600" b="1" dirty="0" err="1"/>
              <a:t>sstart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subject</a:t>
            </a:r>
            <a:endParaRPr lang="de-DE" sz="1600" dirty="0"/>
          </a:p>
          <a:p>
            <a:r>
              <a:rPr lang="de-DE" sz="1600" b="1" dirty="0"/>
              <a:t>send: </a:t>
            </a:r>
            <a:r>
              <a:rPr lang="de-DE" sz="1600" dirty="0"/>
              <a:t>		end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subject</a:t>
            </a:r>
            <a:endParaRPr lang="de-DE" sz="1600" dirty="0"/>
          </a:p>
          <a:p>
            <a:r>
              <a:rPr lang="de-DE" sz="1600" b="1" dirty="0" err="1"/>
              <a:t>evalue</a:t>
            </a:r>
            <a:r>
              <a:rPr lang="de-DE" sz="1600" b="1" dirty="0"/>
              <a:t>:</a:t>
            </a:r>
            <a:r>
              <a:rPr lang="de-DE" sz="1600" dirty="0"/>
              <a:t>		</a:t>
            </a:r>
            <a:r>
              <a:rPr lang="de-DE" sz="1600" dirty="0" err="1"/>
              <a:t>expect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endParaRPr lang="de-DE" sz="1600" dirty="0"/>
          </a:p>
          <a:p>
            <a:r>
              <a:rPr lang="de-DE" sz="1600" b="1" dirty="0" err="1"/>
              <a:t>bitscore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bit</a:t>
            </a:r>
            <a:r>
              <a:rPr lang="de-DE" sz="1600" dirty="0"/>
              <a:t> score</a:t>
            </a:r>
          </a:p>
          <a:p>
            <a:r>
              <a:rPr lang="de-DE" sz="1600" b="1" dirty="0" err="1"/>
              <a:t>qlen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endParaRPr lang="de-DE" sz="1600" dirty="0"/>
          </a:p>
          <a:p>
            <a:r>
              <a:rPr lang="de-DE" sz="1600" b="1" dirty="0" err="1"/>
              <a:t>slen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subject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endParaRPr lang="de-DE" sz="1600" dirty="0"/>
          </a:p>
          <a:p>
            <a:r>
              <a:rPr lang="de-DE" sz="1600" b="1" dirty="0" err="1"/>
              <a:t>qcovs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coverage</a:t>
            </a:r>
            <a:r>
              <a:rPr lang="de-DE" sz="1600" dirty="0"/>
              <a:t> per </a:t>
            </a:r>
            <a:r>
              <a:rPr lang="de-DE" sz="1600" dirty="0" err="1"/>
              <a:t>subject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070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Macintosh PowerPoint</Application>
  <PresentationFormat>Breitbild</PresentationFormat>
  <Paragraphs>115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Verdana</vt:lpstr>
      <vt:lpstr>Office</vt:lpstr>
      <vt:lpstr>BLASTp: Protein-Protein Basic Local Alignment Search Tool</vt:lpstr>
      <vt:lpstr>BLASTp Compares a Protein Query Sequence to a Database of Protein Sequences</vt:lpstr>
      <vt:lpstr>BLASTp Enables Two Steps in our Transcriptome Study</vt:lpstr>
      <vt:lpstr>The Code is in Riddles…?</vt:lpstr>
      <vt:lpstr>The Code is in Riddles…?</vt:lpstr>
      <vt:lpstr>BLASTp Webtool Gives a Reference</vt:lpstr>
      <vt:lpstr>BLASTp Webtool Gives a Reference</vt:lpstr>
      <vt:lpstr>The Code Defines the Search Parameters</vt:lpstr>
      <vt:lpstr>This Gibberish Defines the Output Format</vt:lpstr>
      <vt:lpstr>Common BLASTp Result Parameters Are Included</vt:lpstr>
      <vt:lpstr>BLASTp Enables Two Steps in our Transcriptome Study</vt:lpstr>
      <vt:lpstr>Removal of Biological Contamination via BLASTp</vt:lpstr>
      <vt:lpstr>BLASTp Enables Two Steps in our Transcriptome Study</vt:lpstr>
      <vt:lpstr>Protein Homology Prediction via BLASTp</vt:lpstr>
      <vt:lpstr>PowerPoint-Präsentation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Recombinant Production of Titin Polymers in E. coli</dc:title>
  <dc:creator>Grebe, Alexandra Charlotte Ilse</dc:creator>
  <cp:lastModifiedBy>Grebe, Alexandra Charlotte Ilse</cp:lastModifiedBy>
  <cp:revision>143</cp:revision>
  <dcterms:created xsi:type="dcterms:W3CDTF">2022-02-02T15:26:46Z</dcterms:created>
  <dcterms:modified xsi:type="dcterms:W3CDTF">2023-05-26T11:17:22Z</dcterms:modified>
</cp:coreProperties>
</file>