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9" r:id="rId3"/>
    <p:sldId id="329" r:id="rId4"/>
    <p:sldId id="325" r:id="rId5"/>
    <p:sldId id="328" r:id="rId6"/>
    <p:sldId id="320" r:id="rId7"/>
    <p:sldId id="322" r:id="rId8"/>
    <p:sldId id="324" r:id="rId9"/>
    <p:sldId id="330" r:id="rId10"/>
    <p:sldId id="332" r:id="rId11"/>
    <p:sldId id="334" r:id="rId12"/>
    <p:sldId id="333" r:id="rId13"/>
    <p:sldId id="336" r:id="rId14"/>
    <p:sldId id="335" r:id="rId15"/>
    <p:sldId id="337" r:id="rId16"/>
    <p:sldId id="31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FAF9537-3A1A-1543-E28B-1DE00DABF834}" name="Grebe, Alexandra Charlotte Ilse" initials="GACI" userId="S::alexandra.grebe@edu.uni-graz.at::4fa1f136-e7a1-4306-bb23-b56edb713ff3" providerId="AD"/>
  <p188:author id="{213F3A4F-7801-8E68-A8C0-700921EB1DB1}" name="Andrea.Strahlhofer@outlook.de" initials="A" userId="c7d2f110a6f6c039" providerId="Windows Live"/>
  <p188:author id="{AE0FBDE0-3183-2C29-5D56-B3900FB8A35B}" name="Paula Berzak" initials="PB" userId="16d7e00f8c7ac16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FF"/>
    <a:srgbClr val="E2F0D9"/>
    <a:srgbClr val="EBFFE8"/>
    <a:srgbClr val="659FC2"/>
    <a:srgbClr val="62C0CB"/>
    <a:srgbClr val="D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8" autoAdjust="0"/>
    <p:restoredTop sz="90779" autoAdjust="0"/>
  </p:normalViewPr>
  <p:slideViewPr>
    <p:cSldViewPr snapToGrid="0" snapToObjects="1">
      <p:cViewPr varScale="1">
        <p:scale>
          <a:sx n="56" d="100"/>
          <a:sy n="56" d="100"/>
        </p:scale>
        <p:origin x="208" y="1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BC3C6-92E7-A14B-B0DD-A8B4FF9A4F11}" type="doc">
      <dgm:prSet loTypeId="urn:microsoft.com/office/officeart/2005/8/layout/chevron1" loCatId="" qsTypeId="urn:microsoft.com/office/officeart/2005/8/quickstyle/simple1" qsCatId="simple" csTypeId="urn:microsoft.com/office/officeart/2005/8/colors/accent5_1" csCatId="accent5" phldr="1"/>
      <dgm:spPr/>
    </dgm:pt>
    <dgm:pt modelId="{FF93BD82-61A0-DE49-A08F-752A414168CE}">
      <dgm:prSet phldrT="[Text]" custT="1"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sz="1450" dirty="0"/>
            <a:t>Reads </a:t>
          </a:r>
          <a:r>
            <a:rPr lang="de-DE" sz="1450" dirty="0" err="1"/>
            <a:t>quality</a:t>
          </a:r>
          <a:r>
            <a:rPr lang="de-DE" sz="1450" dirty="0"/>
            <a:t> </a:t>
          </a:r>
          <a:r>
            <a:rPr lang="de-DE" sz="1450" dirty="0" err="1"/>
            <a:t>assessment</a:t>
          </a:r>
          <a:r>
            <a:rPr lang="de-DE" sz="1450" dirty="0"/>
            <a:t> &amp; </a:t>
          </a:r>
          <a:r>
            <a:rPr lang="de-DE" sz="1450" dirty="0" err="1"/>
            <a:t>trimming</a:t>
          </a:r>
          <a:endParaRPr lang="de-DE" sz="1450" dirty="0"/>
        </a:p>
      </dgm:t>
    </dgm:pt>
    <dgm:pt modelId="{7985035D-027A-C943-87B5-FE84B2A25270}" type="parTrans" cxnId="{4051B638-D07D-EA41-9C7C-8D6AAB0B050F}">
      <dgm:prSet/>
      <dgm:spPr/>
      <dgm:t>
        <a:bodyPr/>
        <a:lstStyle/>
        <a:p>
          <a:endParaRPr lang="de-DE"/>
        </a:p>
      </dgm:t>
    </dgm:pt>
    <dgm:pt modelId="{5645BCF1-2059-2643-AF25-68339274EAD9}" type="sibTrans" cxnId="{4051B638-D07D-EA41-9C7C-8D6AAB0B050F}">
      <dgm:prSet/>
      <dgm:spPr/>
      <dgm:t>
        <a:bodyPr/>
        <a:lstStyle/>
        <a:p>
          <a:endParaRPr lang="de-DE"/>
        </a:p>
      </dgm:t>
    </dgm:pt>
    <dgm:pt modelId="{0A3A3330-9C0A-D444-81FF-8FC09A08931B}">
      <dgm:prSet phldrT="[Text]" custT="1"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sz="1450" dirty="0" err="1"/>
            <a:t>Transcriptome</a:t>
          </a:r>
          <a:r>
            <a:rPr lang="de-DE" sz="1450" dirty="0"/>
            <a:t> </a:t>
          </a:r>
          <a:r>
            <a:rPr lang="de-DE" sz="1450" i="1" dirty="0"/>
            <a:t>de </a:t>
          </a:r>
          <a:r>
            <a:rPr lang="de-DE" sz="1450" i="1" dirty="0" err="1"/>
            <a:t>novo</a:t>
          </a:r>
          <a:r>
            <a:rPr lang="de-DE" sz="1450" i="1" dirty="0"/>
            <a:t> </a:t>
          </a:r>
          <a:r>
            <a:rPr lang="de-DE" sz="1450" i="0" dirty="0" err="1"/>
            <a:t>assembly</a:t>
          </a:r>
          <a:endParaRPr lang="de-DE" sz="1450" dirty="0"/>
        </a:p>
      </dgm:t>
    </dgm:pt>
    <dgm:pt modelId="{1C17326B-6371-0244-ADFB-006F96832B6D}" type="parTrans" cxnId="{8CB7BE96-058E-2A43-AEA1-A281F044FC60}">
      <dgm:prSet/>
      <dgm:spPr/>
      <dgm:t>
        <a:bodyPr/>
        <a:lstStyle/>
        <a:p>
          <a:endParaRPr lang="de-DE"/>
        </a:p>
      </dgm:t>
    </dgm:pt>
    <dgm:pt modelId="{824AFFA3-9CFA-D44C-98F9-553271559341}" type="sibTrans" cxnId="{8CB7BE96-058E-2A43-AEA1-A281F044FC60}">
      <dgm:prSet/>
      <dgm:spPr/>
      <dgm:t>
        <a:bodyPr/>
        <a:lstStyle/>
        <a:p>
          <a:endParaRPr lang="de-DE"/>
        </a:p>
      </dgm:t>
    </dgm:pt>
    <dgm:pt modelId="{FE138B46-47D3-D640-BAFC-356EFC15446E}">
      <dgm:prSet phldrT="[Text]" custT="1"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sz="1450" dirty="0" err="1"/>
            <a:t>Transcriptome</a:t>
          </a:r>
          <a:r>
            <a:rPr lang="de-DE" sz="1450" dirty="0"/>
            <a:t> </a:t>
          </a:r>
          <a:r>
            <a:rPr lang="de-DE" sz="1450" dirty="0" err="1"/>
            <a:t>assembly</a:t>
          </a:r>
          <a:r>
            <a:rPr lang="de-DE" sz="1450" dirty="0"/>
            <a:t> </a:t>
          </a:r>
          <a:r>
            <a:rPr lang="de-DE" sz="1450" dirty="0" err="1"/>
            <a:t>evaluation</a:t>
          </a:r>
          <a:endParaRPr lang="de-DE" sz="1450" dirty="0"/>
        </a:p>
      </dgm:t>
    </dgm:pt>
    <dgm:pt modelId="{F3AC897C-4D7A-D74C-85A4-4CC928156728}" type="parTrans" cxnId="{7EA485EC-A45A-5C45-8647-9C5D14CE57B1}">
      <dgm:prSet/>
      <dgm:spPr/>
      <dgm:t>
        <a:bodyPr/>
        <a:lstStyle/>
        <a:p>
          <a:endParaRPr lang="de-DE"/>
        </a:p>
      </dgm:t>
    </dgm:pt>
    <dgm:pt modelId="{3033E02D-2D81-0B48-91E3-722C0206EF87}" type="sibTrans" cxnId="{7EA485EC-A45A-5C45-8647-9C5D14CE57B1}">
      <dgm:prSet/>
      <dgm:spPr/>
      <dgm:t>
        <a:bodyPr/>
        <a:lstStyle/>
        <a:p>
          <a:endParaRPr lang="de-DE"/>
        </a:p>
      </dgm:t>
    </dgm:pt>
    <dgm:pt modelId="{3B125280-6343-1A4D-960A-195D65C366CE}">
      <dgm:prSet custT="1"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sz="1450" dirty="0" err="1"/>
            <a:t>Identification</a:t>
          </a:r>
          <a:r>
            <a:rPr lang="de-DE" sz="1450" dirty="0"/>
            <a:t> </a:t>
          </a:r>
          <a:r>
            <a:rPr lang="de-DE" sz="1450" dirty="0" err="1"/>
            <a:t>of</a:t>
          </a:r>
          <a:r>
            <a:rPr lang="de-DE" sz="1450" dirty="0"/>
            <a:t> protein-</a:t>
          </a:r>
          <a:r>
            <a:rPr lang="de-DE" sz="1450" dirty="0" err="1"/>
            <a:t>coding</a:t>
          </a:r>
          <a:r>
            <a:rPr lang="de-DE" sz="1450" dirty="0"/>
            <a:t> </a:t>
          </a:r>
          <a:r>
            <a:rPr lang="de-DE" sz="1450" dirty="0" err="1"/>
            <a:t>sequences</a:t>
          </a:r>
          <a:endParaRPr lang="de-DE" sz="1450" dirty="0"/>
        </a:p>
      </dgm:t>
    </dgm:pt>
    <dgm:pt modelId="{EA07ED50-0126-A04E-B79A-374386818E40}" type="parTrans" cxnId="{AFA0CC44-2D24-5B48-8703-053AAAC2DF3D}">
      <dgm:prSet/>
      <dgm:spPr/>
      <dgm:t>
        <a:bodyPr/>
        <a:lstStyle/>
        <a:p>
          <a:endParaRPr lang="de-DE"/>
        </a:p>
      </dgm:t>
    </dgm:pt>
    <dgm:pt modelId="{445B2436-57B2-2E48-BD97-961EBB0122B3}" type="sibTrans" cxnId="{AFA0CC44-2D24-5B48-8703-053AAAC2DF3D}">
      <dgm:prSet/>
      <dgm:spPr/>
      <dgm:t>
        <a:bodyPr/>
        <a:lstStyle/>
        <a:p>
          <a:endParaRPr lang="de-DE"/>
        </a:p>
      </dgm:t>
    </dgm:pt>
    <dgm:pt modelId="{CA58D386-09D6-FB43-AC70-9B06EE06F875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sz="1450" dirty="0" err="1"/>
            <a:t>Removal</a:t>
          </a:r>
          <a:r>
            <a:rPr lang="de-DE" sz="1450" dirty="0"/>
            <a:t> </a:t>
          </a:r>
          <a:r>
            <a:rPr lang="de-DE" sz="1450" dirty="0" err="1"/>
            <a:t>of</a:t>
          </a:r>
          <a:r>
            <a:rPr lang="de-DE" sz="1450" dirty="0"/>
            <a:t> </a:t>
          </a:r>
          <a:r>
            <a:rPr lang="de-DE" sz="1450" dirty="0" err="1"/>
            <a:t>biological</a:t>
          </a:r>
          <a:r>
            <a:rPr lang="de-DE" sz="1450" dirty="0"/>
            <a:t> </a:t>
          </a:r>
          <a:r>
            <a:rPr lang="de-DE" sz="1450" dirty="0" err="1"/>
            <a:t>contamination</a:t>
          </a:r>
          <a:endParaRPr lang="de-DE" sz="1450" dirty="0"/>
        </a:p>
      </dgm:t>
    </dgm:pt>
    <dgm:pt modelId="{BE719142-0B0B-C146-85E3-EBA86C377173}" type="parTrans" cxnId="{D1E872DB-691F-674D-85B3-3E3FBB6EBD9E}">
      <dgm:prSet/>
      <dgm:spPr/>
      <dgm:t>
        <a:bodyPr/>
        <a:lstStyle/>
        <a:p>
          <a:endParaRPr lang="de-DE"/>
        </a:p>
      </dgm:t>
    </dgm:pt>
    <dgm:pt modelId="{94C5A311-DCD9-754E-B4E6-55043007D3B1}" type="sibTrans" cxnId="{D1E872DB-691F-674D-85B3-3E3FBB6EBD9E}">
      <dgm:prSet/>
      <dgm:spPr/>
      <dgm:t>
        <a:bodyPr/>
        <a:lstStyle/>
        <a:p>
          <a:endParaRPr lang="de-DE"/>
        </a:p>
      </dgm:t>
    </dgm:pt>
    <dgm:pt modelId="{B8A29CCA-CC50-284F-A9B2-BBE1F3FC1085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sz="1450" dirty="0"/>
            <a:t>Protein </a:t>
          </a:r>
          <a:r>
            <a:rPr lang="de-DE" sz="1450" dirty="0" err="1"/>
            <a:t>homology</a:t>
          </a:r>
          <a:r>
            <a:rPr lang="de-DE" sz="1450" dirty="0"/>
            <a:t> </a:t>
          </a:r>
          <a:r>
            <a:rPr lang="de-DE" sz="1450" dirty="0" err="1"/>
            <a:t>prediction</a:t>
          </a:r>
          <a:endParaRPr lang="de-DE" sz="1450" dirty="0"/>
        </a:p>
      </dgm:t>
    </dgm:pt>
    <dgm:pt modelId="{01FAAC98-E874-504C-8A27-56D040715F8E}" type="parTrans" cxnId="{D532F9F3-D895-4E4B-A2CA-C0D21838B981}">
      <dgm:prSet/>
      <dgm:spPr/>
      <dgm:t>
        <a:bodyPr/>
        <a:lstStyle/>
        <a:p>
          <a:endParaRPr lang="de-DE"/>
        </a:p>
      </dgm:t>
    </dgm:pt>
    <dgm:pt modelId="{B502BBFB-C75D-7948-88B0-E22AAF7FB65E}" type="sibTrans" cxnId="{D532F9F3-D895-4E4B-A2CA-C0D21838B981}">
      <dgm:prSet/>
      <dgm:spPr/>
      <dgm:t>
        <a:bodyPr/>
        <a:lstStyle/>
        <a:p>
          <a:endParaRPr lang="de-DE"/>
        </a:p>
      </dgm:t>
    </dgm:pt>
    <dgm:pt modelId="{9EF159D4-4945-6E4B-BADD-974E5837F675}" type="pres">
      <dgm:prSet presAssocID="{0E7BC3C6-92E7-A14B-B0DD-A8B4FF9A4F11}" presName="Name0" presStyleCnt="0">
        <dgm:presLayoutVars>
          <dgm:dir/>
          <dgm:animLvl val="lvl"/>
          <dgm:resizeHandles val="exact"/>
        </dgm:presLayoutVars>
      </dgm:prSet>
      <dgm:spPr/>
    </dgm:pt>
    <dgm:pt modelId="{A30E39AA-E5CE-9C4B-9C1E-6827AEFCA68F}" type="pres">
      <dgm:prSet presAssocID="{FF93BD82-61A0-DE49-A08F-752A414168C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FF610E2-C981-A042-94F2-A0BE9A835FB6}" type="pres">
      <dgm:prSet presAssocID="{5645BCF1-2059-2643-AF25-68339274EAD9}" presName="parTxOnlySpace" presStyleCnt="0"/>
      <dgm:spPr/>
    </dgm:pt>
    <dgm:pt modelId="{EBC235D5-9F7D-ED45-8D09-93B4B0317BC5}" type="pres">
      <dgm:prSet presAssocID="{0A3A3330-9C0A-D444-81FF-8FC09A08931B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BC74D95-BC11-634C-879F-6989645EFA3A}" type="pres">
      <dgm:prSet presAssocID="{824AFFA3-9CFA-D44C-98F9-553271559341}" presName="parTxOnlySpace" presStyleCnt="0"/>
      <dgm:spPr/>
    </dgm:pt>
    <dgm:pt modelId="{99FF4E67-D088-2248-8FAB-B485A4B690ED}" type="pres">
      <dgm:prSet presAssocID="{FE138B46-47D3-D640-BAFC-356EFC15446E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4A85105-D691-F047-A397-C3170D3956B6}" type="pres">
      <dgm:prSet presAssocID="{3033E02D-2D81-0B48-91E3-722C0206EF87}" presName="parTxOnlySpace" presStyleCnt="0"/>
      <dgm:spPr/>
    </dgm:pt>
    <dgm:pt modelId="{9536831E-E229-1048-BBF7-9AF282241A2F}" type="pres">
      <dgm:prSet presAssocID="{3B125280-6343-1A4D-960A-195D65C366C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EB18DED-DE33-BF4D-8395-97BEA97CE013}" type="pres">
      <dgm:prSet presAssocID="{445B2436-57B2-2E48-BD97-961EBB0122B3}" presName="parTxOnlySpace" presStyleCnt="0"/>
      <dgm:spPr/>
    </dgm:pt>
    <dgm:pt modelId="{ECE97A00-4525-0F4A-9B89-533C537DF680}" type="pres">
      <dgm:prSet presAssocID="{CA58D386-09D6-FB43-AC70-9B06EE06F875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A44ECCC-7E53-4948-A20D-46F4431BFC7F}" type="pres">
      <dgm:prSet presAssocID="{94C5A311-DCD9-754E-B4E6-55043007D3B1}" presName="parTxOnlySpace" presStyleCnt="0"/>
      <dgm:spPr/>
    </dgm:pt>
    <dgm:pt modelId="{FB2607E5-D440-3147-96FF-5ADF66F4DBD3}" type="pres">
      <dgm:prSet presAssocID="{B8A29CCA-CC50-284F-A9B2-BBE1F3FC108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54ECE23-1F92-5946-8E23-FBD26BF2F012}" type="presOf" srcId="{0A3A3330-9C0A-D444-81FF-8FC09A08931B}" destId="{EBC235D5-9F7D-ED45-8D09-93B4B0317BC5}" srcOrd="0" destOrd="0" presId="urn:microsoft.com/office/officeart/2005/8/layout/chevron1"/>
    <dgm:cxn modelId="{B3F1BA25-E587-D149-AEAC-FA74E0D37D69}" type="presOf" srcId="{CA58D386-09D6-FB43-AC70-9B06EE06F875}" destId="{ECE97A00-4525-0F4A-9B89-533C537DF680}" srcOrd="0" destOrd="0" presId="urn:microsoft.com/office/officeart/2005/8/layout/chevron1"/>
    <dgm:cxn modelId="{4051B638-D07D-EA41-9C7C-8D6AAB0B050F}" srcId="{0E7BC3C6-92E7-A14B-B0DD-A8B4FF9A4F11}" destId="{FF93BD82-61A0-DE49-A08F-752A414168CE}" srcOrd="0" destOrd="0" parTransId="{7985035D-027A-C943-87B5-FE84B2A25270}" sibTransId="{5645BCF1-2059-2643-AF25-68339274EAD9}"/>
    <dgm:cxn modelId="{8563BD3D-438F-814E-95AC-D8B5E1F934BF}" type="presOf" srcId="{FE138B46-47D3-D640-BAFC-356EFC15446E}" destId="{99FF4E67-D088-2248-8FAB-B485A4B690ED}" srcOrd="0" destOrd="0" presId="urn:microsoft.com/office/officeart/2005/8/layout/chevron1"/>
    <dgm:cxn modelId="{AFA0CC44-2D24-5B48-8703-053AAAC2DF3D}" srcId="{0E7BC3C6-92E7-A14B-B0DD-A8B4FF9A4F11}" destId="{3B125280-6343-1A4D-960A-195D65C366CE}" srcOrd="3" destOrd="0" parTransId="{EA07ED50-0126-A04E-B79A-374386818E40}" sibTransId="{445B2436-57B2-2E48-BD97-961EBB0122B3}"/>
    <dgm:cxn modelId="{8CB6A15C-B579-4C48-A80E-176A484820FE}" type="presOf" srcId="{3B125280-6343-1A4D-960A-195D65C366CE}" destId="{9536831E-E229-1048-BBF7-9AF282241A2F}" srcOrd="0" destOrd="0" presId="urn:microsoft.com/office/officeart/2005/8/layout/chevron1"/>
    <dgm:cxn modelId="{5CC5FC91-1134-AF4E-A36A-6C5952ED9AD6}" type="presOf" srcId="{0E7BC3C6-92E7-A14B-B0DD-A8B4FF9A4F11}" destId="{9EF159D4-4945-6E4B-BADD-974E5837F675}" srcOrd="0" destOrd="0" presId="urn:microsoft.com/office/officeart/2005/8/layout/chevron1"/>
    <dgm:cxn modelId="{8CB7BE96-058E-2A43-AEA1-A281F044FC60}" srcId="{0E7BC3C6-92E7-A14B-B0DD-A8B4FF9A4F11}" destId="{0A3A3330-9C0A-D444-81FF-8FC09A08931B}" srcOrd="1" destOrd="0" parTransId="{1C17326B-6371-0244-ADFB-006F96832B6D}" sibTransId="{824AFFA3-9CFA-D44C-98F9-553271559341}"/>
    <dgm:cxn modelId="{75504FA9-B1C2-9646-B7DD-AA1E03F45C43}" type="presOf" srcId="{FF93BD82-61A0-DE49-A08F-752A414168CE}" destId="{A30E39AA-E5CE-9C4B-9C1E-6827AEFCA68F}" srcOrd="0" destOrd="0" presId="urn:microsoft.com/office/officeart/2005/8/layout/chevron1"/>
    <dgm:cxn modelId="{ABC685AC-7ACC-BE48-AACF-C25A0A412E75}" type="presOf" srcId="{B8A29CCA-CC50-284F-A9B2-BBE1F3FC1085}" destId="{FB2607E5-D440-3147-96FF-5ADF66F4DBD3}" srcOrd="0" destOrd="0" presId="urn:microsoft.com/office/officeart/2005/8/layout/chevron1"/>
    <dgm:cxn modelId="{D1E872DB-691F-674D-85B3-3E3FBB6EBD9E}" srcId="{0E7BC3C6-92E7-A14B-B0DD-A8B4FF9A4F11}" destId="{CA58D386-09D6-FB43-AC70-9B06EE06F875}" srcOrd="4" destOrd="0" parTransId="{BE719142-0B0B-C146-85E3-EBA86C377173}" sibTransId="{94C5A311-DCD9-754E-B4E6-55043007D3B1}"/>
    <dgm:cxn modelId="{7EA485EC-A45A-5C45-8647-9C5D14CE57B1}" srcId="{0E7BC3C6-92E7-A14B-B0DD-A8B4FF9A4F11}" destId="{FE138B46-47D3-D640-BAFC-356EFC15446E}" srcOrd="2" destOrd="0" parTransId="{F3AC897C-4D7A-D74C-85A4-4CC928156728}" sibTransId="{3033E02D-2D81-0B48-91E3-722C0206EF87}"/>
    <dgm:cxn modelId="{D532F9F3-D895-4E4B-A2CA-C0D21838B981}" srcId="{0E7BC3C6-92E7-A14B-B0DD-A8B4FF9A4F11}" destId="{B8A29CCA-CC50-284F-A9B2-BBE1F3FC1085}" srcOrd="5" destOrd="0" parTransId="{01FAAC98-E874-504C-8A27-56D040715F8E}" sibTransId="{B502BBFB-C75D-7948-88B0-E22AAF7FB65E}"/>
    <dgm:cxn modelId="{E0111A34-ECA8-F148-8A0F-8C7C631223A9}" type="presParOf" srcId="{9EF159D4-4945-6E4B-BADD-974E5837F675}" destId="{A30E39AA-E5CE-9C4B-9C1E-6827AEFCA68F}" srcOrd="0" destOrd="0" presId="urn:microsoft.com/office/officeart/2005/8/layout/chevron1"/>
    <dgm:cxn modelId="{C3ACE1F8-6D44-4A42-909B-B45D1BEC9592}" type="presParOf" srcId="{9EF159D4-4945-6E4B-BADD-974E5837F675}" destId="{1FF610E2-C981-A042-94F2-A0BE9A835FB6}" srcOrd="1" destOrd="0" presId="urn:microsoft.com/office/officeart/2005/8/layout/chevron1"/>
    <dgm:cxn modelId="{4C4CE7BE-F0A9-354A-BC6A-BD926EF2FC58}" type="presParOf" srcId="{9EF159D4-4945-6E4B-BADD-974E5837F675}" destId="{EBC235D5-9F7D-ED45-8D09-93B4B0317BC5}" srcOrd="2" destOrd="0" presId="urn:microsoft.com/office/officeart/2005/8/layout/chevron1"/>
    <dgm:cxn modelId="{AD5F67F8-8B4C-2F4B-83A4-DE590C9DB6A1}" type="presParOf" srcId="{9EF159D4-4945-6E4B-BADD-974E5837F675}" destId="{2BC74D95-BC11-634C-879F-6989645EFA3A}" srcOrd="3" destOrd="0" presId="urn:microsoft.com/office/officeart/2005/8/layout/chevron1"/>
    <dgm:cxn modelId="{0E7713EF-6247-5B48-850C-CEFA6A86B48E}" type="presParOf" srcId="{9EF159D4-4945-6E4B-BADD-974E5837F675}" destId="{99FF4E67-D088-2248-8FAB-B485A4B690ED}" srcOrd="4" destOrd="0" presId="urn:microsoft.com/office/officeart/2005/8/layout/chevron1"/>
    <dgm:cxn modelId="{E96908FC-919D-2D4C-B9BD-F32C2B263CF4}" type="presParOf" srcId="{9EF159D4-4945-6E4B-BADD-974E5837F675}" destId="{24A85105-D691-F047-A397-C3170D3956B6}" srcOrd="5" destOrd="0" presId="urn:microsoft.com/office/officeart/2005/8/layout/chevron1"/>
    <dgm:cxn modelId="{FB564F50-71EA-1145-8F10-BBB58195E8E8}" type="presParOf" srcId="{9EF159D4-4945-6E4B-BADD-974E5837F675}" destId="{9536831E-E229-1048-BBF7-9AF282241A2F}" srcOrd="6" destOrd="0" presId="urn:microsoft.com/office/officeart/2005/8/layout/chevron1"/>
    <dgm:cxn modelId="{855EC2E6-B4DD-F843-AAF0-E727893C8C52}" type="presParOf" srcId="{9EF159D4-4945-6E4B-BADD-974E5837F675}" destId="{CEB18DED-DE33-BF4D-8395-97BEA97CE013}" srcOrd="7" destOrd="0" presId="urn:microsoft.com/office/officeart/2005/8/layout/chevron1"/>
    <dgm:cxn modelId="{4E53C789-D8F2-CE43-AB96-B5DC5E1BB6C8}" type="presParOf" srcId="{9EF159D4-4945-6E4B-BADD-974E5837F675}" destId="{ECE97A00-4525-0F4A-9B89-533C537DF680}" srcOrd="8" destOrd="0" presId="urn:microsoft.com/office/officeart/2005/8/layout/chevron1"/>
    <dgm:cxn modelId="{E50C72C5-36E6-9B4E-9C4F-34A5235A916B}" type="presParOf" srcId="{9EF159D4-4945-6E4B-BADD-974E5837F675}" destId="{8A44ECCC-7E53-4948-A20D-46F4431BFC7F}" srcOrd="9" destOrd="0" presId="urn:microsoft.com/office/officeart/2005/8/layout/chevron1"/>
    <dgm:cxn modelId="{413C0C4D-CCA2-3445-AB70-FFF0A3BEE66D}" type="presParOf" srcId="{9EF159D4-4945-6E4B-BADD-974E5837F675}" destId="{FB2607E5-D440-3147-96FF-5ADF66F4DBD3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7BC3C6-92E7-A14B-B0DD-A8B4FF9A4F11}" type="doc">
      <dgm:prSet loTypeId="urn:microsoft.com/office/officeart/2005/8/layout/chevron1" loCatId="" qsTypeId="urn:microsoft.com/office/officeart/2005/8/quickstyle/simple1" qsCatId="simple" csTypeId="urn:microsoft.com/office/officeart/2005/8/colors/accent5_1" csCatId="accent5" phldr="1"/>
      <dgm:spPr/>
    </dgm:pt>
    <dgm:pt modelId="{FF93BD82-61A0-DE49-A08F-752A414168CE}">
      <dgm:prSet phldrT="[Text]"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dirty="0"/>
            <a:t>Reads </a:t>
          </a:r>
          <a:r>
            <a:rPr lang="de-DE" dirty="0" err="1"/>
            <a:t>quality</a:t>
          </a:r>
          <a:r>
            <a:rPr lang="de-DE" dirty="0"/>
            <a:t> </a:t>
          </a:r>
          <a:r>
            <a:rPr lang="de-DE" dirty="0" err="1"/>
            <a:t>assessment</a:t>
          </a:r>
          <a:r>
            <a:rPr lang="de-DE" dirty="0"/>
            <a:t> &amp; </a:t>
          </a:r>
          <a:r>
            <a:rPr lang="de-DE" dirty="0" err="1"/>
            <a:t>trimming</a:t>
          </a:r>
          <a:endParaRPr lang="de-DE" dirty="0"/>
        </a:p>
      </dgm:t>
    </dgm:pt>
    <dgm:pt modelId="{7985035D-027A-C943-87B5-FE84B2A25270}" type="parTrans" cxnId="{4051B638-D07D-EA41-9C7C-8D6AAB0B050F}">
      <dgm:prSet/>
      <dgm:spPr/>
      <dgm:t>
        <a:bodyPr/>
        <a:lstStyle/>
        <a:p>
          <a:endParaRPr lang="de-DE"/>
        </a:p>
      </dgm:t>
    </dgm:pt>
    <dgm:pt modelId="{5645BCF1-2059-2643-AF25-68339274EAD9}" type="sibTrans" cxnId="{4051B638-D07D-EA41-9C7C-8D6AAB0B050F}">
      <dgm:prSet/>
      <dgm:spPr/>
      <dgm:t>
        <a:bodyPr/>
        <a:lstStyle/>
        <a:p>
          <a:endParaRPr lang="de-DE"/>
        </a:p>
      </dgm:t>
    </dgm:pt>
    <dgm:pt modelId="{0A3A3330-9C0A-D444-81FF-8FC09A08931B}">
      <dgm:prSet phldrT="[Text]"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dirty="0" err="1"/>
            <a:t>Transcriptome</a:t>
          </a:r>
          <a:r>
            <a:rPr lang="de-DE" dirty="0"/>
            <a:t> </a:t>
          </a:r>
          <a:r>
            <a:rPr lang="de-DE" i="1" dirty="0"/>
            <a:t>de </a:t>
          </a:r>
          <a:r>
            <a:rPr lang="de-DE" i="1" dirty="0" err="1"/>
            <a:t>novo</a:t>
          </a:r>
          <a:r>
            <a:rPr lang="de-DE" i="1" dirty="0"/>
            <a:t> </a:t>
          </a:r>
          <a:r>
            <a:rPr lang="de-DE" i="0" dirty="0" err="1"/>
            <a:t>assembly</a:t>
          </a:r>
          <a:endParaRPr lang="de-DE" dirty="0"/>
        </a:p>
      </dgm:t>
    </dgm:pt>
    <dgm:pt modelId="{1C17326B-6371-0244-ADFB-006F96832B6D}" type="parTrans" cxnId="{8CB7BE96-058E-2A43-AEA1-A281F044FC60}">
      <dgm:prSet/>
      <dgm:spPr/>
      <dgm:t>
        <a:bodyPr/>
        <a:lstStyle/>
        <a:p>
          <a:endParaRPr lang="de-DE"/>
        </a:p>
      </dgm:t>
    </dgm:pt>
    <dgm:pt modelId="{824AFFA3-9CFA-D44C-98F9-553271559341}" type="sibTrans" cxnId="{8CB7BE96-058E-2A43-AEA1-A281F044FC60}">
      <dgm:prSet/>
      <dgm:spPr/>
      <dgm:t>
        <a:bodyPr/>
        <a:lstStyle/>
        <a:p>
          <a:endParaRPr lang="de-DE"/>
        </a:p>
      </dgm:t>
    </dgm:pt>
    <dgm:pt modelId="{FE138B46-47D3-D640-BAFC-356EFC15446E}">
      <dgm:prSet phldrT="[Text]"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dirty="0" err="1"/>
            <a:t>Transcriptome</a:t>
          </a:r>
          <a:r>
            <a:rPr lang="de-DE" dirty="0"/>
            <a:t> </a:t>
          </a:r>
          <a:r>
            <a:rPr lang="de-DE" dirty="0" err="1"/>
            <a:t>assembly</a:t>
          </a:r>
          <a:r>
            <a:rPr lang="de-DE" dirty="0"/>
            <a:t> </a:t>
          </a:r>
          <a:r>
            <a:rPr lang="de-DE" dirty="0" err="1"/>
            <a:t>evaluation</a:t>
          </a:r>
          <a:endParaRPr lang="de-DE" dirty="0"/>
        </a:p>
      </dgm:t>
    </dgm:pt>
    <dgm:pt modelId="{F3AC897C-4D7A-D74C-85A4-4CC928156728}" type="parTrans" cxnId="{7EA485EC-A45A-5C45-8647-9C5D14CE57B1}">
      <dgm:prSet/>
      <dgm:spPr/>
      <dgm:t>
        <a:bodyPr/>
        <a:lstStyle/>
        <a:p>
          <a:endParaRPr lang="de-DE"/>
        </a:p>
      </dgm:t>
    </dgm:pt>
    <dgm:pt modelId="{3033E02D-2D81-0B48-91E3-722C0206EF87}" type="sibTrans" cxnId="{7EA485EC-A45A-5C45-8647-9C5D14CE57B1}">
      <dgm:prSet/>
      <dgm:spPr/>
      <dgm:t>
        <a:bodyPr/>
        <a:lstStyle/>
        <a:p>
          <a:endParaRPr lang="de-DE"/>
        </a:p>
      </dgm:t>
    </dgm:pt>
    <dgm:pt modelId="{3B125280-6343-1A4D-960A-195D65C366CE}">
      <dgm:prSet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dirty="0" err="1"/>
            <a:t>Identification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protein-</a:t>
          </a:r>
          <a:r>
            <a:rPr lang="de-DE" dirty="0" err="1"/>
            <a:t>coding</a:t>
          </a:r>
          <a:r>
            <a:rPr lang="de-DE" dirty="0"/>
            <a:t> </a:t>
          </a:r>
          <a:r>
            <a:rPr lang="de-DE" dirty="0" err="1"/>
            <a:t>sequences</a:t>
          </a:r>
          <a:endParaRPr lang="de-DE" dirty="0"/>
        </a:p>
      </dgm:t>
    </dgm:pt>
    <dgm:pt modelId="{EA07ED50-0126-A04E-B79A-374386818E40}" type="parTrans" cxnId="{AFA0CC44-2D24-5B48-8703-053AAAC2DF3D}">
      <dgm:prSet/>
      <dgm:spPr/>
      <dgm:t>
        <a:bodyPr/>
        <a:lstStyle/>
        <a:p>
          <a:endParaRPr lang="de-DE"/>
        </a:p>
      </dgm:t>
    </dgm:pt>
    <dgm:pt modelId="{445B2436-57B2-2E48-BD97-961EBB0122B3}" type="sibTrans" cxnId="{AFA0CC44-2D24-5B48-8703-053AAAC2DF3D}">
      <dgm:prSet/>
      <dgm:spPr/>
      <dgm:t>
        <a:bodyPr/>
        <a:lstStyle/>
        <a:p>
          <a:endParaRPr lang="de-DE"/>
        </a:p>
      </dgm:t>
    </dgm:pt>
    <dgm:pt modelId="{CA58D386-09D6-FB43-AC70-9B06EE06F875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 err="1"/>
            <a:t>Removal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biological</a:t>
          </a:r>
          <a:r>
            <a:rPr lang="de-DE" dirty="0"/>
            <a:t> </a:t>
          </a:r>
          <a:r>
            <a:rPr lang="de-DE" dirty="0" err="1"/>
            <a:t>contamination</a:t>
          </a:r>
          <a:endParaRPr lang="de-DE" dirty="0"/>
        </a:p>
      </dgm:t>
    </dgm:pt>
    <dgm:pt modelId="{BE719142-0B0B-C146-85E3-EBA86C377173}" type="parTrans" cxnId="{D1E872DB-691F-674D-85B3-3E3FBB6EBD9E}">
      <dgm:prSet/>
      <dgm:spPr/>
      <dgm:t>
        <a:bodyPr/>
        <a:lstStyle/>
        <a:p>
          <a:endParaRPr lang="de-DE"/>
        </a:p>
      </dgm:t>
    </dgm:pt>
    <dgm:pt modelId="{94C5A311-DCD9-754E-B4E6-55043007D3B1}" type="sibTrans" cxnId="{D1E872DB-691F-674D-85B3-3E3FBB6EBD9E}">
      <dgm:prSet/>
      <dgm:spPr/>
      <dgm:t>
        <a:bodyPr/>
        <a:lstStyle/>
        <a:p>
          <a:endParaRPr lang="de-DE"/>
        </a:p>
      </dgm:t>
    </dgm:pt>
    <dgm:pt modelId="{B8A29CCA-CC50-284F-A9B2-BBE1F3FC1085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Protein </a:t>
          </a:r>
          <a:r>
            <a:rPr lang="de-DE" dirty="0" err="1"/>
            <a:t>homology</a:t>
          </a:r>
          <a:r>
            <a:rPr lang="de-DE" dirty="0"/>
            <a:t> </a:t>
          </a:r>
          <a:r>
            <a:rPr lang="de-DE" dirty="0" err="1"/>
            <a:t>prediction</a:t>
          </a:r>
          <a:endParaRPr lang="de-DE" dirty="0"/>
        </a:p>
      </dgm:t>
    </dgm:pt>
    <dgm:pt modelId="{01FAAC98-E874-504C-8A27-56D040715F8E}" type="parTrans" cxnId="{D532F9F3-D895-4E4B-A2CA-C0D21838B981}">
      <dgm:prSet/>
      <dgm:spPr/>
      <dgm:t>
        <a:bodyPr/>
        <a:lstStyle/>
        <a:p>
          <a:endParaRPr lang="de-DE"/>
        </a:p>
      </dgm:t>
    </dgm:pt>
    <dgm:pt modelId="{B502BBFB-C75D-7948-88B0-E22AAF7FB65E}" type="sibTrans" cxnId="{D532F9F3-D895-4E4B-A2CA-C0D21838B981}">
      <dgm:prSet/>
      <dgm:spPr/>
      <dgm:t>
        <a:bodyPr/>
        <a:lstStyle/>
        <a:p>
          <a:endParaRPr lang="de-DE"/>
        </a:p>
      </dgm:t>
    </dgm:pt>
    <dgm:pt modelId="{9EF159D4-4945-6E4B-BADD-974E5837F675}" type="pres">
      <dgm:prSet presAssocID="{0E7BC3C6-92E7-A14B-B0DD-A8B4FF9A4F11}" presName="Name0" presStyleCnt="0">
        <dgm:presLayoutVars>
          <dgm:dir/>
          <dgm:animLvl val="lvl"/>
          <dgm:resizeHandles val="exact"/>
        </dgm:presLayoutVars>
      </dgm:prSet>
      <dgm:spPr/>
    </dgm:pt>
    <dgm:pt modelId="{A30E39AA-E5CE-9C4B-9C1E-6827AEFCA68F}" type="pres">
      <dgm:prSet presAssocID="{FF93BD82-61A0-DE49-A08F-752A414168C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FF610E2-C981-A042-94F2-A0BE9A835FB6}" type="pres">
      <dgm:prSet presAssocID="{5645BCF1-2059-2643-AF25-68339274EAD9}" presName="parTxOnlySpace" presStyleCnt="0"/>
      <dgm:spPr/>
    </dgm:pt>
    <dgm:pt modelId="{EBC235D5-9F7D-ED45-8D09-93B4B0317BC5}" type="pres">
      <dgm:prSet presAssocID="{0A3A3330-9C0A-D444-81FF-8FC09A08931B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BC74D95-BC11-634C-879F-6989645EFA3A}" type="pres">
      <dgm:prSet presAssocID="{824AFFA3-9CFA-D44C-98F9-553271559341}" presName="parTxOnlySpace" presStyleCnt="0"/>
      <dgm:spPr/>
    </dgm:pt>
    <dgm:pt modelId="{99FF4E67-D088-2248-8FAB-B485A4B690ED}" type="pres">
      <dgm:prSet presAssocID="{FE138B46-47D3-D640-BAFC-356EFC15446E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4A85105-D691-F047-A397-C3170D3956B6}" type="pres">
      <dgm:prSet presAssocID="{3033E02D-2D81-0B48-91E3-722C0206EF87}" presName="parTxOnlySpace" presStyleCnt="0"/>
      <dgm:spPr/>
    </dgm:pt>
    <dgm:pt modelId="{9536831E-E229-1048-BBF7-9AF282241A2F}" type="pres">
      <dgm:prSet presAssocID="{3B125280-6343-1A4D-960A-195D65C366C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EB18DED-DE33-BF4D-8395-97BEA97CE013}" type="pres">
      <dgm:prSet presAssocID="{445B2436-57B2-2E48-BD97-961EBB0122B3}" presName="parTxOnlySpace" presStyleCnt="0"/>
      <dgm:spPr/>
    </dgm:pt>
    <dgm:pt modelId="{ECE97A00-4525-0F4A-9B89-533C537DF680}" type="pres">
      <dgm:prSet presAssocID="{CA58D386-09D6-FB43-AC70-9B06EE06F875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A44ECCC-7E53-4948-A20D-46F4431BFC7F}" type="pres">
      <dgm:prSet presAssocID="{94C5A311-DCD9-754E-B4E6-55043007D3B1}" presName="parTxOnlySpace" presStyleCnt="0"/>
      <dgm:spPr/>
    </dgm:pt>
    <dgm:pt modelId="{FB2607E5-D440-3147-96FF-5ADF66F4DBD3}" type="pres">
      <dgm:prSet presAssocID="{B8A29CCA-CC50-284F-A9B2-BBE1F3FC108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54ECE23-1F92-5946-8E23-FBD26BF2F012}" type="presOf" srcId="{0A3A3330-9C0A-D444-81FF-8FC09A08931B}" destId="{EBC235D5-9F7D-ED45-8D09-93B4B0317BC5}" srcOrd="0" destOrd="0" presId="urn:microsoft.com/office/officeart/2005/8/layout/chevron1"/>
    <dgm:cxn modelId="{B3F1BA25-E587-D149-AEAC-FA74E0D37D69}" type="presOf" srcId="{CA58D386-09D6-FB43-AC70-9B06EE06F875}" destId="{ECE97A00-4525-0F4A-9B89-533C537DF680}" srcOrd="0" destOrd="0" presId="urn:microsoft.com/office/officeart/2005/8/layout/chevron1"/>
    <dgm:cxn modelId="{4051B638-D07D-EA41-9C7C-8D6AAB0B050F}" srcId="{0E7BC3C6-92E7-A14B-B0DD-A8B4FF9A4F11}" destId="{FF93BD82-61A0-DE49-A08F-752A414168CE}" srcOrd="0" destOrd="0" parTransId="{7985035D-027A-C943-87B5-FE84B2A25270}" sibTransId="{5645BCF1-2059-2643-AF25-68339274EAD9}"/>
    <dgm:cxn modelId="{8563BD3D-438F-814E-95AC-D8B5E1F934BF}" type="presOf" srcId="{FE138B46-47D3-D640-BAFC-356EFC15446E}" destId="{99FF4E67-D088-2248-8FAB-B485A4B690ED}" srcOrd="0" destOrd="0" presId="urn:microsoft.com/office/officeart/2005/8/layout/chevron1"/>
    <dgm:cxn modelId="{AFA0CC44-2D24-5B48-8703-053AAAC2DF3D}" srcId="{0E7BC3C6-92E7-A14B-B0DD-A8B4FF9A4F11}" destId="{3B125280-6343-1A4D-960A-195D65C366CE}" srcOrd="3" destOrd="0" parTransId="{EA07ED50-0126-A04E-B79A-374386818E40}" sibTransId="{445B2436-57B2-2E48-BD97-961EBB0122B3}"/>
    <dgm:cxn modelId="{8CB6A15C-B579-4C48-A80E-176A484820FE}" type="presOf" srcId="{3B125280-6343-1A4D-960A-195D65C366CE}" destId="{9536831E-E229-1048-BBF7-9AF282241A2F}" srcOrd="0" destOrd="0" presId="urn:microsoft.com/office/officeart/2005/8/layout/chevron1"/>
    <dgm:cxn modelId="{5CC5FC91-1134-AF4E-A36A-6C5952ED9AD6}" type="presOf" srcId="{0E7BC3C6-92E7-A14B-B0DD-A8B4FF9A4F11}" destId="{9EF159D4-4945-6E4B-BADD-974E5837F675}" srcOrd="0" destOrd="0" presId="urn:microsoft.com/office/officeart/2005/8/layout/chevron1"/>
    <dgm:cxn modelId="{8CB7BE96-058E-2A43-AEA1-A281F044FC60}" srcId="{0E7BC3C6-92E7-A14B-B0DD-A8B4FF9A4F11}" destId="{0A3A3330-9C0A-D444-81FF-8FC09A08931B}" srcOrd="1" destOrd="0" parTransId="{1C17326B-6371-0244-ADFB-006F96832B6D}" sibTransId="{824AFFA3-9CFA-D44C-98F9-553271559341}"/>
    <dgm:cxn modelId="{75504FA9-B1C2-9646-B7DD-AA1E03F45C43}" type="presOf" srcId="{FF93BD82-61A0-DE49-A08F-752A414168CE}" destId="{A30E39AA-E5CE-9C4B-9C1E-6827AEFCA68F}" srcOrd="0" destOrd="0" presId="urn:microsoft.com/office/officeart/2005/8/layout/chevron1"/>
    <dgm:cxn modelId="{ABC685AC-7ACC-BE48-AACF-C25A0A412E75}" type="presOf" srcId="{B8A29CCA-CC50-284F-A9B2-BBE1F3FC1085}" destId="{FB2607E5-D440-3147-96FF-5ADF66F4DBD3}" srcOrd="0" destOrd="0" presId="urn:microsoft.com/office/officeart/2005/8/layout/chevron1"/>
    <dgm:cxn modelId="{D1E872DB-691F-674D-85B3-3E3FBB6EBD9E}" srcId="{0E7BC3C6-92E7-A14B-B0DD-A8B4FF9A4F11}" destId="{CA58D386-09D6-FB43-AC70-9B06EE06F875}" srcOrd="4" destOrd="0" parTransId="{BE719142-0B0B-C146-85E3-EBA86C377173}" sibTransId="{94C5A311-DCD9-754E-B4E6-55043007D3B1}"/>
    <dgm:cxn modelId="{7EA485EC-A45A-5C45-8647-9C5D14CE57B1}" srcId="{0E7BC3C6-92E7-A14B-B0DD-A8B4FF9A4F11}" destId="{FE138B46-47D3-D640-BAFC-356EFC15446E}" srcOrd="2" destOrd="0" parTransId="{F3AC897C-4D7A-D74C-85A4-4CC928156728}" sibTransId="{3033E02D-2D81-0B48-91E3-722C0206EF87}"/>
    <dgm:cxn modelId="{D532F9F3-D895-4E4B-A2CA-C0D21838B981}" srcId="{0E7BC3C6-92E7-A14B-B0DD-A8B4FF9A4F11}" destId="{B8A29CCA-CC50-284F-A9B2-BBE1F3FC1085}" srcOrd="5" destOrd="0" parTransId="{01FAAC98-E874-504C-8A27-56D040715F8E}" sibTransId="{B502BBFB-C75D-7948-88B0-E22AAF7FB65E}"/>
    <dgm:cxn modelId="{E0111A34-ECA8-F148-8A0F-8C7C631223A9}" type="presParOf" srcId="{9EF159D4-4945-6E4B-BADD-974E5837F675}" destId="{A30E39AA-E5CE-9C4B-9C1E-6827AEFCA68F}" srcOrd="0" destOrd="0" presId="urn:microsoft.com/office/officeart/2005/8/layout/chevron1"/>
    <dgm:cxn modelId="{C3ACE1F8-6D44-4A42-909B-B45D1BEC9592}" type="presParOf" srcId="{9EF159D4-4945-6E4B-BADD-974E5837F675}" destId="{1FF610E2-C981-A042-94F2-A0BE9A835FB6}" srcOrd="1" destOrd="0" presId="urn:microsoft.com/office/officeart/2005/8/layout/chevron1"/>
    <dgm:cxn modelId="{4C4CE7BE-F0A9-354A-BC6A-BD926EF2FC58}" type="presParOf" srcId="{9EF159D4-4945-6E4B-BADD-974E5837F675}" destId="{EBC235D5-9F7D-ED45-8D09-93B4B0317BC5}" srcOrd="2" destOrd="0" presId="urn:microsoft.com/office/officeart/2005/8/layout/chevron1"/>
    <dgm:cxn modelId="{AD5F67F8-8B4C-2F4B-83A4-DE590C9DB6A1}" type="presParOf" srcId="{9EF159D4-4945-6E4B-BADD-974E5837F675}" destId="{2BC74D95-BC11-634C-879F-6989645EFA3A}" srcOrd="3" destOrd="0" presId="urn:microsoft.com/office/officeart/2005/8/layout/chevron1"/>
    <dgm:cxn modelId="{0E7713EF-6247-5B48-850C-CEFA6A86B48E}" type="presParOf" srcId="{9EF159D4-4945-6E4B-BADD-974E5837F675}" destId="{99FF4E67-D088-2248-8FAB-B485A4B690ED}" srcOrd="4" destOrd="0" presId="urn:microsoft.com/office/officeart/2005/8/layout/chevron1"/>
    <dgm:cxn modelId="{E96908FC-919D-2D4C-B9BD-F32C2B263CF4}" type="presParOf" srcId="{9EF159D4-4945-6E4B-BADD-974E5837F675}" destId="{24A85105-D691-F047-A397-C3170D3956B6}" srcOrd="5" destOrd="0" presId="urn:microsoft.com/office/officeart/2005/8/layout/chevron1"/>
    <dgm:cxn modelId="{FB564F50-71EA-1145-8F10-BBB58195E8E8}" type="presParOf" srcId="{9EF159D4-4945-6E4B-BADD-974E5837F675}" destId="{9536831E-E229-1048-BBF7-9AF282241A2F}" srcOrd="6" destOrd="0" presId="urn:microsoft.com/office/officeart/2005/8/layout/chevron1"/>
    <dgm:cxn modelId="{855EC2E6-B4DD-F843-AAF0-E727893C8C52}" type="presParOf" srcId="{9EF159D4-4945-6E4B-BADD-974E5837F675}" destId="{CEB18DED-DE33-BF4D-8395-97BEA97CE013}" srcOrd="7" destOrd="0" presId="urn:microsoft.com/office/officeart/2005/8/layout/chevron1"/>
    <dgm:cxn modelId="{4E53C789-D8F2-CE43-AB96-B5DC5E1BB6C8}" type="presParOf" srcId="{9EF159D4-4945-6E4B-BADD-974E5837F675}" destId="{ECE97A00-4525-0F4A-9B89-533C537DF680}" srcOrd="8" destOrd="0" presId="urn:microsoft.com/office/officeart/2005/8/layout/chevron1"/>
    <dgm:cxn modelId="{E50C72C5-36E6-9B4E-9C4F-34A5235A916B}" type="presParOf" srcId="{9EF159D4-4945-6E4B-BADD-974E5837F675}" destId="{8A44ECCC-7E53-4948-A20D-46F4431BFC7F}" srcOrd="9" destOrd="0" presId="urn:microsoft.com/office/officeart/2005/8/layout/chevron1"/>
    <dgm:cxn modelId="{413C0C4D-CCA2-3445-AB70-FFF0A3BEE66D}" type="presParOf" srcId="{9EF159D4-4945-6E4B-BADD-974E5837F675}" destId="{FB2607E5-D440-3147-96FF-5ADF66F4DBD3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7BC3C6-92E7-A14B-B0DD-A8B4FF9A4F11}" type="doc">
      <dgm:prSet loTypeId="urn:microsoft.com/office/officeart/2005/8/layout/chevron1" loCatId="" qsTypeId="urn:microsoft.com/office/officeart/2005/8/quickstyle/simple1" qsCatId="simple" csTypeId="urn:microsoft.com/office/officeart/2005/8/colors/accent5_1" csCatId="accent5" phldr="1"/>
      <dgm:spPr/>
    </dgm:pt>
    <dgm:pt modelId="{FF93BD82-61A0-DE49-A08F-752A414168CE}">
      <dgm:prSet phldrT="[Text]"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dirty="0"/>
            <a:t>Reads </a:t>
          </a:r>
          <a:r>
            <a:rPr lang="de-DE" dirty="0" err="1"/>
            <a:t>quality</a:t>
          </a:r>
          <a:r>
            <a:rPr lang="de-DE" dirty="0"/>
            <a:t> </a:t>
          </a:r>
          <a:r>
            <a:rPr lang="de-DE" dirty="0" err="1"/>
            <a:t>assessment</a:t>
          </a:r>
          <a:r>
            <a:rPr lang="de-DE" dirty="0"/>
            <a:t> &amp; </a:t>
          </a:r>
          <a:r>
            <a:rPr lang="de-DE" dirty="0" err="1"/>
            <a:t>trimming</a:t>
          </a:r>
          <a:endParaRPr lang="de-DE" dirty="0"/>
        </a:p>
      </dgm:t>
    </dgm:pt>
    <dgm:pt modelId="{7985035D-027A-C943-87B5-FE84B2A25270}" type="parTrans" cxnId="{4051B638-D07D-EA41-9C7C-8D6AAB0B050F}">
      <dgm:prSet/>
      <dgm:spPr/>
      <dgm:t>
        <a:bodyPr/>
        <a:lstStyle/>
        <a:p>
          <a:endParaRPr lang="de-DE"/>
        </a:p>
      </dgm:t>
    </dgm:pt>
    <dgm:pt modelId="{5645BCF1-2059-2643-AF25-68339274EAD9}" type="sibTrans" cxnId="{4051B638-D07D-EA41-9C7C-8D6AAB0B050F}">
      <dgm:prSet/>
      <dgm:spPr/>
      <dgm:t>
        <a:bodyPr/>
        <a:lstStyle/>
        <a:p>
          <a:endParaRPr lang="de-DE"/>
        </a:p>
      </dgm:t>
    </dgm:pt>
    <dgm:pt modelId="{0A3A3330-9C0A-D444-81FF-8FC09A08931B}">
      <dgm:prSet phldrT="[Text]"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dirty="0" err="1"/>
            <a:t>Transcriptome</a:t>
          </a:r>
          <a:r>
            <a:rPr lang="de-DE" dirty="0"/>
            <a:t> </a:t>
          </a:r>
          <a:r>
            <a:rPr lang="de-DE" i="1" dirty="0"/>
            <a:t>de </a:t>
          </a:r>
          <a:r>
            <a:rPr lang="de-DE" i="1" dirty="0" err="1"/>
            <a:t>novo</a:t>
          </a:r>
          <a:r>
            <a:rPr lang="de-DE" i="1" dirty="0"/>
            <a:t> </a:t>
          </a:r>
          <a:r>
            <a:rPr lang="de-DE" i="0" dirty="0" err="1"/>
            <a:t>assembly</a:t>
          </a:r>
          <a:endParaRPr lang="de-DE" dirty="0"/>
        </a:p>
      </dgm:t>
    </dgm:pt>
    <dgm:pt modelId="{1C17326B-6371-0244-ADFB-006F96832B6D}" type="parTrans" cxnId="{8CB7BE96-058E-2A43-AEA1-A281F044FC60}">
      <dgm:prSet/>
      <dgm:spPr/>
      <dgm:t>
        <a:bodyPr/>
        <a:lstStyle/>
        <a:p>
          <a:endParaRPr lang="de-DE"/>
        </a:p>
      </dgm:t>
    </dgm:pt>
    <dgm:pt modelId="{824AFFA3-9CFA-D44C-98F9-553271559341}" type="sibTrans" cxnId="{8CB7BE96-058E-2A43-AEA1-A281F044FC60}">
      <dgm:prSet/>
      <dgm:spPr/>
      <dgm:t>
        <a:bodyPr/>
        <a:lstStyle/>
        <a:p>
          <a:endParaRPr lang="de-DE"/>
        </a:p>
      </dgm:t>
    </dgm:pt>
    <dgm:pt modelId="{FE138B46-47D3-D640-BAFC-356EFC15446E}">
      <dgm:prSet phldrT="[Text]"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dirty="0" err="1"/>
            <a:t>Transcriptome</a:t>
          </a:r>
          <a:r>
            <a:rPr lang="de-DE" dirty="0"/>
            <a:t> </a:t>
          </a:r>
          <a:r>
            <a:rPr lang="de-DE" dirty="0" err="1"/>
            <a:t>assembly</a:t>
          </a:r>
          <a:r>
            <a:rPr lang="de-DE" dirty="0"/>
            <a:t> </a:t>
          </a:r>
          <a:r>
            <a:rPr lang="de-DE" dirty="0" err="1"/>
            <a:t>evaluation</a:t>
          </a:r>
          <a:endParaRPr lang="de-DE" dirty="0"/>
        </a:p>
      </dgm:t>
    </dgm:pt>
    <dgm:pt modelId="{F3AC897C-4D7A-D74C-85A4-4CC928156728}" type="parTrans" cxnId="{7EA485EC-A45A-5C45-8647-9C5D14CE57B1}">
      <dgm:prSet/>
      <dgm:spPr/>
      <dgm:t>
        <a:bodyPr/>
        <a:lstStyle/>
        <a:p>
          <a:endParaRPr lang="de-DE"/>
        </a:p>
      </dgm:t>
    </dgm:pt>
    <dgm:pt modelId="{3033E02D-2D81-0B48-91E3-722C0206EF87}" type="sibTrans" cxnId="{7EA485EC-A45A-5C45-8647-9C5D14CE57B1}">
      <dgm:prSet/>
      <dgm:spPr/>
      <dgm:t>
        <a:bodyPr/>
        <a:lstStyle/>
        <a:p>
          <a:endParaRPr lang="de-DE"/>
        </a:p>
      </dgm:t>
    </dgm:pt>
    <dgm:pt modelId="{3B125280-6343-1A4D-960A-195D65C366CE}">
      <dgm:prSet/>
      <dgm:spPr>
        <a:solidFill>
          <a:srgbClr val="E2F0D9">
            <a:alpha val="69804"/>
          </a:srgbClr>
        </a:solidFill>
      </dgm:spPr>
      <dgm:t>
        <a:bodyPr/>
        <a:lstStyle/>
        <a:p>
          <a:r>
            <a:rPr lang="de-DE" dirty="0" err="1"/>
            <a:t>Identification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protein-</a:t>
          </a:r>
          <a:r>
            <a:rPr lang="de-DE" dirty="0" err="1"/>
            <a:t>coding</a:t>
          </a:r>
          <a:r>
            <a:rPr lang="de-DE" dirty="0"/>
            <a:t> </a:t>
          </a:r>
          <a:r>
            <a:rPr lang="de-DE" dirty="0" err="1"/>
            <a:t>sequences</a:t>
          </a:r>
          <a:endParaRPr lang="de-DE" dirty="0"/>
        </a:p>
      </dgm:t>
    </dgm:pt>
    <dgm:pt modelId="{EA07ED50-0126-A04E-B79A-374386818E40}" type="parTrans" cxnId="{AFA0CC44-2D24-5B48-8703-053AAAC2DF3D}">
      <dgm:prSet/>
      <dgm:spPr/>
      <dgm:t>
        <a:bodyPr/>
        <a:lstStyle/>
        <a:p>
          <a:endParaRPr lang="de-DE"/>
        </a:p>
      </dgm:t>
    </dgm:pt>
    <dgm:pt modelId="{445B2436-57B2-2E48-BD97-961EBB0122B3}" type="sibTrans" cxnId="{AFA0CC44-2D24-5B48-8703-053AAAC2DF3D}">
      <dgm:prSet/>
      <dgm:spPr/>
      <dgm:t>
        <a:bodyPr/>
        <a:lstStyle/>
        <a:p>
          <a:endParaRPr lang="de-DE"/>
        </a:p>
      </dgm:t>
    </dgm:pt>
    <dgm:pt modelId="{CA58D386-09D6-FB43-AC70-9B06EE06F875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de-DE" dirty="0" err="1"/>
            <a:t>Removal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biological</a:t>
          </a:r>
          <a:r>
            <a:rPr lang="de-DE" dirty="0"/>
            <a:t> </a:t>
          </a:r>
          <a:r>
            <a:rPr lang="de-DE" dirty="0" err="1"/>
            <a:t>contamination</a:t>
          </a:r>
          <a:endParaRPr lang="de-DE" dirty="0"/>
        </a:p>
      </dgm:t>
    </dgm:pt>
    <dgm:pt modelId="{BE719142-0B0B-C146-85E3-EBA86C377173}" type="parTrans" cxnId="{D1E872DB-691F-674D-85B3-3E3FBB6EBD9E}">
      <dgm:prSet/>
      <dgm:spPr/>
      <dgm:t>
        <a:bodyPr/>
        <a:lstStyle/>
        <a:p>
          <a:endParaRPr lang="de-DE"/>
        </a:p>
      </dgm:t>
    </dgm:pt>
    <dgm:pt modelId="{94C5A311-DCD9-754E-B4E6-55043007D3B1}" type="sibTrans" cxnId="{D1E872DB-691F-674D-85B3-3E3FBB6EBD9E}">
      <dgm:prSet/>
      <dgm:spPr/>
      <dgm:t>
        <a:bodyPr/>
        <a:lstStyle/>
        <a:p>
          <a:endParaRPr lang="de-DE"/>
        </a:p>
      </dgm:t>
    </dgm:pt>
    <dgm:pt modelId="{B8A29CCA-CC50-284F-A9B2-BBE1F3FC1085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Protein </a:t>
          </a:r>
          <a:r>
            <a:rPr lang="de-DE" dirty="0" err="1"/>
            <a:t>homology</a:t>
          </a:r>
          <a:r>
            <a:rPr lang="de-DE" dirty="0"/>
            <a:t> </a:t>
          </a:r>
          <a:r>
            <a:rPr lang="de-DE" dirty="0" err="1"/>
            <a:t>prediction</a:t>
          </a:r>
          <a:endParaRPr lang="de-DE" dirty="0"/>
        </a:p>
      </dgm:t>
    </dgm:pt>
    <dgm:pt modelId="{01FAAC98-E874-504C-8A27-56D040715F8E}" type="parTrans" cxnId="{D532F9F3-D895-4E4B-A2CA-C0D21838B981}">
      <dgm:prSet/>
      <dgm:spPr/>
      <dgm:t>
        <a:bodyPr/>
        <a:lstStyle/>
        <a:p>
          <a:endParaRPr lang="de-DE"/>
        </a:p>
      </dgm:t>
    </dgm:pt>
    <dgm:pt modelId="{B502BBFB-C75D-7948-88B0-E22AAF7FB65E}" type="sibTrans" cxnId="{D532F9F3-D895-4E4B-A2CA-C0D21838B981}">
      <dgm:prSet/>
      <dgm:spPr/>
      <dgm:t>
        <a:bodyPr/>
        <a:lstStyle/>
        <a:p>
          <a:endParaRPr lang="de-DE"/>
        </a:p>
      </dgm:t>
    </dgm:pt>
    <dgm:pt modelId="{9EF159D4-4945-6E4B-BADD-974E5837F675}" type="pres">
      <dgm:prSet presAssocID="{0E7BC3C6-92E7-A14B-B0DD-A8B4FF9A4F11}" presName="Name0" presStyleCnt="0">
        <dgm:presLayoutVars>
          <dgm:dir/>
          <dgm:animLvl val="lvl"/>
          <dgm:resizeHandles val="exact"/>
        </dgm:presLayoutVars>
      </dgm:prSet>
      <dgm:spPr/>
    </dgm:pt>
    <dgm:pt modelId="{A30E39AA-E5CE-9C4B-9C1E-6827AEFCA68F}" type="pres">
      <dgm:prSet presAssocID="{FF93BD82-61A0-DE49-A08F-752A414168C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FF610E2-C981-A042-94F2-A0BE9A835FB6}" type="pres">
      <dgm:prSet presAssocID="{5645BCF1-2059-2643-AF25-68339274EAD9}" presName="parTxOnlySpace" presStyleCnt="0"/>
      <dgm:spPr/>
    </dgm:pt>
    <dgm:pt modelId="{EBC235D5-9F7D-ED45-8D09-93B4B0317BC5}" type="pres">
      <dgm:prSet presAssocID="{0A3A3330-9C0A-D444-81FF-8FC09A08931B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BC74D95-BC11-634C-879F-6989645EFA3A}" type="pres">
      <dgm:prSet presAssocID="{824AFFA3-9CFA-D44C-98F9-553271559341}" presName="parTxOnlySpace" presStyleCnt="0"/>
      <dgm:spPr/>
    </dgm:pt>
    <dgm:pt modelId="{99FF4E67-D088-2248-8FAB-B485A4B690ED}" type="pres">
      <dgm:prSet presAssocID="{FE138B46-47D3-D640-BAFC-356EFC15446E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4A85105-D691-F047-A397-C3170D3956B6}" type="pres">
      <dgm:prSet presAssocID="{3033E02D-2D81-0B48-91E3-722C0206EF87}" presName="parTxOnlySpace" presStyleCnt="0"/>
      <dgm:spPr/>
    </dgm:pt>
    <dgm:pt modelId="{9536831E-E229-1048-BBF7-9AF282241A2F}" type="pres">
      <dgm:prSet presAssocID="{3B125280-6343-1A4D-960A-195D65C366C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EB18DED-DE33-BF4D-8395-97BEA97CE013}" type="pres">
      <dgm:prSet presAssocID="{445B2436-57B2-2E48-BD97-961EBB0122B3}" presName="parTxOnlySpace" presStyleCnt="0"/>
      <dgm:spPr/>
    </dgm:pt>
    <dgm:pt modelId="{ECE97A00-4525-0F4A-9B89-533C537DF680}" type="pres">
      <dgm:prSet presAssocID="{CA58D386-09D6-FB43-AC70-9B06EE06F875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A44ECCC-7E53-4948-A20D-46F4431BFC7F}" type="pres">
      <dgm:prSet presAssocID="{94C5A311-DCD9-754E-B4E6-55043007D3B1}" presName="parTxOnlySpace" presStyleCnt="0"/>
      <dgm:spPr/>
    </dgm:pt>
    <dgm:pt modelId="{FB2607E5-D440-3147-96FF-5ADF66F4DBD3}" type="pres">
      <dgm:prSet presAssocID="{B8A29CCA-CC50-284F-A9B2-BBE1F3FC108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54ECE23-1F92-5946-8E23-FBD26BF2F012}" type="presOf" srcId="{0A3A3330-9C0A-D444-81FF-8FC09A08931B}" destId="{EBC235D5-9F7D-ED45-8D09-93B4B0317BC5}" srcOrd="0" destOrd="0" presId="urn:microsoft.com/office/officeart/2005/8/layout/chevron1"/>
    <dgm:cxn modelId="{B3F1BA25-E587-D149-AEAC-FA74E0D37D69}" type="presOf" srcId="{CA58D386-09D6-FB43-AC70-9B06EE06F875}" destId="{ECE97A00-4525-0F4A-9B89-533C537DF680}" srcOrd="0" destOrd="0" presId="urn:microsoft.com/office/officeart/2005/8/layout/chevron1"/>
    <dgm:cxn modelId="{4051B638-D07D-EA41-9C7C-8D6AAB0B050F}" srcId="{0E7BC3C6-92E7-A14B-B0DD-A8B4FF9A4F11}" destId="{FF93BD82-61A0-DE49-A08F-752A414168CE}" srcOrd="0" destOrd="0" parTransId="{7985035D-027A-C943-87B5-FE84B2A25270}" sibTransId="{5645BCF1-2059-2643-AF25-68339274EAD9}"/>
    <dgm:cxn modelId="{8563BD3D-438F-814E-95AC-D8B5E1F934BF}" type="presOf" srcId="{FE138B46-47D3-D640-BAFC-356EFC15446E}" destId="{99FF4E67-D088-2248-8FAB-B485A4B690ED}" srcOrd="0" destOrd="0" presId="urn:microsoft.com/office/officeart/2005/8/layout/chevron1"/>
    <dgm:cxn modelId="{AFA0CC44-2D24-5B48-8703-053AAAC2DF3D}" srcId="{0E7BC3C6-92E7-A14B-B0DD-A8B4FF9A4F11}" destId="{3B125280-6343-1A4D-960A-195D65C366CE}" srcOrd="3" destOrd="0" parTransId="{EA07ED50-0126-A04E-B79A-374386818E40}" sibTransId="{445B2436-57B2-2E48-BD97-961EBB0122B3}"/>
    <dgm:cxn modelId="{8CB6A15C-B579-4C48-A80E-176A484820FE}" type="presOf" srcId="{3B125280-6343-1A4D-960A-195D65C366CE}" destId="{9536831E-E229-1048-BBF7-9AF282241A2F}" srcOrd="0" destOrd="0" presId="urn:microsoft.com/office/officeart/2005/8/layout/chevron1"/>
    <dgm:cxn modelId="{5CC5FC91-1134-AF4E-A36A-6C5952ED9AD6}" type="presOf" srcId="{0E7BC3C6-92E7-A14B-B0DD-A8B4FF9A4F11}" destId="{9EF159D4-4945-6E4B-BADD-974E5837F675}" srcOrd="0" destOrd="0" presId="urn:microsoft.com/office/officeart/2005/8/layout/chevron1"/>
    <dgm:cxn modelId="{8CB7BE96-058E-2A43-AEA1-A281F044FC60}" srcId="{0E7BC3C6-92E7-A14B-B0DD-A8B4FF9A4F11}" destId="{0A3A3330-9C0A-D444-81FF-8FC09A08931B}" srcOrd="1" destOrd="0" parTransId="{1C17326B-6371-0244-ADFB-006F96832B6D}" sibTransId="{824AFFA3-9CFA-D44C-98F9-553271559341}"/>
    <dgm:cxn modelId="{75504FA9-B1C2-9646-B7DD-AA1E03F45C43}" type="presOf" srcId="{FF93BD82-61A0-DE49-A08F-752A414168CE}" destId="{A30E39AA-E5CE-9C4B-9C1E-6827AEFCA68F}" srcOrd="0" destOrd="0" presId="urn:microsoft.com/office/officeart/2005/8/layout/chevron1"/>
    <dgm:cxn modelId="{ABC685AC-7ACC-BE48-AACF-C25A0A412E75}" type="presOf" srcId="{B8A29CCA-CC50-284F-A9B2-BBE1F3FC1085}" destId="{FB2607E5-D440-3147-96FF-5ADF66F4DBD3}" srcOrd="0" destOrd="0" presId="urn:microsoft.com/office/officeart/2005/8/layout/chevron1"/>
    <dgm:cxn modelId="{D1E872DB-691F-674D-85B3-3E3FBB6EBD9E}" srcId="{0E7BC3C6-92E7-A14B-B0DD-A8B4FF9A4F11}" destId="{CA58D386-09D6-FB43-AC70-9B06EE06F875}" srcOrd="4" destOrd="0" parTransId="{BE719142-0B0B-C146-85E3-EBA86C377173}" sibTransId="{94C5A311-DCD9-754E-B4E6-55043007D3B1}"/>
    <dgm:cxn modelId="{7EA485EC-A45A-5C45-8647-9C5D14CE57B1}" srcId="{0E7BC3C6-92E7-A14B-B0DD-A8B4FF9A4F11}" destId="{FE138B46-47D3-D640-BAFC-356EFC15446E}" srcOrd="2" destOrd="0" parTransId="{F3AC897C-4D7A-D74C-85A4-4CC928156728}" sibTransId="{3033E02D-2D81-0B48-91E3-722C0206EF87}"/>
    <dgm:cxn modelId="{D532F9F3-D895-4E4B-A2CA-C0D21838B981}" srcId="{0E7BC3C6-92E7-A14B-B0DD-A8B4FF9A4F11}" destId="{B8A29CCA-CC50-284F-A9B2-BBE1F3FC1085}" srcOrd="5" destOrd="0" parTransId="{01FAAC98-E874-504C-8A27-56D040715F8E}" sibTransId="{B502BBFB-C75D-7948-88B0-E22AAF7FB65E}"/>
    <dgm:cxn modelId="{E0111A34-ECA8-F148-8A0F-8C7C631223A9}" type="presParOf" srcId="{9EF159D4-4945-6E4B-BADD-974E5837F675}" destId="{A30E39AA-E5CE-9C4B-9C1E-6827AEFCA68F}" srcOrd="0" destOrd="0" presId="urn:microsoft.com/office/officeart/2005/8/layout/chevron1"/>
    <dgm:cxn modelId="{C3ACE1F8-6D44-4A42-909B-B45D1BEC9592}" type="presParOf" srcId="{9EF159D4-4945-6E4B-BADD-974E5837F675}" destId="{1FF610E2-C981-A042-94F2-A0BE9A835FB6}" srcOrd="1" destOrd="0" presId="urn:microsoft.com/office/officeart/2005/8/layout/chevron1"/>
    <dgm:cxn modelId="{4C4CE7BE-F0A9-354A-BC6A-BD926EF2FC58}" type="presParOf" srcId="{9EF159D4-4945-6E4B-BADD-974E5837F675}" destId="{EBC235D5-9F7D-ED45-8D09-93B4B0317BC5}" srcOrd="2" destOrd="0" presId="urn:microsoft.com/office/officeart/2005/8/layout/chevron1"/>
    <dgm:cxn modelId="{AD5F67F8-8B4C-2F4B-83A4-DE590C9DB6A1}" type="presParOf" srcId="{9EF159D4-4945-6E4B-BADD-974E5837F675}" destId="{2BC74D95-BC11-634C-879F-6989645EFA3A}" srcOrd="3" destOrd="0" presId="urn:microsoft.com/office/officeart/2005/8/layout/chevron1"/>
    <dgm:cxn modelId="{0E7713EF-6247-5B48-850C-CEFA6A86B48E}" type="presParOf" srcId="{9EF159D4-4945-6E4B-BADD-974E5837F675}" destId="{99FF4E67-D088-2248-8FAB-B485A4B690ED}" srcOrd="4" destOrd="0" presId="urn:microsoft.com/office/officeart/2005/8/layout/chevron1"/>
    <dgm:cxn modelId="{E96908FC-919D-2D4C-B9BD-F32C2B263CF4}" type="presParOf" srcId="{9EF159D4-4945-6E4B-BADD-974E5837F675}" destId="{24A85105-D691-F047-A397-C3170D3956B6}" srcOrd="5" destOrd="0" presId="urn:microsoft.com/office/officeart/2005/8/layout/chevron1"/>
    <dgm:cxn modelId="{FB564F50-71EA-1145-8F10-BBB58195E8E8}" type="presParOf" srcId="{9EF159D4-4945-6E4B-BADD-974E5837F675}" destId="{9536831E-E229-1048-BBF7-9AF282241A2F}" srcOrd="6" destOrd="0" presId="urn:microsoft.com/office/officeart/2005/8/layout/chevron1"/>
    <dgm:cxn modelId="{855EC2E6-B4DD-F843-AAF0-E727893C8C52}" type="presParOf" srcId="{9EF159D4-4945-6E4B-BADD-974E5837F675}" destId="{CEB18DED-DE33-BF4D-8395-97BEA97CE013}" srcOrd="7" destOrd="0" presId="urn:microsoft.com/office/officeart/2005/8/layout/chevron1"/>
    <dgm:cxn modelId="{4E53C789-D8F2-CE43-AB96-B5DC5E1BB6C8}" type="presParOf" srcId="{9EF159D4-4945-6E4B-BADD-974E5837F675}" destId="{ECE97A00-4525-0F4A-9B89-533C537DF680}" srcOrd="8" destOrd="0" presId="urn:microsoft.com/office/officeart/2005/8/layout/chevron1"/>
    <dgm:cxn modelId="{E50C72C5-36E6-9B4E-9C4F-34A5235A916B}" type="presParOf" srcId="{9EF159D4-4945-6E4B-BADD-974E5837F675}" destId="{8A44ECCC-7E53-4948-A20D-46F4431BFC7F}" srcOrd="9" destOrd="0" presId="urn:microsoft.com/office/officeart/2005/8/layout/chevron1"/>
    <dgm:cxn modelId="{413C0C4D-CCA2-3445-AB70-FFF0A3BEE66D}" type="presParOf" srcId="{9EF159D4-4945-6E4B-BADD-974E5837F675}" destId="{FB2607E5-D440-3147-96FF-5ADF66F4DBD3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E39AA-E5CE-9C4B-9C1E-6827AEFCA68F}">
      <dsp:nvSpPr>
        <dsp:cNvPr id="0" name=""/>
        <dsp:cNvSpPr/>
      </dsp:nvSpPr>
      <dsp:spPr>
        <a:xfrm>
          <a:off x="5280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50" kern="1200" dirty="0"/>
            <a:t>Reads </a:t>
          </a:r>
          <a:r>
            <a:rPr lang="de-DE" sz="1450" kern="1200" dirty="0" err="1"/>
            <a:t>quality</a:t>
          </a:r>
          <a:r>
            <a:rPr lang="de-DE" sz="1450" kern="1200" dirty="0"/>
            <a:t> </a:t>
          </a:r>
          <a:r>
            <a:rPr lang="de-DE" sz="1450" kern="1200" dirty="0" err="1"/>
            <a:t>assessment</a:t>
          </a:r>
          <a:r>
            <a:rPr lang="de-DE" sz="1450" kern="1200" dirty="0"/>
            <a:t> &amp; </a:t>
          </a:r>
          <a:r>
            <a:rPr lang="de-DE" sz="1450" kern="1200" dirty="0" err="1"/>
            <a:t>trimming</a:t>
          </a:r>
          <a:endParaRPr lang="de-DE" sz="1450" kern="1200" dirty="0"/>
        </a:p>
      </dsp:txBody>
      <dsp:txXfrm>
        <a:off x="398180" y="2070899"/>
        <a:ext cx="1178701" cy="785800"/>
      </dsp:txXfrm>
    </dsp:sp>
    <dsp:sp modelId="{EBC235D5-9F7D-ED45-8D09-93B4B0317BC5}">
      <dsp:nvSpPr>
        <dsp:cNvPr id="0" name=""/>
        <dsp:cNvSpPr/>
      </dsp:nvSpPr>
      <dsp:spPr>
        <a:xfrm>
          <a:off x="1773332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50" kern="1200" dirty="0" err="1"/>
            <a:t>Transcriptome</a:t>
          </a:r>
          <a:r>
            <a:rPr lang="de-DE" sz="1450" kern="1200" dirty="0"/>
            <a:t> </a:t>
          </a:r>
          <a:r>
            <a:rPr lang="de-DE" sz="1450" i="1" kern="1200" dirty="0"/>
            <a:t>de </a:t>
          </a:r>
          <a:r>
            <a:rPr lang="de-DE" sz="1450" i="1" kern="1200" dirty="0" err="1"/>
            <a:t>novo</a:t>
          </a:r>
          <a:r>
            <a:rPr lang="de-DE" sz="1450" i="1" kern="1200" dirty="0"/>
            <a:t> </a:t>
          </a:r>
          <a:r>
            <a:rPr lang="de-DE" sz="1450" i="0" kern="1200" dirty="0" err="1"/>
            <a:t>assembly</a:t>
          </a:r>
          <a:endParaRPr lang="de-DE" sz="1450" kern="1200" dirty="0"/>
        </a:p>
      </dsp:txBody>
      <dsp:txXfrm>
        <a:off x="2166232" y="2070899"/>
        <a:ext cx="1178701" cy="785800"/>
      </dsp:txXfrm>
    </dsp:sp>
    <dsp:sp modelId="{99FF4E67-D088-2248-8FAB-B485A4B690ED}">
      <dsp:nvSpPr>
        <dsp:cNvPr id="0" name=""/>
        <dsp:cNvSpPr/>
      </dsp:nvSpPr>
      <dsp:spPr>
        <a:xfrm>
          <a:off x="3541383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50" kern="1200" dirty="0" err="1"/>
            <a:t>Transcriptome</a:t>
          </a:r>
          <a:r>
            <a:rPr lang="de-DE" sz="1450" kern="1200" dirty="0"/>
            <a:t> </a:t>
          </a:r>
          <a:r>
            <a:rPr lang="de-DE" sz="1450" kern="1200" dirty="0" err="1"/>
            <a:t>assembly</a:t>
          </a:r>
          <a:r>
            <a:rPr lang="de-DE" sz="1450" kern="1200" dirty="0"/>
            <a:t> </a:t>
          </a:r>
          <a:r>
            <a:rPr lang="de-DE" sz="1450" kern="1200" dirty="0" err="1"/>
            <a:t>evaluation</a:t>
          </a:r>
          <a:endParaRPr lang="de-DE" sz="1450" kern="1200" dirty="0"/>
        </a:p>
      </dsp:txBody>
      <dsp:txXfrm>
        <a:off x="3934283" y="2070899"/>
        <a:ext cx="1178701" cy="785800"/>
      </dsp:txXfrm>
    </dsp:sp>
    <dsp:sp modelId="{9536831E-E229-1048-BBF7-9AF282241A2F}">
      <dsp:nvSpPr>
        <dsp:cNvPr id="0" name=""/>
        <dsp:cNvSpPr/>
      </dsp:nvSpPr>
      <dsp:spPr>
        <a:xfrm>
          <a:off x="5309434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50" kern="1200" dirty="0" err="1"/>
            <a:t>Identification</a:t>
          </a:r>
          <a:r>
            <a:rPr lang="de-DE" sz="1450" kern="1200" dirty="0"/>
            <a:t> </a:t>
          </a:r>
          <a:r>
            <a:rPr lang="de-DE" sz="1450" kern="1200" dirty="0" err="1"/>
            <a:t>of</a:t>
          </a:r>
          <a:r>
            <a:rPr lang="de-DE" sz="1450" kern="1200" dirty="0"/>
            <a:t> protein-</a:t>
          </a:r>
          <a:r>
            <a:rPr lang="de-DE" sz="1450" kern="1200" dirty="0" err="1"/>
            <a:t>coding</a:t>
          </a:r>
          <a:r>
            <a:rPr lang="de-DE" sz="1450" kern="1200" dirty="0"/>
            <a:t> </a:t>
          </a:r>
          <a:r>
            <a:rPr lang="de-DE" sz="1450" kern="1200" dirty="0" err="1"/>
            <a:t>sequences</a:t>
          </a:r>
          <a:endParaRPr lang="de-DE" sz="1450" kern="1200" dirty="0"/>
        </a:p>
      </dsp:txBody>
      <dsp:txXfrm>
        <a:off x="5702334" y="2070899"/>
        <a:ext cx="1178701" cy="785800"/>
      </dsp:txXfrm>
    </dsp:sp>
    <dsp:sp modelId="{ECE97A00-4525-0F4A-9B89-533C537DF680}">
      <dsp:nvSpPr>
        <dsp:cNvPr id="0" name=""/>
        <dsp:cNvSpPr/>
      </dsp:nvSpPr>
      <dsp:spPr>
        <a:xfrm>
          <a:off x="7077486" y="2070899"/>
          <a:ext cx="1964501" cy="785800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50" kern="1200" dirty="0" err="1"/>
            <a:t>Removal</a:t>
          </a:r>
          <a:r>
            <a:rPr lang="de-DE" sz="1450" kern="1200" dirty="0"/>
            <a:t> </a:t>
          </a:r>
          <a:r>
            <a:rPr lang="de-DE" sz="1450" kern="1200" dirty="0" err="1"/>
            <a:t>of</a:t>
          </a:r>
          <a:r>
            <a:rPr lang="de-DE" sz="1450" kern="1200" dirty="0"/>
            <a:t> </a:t>
          </a:r>
          <a:r>
            <a:rPr lang="de-DE" sz="1450" kern="1200" dirty="0" err="1"/>
            <a:t>biological</a:t>
          </a:r>
          <a:r>
            <a:rPr lang="de-DE" sz="1450" kern="1200" dirty="0"/>
            <a:t> </a:t>
          </a:r>
          <a:r>
            <a:rPr lang="de-DE" sz="1450" kern="1200" dirty="0" err="1"/>
            <a:t>contamination</a:t>
          </a:r>
          <a:endParaRPr lang="de-DE" sz="1450" kern="1200" dirty="0"/>
        </a:p>
      </dsp:txBody>
      <dsp:txXfrm>
        <a:off x="7470386" y="2070899"/>
        <a:ext cx="1178701" cy="785800"/>
      </dsp:txXfrm>
    </dsp:sp>
    <dsp:sp modelId="{FB2607E5-D440-3147-96FF-5ADF66F4DBD3}">
      <dsp:nvSpPr>
        <dsp:cNvPr id="0" name=""/>
        <dsp:cNvSpPr/>
      </dsp:nvSpPr>
      <dsp:spPr>
        <a:xfrm>
          <a:off x="8845537" y="2070899"/>
          <a:ext cx="1964501" cy="785800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50" kern="1200" dirty="0"/>
            <a:t>Protein </a:t>
          </a:r>
          <a:r>
            <a:rPr lang="de-DE" sz="1450" kern="1200" dirty="0" err="1"/>
            <a:t>homology</a:t>
          </a:r>
          <a:r>
            <a:rPr lang="de-DE" sz="1450" kern="1200" dirty="0"/>
            <a:t> </a:t>
          </a:r>
          <a:r>
            <a:rPr lang="de-DE" sz="1450" kern="1200" dirty="0" err="1"/>
            <a:t>prediction</a:t>
          </a:r>
          <a:endParaRPr lang="de-DE" sz="1450" kern="1200" dirty="0"/>
        </a:p>
      </dsp:txBody>
      <dsp:txXfrm>
        <a:off x="9238437" y="2070899"/>
        <a:ext cx="1178701" cy="785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E39AA-E5CE-9C4B-9C1E-6827AEFCA68F}">
      <dsp:nvSpPr>
        <dsp:cNvPr id="0" name=""/>
        <dsp:cNvSpPr/>
      </dsp:nvSpPr>
      <dsp:spPr>
        <a:xfrm>
          <a:off x="5280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Reads </a:t>
          </a:r>
          <a:r>
            <a:rPr lang="de-DE" sz="1300" kern="1200" dirty="0" err="1"/>
            <a:t>quality</a:t>
          </a:r>
          <a:r>
            <a:rPr lang="de-DE" sz="1300" kern="1200" dirty="0"/>
            <a:t> </a:t>
          </a:r>
          <a:r>
            <a:rPr lang="de-DE" sz="1300" kern="1200" dirty="0" err="1"/>
            <a:t>assessment</a:t>
          </a:r>
          <a:r>
            <a:rPr lang="de-DE" sz="1300" kern="1200" dirty="0"/>
            <a:t> &amp; </a:t>
          </a:r>
          <a:r>
            <a:rPr lang="de-DE" sz="1300" kern="1200" dirty="0" err="1"/>
            <a:t>trimming</a:t>
          </a:r>
          <a:endParaRPr lang="de-DE" sz="1300" kern="1200" dirty="0"/>
        </a:p>
      </dsp:txBody>
      <dsp:txXfrm>
        <a:off x="398180" y="2070899"/>
        <a:ext cx="1178701" cy="785800"/>
      </dsp:txXfrm>
    </dsp:sp>
    <dsp:sp modelId="{EBC235D5-9F7D-ED45-8D09-93B4B0317BC5}">
      <dsp:nvSpPr>
        <dsp:cNvPr id="0" name=""/>
        <dsp:cNvSpPr/>
      </dsp:nvSpPr>
      <dsp:spPr>
        <a:xfrm>
          <a:off x="1773332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Transcriptome</a:t>
          </a:r>
          <a:r>
            <a:rPr lang="de-DE" sz="1300" kern="1200" dirty="0"/>
            <a:t> </a:t>
          </a:r>
          <a:r>
            <a:rPr lang="de-DE" sz="1300" i="1" kern="1200" dirty="0"/>
            <a:t>de </a:t>
          </a:r>
          <a:r>
            <a:rPr lang="de-DE" sz="1300" i="1" kern="1200" dirty="0" err="1"/>
            <a:t>novo</a:t>
          </a:r>
          <a:r>
            <a:rPr lang="de-DE" sz="1300" i="1" kern="1200" dirty="0"/>
            <a:t> </a:t>
          </a:r>
          <a:r>
            <a:rPr lang="de-DE" sz="1300" i="0" kern="1200" dirty="0" err="1"/>
            <a:t>assembly</a:t>
          </a:r>
          <a:endParaRPr lang="de-DE" sz="1300" kern="1200" dirty="0"/>
        </a:p>
      </dsp:txBody>
      <dsp:txXfrm>
        <a:off x="2166232" y="2070899"/>
        <a:ext cx="1178701" cy="785800"/>
      </dsp:txXfrm>
    </dsp:sp>
    <dsp:sp modelId="{99FF4E67-D088-2248-8FAB-B485A4B690ED}">
      <dsp:nvSpPr>
        <dsp:cNvPr id="0" name=""/>
        <dsp:cNvSpPr/>
      </dsp:nvSpPr>
      <dsp:spPr>
        <a:xfrm>
          <a:off x="3541383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Transcriptome</a:t>
          </a:r>
          <a:r>
            <a:rPr lang="de-DE" sz="1300" kern="1200" dirty="0"/>
            <a:t> </a:t>
          </a:r>
          <a:r>
            <a:rPr lang="de-DE" sz="1300" kern="1200" dirty="0" err="1"/>
            <a:t>assembly</a:t>
          </a:r>
          <a:r>
            <a:rPr lang="de-DE" sz="1300" kern="1200" dirty="0"/>
            <a:t> </a:t>
          </a:r>
          <a:r>
            <a:rPr lang="de-DE" sz="1300" kern="1200" dirty="0" err="1"/>
            <a:t>evaluation</a:t>
          </a:r>
          <a:endParaRPr lang="de-DE" sz="1300" kern="1200" dirty="0"/>
        </a:p>
      </dsp:txBody>
      <dsp:txXfrm>
        <a:off x="3934283" y="2070899"/>
        <a:ext cx="1178701" cy="785800"/>
      </dsp:txXfrm>
    </dsp:sp>
    <dsp:sp modelId="{9536831E-E229-1048-BBF7-9AF282241A2F}">
      <dsp:nvSpPr>
        <dsp:cNvPr id="0" name=""/>
        <dsp:cNvSpPr/>
      </dsp:nvSpPr>
      <dsp:spPr>
        <a:xfrm>
          <a:off x="5309434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Identification</a:t>
          </a:r>
          <a:r>
            <a:rPr lang="de-DE" sz="1300" kern="1200" dirty="0"/>
            <a:t> </a:t>
          </a:r>
          <a:r>
            <a:rPr lang="de-DE" sz="1300" kern="1200" dirty="0" err="1"/>
            <a:t>of</a:t>
          </a:r>
          <a:r>
            <a:rPr lang="de-DE" sz="1300" kern="1200" dirty="0"/>
            <a:t> protein-</a:t>
          </a:r>
          <a:r>
            <a:rPr lang="de-DE" sz="1300" kern="1200" dirty="0" err="1"/>
            <a:t>coding</a:t>
          </a:r>
          <a:r>
            <a:rPr lang="de-DE" sz="1300" kern="1200" dirty="0"/>
            <a:t> </a:t>
          </a:r>
          <a:r>
            <a:rPr lang="de-DE" sz="1300" kern="1200" dirty="0" err="1"/>
            <a:t>sequences</a:t>
          </a:r>
          <a:endParaRPr lang="de-DE" sz="1300" kern="1200" dirty="0"/>
        </a:p>
      </dsp:txBody>
      <dsp:txXfrm>
        <a:off x="5702334" y="2070899"/>
        <a:ext cx="1178701" cy="785800"/>
      </dsp:txXfrm>
    </dsp:sp>
    <dsp:sp modelId="{ECE97A00-4525-0F4A-9B89-533C537DF680}">
      <dsp:nvSpPr>
        <dsp:cNvPr id="0" name=""/>
        <dsp:cNvSpPr/>
      </dsp:nvSpPr>
      <dsp:spPr>
        <a:xfrm>
          <a:off x="7077486" y="2070899"/>
          <a:ext cx="1964501" cy="785800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Removal</a:t>
          </a:r>
          <a:r>
            <a:rPr lang="de-DE" sz="1300" kern="1200" dirty="0"/>
            <a:t> </a:t>
          </a:r>
          <a:r>
            <a:rPr lang="de-DE" sz="1300" kern="1200" dirty="0" err="1"/>
            <a:t>of</a:t>
          </a:r>
          <a:r>
            <a:rPr lang="de-DE" sz="1300" kern="1200" dirty="0"/>
            <a:t> </a:t>
          </a:r>
          <a:r>
            <a:rPr lang="de-DE" sz="1300" kern="1200" dirty="0" err="1"/>
            <a:t>biological</a:t>
          </a:r>
          <a:r>
            <a:rPr lang="de-DE" sz="1300" kern="1200" dirty="0"/>
            <a:t> </a:t>
          </a:r>
          <a:r>
            <a:rPr lang="de-DE" sz="1300" kern="1200" dirty="0" err="1"/>
            <a:t>contamination</a:t>
          </a:r>
          <a:endParaRPr lang="de-DE" sz="1300" kern="1200" dirty="0"/>
        </a:p>
      </dsp:txBody>
      <dsp:txXfrm>
        <a:off x="7470386" y="2070899"/>
        <a:ext cx="1178701" cy="785800"/>
      </dsp:txXfrm>
    </dsp:sp>
    <dsp:sp modelId="{FB2607E5-D440-3147-96FF-5ADF66F4DBD3}">
      <dsp:nvSpPr>
        <dsp:cNvPr id="0" name=""/>
        <dsp:cNvSpPr/>
      </dsp:nvSpPr>
      <dsp:spPr>
        <a:xfrm>
          <a:off x="8845537" y="2070899"/>
          <a:ext cx="1964501" cy="785800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Protein </a:t>
          </a:r>
          <a:r>
            <a:rPr lang="de-DE" sz="1300" kern="1200" dirty="0" err="1"/>
            <a:t>homology</a:t>
          </a:r>
          <a:r>
            <a:rPr lang="de-DE" sz="1300" kern="1200" dirty="0"/>
            <a:t> </a:t>
          </a:r>
          <a:r>
            <a:rPr lang="de-DE" sz="1300" kern="1200" dirty="0" err="1"/>
            <a:t>prediction</a:t>
          </a:r>
          <a:endParaRPr lang="de-DE" sz="1300" kern="1200" dirty="0"/>
        </a:p>
      </dsp:txBody>
      <dsp:txXfrm>
        <a:off x="9238437" y="2070899"/>
        <a:ext cx="1178701" cy="785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E39AA-E5CE-9C4B-9C1E-6827AEFCA68F}">
      <dsp:nvSpPr>
        <dsp:cNvPr id="0" name=""/>
        <dsp:cNvSpPr/>
      </dsp:nvSpPr>
      <dsp:spPr>
        <a:xfrm>
          <a:off x="5280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Reads </a:t>
          </a:r>
          <a:r>
            <a:rPr lang="de-DE" sz="1300" kern="1200" dirty="0" err="1"/>
            <a:t>quality</a:t>
          </a:r>
          <a:r>
            <a:rPr lang="de-DE" sz="1300" kern="1200" dirty="0"/>
            <a:t> </a:t>
          </a:r>
          <a:r>
            <a:rPr lang="de-DE" sz="1300" kern="1200" dirty="0" err="1"/>
            <a:t>assessment</a:t>
          </a:r>
          <a:r>
            <a:rPr lang="de-DE" sz="1300" kern="1200" dirty="0"/>
            <a:t> &amp; </a:t>
          </a:r>
          <a:r>
            <a:rPr lang="de-DE" sz="1300" kern="1200" dirty="0" err="1"/>
            <a:t>trimming</a:t>
          </a:r>
          <a:endParaRPr lang="de-DE" sz="1300" kern="1200" dirty="0"/>
        </a:p>
      </dsp:txBody>
      <dsp:txXfrm>
        <a:off x="398180" y="2070899"/>
        <a:ext cx="1178701" cy="785800"/>
      </dsp:txXfrm>
    </dsp:sp>
    <dsp:sp modelId="{EBC235D5-9F7D-ED45-8D09-93B4B0317BC5}">
      <dsp:nvSpPr>
        <dsp:cNvPr id="0" name=""/>
        <dsp:cNvSpPr/>
      </dsp:nvSpPr>
      <dsp:spPr>
        <a:xfrm>
          <a:off x="1773332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Transcriptome</a:t>
          </a:r>
          <a:r>
            <a:rPr lang="de-DE" sz="1300" kern="1200" dirty="0"/>
            <a:t> </a:t>
          </a:r>
          <a:r>
            <a:rPr lang="de-DE" sz="1300" i="1" kern="1200" dirty="0"/>
            <a:t>de </a:t>
          </a:r>
          <a:r>
            <a:rPr lang="de-DE" sz="1300" i="1" kern="1200" dirty="0" err="1"/>
            <a:t>novo</a:t>
          </a:r>
          <a:r>
            <a:rPr lang="de-DE" sz="1300" i="1" kern="1200" dirty="0"/>
            <a:t> </a:t>
          </a:r>
          <a:r>
            <a:rPr lang="de-DE" sz="1300" i="0" kern="1200" dirty="0" err="1"/>
            <a:t>assembly</a:t>
          </a:r>
          <a:endParaRPr lang="de-DE" sz="1300" kern="1200" dirty="0"/>
        </a:p>
      </dsp:txBody>
      <dsp:txXfrm>
        <a:off x="2166232" y="2070899"/>
        <a:ext cx="1178701" cy="785800"/>
      </dsp:txXfrm>
    </dsp:sp>
    <dsp:sp modelId="{99FF4E67-D088-2248-8FAB-B485A4B690ED}">
      <dsp:nvSpPr>
        <dsp:cNvPr id="0" name=""/>
        <dsp:cNvSpPr/>
      </dsp:nvSpPr>
      <dsp:spPr>
        <a:xfrm>
          <a:off x="3541383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Transcriptome</a:t>
          </a:r>
          <a:r>
            <a:rPr lang="de-DE" sz="1300" kern="1200" dirty="0"/>
            <a:t> </a:t>
          </a:r>
          <a:r>
            <a:rPr lang="de-DE" sz="1300" kern="1200" dirty="0" err="1"/>
            <a:t>assembly</a:t>
          </a:r>
          <a:r>
            <a:rPr lang="de-DE" sz="1300" kern="1200" dirty="0"/>
            <a:t> </a:t>
          </a:r>
          <a:r>
            <a:rPr lang="de-DE" sz="1300" kern="1200" dirty="0" err="1"/>
            <a:t>evaluation</a:t>
          </a:r>
          <a:endParaRPr lang="de-DE" sz="1300" kern="1200" dirty="0"/>
        </a:p>
      </dsp:txBody>
      <dsp:txXfrm>
        <a:off x="3934283" y="2070899"/>
        <a:ext cx="1178701" cy="785800"/>
      </dsp:txXfrm>
    </dsp:sp>
    <dsp:sp modelId="{9536831E-E229-1048-BBF7-9AF282241A2F}">
      <dsp:nvSpPr>
        <dsp:cNvPr id="0" name=""/>
        <dsp:cNvSpPr/>
      </dsp:nvSpPr>
      <dsp:spPr>
        <a:xfrm>
          <a:off x="5309434" y="2070899"/>
          <a:ext cx="1964501" cy="785800"/>
        </a:xfrm>
        <a:prstGeom prst="chevron">
          <a:avLst/>
        </a:prstGeom>
        <a:solidFill>
          <a:srgbClr val="E2F0D9">
            <a:alpha val="69804"/>
          </a:srgb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Identification</a:t>
          </a:r>
          <a:r>
            <a:rPr lang="de-DE" sz="1300" kern="1200" dirty="0"/>
            <a:t> </a:t>
          </a:r>
          <a:r>
            <a:rPr lang="de-DE" sz="1300" kern="1200" dirty="0" err="1"/>
            <a:t>of</a:t>
          </a:r>
          <a:r>
            <a:rPr lang="de-DE" sz="1300" kern="1200" dirty="0"/>
            <a:t> protein-</a:t>
          </a:r>
          <a:r>
            <a:rPr lang="de-DE" sz="1300" kern="1200" dirty="0" err="1"/>
            <a:t>coding</a:t>
          </a:r>
          <a:r>
            <a:rPr lang="de-DE" sz="1300" kern="1200" dirty="0"/>
            <a:t> </a:t>
          </a:r>
          <a:r>
            <a:rPr lang="de-DE" sz="1300" kern="1200" dirty="0" err="1"/>
            <a:t>sequences</a:t>
          </a:r>
          <a:endParaRPr lang="de-DE" sz="1300" kern="1200" dirty="0"/>
        </a:p>
      </dsp:txBody>
      <dsp:txXfrm>
        <a:off x="5702334" y="2070899"/>
        <a:ext cx="1178701" cy="785800"/>
      </dsp:txXfrm>
    </dsp:sp>
    <dsp:sp modelId="{ECE97A00-4525-0F4A-9B89-533C537DF680}">
      <dsp:nvSpPr>
        <dsp:cNvPr id="0" name=""/>
        <dsp:cNvSpPr/>
      </dsp:nvSpPr>
      <dsp:spPr>
        <a:xfrm>
          <a:off x="7077486" y="2070899"/>
          <a:ext cx="1964501" cy="785800"/>
        </a:xfrm>
        <a:prstGeom prst="chevron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Removal</a:t>
          </a:r>
          <a:r>
            <a:rPr lang="de-DE" sz="1300" kern="1200" dirty="0"/>
            <a:t> </a:t>
          </a:r>
          <a:r>
            <a:rPr lang="de-DE" sz="1300" kern="1200" dirty="0" err="1"/>
            <a:t>of</a:t>
          </a:r>
          <a:r>
            <a:rPr lang="de-DE" sz="1300" kern="1200" dirty="0"/>
            <a:t> </a:t>
          </a:r>
          <a:r>
            <a:rPr lang="de-DE" sz="1300" kern="1200" dirty="0" err="1"/>
            <a:t>biological</a:t>
          </a:r>
          <a:r>
            <a:rPr lang="de-DE" sz="1300" kern="1200" dirty="0"/>
            <a:t> </a:t>
          </a:r>
          <a:r>
            <a:rPr lang="de-DE" sz="1300" kern="1200" dirty="0" err="1"/>
            <a:t>contamination</a:t>
          </a:r>
          <a:endParaRPr lang="de-DE" sz="1300" kern="1200" dirty="0"/>
        </a:p>
      </dsp:txBody>
      <dsp:txXfrm>
        <a:off x="7470386" y="2070899"/>
        <a:ext cx="1178701" cy="785800"/>
      </dsp:txXfrm>
    </dsp:sp>
    <dsp:sp modelId="{FB2607E5-D440-3147-96FF-5ADF66F4DBD3}">
      <dsp:nvSpPr>
        <dsp:cNvPr id="0" name=""/>
        <dsp:cNvSpPr/>
      </dsp:nvSpPr>
      <dsp:spPr>
        <a:xfrm>
          <a:off x="8845537" y="2070899"/>
          <a:ext cx="1964501" cy="785800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Protein </a:t>
          </a:r>
          <a:r>
            <a:rPr lang="de-DE" sz="1300" kern="1200" dirty="0" err="1"/>
            <a:t>homology</a:t>
          </a:r>
          <a:r>
            <a:rPr lang="de-DE" sz="1300" kern="1200" dirty="0"/>
            <a:t> </a:t>
          </a:r>
          <a:r>
            <a:rPr lang="de-DE" sz="1300" kern="1200" dirty="0" err="1"/>
            <a:t>prediction</a:t>
          </a:r>
          <a:endParaRPr lang="de-DE" sz="1300" kern="1200" dirty="0"/>
        </a:p>
      </dsp:txBody>
      <dsp:txXfrm>
        <a:off x="9238437" y="2070899"/>
        <a:ext cx="1178701" cy="785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2CE7584-145F-40D8-8446-BD298EDB44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A6DF86-6161-40D8-8397-BEDF4612AD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C5F86-D96F-42C2-9634-AD97DE98659F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105C59-9E92-4888-ACC1-B018C0D1A0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01286C-4C31-485E-8AEC-6DE7AE037F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383C8-28A3-4F12-93E1-90973CEF1B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600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C8FC8-10BC-4683-BF06-846A80B16DAF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8762B-209B-49B1-A007-2CBCCDA4BE8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271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556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25E4D-8B98-4745-B880-CDDFA1030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EA42DC-0442-9A4F-8F9E-3C5D5D30B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0623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4550F-BAB8-C64F-A489-BC2C0750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95599A-5430-3748-AE36-928A33180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90F0BC-690E-194D-94F4-F7816466F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D2C87F-D315-CE48-AECF-34EDA5DE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EB2-8715-7A4E-96B0-784A43CD4F90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B84B5-F469-9E43-8E63-51494A9E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5303BF-4647-4D44-B300-553B57A2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8A6F-8FF0-7D4D-8833-2212DBE5A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17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264C4-EDF9-684F-B679-05A669BC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D35E9-9C72-EC47-B860-B5ACA082B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E51778-0D74-D143-B8AD-B21EFB6F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EB2-8715-7A4E-96B0-784A43CD4F90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D9D461-02D7-C041-8944-48BDF10B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50B8D6-6939-2E45-A7E6-77C18FB5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8A6F-8FF0-7D4D-8833-2212DBE5A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412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494F31-5263-8047-8782-ECA83A7B1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5EE5CF-D1F5-6A46-8E39-C9350D4FD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1B7E0-56A5-3947-A020-8046840C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EB2-8715-7A4E-96B0-784A43CD4F90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AABD6-C101-D145-ADCA-37F0B24B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709FCF-A5D3-AE4A-BFA5-B2A8E7C4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8A6F-8FF0-7D4D-8833-2212DBE5A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47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228F28-4533-C14F-AFA5-8E1003B7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2566523-91A6-2742-836B-2BC24A6ADA35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8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0" y="6356100"/>
            <a:ext cx="12193200" cy="501900"/>
          </a:xfrm>
          <a:prstGeom prst="rect">
            <a:avLst/>
          </a:prstGeom>
          <a:gradFill flip="none" rotWithShape="1">
            <a:gsLst>
              <a:gs pos="0">
                <a:srgbClr val="62C0CB">
                  <a:alpha val="0"/>
                  <a:lumMod val="10000"/>
                  <a:lumOff val="90000"/>
                </a:srgbClr>
              </a:gs>
              <a:gs pos="72000">
                <a:srgbClr val="62C0CB">
                  <a:alpha val="60000"/>
                  <a:lumMod val="35000"/>
                  <a:lumOff val="65000"/>
                </a:srgbClr>
              </a:gs>
              <a:gs pos="83000">
                <a:srgbClr val="62C0CB">
                  <a:alpha val="80000"/>
                  <a:lumMod val="56000"/>
                  <a:lumOff val="44000"/>
                </a:srgbClr>
              </a:gs>
              <a:gs pos="99000">
                <a:srgbClr val="62C0CB">
                  <a:alpha val="40000"/>
                  <a:lumMod val="36000"/>
                  <a:lumOff val="64000"/>
                </a:srgbClr>
              </a:gs>
            </a:gsLst>
            <a:lin ang="2700000" scaled="1"/>
            <a:tileRect/>
          </a:gradFill>
          <a:ln>
            <a:noFill/>
          </a:ln>
        </p:spPr>
      </p:pic>
      <p:sp>
        <p:nvSpPr>
          <p:cNvPr id="8" name="footer_SecurityLevel">
            <a:extLst>
              <a:ext uri="{FF2B5EF4-FFF2-40B4-BE49-F238E27FC236}">
                <a16:creationId xmlns:a16="http://schemas.microsoft.com/office/drawing/2014/main" id="{88C922C9-10C6-8949-8FDF-D24B1D54E8D2}"/>
              </a:ext>
            </a:extLst>
          </p:cNvPr>
          <p:cNvSpPr txBox="1">
            <a:spLocks/>
          </p:cNvSpPr>
          <p:nvPr userDrawn="1"/>
        </p:nvSpPr>
        <p:spPr>
          <a:xfrm>
            <a:off x="681700" y="6470485"/>
            <a:ext cx="6526169" cy="4167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E4726E-8C0A-9C40-88BB-1C75FB38E4DD}" type="slidenum">
              <a:rPr lang="de-DE" sz="13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‹Nr.›</a:t>
            </a:fld>
            <a:r>
              <a:rPr lang="de-DE" sz="1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|  Computational Biotechnology | </a:t>
            </a:r>
            <a:r>
              <a:rPr lang="de-AT" sz="13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BLASTp</a:t>
            </a:r>
            <a:endParaRPr lang="en-GB" sz="1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1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Grafik 8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DA489F6E-4D31-FC4D-BA51-1E5CCF34C2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558188" y="6369245"/>
            <a:ext cx="1082428" cy="54121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EDB78962-03A9-A446-9695-BC9ACCB9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051"/>
            <a:ext cx="10515600" cy="907981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1159ACE-3E8C-1641-9433-5BAD60BF0BFA}"/>
              </a:ext>
            </a:extLst>
          </p:cNvPr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38200" y="1074659"/>
            <a:ext cx="1458535" cy="36000"/>
          </a:xfrm>
          <a:prstGeom prst="rect">
            <a:avLst/>
          </a:prstGeom>
          <a:gradFill>
            <a:gsLst>
              <a:gs pos="0">
                <a:srgbClr val="62C0CB"/>
              </a:gs>
              <a:gs pos="75500">
                <a:srgbClr val="62C0CB">
                  <a:alpha val="29804"/>
                </a:srgbClr>
              </a:gs>
              <a:gs pos="53000">
                <a:srgbClr val="62C0CB">
                  <a:alpha val="60000"/>
                </a:srgbClr>
              </a:gs>
              <a:gs pos="98000">
                <a:srgbClr val="62C0CB">
                  <a:alpha val="5098"/>
                </a:srgbClr>
              </a:gs>
            </a:gsLst>
            <a:lin ang="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92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228F28-4533-C14F-AFA5-8E1003B7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4163"/>
            <a:ext cx="10515600" cy="38428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DB78962-03A9-A446-9695-BC9ACCB9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6755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267FE35-D450-0949-8AF4-75C57B67BC47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8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0" y="6356100"/>
            <a:ext cx="12193200" cy="501900"/>
          </a:xfrm>
          <a:prstGeom prst="rect">
            <a:avLst/>
          </a:prstGeom>
          <a:gradFill flip="none" rotWithShape="1">
            <a:gsLst>
              <a:gs pos="0">
                <a:srgbClr val="62C0CB">
                  <a:alpha val="0"/>
                  <a:lumMod val="10000"/>
                  <a:lumOff val="90000"/>
                </a:srgbClr>
              </a:gs>
              <a:gs pos="72000">
                <a:srgbClr val="62C0CB">
                  <a:alpha val="60000"/>
                  <a:lumMod val="35000"/>
                  <a:lumOff val="65000"/>
                </a:srgbClr>
              </a:gs>
              <a:gs pos="83000">
                <a:srgbClr val="62C0CB">
                  <a:alpha val="80000"/>
                  <a:lumMod val="56000"/>
                  <a:lumOff val="44000"/>
                </a:srgbClr>
              </a:gs>
              <a:gs pos="99000">
                <a:srgbClr val="62C0CB">
                  <a:alpha val="40000"/>
                  <a:lumMod val="36000"/>
                  <a:lumOff val="64000"/>
                </a:srgbClr>
              </a:gs>
            </a:gsLst>
            <a:lin ang="2700000" scaled="1"/>
            <a:tileRect/>
          </a:gradFill>
          <a:ln>
            <a:noFill/>
          </a:ln>
        </p:spPr>
      </p:pic>
      <p:sp>
        <p:nvSpPr>
          <p:cNvPr id="17" name="footer_SecurityLevel">
            <a:extLst>
              <a:ext uri="{FF2B5EF4-FFF2-40B4-BE49-F238E27FC236}">
                <a16:creationId xmlns:a16="http://schemas.microsoft.com/office/drawing/2014/main" id="{25D441FC-82FB-664D-A6A7-8FED04C22324}"/>
              </a:ext>
            </a:extLst>
          </p:cNvPr>
          <p:cNvSpPr txBox="1">
            <a:spLocks/>
          </p:cNvSpPr>
          <p:nvPr userDrawn="1"/>
        </p:nvSpPr>
        <p:spPr>
          <a:xfrm>
            <a:off x="681700" y="6470485"/>
            <a:ext cx="6526169" cy="4167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fld id="{CCE4726E-8C0A-9C40-88BB-1C75FB38E4DD}" type="slidenum">
              <a:rPr lang="de-DE" sz="13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sz="1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|  Computational Biotechnology | </a:t>
            </a:r>
            <a:r>
              <a:rPr lang="de-AT" sz="13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BLASTp</a:t>
            </a:r>
            <a:endParaRPr lang="en-GB" sz="1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1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8" name="Grafik 17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BAA71A73-7ACD-AB4A-90DB-ACA7F3FD9B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558188" y="6369245"/>
            <a:ext cx="1082428" cy="54121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4A1C2B4-4788-EA48-9270-F0619ADB30B7}"/>
              </a:ext>
            </a:extLst>
          </p:cNvPr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38200" y="1579665"/>
            <a:ext cx="1458535" cy="36000"/>
          </a:xfrm>
          <a:prstGeom prst="rect">
            <a:avLst/>
          </a:prstGeom>
          <a:gradFill>
            <a:gsLst>
              <a:gs pos="0">
                <a:srgbClr val="62C0CB"/>
              </a:gs>
              <a:gs pos="75500">
                <a:srgbClr val="62C0CB">
                  <a:alpha val="29804"/>
                </a:srgbClr>
              </a:gs>
              <a:gs pos="53000">
                <a:srgbClr val="62C0CB">
                  <a:alpha val="60000"/>
                </a:srgbClr>
              </a:gs>
              <a:gs pos="98000">
                <a:srgbClr val="62C0CB">
                  <a:alpha val="5098"/>
                </a:srgbClr>
              </a:gs>
            </a:gsLst>
            <a:lin ang="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91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7D6B0-8B0C-D943-9910-748EFF1C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17A93D-E214-9E44-A96D-11CF1037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C704C5-628E-1B40-8137-458834A0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EB2-8715-7A4E-96B0-784A43CD4F90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1CEEE-6566-DE44-9FD6-9A349250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BBB743-6B88-A74A-A03F-7761B8DB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8A6F-8FF0-7D4D-8833-2212DBE5A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92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D21D25-53AF-1B4F-BD6E-D14D5AF80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1D26DC-FB29-8E45-8829-E16990AD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579D0C0-9E80-3D4A-8584-637AFB66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051"/>
            <a:ext cx="10515600" cy="907981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8A1BBCD-81A3-BB4D-9512-AF33F547FD2F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8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0" y="6356100"/>
            <a:ext cx="12193200" cy="501900"/>
          </a:xfrm>
          <a:prstGeom prst="rect">
            <a:avLst/>
          </a:prstGeom>
          <a:gradFill flip="none" rotWithShape="1">
            <a:gsLst>
              <a:gs pos="0">
                <a:srgbClr val="62C0CB">
                  <a:alpha val="0"/>
                  <a:lumMod val="10000"/>
                  <a:lumOff val="90000"/>
                </a:srgbClr>
              </a:gs>
              <a:gs pos="72000">
                <a:srgbClr val="62C0CB">
                  <a:alpha val="60000"/>
                  <a:lumMod val="35000"/>
                  <a:lumOff val="65000"/>
                </a:srgbClr>
              </a:gs>
              <a:gs pos="83000">
                <a:srgbClr val="62C0CB">
                  <a:alpha val="80000"/>
                  <a:lumMod val="56000"/>
                  <a:lumOff val="44000"/>
                </a:srgbClr>
              </a:gs>
              <a:gs pos="99000">
                <a:srgbClr val="62C0CB">
                  <a:alpha val="40000"/>
                  <a:lumMod val="36000"/>
                  <a:lumOff val="64000"/>
                </a:srgbClr>
              </a:gs>
            </a:gsLst>
            <a:lin ang="2700000" scaled="1"/>
            <a:tileRect/>
          </a:gradFill>
          <a:ln>
            <a:noFill/>
          </a:ln>
        </p:spPr>
      </p:pic>
      <p:sp>
        <p:nvSpPr>
          <p:cNvPr id="18" name="footer_SecurityLevel">
            <a:extLst>
              <a:ext uri="{FF2B5EF4-FFF2-40B4-BE49-F238E27FC236}">
                <a16:creationId xmlns:a16="http://schemas.microsoft.com/office/drawing/2014/main" id="{779AD6A2-F4A7-2B46-B205-DA64A7ADC86F}"/>
              </a:ext>
            </a:extLst>
          </p:cNvPr>
          <p:cNvSpPr txBox="1">
            <a:spLocks/>
          </p:cNvSpPr>
          <p:nvPr userDrawn="1"/>
        </p:nvSpPr>
        <p:spPr>
          <a:xfrm>
            <a:off x="681700" y="6470485"/>
            <a:ext cx="6526169" cy="4167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E4726E-8C0A-9C40-88BB-1C75FB38E4DD}" type="slidenum">
              <a:rPr lang="de-DE" sz="13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sz="1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|  Computational Biotechnology | </a:t>
            </a:r>
            <a:r>
              <a:rPr lang="de-AT" sz="13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BLASTp</a:t>
            </a:r>
            <a:endParaRPr lang="en-GB" sz="1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1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9" name="Grafik 18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DF94824C-DA48-3A48-A92D-7FFB996868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8188" y="6369245"/>
            <a:ext cx="1082428" cy="54121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7EC2FE97-BA7E-FC4D-84DC-3CAA9F5DCB86}"/>
              </a:ext>
            </a:extLst>
          </p:cNvPr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38200" y="1381487"/>
            <a:ext cx="1458535" cy="36000"/>
          </a:xfrm>
          <a:prstGeom prst="rect">
            <a:avLst/>
          </a:prstGeom>
          <a:gradFill>
            <a:gsLst>
              <a:gs pos="0">
                <a:srgbClr val="62C0CB"/>
              </a:gs>
              <a:gs pos="75500">
                <a:srgbClr val="62C0CB">
                  <a:alpha val="29804"/>
                </a:srgbClr>
              </a:gs>
              <a:gs pos="53000">
                <a:srgbClr val="62C0CB">
                  <a:alpha val="60000"/>
                </a:srgbClr>
              </a:gs>
              <a:gs pos="98000">
                <a:srgbClr val="62C0CB">
                  <a:alpha val="5098"/>
                </a:srgbClr>
              </a:gs>
            </a:gsLst>
            <a:lin ang="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4A43E-9D1A-4B43-AAAF-30B7A52D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43A92E-0B4E-AF40-A0E9-6634DB96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80FC1B-72A6-294C-B2FA-E0B005482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FF7C69-79B6-F44E-BABA-87E03205E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C3E6CF-77D8-F74D-AA71-D477A91C0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1FDFC4-261A-774F-A6AE-A2B515D3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EB2-8715-7A4E-96B0-784A43CD4F90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D64309-A2C3-A541-B492-AFE5CEDF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859B18-935B-FE46-9558-1B6F957C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8A6F-8FF0-7D4D-8833-2212DBE5A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72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C61CA-B72B-7A45-9EA5-C12F9B1A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46FAD7-B301-6248-A5BC-C966FCCB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EB2-8715-7A4E-96B0-784A43CD4F90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FE82D4-1E5B-C043-A991-6747C63C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BA87F6-4793-5F4D-A3B8-87FDBF52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8A6F-8FF0-7D4D-8833-2212DBE5A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84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0ECE7E5-2189-3942-8396-9901D20B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571"/>
            <a:ext cx="10515600" cy="546939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967DE83-81D8-DC4B-8120-349B015F59C9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8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0" y="6356100"/>
            <a:ext cx="12193200" cy="501900"/>
          </a:xfrm>
          <a:prstGeom prst="rect">
            <a:avLst/>
          </a:prstGeom>
          <a:gradFill flip="none" rotWithShape="1">
            <a:gsLst>
              <a:gs pos="0">
                <a:srgbClr val="62C0CB">
                  <a:alpha val="0"/>
                  <a:lumMod val="10000"/>
                  <a:lumOff val="90000"/>
                </a:srgbClr>
              </a:gs>
              <a:gs pos="72000">
                <a:srgbClr val="62C0CB">
                  <a:alpha val="60000"/>
                  <a:lumMod val="35000"/>
                  <a:lumOff val="65000"/>
                </a:srgbClr>
              </a:gs>
              <a:gs pos="83000">
                <a:srgbClr val="62C0CB">
                  <a:alpha val="80000"/>
                  <a:lumMod val="56000"/>
                  <a:lumOff val="44000"/>
                </a:srgbClr>
              </a:gs>
              <a:gs pos="99000">
                <a:srgbClr val="62C0CB">
                  <a:alpha val="40000"/>
                  <a:lumMod val="36000"/>
                  <a:lumOff val="64000"/>
                </a:srgbClr>
              </a:gs>
            </a:gsLst>
            <a:lin ang="2700000" scaled="1"/>
            <a:tileRect/>
          </a:gradFill>
          <a:ln>
            <a:noFill/>
          </a:ln>
        </p:spPr>
      </p:pic>
      <p:sp>
        <p:nvSpPr>
          <p:cNvPr id="7" name="footer_SecurityLevel">
            <a:extLst>
              <a:ext uri="{FF2B5EF4-FFF2-40B4-BE49-F238E27FC236}">
                <a16:creationId xmlns:a16="http://schemas.microsoft.com/office/drawing/2014/main" id="{B83EDD73-7072-8547-9416-89418209A1A4}"/>
              </a:ext>
            </a:extLst>
          </p:cNvPr>
          <p:cNvSpPr txBox="1">
            <a:spLocks/>
          </p:cNvSpPr>
          <p:nvPr userDrawn="1"/>
        </p:nvSpPr>
        <p:spPr>
          <a:xfrm>
            <a:off x="681700" y="6470485"/>
            <a:ext cx="6526169" cy="4167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E4726E-8C0A-9C40-88BB-1C75FB38E4DD}" type="slidenum">
              <a:rPr lang="de-DE" sz="13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sz="1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|  Computational Biotechnology | </a:t>
            </a:r>
            <a:r>
              <a:rPr lang="de-AT" sz="13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BLASTp</a:t>
            </a:r>
            <a:endParaRPr lang="en-GB" sz="1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1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Grafik 11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146D3836-AE89-8B46-BCED-4BA4BDF662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558188" y="6369245"/>
            <a:ext cx="1082428" cy="5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2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0BA55-01AE-654B-8CDE-A5FC83A8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765B86-4476-FE48-BA17-633F2660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B81239-D602-1649-B49F-3B669260A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949C65-521C-C04C-9824-6024A333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EB2-8715-7A4E-96B0-784A43CD4F90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B82B5A-DD34-1D44-AABE-D063EF43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A226B7-4D52-434E-A05E-23240794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8A6F-8FF0-7D4D-8833-2212DBE5A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76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D7B882-4CE6-9B46-9564-17C7A8C4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9BCD61-0349-054E-9AC1-5708AF04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C8983C-A1BA-B644-A669-8796D7B19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83EB2-8715-7A4E-96B0-784A43CD4F90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80D557-66F5-B148-858C-8BADC28DB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F7B707-B78F-554F-89F7-60844ABF2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98A6F-8FF0-7D4D-8833-2212DBE5A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40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ast.ncbi.nlm.nih.gov/Blast.cgi" TargetMode="External"/><Relationship Id="rId2" Type="http://schemas.openxmlformats.org/officeDocument/2006/relationships/hyperlink" Target="https://de.wikipedia.org/wiki/Datei:TU_Graz.sv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00DF34-8C56-1B4E-99BE-BAE407A86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329" y="1647150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BLASTp</a:t>
            </a:r>
            <a: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</a:t>
            </a:r>
            <a:b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Protein-Protein</a:t>
            </a:r>
            <a:b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</a:t>
            </a:r>
            <a: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asic </a:t>
            </a:r>
            <a:r>
              <a:rPr lang="en-US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</a:t>
            </a:r>
            <a: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ocal </a:t>
            </a:r>
            <a:r>
              <a:rPr lang="en-US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</a:t>
            </a:r>
            <a: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lignment </a:t>
            </a:r>
            <a:r>
              <a:rPr lang="en-US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</a:t>
            </a:r>
            <a: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earch </a:t>
            </a:r>
            <a:r>
              <a:rPr lang="en-US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</a:t>
            </a:r>
            <a: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ool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fik 3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E84FF18A-88CB-2020-F91B-476DFDC94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982" y="3794308"/>
            <a:ext cx="3068981" cy="1568214"/>
          </a:xfrm>
          <a:prstGeom prst="rect">
            <a:avLst/>
          </a:prstGeom>
        </p:spPr>
      </p:pic>
      <p:pic>
        <p:nvPicPr>
          <p:cNvPr id="3074" name="Picture 2" descr="Ein Bild, das Symbol, Grafiken, Pixel, Design enthält.&#10;&#10;Automatisch generierte Beschreibung">
            <a:extLst>
              <a:ext uri="{FF2B5EF4-FFF2-40B4-BE49-F238E27FC236}">
                <a16:creationId xmlns:a16="http://schemas.microsoft.com/office/drawing/2014/main" id="{9BAB5D67-F3F8-A54C-9510-C6D55674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841" y="199093"/>
            <a:ext cx="2038867" cy="101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2043DDE-9930-124C-A341-6667BB6864D6}"/>
              </a:ext>
            </a:extLst>
          </p:cNvPr>
          <p:cNvSpPr txBox="1"/>
          <p:nvPr/>
        </p:nvSpPr>
        <p:spPr>
          <a:xfrm>
            <a:off x="5749004" y="169039"/>
            <a:ext cx="415459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dirty="0"/>
              <a:t>Alexandra Grebe (11825155)</a:t>
            </a:r>
          </a:p>
          <a:p>
            <a:pPr algn="r">
              <a:spcAft>
                <a:spcPts val="600"/>
              </a:spcAft>
            </a:pPr>
            <a:r>
              <a:rPr lang="de-DE" dirty="0"/>
              <a:t>MOL.981 Computational Biotechnology,</a:t>
            </a:r>
          </a:p>
          <a:p>
            <a:pPr algn="r">
              <a:spcAft>
                <a:spcPts val="600"/>
              </a:spcAf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Technology Graz</a:t>
            </a:r>
          </a:p>
          <a:p>
            <a:pPr algn="r">
              <a:spcAft>
                <a:spcPts val="600"/>
              </a:spcAft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9CE3F6-101C-E070-2291-DF54556B419D}"/>
              </a:ext>
            </a:extLst>
          </p:cNvPr>
          <p:cNvSpPr txBox="1"/>
          <p:nvPr/>
        </p:nvSpPr>
        <p:spPr>
          <a:xfrm>
            <a:off x="379023" y="6050127"/>
            <a:ext cx="116866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Stephen F.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Altschul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Thomas L. Madden, Alejandro A. Schäffer,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Jinghui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Zhang, Zheng Zhang, Webb Miller, and David J.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Lipman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(1997), "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Gapped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BLAST and PSI-BLAST: a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new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generation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of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protein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database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search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programs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",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Nucleic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Acids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Res. 25:3389-3402 &amp; Stephen F.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Altschul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John C.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Wootton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E. Michael Gertz,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Richa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Agarwala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Aleksandr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Morgulis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Alejandro A. Schäffer, and Yi-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Kuo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Yu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(2005) "Protein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database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searches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using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compositionally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adjusted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substitution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de-AT" sz="12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matrices</a:t>
            </a:r>
            <a:r>
              <a:rPr lang="de-AT" sz="12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", FEBS J. 272:5101-5109.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90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Zahl enthält.&#10;&#10;Automatisch generierte Beschreibung">
            <a:extLst>
              <a:ext uri="{FF2B5EF4-FFF2-40B4-BE49-F238E27FC236}">
                <a16:creationId xmlns:a16="http://schemas.microsoft.com/office/drawing/2014/main" id="{52DE7A2C-A841-D5B0-FE7C-6187A4BBC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6394"/>
            <a:ext cx="9617242" cy="4745246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BC2B78A6-4414-6287-82B3-77C48F9C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840"/>
            <a:ext cx="10515600" cy="907981"/>
          </a:xfrm>
        </p:spPr>
        <p:txBody>
          <a:bodyPr/>
          <a:lstStyle/>
          <a:p>
            <a:r>
              <a:rPr lang="de-DE" dirty="0"/>
              <a:t>Common </a:t>
            </a:r>
            <a:r>
              <a:rPr lang="de-DE" dirty="0" err="1"/>
              <a:t>BLASTp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Parameters Are </a:t>
            </a:r>
            <a:r>
              <a:rPr lang="de-DE" dirty="0" err="1"/>
              <a:t>Included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5CD21FD-9C64-AEA5-916A-852CB204572C}"/>
              </a:ext>
            </a:extLst>
          </p:cNvPr>
          <p:cNvSpPr/>
          <p:nvPr/>
        </p:nvSpPr>
        <p:spPr>
          <a:xfrm>
            <a:off x="6958013" y="1356394"/>
            <a:ext cx="2586037" cy="4724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571F3C9F-6753-B4B9-2946-CBD6FAB0B5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59840"/>
          <a:ext cx="1081532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87598709-43C9-F6FA-E946-DAABA33B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046"/>
            <a:ext cx="10515600" cy="907981"/>
          </a:xfrm>
        </p:spPr>
        <p:txBody>
          <a:bodyPr/>
          <a:lstStyle/>
          <a:p>
            <a:r>
              <a:rPr lang="de-DE" dirty="0" err="1"/>
              <a:t>BLASTp</a:t>
            </a:r>
            <a:r>
              <a:rPr lang="de-DE" dirty="0"/>
              <a:t> </a:t>
            </a:r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Transcriptome</a:t>
            </a:r>
            <a:r>
              <a:rPr lang="de-DE" dirty="0"/>
              <a:t> Study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051FBCB-32A9-1538-8D5B-43DABA594CD0}"/>
              </a:ext>
            </a:extLst>
          </p:cNvPr>
          <p:cNvSpPr txBox="1"/>
          <p:nvPr/>
        </p:nvSpPr>
        <p:spPr>
          <a:xfrm>
            <a:off x="1321212" y="4251218"/>
            <a:ext cx="976532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FastQC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 err="1"/>
              <a:t>Fastp</a:t>
            </a:r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21C46B-7139-104B-8F39-B096DC4D8F06}"/>
              </a:ext>
            </a:extLst>
          </p:cNvPr>
          <p:cNvSpPr txBox="1"/>
          <p:nvPr/>
        </p:nvSpPr>
        <p:spPr>
          <a:xfrm>
            <a:off x="3076633" y="4276433"/>
            <a:ext cx="976532" cy="37457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Trinity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6B67B09-6C49-FA02-7CF1-CAD1D862C361}"/>
              </a:ext>
            </a:extLst>
          </p:cNvPr>
          <p:cNvSpPr txBox="1"/>
          <p:nvPr/>
        </p:nvSpPr>
        <p:spPr>
          <a:xfrm>
            <a:off x="4732527" y="4276433"/>
            <a:ext cx="1077351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Busco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/>
              <a:t>Transrate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7C2FD8-EF19-B1F6-ADF3-5E36084285FA}"/>
              </a:ext>
            </a:extLst>
          </p:cNvPr>
          <p:cNvSpPr txBox="1"/>
          <p:nvPr/>
        </p:nvSpPr>
        <p:spPr>
          <a:xfrm>
            <a:off x="6332471" y="4279956"/>
            <a:ext cx="1441316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TransDecoder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/>
              <a:t> </a:t>
            </a:r>
            <a:r>
              <a:rPr lang="de-DE" sz="1600" dirty="0" err="1"/>
              <a:t>Seqkit</a:t>
            </a:r>
            <a:endParaRPr lang="de-DE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9205D1D-1767-7826-A70F-93EBB7BA9B12}"/>
              </a:ext>
            </a:extLst>
          </p:cNvPr>
          <p:cNvSpPr txBox="1"/>
          <p:nvPr/>
        </p:nvSpPr>
        <p:spPr>
          <a:xfrm>
            <a:off x="8244661" y="4269124"/>
            <a:ext cx="1382846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BLASTp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 err="1"/>
              <a:t>Taxonomizr</a:t>
            </a:r>
            <a:endParaRPr lang="de-DE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FB07140-0CEA-1764-4350-3F208C40CF1F}"/>
              </a:ext>
            </a:extLst>
          </p:cNvPr>
          <p:cNvSpPr txBox="1"/>
          <p:nvPr/>
        </p:nvSpPr>
        <p:spPr>
          <a:xfrm>
            <a:off x="10213867" y="4407623"/>
            <a:ext cx="976532" cy="37457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BLASTp</a:t>
            </a:r>
            <a:endParaRPr lang="de-DE" sz="1600" b="1" dirty="0"/>
          </a:p>
        </p:txBody>
      </p:sp>
      <p:pic>
        <p:nvPicPr>
          <p:cNvPr id="14" name="Grafik 13" descr="Häkchen mit einfarbiger Füllung">
            <a:extLst>
              <a:ext uri="{FF2B5EF4-FFF2-40B4-BE49-F238E27FC236}">
                <a16:creationId xmlns:a16="http://schemas.microsoft.com/office/drawing/2014/main" id="{073823BE-DD8A-506B-CEFC-00022D3A6D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2278" y="2309446"/>
            <a:ext cx="914400" cy="914400"/>
          </a:xfrm>
          <a:prstGeom prst="rect">
            <a:avLst/>
          </a:prstGeom>
        </p:spPr>
      </p:pic>
      <p:pic>
        <p:nvPicPr>
          <p:cNvPr id="15" name="Grafik 14" descr="Häkchen mit einfarbiger Füllung">
            <a:extLst>
              <a:ext uri="{FF2B5EF4-FFF2-40B4-BE49-F238E27FC236}">
                <a16:creationId xmlns:a16="http://schemas.microsoft.com/office/drawing/2014/main" id="{6EBD3DC1-79AA-7332-F411-45DBE2260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71432" y="2309446"/>
            <a:ext cx="914400" cy="914400"/>
          </a:xfrm>
          <a:prstGeom prst="rect">
            <a:avLst/>
          </a:prstGeom>
        </p:spPr>
      </p:pic>
      <p:pic>
        <p:nvPicPr>
          <p:cNvPr id="16" name="Grafik 15" descr="Häkchen mit einfarbiger Füllung">
            <a:extLst>
              <a:ext uri="{FF2B5EF4-FFF2-40B4-BE49-F238E27FC236}">
                <a16:creationId xmlns:a16="http://schemas.microsoft.com/office/drawing/2014/main" id="{17BE5DD0-B8C2-9028-5E63-6BB0CF7A44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779" y="2334821"/>
            <a:ext cx="914400" cy="914400"/>
          </a:xfrm>
          <a:prstGeom prst="rect">
            <a:avLst/>
          </a:prstGeom>
        </p:spPr>
      </p:pic>
      <p:pic>
        <p:nvPicPr>
          <p:cNvPr id="17" name="Grafik 16" descr="Häkchen mit einfarbiger Füllung">
            <a:extLst>
              <a:ext uri="{FF2B5EF4-FFF2-40B4-BE49-F238E27FC236}">
                <a16:creationId xmlns:a16="http://schemas.microsoft.com/office/drawing/2014/main" id="{6C91140C-7699-8B5A-67E9-10118F474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0586" y="23094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5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7261AC7-2528-28CB-B2A0-0C67CA45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639"/>
            <a:ext cx="10515600" cy="907981"/>
          </a:xfrm>
        </p:spPr>
        <p:txBody>
          <a:bodyPr/>
          <a:lstStyle/>
          <a:p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Biological </a:t>
            </a:r>
            <a:r>
              <a:rPr lang="de-DE" dirty="0" err="1"/>
              <a:t>Contamination</a:t>
            </a:r>
            <a:r>
              <a:rPr lang="de-DE" dirty="0"/>
              <a:t> via </a:t>
            </a:r>
            <a:r>
              <a:rPr lang="de-DE" dirty="0" err="1"/>
              <a:t>BLASTp</a:t>
            </a:r>
            <a:endParaRPr lang="de-DE" dirty="0"/>
          </a:p>
        </p:txBody>
      </p:sp>
      <p:pic>
        <p:nvPicPr>
          <p:cNvPr id="4" name="Inhaltsplatzhalter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BEB6B8C0-6181-1740-17EE-E5DCCE098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5636" t="540" r="1"/>
          <a:stretch/>
        </p:blipFill>
        <p:spPr>
          <a:xfrm>
            <a:off x="838200" y="1421061"/>
            <a:ext cx="10515600" cy="237325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32A363F-70FF-8736-0F2F-093F6FA33DFF}"/>
              </a:ext>
            </a:extLst>
          </p:cNvPr>
          <p:cNvSpPr txBox="1"/>
          <p:nvPr/>
        </p:nvSpPr>
        <p:spPr>
          <a:xfrm>
            <a:off x="838200" y="4141070"/>
            <a:ext cx="105156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Transcriptome</a:t>
            </a:r>
            <a:r>
              <a:rPr lang="de-DE" sz="2000" dirty="0"/>
              <a:t> </a:t>
            </a:r>
            <a:r>
              <a:rPr lang="de-DE" sz="2000" dirty="0" err="1"/>
              <a:t>translated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was </a:t>
            </a:r>
            <a:r>
              <a:rPr lang="de-DE" sz="2000" dirty="0" err="1"/>
              <a:t>aligned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NCBI </a:t>
            </a:r>
            <a:r>
              <a:rPr lang="de-DE" sz="2000" dirty="0" err="1"/>
              <a:t>nr</a:t>
            </a:r>
            <a:r>
              <a:rPr lang="de-DE" sz="2000" dirty="0"/>
              <a:t> </a:t>
            </a:r>
            <a:r>
              <a:rPr lang="de-DE" sz="2000" dirty="0" err="1"/>
              <a:t>database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transcripts</a:t>
            </a:r>
            <a:r>
              <a:rPr lang="de-DE" sz="2000" dirty="0"/>
              <a:t> </a:t>
            </a:r>
            <a:r>
              <a:rPr lang="de-DE" sz="2000" dirty="0" err="1"/>
              <a:t>matching</a:t>
            </a:r>
            <a:r>
              <a:rPr lang="de-DE" sz="2000" dirty="0"/>
              <a:t> </a:t>
            </a:r>
            <a:r>
              <a:rPr lang="de-DE" sz="2000" dirty="0" err="1"/>
              <a:t>against</a:t>
            </a:r>
            <a:r>
              <a:rPr lang="de-DE" sz="2000" dirty="0"/>
              <a:t> a </a:t>
            </a:r>
            <a:r>
              <a:rPr lang="de-DE" sz="2000" dirty="0" err="1"/>
              <a:t>Tectipleura</a:t>
            </a:r>
            <a:r>
              <a:rPr lang="de-DE" sz="2000" i="1" dirty="0"/>
              <a:t> </a:t>
            </a:r>
            <a:r>
              <a:rPr lang="de-DE" sz="2000" dirty="0" err="1"/>
              <a:t>protein</a:t>
            </a:r>
            <a:r>
              <a:rPr lang="de-DE" sz="2000" dirty="0"/>
              <a:t> </a:t>
            </a:r>
            <a:r>
              <a:rPr lang="de-DE" sz="2000" dirty="0" err="1"/>
              <a:t>were</a:t>
            </a:r>
            <a:r>
              <a:rPr lang="de-DE" sz="2000" dirty="0"/>
              <a:t> </a:t>
            </a:r>
            <a:r>
              <a:rPr lang="de-DE" sz="2000" dirty="0" err="1"/>
              <a:t>kept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Taxonomic</a:t>
            </a:r>
            <a:r>
              <a:rPr lang="de-DE" sz="2000" dirty="0"/>
              <a:t>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matches</a:t>
            </a:r>
            <a:r>
              <a:rPr lang="de-DE" sz="2000" dirty="0"/>
              <a:t> was </a:t>
            </a:r>
            <a:r>
              <a:rPr lang="de-DE" sz="2000" dirty="0" err="1"/>
              <a:t>extracted</a:t>
            </a:r>
            <a:r>
              <a:rPr lang="de-DE" sz="2000" dirty="0"/>
              <a:t> via </a:t>
            </a:r>
            <a:r>
              <a:rPr lang="de-DE" sz="2000" dirty="0" err="1"/>
              <a:t>Taxonomizr</a:t>
            </a:r>
            <a:r>
              <a:rPr lang="de-DE" sz="2000" dirty="0"/>
              <a:t> </a:t>
            </a:r>
          </a:p>
        </p:txBody>
      </p:sp>
      <p:pic>
        <p:nvPicPr>
          <p:cNvPr id="6" name="Inhaltsplatzhalter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B9872187-4797-1C99-331E-8FE6732DE1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</a:blip>
          <a:srcRect l="5636" t="540" r="1"/>
          <a:stretch/>
        </p:blipFill>
        <p:spPr>
          <a:xfrm>
            <a:off x="838200" y="1421062"/>
            <a:ext cx="10515600" cy="237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1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571F3C9F-6753-B4B9-2946-CBD6FAB0B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072326"/>
              </p:ext>
            </p:extLst>
          </p:nvPr>
        </p:nvGraphicFramePr>
        <p:xfrm>
          <a:off x="838200" y="1259840"/>
          <a:ext cx="1081532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87598709-43C9-F6FA-E946-DAABA33B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046"/>
            <a:ext cx="10515600" cy="907981"/>
          </a:xfrm>
        </p:spPr>
        <p:txBody>
          <a:bodyPr/>
          <a:lstStyle/>
          <a:p>
            <a:r>
              <a:rPr lang="de-DE" dirty="0" err="1"/>
              <a:t>BLASTp</a:t>
            </a:r>
            <a:r>
              <a:rPr lang="de-DE" dirty="0"/>
              <a:t> </a:t>
            </a:r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Transcriptome</a:t>
            </a:r>
            <a:r>
              <a:rPr lang="de-DE" dirty="0"/>
              <a:t> Study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051FBCB-32A9-1538-8D5B-43DABA594CD0}"/>
              </a:ext>
            </a:extLst>
          </p:cNvPr>
          <p:cNvSpPr txBox="1"/>
          <p:nvPr/>
        </p:nvSpPr>
        <p:spPr>
          <a:xfrm>
            <a:off x="1321212" y="4251218"/>
            <a:ext cx="976532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FastQC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 err="1"/>
              <a:t>Fastp</a:t>
            </a:r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21C46B-7139-104B-8F39-B096DC4D8F06}"/>
              </a:ext>
            </a:extLst>
          </p:cNvPr>
          <p:cNvSpPr txBox="1"/>
          <p:nvPr/>
        </p:nvSpPr>
        <p:spPr>
          <a:xfrm>
            <a:off x="3076633" y="4276433"/>
            <a:ext cx="976532" cy="37457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Trinity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6B67B09-6C49-FA02-7CF1-CAD1D862C361}"/>
              </a:ext>
            </a:extLst>
          </p:cNvPr>
          <p:cNvSpPr txBox="1"/>
          <p:nvPr/>
        </p:nvSpPr>
        <p:spPr>
          <a:xfrm>
            <a:off x="4732527" y="4276433"/>
            <a:ext cx="1077351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Busco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/>
              <a:t>Transrate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7C2FD8-EF19-B1F6-ADF3-5E36084285FA}"/>
              </a:ext>
            </a:extLst>
          </p:cNvPr>
          <p:cNvSpPr txBox="1"/>
          <p:nvPr/>
        </p:nvSpPr>
        <p:spPr>
          <a:xfrm>
            <a:off x="6332471" y="4279956"/>
            <a:ext cx="1441316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TransDecoder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/>
              <a:t> </a:t>
            </a:r>
            <a:r>
              <a:rPr lang="de-DE" sz="1600" dirty="0" err="1"/>
              <a:t>Seqkit</a:t>
            </a:r>
            <a:endParaRPr lang="de-DE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9205D1D-1767-7826-A70F-93EBB7BA9B12}"/>
              </a:ext>
            </a:extLst>
          </p:cNvPr>
          <p:cNvSpPr txBox="1"/>
          <p:nvPr/>
        </p:nvSpPr>
        <p:spPr>
          <a:xfrm>
            <a:off x="8244661" y="4269124"/>
            <a:ext cx="1382846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BLASTp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 err="1"/>
              <a:t>Taxonomizr</a:t>
            </a:r>
            <a:endParaRPr lang="de-DE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FB07140-0CEA-1764-4350-3F208C40CF1F}"/>
              </a:ext>
            </a:extLst>
          </p:cNvPr>
          <p:cNvSpPr txBox="1"/>
          <p:nvPr/>
        </p:nvSpPr>
        <p:spPr>
          <a:xfrm>
            <a:off x="10213867" y="4407623"/>
            <a:ext cx="976532" cy="37457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BLASTp</a:t>
            </a:r>
            <a:endParaRPr lang="de-DE" sz="1600" b="1" dirty="0"/>
          </a:p>
        </p:txBody>
      </p:sp>
      <p:pic>
        <p:nvPicPr>
          <p:cNvPr id="14" name="Grafik 13" descr="Häkchen mit einfarbiger Füllung">
            <a:extLst>
              <a:ext uri="{FF2B5EF4-FFF2-40B4-BE49-F238E27FC236}">
                <a16:creationId xmlns:a16="http://schemas.microsoft.com/office/drawing/2014/main" id="{073823BE-DD8A-506B-CEFC-00022D3A6D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2278" y="2309446"/>
            <a:ext cx="914400" cy="914400"/>
          </a:xfrm>
          <a:prstGeom prst="rect">
            <a:avLst/>
          </a:prstGeom>
        </p:spPr>
      </p:pic>
      <p:pic>
        <p:nvPicPr>
          <p:cNvPr id="15" name="Grafik 14" descr="Häkchen mit einfarbiger Füllung">
            <a:extLst>
              <a:ext uri="{FF2B5EF4-FFF2-40B4-BE49-F238E27FC236}">
                <a16:creationId xmlns:a16="http://schemas.microsoft.com/office/drawing/2014/main" id="{6EBD3DC1-79AA-7332-F411-45DBE2260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71432" y="2309446"/>
            <a:ext cx="914400" cy="914400"/>
          </a:xfrm>
          <a:prstGeom prst="rect">
            <a:avLst/>
          </a:prstGeom>
        </p:spPr>
      </p:pic>
      <p:pic>
        <p:nvPicPr>
          <p:cNvPr id="16" name="Grafik 15" descr="Häkchen mit einfarbiger Füllung">
            <a:extLst>
              <a:ext uri="{FF2B5EF4-FFF2-40B4-BE49-F238E27FC236}">
                <a16:creationId xmlns:a16="http://schemas.microsoft.com/office/drawing/2014/main" id="{17BE5DD0-B8C2-9028-5E63-6BB0CF7A44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779" y="2334821"/>
            <a:ext cx="914400" cy="914400"/>
          </a:xfrm>
          <a:prstGeom prst="rect">
            <a:avLst/>
          </a:prstGeom>
        </p:spPr>
      </p:pic>
      <p:pic>
        <p:nvPicPr>
          <p:cNvPr id="17" name="Grafik 16" descr="Häkchen mit einfarbiger Füllung">
            <a:extLst>
              <a:ext uri="{FF2B5EF4-FFF2-40B4-BE49-F238E27FC236}">
                <a16:creationId xmlns:a16="http://schemas.microsoft.com/office/drawing/2014/main" id="{6C91140C-7699-8B5A-67E9-10118F474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0586" y="2309446"/>
            <a:ext cx="914400" cy="914400"/>
          </a:xfrm>
          <a:prstGeom prst="rect">
            <a:avLst/>
          </a:prstGeom>
        </p:spPr>
      </p:pic>
      <p:pic>
        <p:nvPicPr>
          <p:cNvPr id="2" name="Grafik 1" descr="Häkchen mit einfarbiger Füllung">
            <a:extLst>
              <a:ext uri="{FF2B5EF4-FFF2-40B4-BE49-F238E27FC236}">
                <a16:creationId xmlns:a16="http://schemas.microsoft.com/office/drawing/2014/main" id="{DCAB71FD-3B8B-1770-56BE-292F1E66D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2053" y="23348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6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7261AC7-2528-28CB-B2A0-0C67CA45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291"/>
            <a:ext cx="10515600" cy="907981"/>
          </a:xfrm>
        </p:spPr>
        <p:txBody>
          <a:bodyPr/>
          <a:lstStyle/>
          <a:p>
            <a:r>
              <a:rPr lang="de-DE" dirty="0"/>
              <a:t>Protein </a:t>
            </a:r>
            <a:r>
              <a:rPr lang="de-DE" dirty="0" err="1"/>
              <a:t>Homology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via </a:t>
            </a:r>
            <a:r>
              <a:rPr lang="de-DE" dirty="0" err="1"/>
              <a:t>BLASTp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32A363F-70FF-8736-0F2F-093F6FA33DFF}"/>
              </a:ext>
            </a:extLst>
          </p:cNvPr>
          <p:cNvSpPr txBox="1"/>
          <p:nvPr/>
        </p:nvSpPr>
        <p:spPr>
          <a:xfrm>
            <a:off x="838200" y="4164479"/>
            <a:ext cx="1051560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The </a:t>
            </a:r>
            <a:r>
              <a:rPr lang="de-DE" sz="2000" dirty="0" err="1"/>
              <a:t>assembled</a:t>
            </a:r>
            <a:r>
              <a:rPr lang="de-DE" sz="2000" dirty="0"/>
              <a:t> </a:t>
            </a:r>
            <a:r>
              <a:rPr lang="de-DE" sz="2000" dirty="0" err="1"/>
              <a:t>reference</a:t>
            </a:r>
            <a:r>
              <a:rPr lang="de-DE" sz="2000" dirty="0"/>
              <a:t> </a:t>
            </a:r>
            <a:r>
              <a:rPr lang="de-DE" sz="2000" dirty="0" err="1"/>
              <a:t>transcriptome</a:t>
            </a:r>
            <a:r>
              <a:rPr lang="de-DE" sz="2000" dirty="0"/>
              <a:t> „ELVIRA“ (</a:t>
            </a:r>
            <a:r>
              <a:rPr lang="de-DE" sz="2000" i="1" dirty="0" err="1"/>
              <a:t>Elysia</a:t>
            </a:r>
            <a:r>
              <a:rPr lang="de-DE" sz="2000" i="1" dirty="0"/>
              <a:t> Viridis </a:t>
            </a:r>
            <a:r>
              <a:rPr lang="de-DE" sz="2000" dirty="0"/>
              <a:t>Reference Assembly) was </a:t>
            </a:r>
            <a:r>
              <a:rPr lang="de-DE" sz="2000" dirty="0" err="1"/>
              <a:t>annotated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BLASTp</a:t>
            </a:r>
            <a:r>
              <a:rPr lang="de-DE" sz="2000" dirty="0"/>
              <a:t> and HMMER:</a:t>
            </a:r>
          </a:p>
          <a:p>
            <a:pPr marL="769938" indent="-457200">
              <a:lnSpc>
                <a:spcPct val="150000"/>
              </a:lnSpc>
              <a:buAutoNum type="arabicPeriod"/>
            </a:pPr>
            <a:r>
              <a:rPr lang="de-DE" sz="2000" b="1" dirty="0"/>
              <a:t>Protein </a:t>
            </a:r>
            <a:r>
              <a:rPr lang="de-DE" sz="2000" b="1" dirty="0" err="1"/>
              <a:t>homology</a:t>
            </a:r>
            <a:r>
              <a:rPr lang="de-DE" sz="2000" b="1" dirty="0"/>
              <a:t> </a:t>
            </a:r>
            <a:r>
              <a:rPr lang="de-DE" sz="2000" b="1" dirty="0" err="1"/>
              <a:t>prediction</a:t>
            </a:r>
            <a:r>
              <a:rPr lang="de-DE" sz="2000" b="1" dirty="0"/>
              <a:t> via </a:t>
            </a:r>
            <a:r>
              <a:rPr lang="de-DE" sz="2000" b="1" dirty="0" err="1"/>
              <a:t>BLASTp</a:t>
            </a:r>
            <a:r>
              <a:rPr lang="de-DE" sz="2000" b="1" dirty="0"/>
              <a:t> </a:t>
            </a:r>
          </a:p>
          <a:p>
            <a:pPr marL="769938" indent="-457200">
              <a:lnSpc>
                <a:spcPct val="150000"/>
              </a:lnSpc>
              <a:buAutoNum type="arabicPeriod"/>
            </a:pPr>
            <a:r>
              <a:rPr lang="de-DE" sz="2000" dirty="0"/>
              <a:t>Protein </a:t>
            </a:r>
            <a:r>
              <a:rPr lang="de-DE" sz="2000" dirty="0" err="1"/>
              <a:t>domain</a:t>
            </a:r>
            <a:r>
              <a:rPr lang="de-DE" sz="2000" dirty="0"/>
              <a:t> </a:t>
            </a:r>
            <a:r>
              <a:rPr lang="de-DE" sz="2000" dirty="0" err="1"/>
              <a:t>identification</a:t>
            </a:r>
            <a:r>
              <a:rPr lang="de-DE" sz="2000" dirty="0"/>
              <a:t> via HMMER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pic>
        <p:nvPicPr>
          <p:cNvPr id="8" name="Inhaltsplatzhalter 6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4E16BB0A-D0B9-8651-CCDA-9D8C2C063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1062"/>
            <a:ext cx="10515600" cy="2343838"/>
          </a:xfrm>
        </p:spPr>
      </p:pic>
      <p:pic>
        <p:nvPicPr>
          <p:cNvPr id="9" name="Inhaltsplatzhalter 6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4215AFD2-9D57-B836-125C-C1647D8C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38200" y="1421062"/>
            <a:ext cx="10515600" cy="234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4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A42E29-256C-8893-317B-2A0B82C30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707571"/>
            <a:ext cx="11515725" cy="5469392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000" dirty="0"/>
          </a:p>
          <a:p>
            <a:pPr marL="0" indent="0" algn="ctr">
              <a:buNone/>
            </a:pPr>
            <a:r>
              <a:rPr lang="de-DE" sz="3000" dirty="0" err="1"/>
              <a:t>BLASTp</a:t>
            </a:r>
            <a:r>
              <a:rPr lang="de-DE" sz="3000" dirty="0"/>
              <a:t> </a:t>
            </a:r>
            <a:r>
              <a:rPr lang="de-DE" sz="3000" dirty="0" err="1"/>
              <a:t>allows</a:t>
            </a:r>
            <a:r>
              <a:rPr lang="de-DE" sz="3000" dirty="0"/>
              <a:t> </a:t>
            </a:r>
            <a:r>
              <a:rPr lang="de-DE" sz="3000" dirty="0" err="1"/>
              <a:t>the</a:t>
            </a:r>
            <a:r>
              <a:rPr lang="de-DE" sz="3000" dirty="0"/>
              <a:t> </a:t>
            </a:r>
            <a:r>
              <a:rPr lang="de-DE" sz="3000" dirty="0" err="1"/>
              <a:t>removal</a:t>
            </a:r>
            <a:r>
              <a:rPr lang="de-DE" sz="3000" dirty="0"/>
              <a:t> </a:t>
            </a:r>
            <a:r>
              <a:rPr lang="de-DE" sz="3000" dirty="0" err="1"/>
              <a:t>of</a:t>
            </a:r>
            <a:r>
              <a:rPr lang="de-DE" sz="3000" dirty="0"/>
              <a:t> </a:t>
            </a:r>
            <a:r>
              <a:rPr lang="de-DE" sz="3000" dirty="0" err="1"/>
              <a:t>biological</a:t>
            </a:r>
            <a:r>
              <a:rPr lang="de-DE" sz="3000" dirty="0"/>
              <a:t> </a:t>
            </a:r>
            <a:r>
              <a:rPr lang="de-DE" sz="3000" dirty="0" err="1"/>
              <a:t>contamination</a:t>
            </a:r>
            <a:r>
              <a:rPr lang="de-DE" sz="3000" dirty="0"/>
              <a:t>.</a:t>
            </a:r>
          </a:p>
          <a:p>
            <a:pPr marL="0" indent="0" algn="ctr">
              <a:buNone/>
            </a:pPr>
            <a:endParaRPr lang="de-DE" sz="3000" dirty="0"/>
          </a:p>
          <a:p>
            <a:pPr marL="0" indent="0" algn="ctr">
              <a:buNone/>
            </a:pPr>
            <a:r>
              <a:rPr lang="de-DE" sz="3000" dirty="0" err="1"/>
              <a:t>BLASTp</a:t>
            </a:r>
            <a:r>
              <a:rPr lang="de-DE" sz="3000" dirty="0"/>
              <a:t> </a:t>
            </a:r>
            <a:r>
              <a:rPr lang="de-DE" sz="3000" dirty="0" err="1"/>
              <a:t>enables</a:t>
            </a:r>
            <a:r>
              <a:rPr lang="de-DE" sz="3000" dirty="0"/>
              <a:t> </a:t>
            </a:r>
            <a:r>
              <a:rPr lang="de-DE" sz="3000" dirty="0" err="1"/>
              <a:t>protein</a:t>
            </a:r>
            <a:r>
              <a:rPr lang="de-DE" sz="3000" dirty="0"/>
              <a:t> </a:t>
            </a:r>
            <a:r>
              <a:rPr lang="de-DE" sz="3000" dirty="0" err="1"/>
              <a:t>homology</a:t>
            </a:r>
            <a:r>
              <a:rPr lang="de-DE" sz="3000" dirty="0"/>
              <a:t> </a:t>
            </a:r>
            <a:r>
              <a:rPr lang="de-DE" sz="3000" dirty="0" err="1"/>
              <a:t>prediction</a:t>
            </a:r>
            <a:r>
              <a:rPr lang="de-DE" sz="3000" dirty="0"/>
              <a:t>.</a:t>
            </a:r>
          </a:p>
          <a:p>
            <a:pPr marL="0" indent="0" algn="ctr">
              <a:buNone/>
            </a:pPr>
            <a:endParaRPr lang="de-DE" sz="3000" dirty="0"/>
          </a:p>
          <a:p>
            <a:pPr marL="0" indent="0" algn="ctr">
              <a:buNone/>
            </a:pPr>
            <a:r>
              <a:rPr lang="de-DE" sz="3000" dirty="0">
                <a:highlight>
                  <a:srgbClr val="E2F0FF"/>
                </a:highlight>
              </a:rPr>
              <a:t>The </a:t>
            </a:r>
            <a:r>
              <a:rPr lang="de-DE" sz="3000" dirty="0" err="1">
                <a:highlight>
                  <a:srgbClr val="E2F0FF"/>
                </a:highlight>
              </a:rPr>
              <a:t>use</a:t>
            </a:r>
            <a:r>
              <a:rPr lang="de-DE" sz="3000" dirty="0">
                <a:highlight>
                  <a:srgbClr val="E2F0FF"/>
                </a:highlight>
              </a:rPr>
              <a:t> </a:t>
            </a:r>
            <a:r>
              <a:rPr lang="de-DE" sz="3000" dirty="0" err="1">
                <a:highlight>
                  <a:srgbClr val="E2F0FF"/>
                </a:highlight>
              </a:rPr>
              <a:t>of</a:t>
            </a:r>
            <a:r>
              <a:rPr lang="de-DE" sz="3000" dirty="0">
                <a:highlight>
                  <a:srgbClr val="E2F0FF"/>
                </a:highlight>
              </a:rPr>
              <a:t> </a:t>
            </a:r>
            <a:r>
              <a:rPr lang="de-DE" sz="3000" dirty="0" err="1">
                <a:highlight>
                  <a:srgbClr val="E2F0FF"/>
                </a:highlight>
              </a:rPr>
              <a:t>BLASTp</a:t>
            </a:r>
            <a:r>
              <a:rPr lang="de-DE" sz="3000" dirty="0">
                <a:highlight>
                  <a:srgbClr val="E2F0FF"/>
                </a:highlight>
              </a:rPr>
              <a:t> </a:t>
            </a:r>
            <a:r>
              <a:rPr lang="de-DE" sz="3000" dirty="0" err="1">
                <a:highlight>
                  <a:srgbClr val="E2F0FF"/>
                </a:highlight>
              </a:rPr>
              <a:t>is</a:t>
            </a:r>
            <a:r>
              <a:rPr lang="de-DE" sz="3000" dirty="0">
                <a:highlight>
                  <a:srgbClr val="E2F0FF"/>
                </a:highlight>
              </a:rPr>
              <a:t> </a:t>
            </a:r>
            <a:r>
              <a:rPr lang="de-DE" sz="3000" dirty="0" err="1">
                <a:highlight>
                  <a:srgbClr val="E2F0FF"/>
                </a:highlight>
              </a:rPr>
              <a:t>determined</a:t>
            </a:r>
            <a:r>
              <a:rPr lang="de-DE" sz="3000" dirty="0">
                <a:highlight>
                  <a:srgbClr val="E2F0FF"/>
                </a:highlight>
              </a:rPr>
              <a:t> </a:t>
            </a:r>
            <a:r>
              <a:rPr lang="de-DE" sz="3000" dirty="0" err="1">
                <a:highlight>
                  <a:srgbClr val="E2F0FF"/>
                </a:highlight>
              </a:rPr>
              <a:t>by</a:t>
            </a:r>
            <a:r>
              <a:rPr lang="de-DE" sz="3000" dirty="0">
                <a:highlight>
                  <a:srgbClr val="E2F0FF"/>
                </a:highlight>
              </a:rPr>
              <a:t> </a:t>
            </a:r>
            <a:r>
              <a:rPr lang="de-DE" sz="3000" dirty="0" err="1">
                <a:highlight>
                  <a:srgbClr val="E2F0FF"/>
                </a:highlight>
              </a:rPr>
              <a:t>you</a:t>
            </a:r>
            <a:r>
              <a:rPr lang="de-DE" sz="3000" dirty="0">
                <a:highlight>
                  <a:srgbClr val="E2F0FF"/>
                </a:highlight>
              </a:rPr>
              <a:t>, </a:t>
            </a:r>
            <a:r>
              <a:rPr lang="de-DE" sz="3000" dirty="0" err="1">
                <a:highlight>
                  <a:srgbClr val="E2F0FF"/>
                </a:highlight>
              </a:rPr>
              <a:t>or</a:t>
            </a:r>
            <a:r>
              <a:rPr lang="de-DE" sz="3000" dirty="0">
                <a:highlight>
                  <a:srgbClr val="E2F0FF"/>
                </a:highlight>
              </a:rPr>
              <a:t> </a:t>
            </a:r>
            <a:r>
              <a:rPr lang="de-DE" sz="3000" dirty="0" err="1">
                <a:highlight>
                  <a:srgbClr val="E2F0FF"/>
                </a:highlight>
              </a:rPr>
              <a:t>rather</a:t>
            </a:r>
            <a:r>
              <a:rPr lang="de-DE" sz="3000" dirty="0">
                <a:highlight>
                  <a:srgbClr val="E2F0FF"/>
                </a:highlight>
              </a:rPr>
              <a:t> </a:t>
            </a:r>
            <a:r>
              <a:rPr lang="de-DE" sz="3000" dirty="0" err="1">
                <a:highlight>
                  <a:srgbClr val="E2F0FF"/>
                </a:highlight>
              </a:rPr>
              <a:t>your</a:t>
            </a:r>
            <a:r>
              <a:rPr lang="de-DE" sz="3000" dirty="0">
                <a:highlight>
                  <a:srgbClr val="E2F0FF"/>
                </a:highlight>
              </a:rPr>
              <a:t> </a:t>
            </a:r>
            <a:r>
              <a:rPr lang="de-DE" sz="3000" dirty="0" err="1">
                <a:highlight>
                  <a:srgbClr val="E2F0FF"/>
                </a:highlight>
              </a:rPr>
              <a:t>input</a:t>
            </a:r>
            <a:r>
              <a:rPr lang="de-DE" sz="3000" dirty="0">
                <a:highlight>
                  <a:srgbClr val="E2F0FF"/>
                </a:highlight>
              </a:rPr>
              <a:t> and code.</a:t>
            </a:r>
          </a:p>
        </p:txBody>
      </p:sp>
    </p:spTree>
    <p:extLst>
      <p:ext uri="{BB962C8B-B14F-4D97-AF65-F5344CB8AC3E}">
        <p14:creationId xmlns:p14="http://schemas.microsoft.com/office/powerpoint/2010/main" val="396606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7859C8-4067-4E6B-BF8F-8439BB5A1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120"/>
            <a:ext cx="10515600" cy="45818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-apple-system"/>
              </a:rPr>
              <a:t>TU Graz Logo (Slide 1, Master slides): </a:t>
            </a:r>
            <a:r>
              <a:rPr lang="en-GB" sz="1400" dirty="0">
                <a:latin typeface="-apple-system"/>
                <a:hlinkClick r:id="rId2"/>
              </a:rPr>
              <a:t>https://de.wikipedia.org/wiki/Datei:TU_Graz.svg</a:t>
            </a:r>
            <a:r>
              <a:rPr lang="en-GB" sz="1400" dirty="0">
                <a:latin typeface="-apple-system"/>
              </a:rPr>
              <a:t> (last accessed 19.05.2023)</a:t>
            </a:r>
          </a:p>
          <a:p>
            <a:pPr marL="0" indent="0">
              <a:buNone/>
            </a:pPr>
            <a:r>
              <a:rPr lang="en-GB" sz="1400" dirty="0" err="1">
                <a:latin typeface="-apple-system"/>
              </a:rPr>
              <a:t>BLASTp</a:t>
            </a:r>
            <a:r>
              <a:rPr lang="en-GB" sz="1400" dirty="0">
                <a:latin typeface="-apple-system"/>
              </a:rPr>
              <a:t> cover picture (Slide 1): </a:t>
            </a:r>
            <a:r>
              <a:rPr lang="en-GB" sz="1400" dirty="0">
                <a:latin typeface="-apple-system"/>
                <a:hlinkClick r:id="rId3"/>
              </a:rPr>
              <a:t>https://blast.ncbi.nlm.nih.gov/Blast.cgi</a:t>
            </a:r>
            <a:r>
              <a:rPr lang="en-GB" sz="1400" dirty="0">
                <a:latin typeface="-apple-system"/>
              </a:rPr>
              <a:t> (last accessed 19.05.2023)</a:t>
            </a:r>
          </a:p>
          <a:p>
            <a:pPr marL="0" indent="0">
              <a:buNone/>
            </a:pPr>
            <a:r>
              <a:rPr lang="en-GB" sz="1400" dirty="0">
                <a:latin typeface="-apple-system"/>
              </a:rPr>
              <a:t>Local vs. global alignment (Slide 2): Issa, Mohamed &amp; </a:t>
            </a:r>
            <a:r>
              <a:rPr lang="en-GB" sz="1400" dirty="0" err="1">
                <a:latin typeface="-apple-system"/>
              </a:rPr>
              <a:t>Hassanien</a:t>
            </a:r>
            <a:r>
              <a:rPr lang="en-GB" sz="1400" dirty="0">
                <a:latin typeface="-apple-system"/>
              </a:rPr>
              <a:t>, </a:t>
            </a:r>
            <a:r>
              <a:rPr lang="en-GB" sz="1400" dirty="0" err="1">
                <a:latin typeface="-apple-system"/>
              </a:rPr>
              <a:t>Aboul</a:t>
            </a:r>
            <a:r>
              <a:rPr lang="en-GB" sz="1400" dirty="0">
                <a:latin typeface="-apple-system"/>
              </a:rPr>
              <a:t> Ella &amp; Helmi, Ahmed &amp; </a:t>
            </a:r>
            <a:r>
              <a:rPr lang="en-GB" sz="1400" dirty="0" err="1">
                <a:latin typeface="-apple-system"/>
              </a:rPr>
              <a:t>Ziedan</a:t>
            </a:r>
            <a:r>
              <a:rPr lang="en-GB" sz="1400" dirty="0">
                <a:latin typeface="-apple-system"/>
              </a:rPr>
              <a:t>, Ibrahim &amp; </a:t>
            </a:r>
            <a:r>
              <a:rPr lang="en-GB" sz="1400" dirty="0" err="1">
                <a:latin typeface="-apple-system"/>
              </a:rPr>
              <a:t>Alzohairy</a:t>
            </a:r>
            <a:r>
              <a:rPr lang="en-GB" sz="1400" dirty="0">
                <a:latin typeface="-apple-system"/>
              </a:rPr>
              <a:t>, Ahmed. (2018). Pairwise Global Sequence Alignment Using Sine-Cosine Optimization Algorithm. 10.1007/978-3-319-74690-6_11. </a:t>
            </a:r>
          </a:p>
          <a:p>
            <a:pPr marL="0" indent="0">
              <a:buNone/>
            </a:pPr>
            <a:endParaRPr lang="en-GB" sz="1400" dirty="0">
              <a:latin typeface="-apple-system"/>
            </a:endParaRPr>
          </a:p>
          <a:p>
            <a:pPr marL="0" indent="0">
              <a:buNone/>
            </a:pPr>
            <a:endParaRPr lang="de-AT" sz="1400" dirty="0">
              <a:latin typeface="-apple-system"/>
            </a:endParaRPr>
          </a:p>
          <a:p>
            <a:pPr marL="0" indent="0">
              <a:buNone/>
            </a:pPr>
            <a:endParaRPr lang="de-AT" sz="1400" dirty="0">
              <a:latin typeface="-apple-system"/>
            </a:endParaRPr>
          </a:p>
          <a:p>
            <a:pPr marL="0" indent="0">
              <a:buNone/>
            </a:pPr>
            <a:endParaRPr lang="en-GB" sz="1400" dirty="0">
              <a:latin typeface="-apple-system"/>
            </a:endParaRP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9DD90F7-44E0-4906-B079-C496250B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840"/>
            <a:ext cx="10515600" cy="907981"/>
          </a:xfrm>
        </p:spPr>
        <p:txBody>
          <a:bodyPr/>
          <a:lstStyle/>
          <a:p>
            <a:r>
              <a:rPr lang="de-DE" dirty="0"/>
              <a:t>References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03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7FEE57-73B4-E97F-910F-825C94D5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523" y="2376245"/>
            <a:ext cx="6973723" cy="34887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broken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„</a:t>
            </a:r>
            <a:r>
              <a:rPr lang="de-DE" dirty="0" err="1"/>
              <a:t>words</a:t>
            </a:r>
            <a:r>
              <a:rPr lang="de-DE" dirty="0"/>
              <a:t>“</a:t>
            </a:r>
          </a:p>
          <a:p>
            <a:pPr>
              <a:lnSpc>
                <a:spcPct val="150000"/>
              </a:lnSpc>
            </a:pPr>
            <a:r>
              <a:rPr lang="de-DE" dirty="0"/>
              <a:t>Short </a:t>
            </a:r>
            <a:r>
              <a:rPr lang="de-DE" dirty="0" err="1"/>
              <a:t>conserved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found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Heuristic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: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match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E4D81D-A353-B4F2-01A4-375CED63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BLASTp</a:t>
            </a:r>
            <a:r>
              <a:rPr lang="de-DE" dirty="0"/>
              <a:t> </a:t>
            </a:r>
            <a:r>
              <a:rPr lang="de-DE" dirty="0" err="1"/>
              <a:t>Compares</a:t>
            </a:r>
            <a:r>
              <a:rPr lang="de-DE" dirty="0"/>
              <a:t> a Protein Query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Database </a:t>
            </a:r>
            <a:r>
              <a:rPr lang="de-DE" dirty="0" err="1"/>
              <a:t>of</a:t>
            </a:r>
            <a:r>
              <a:rPr lang="de-DE" dirty="0"/>
              <a:t> Protein </a:t>
            </a:r>
            <a:r>
              <a:rPr lang="de-DE" dirty="0" err="1"/>
              <a:t>Sequences</a:t>
            </a:r>
            <a:endParaRPr lang="de-DE" dirty="0"/>
          </a:p>
        </p:txBody>
      </p:sp>
      <p:pic>
        <p:nvPicPr>
          <p:cNvPr id="5" name="Grafik 4" descr="Ein Bild, das Text, Screenshot, Reihe, parallel enthält.&#10;&#10;Automatisch generierte Beschreibung">
            <a:extLst>
              <a:ext uri="{FF2B5EF4-FFF2-40B4-BE49-F238E27FC236}">
                <a16:creationId xmlns:a16="http://schemas.microsoft.com/office/drawing/2014/main" id="{FB95B4F0-8F78-798C-1EB7-CE52B58A9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616" y="2216462"/>
            <a:ext cx="3481184" cy="312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4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571F3C9F-6753-B4B9-2946-CBD6FAB0B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23807"/>
              </p:ext>
            </p:extLst>
          </p:nvPr>
        </p:nvGraphicFramePr>
        <p:xfrm>
          <a:off x="838200" y="1259840"/>
          <a:ext cx="1081532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87598709-43C9-F6FA-E946-DAABA33B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019"/>
            <a:ext cx="10515600" cy="907981"/>
          </a:xfrm>
        </p:spPr>
        <p:txBody>
          <a:bodyPr/>
          <a:lstStyle/>
          <a:p>
            <a:r>
              <a:rPr lang="de-DE" dirty="0" err="1"/>
              <a:t>BLASTp</a:t>
            </a:r>
            <a:r>
              <a:rPr lang="de-DE" dirty="0"/>
              <a:t> </a:t>
            </a:r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Transcriptome</a:t>
            </a:r>
            <a:r>
              <a:rPr lang="de-DE" dirty="0"/>
              <a:t> Study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051FBCB-32A9-1538-8D5B-43DABA594CD0}"/>
              </a:ext>
            </a:extLst>
          </p:cNvPr>
          <p:cNvSpPr txBox="1"/>
          <p:nvPr/>
        </p:nvSpPr>
        <p:spPr>
          <a:xfrm>
            <a:off x="1321212" y="4251218"/>
            <a:ext cx="976532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FastQC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 err="1"/>
              <a:t>Fastp</a:t>
            </a:r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21C46B-7139-104B-8F39-B096DC4D8F06}"/>
              </a:ext>
            </a:extLst>
          </p:cNvPr>
          <p:cNvSpPr txBox="1"/>
          <p:nvPr/>
        </p:nvSpPr>
        <p:spPr>
          <a:xfrm>
            <a:off x="3076633" y="4276433"/>
            <a:ext cx="976532" cy="37457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Trinity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6B67B09-6C49-FA02-7CF1-CAD1D862C361}"/>
              </a:ext>
            </a:extLst>
          </p:cNvPr>
          <p:cNvSpPr txBox="1"/>
          <p:nvPr/>
        </p:nvSpPr>
        <p:spPr>
          <a:xfrm>
            <a:off x="4732527" y="4276433"/>
            <a:ext cx="1077351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Busco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/>
              <a:t>Transrate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7C2FD8-EF19-B1F6-ADF3-5E36084285FA}"/>
              </a:ext>
            </a:extLst>
          </p:cNvPr>
          <p:cNvSpPr txBox="1"/>
          <p:nvPr/>
        </p:nvSpPr>
        <p:spPr>
          <a:xfrm>
            <a:off x="6332471" y="4279956"/>
            <a:ext cx="1441316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Transcoder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/>
              <a:t> </a:t>
            </a:r>
            <a:r>
              <a:rPr lang="de-DE" sz="1600" dirty="0" err="1"/>
              <a:t>Seqkit</a:t>
            </a:r>
            <a:endParaRPr lang="de-DE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9205D1D-1767-7826-A70F-93EBB7BA9B12}"/>
              </a:ext>
            </a:extLst>
          </p:cNvPr>
          <p:cNvSpPr txBox="1"/>
          <p:nvPr/>
        </p:nvSpPr>
        <p:spPr>
          <a:xfrm>
            <a:off x="8244661" y="4269124"/>
            <a:ext cx="1382846" cy="6469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BLASTp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 err="1"/>
              <a:t>Taxonomizr</a:t>
            </a:r>
            <a:endParaRPr lang="de-DE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FB07140-0CEA-1764-4350-3F208C40CF1F}"/>
              </a:ext>
            </a:extLst>
          </p:cNvPr>
          <p:cNvSpPr txBox="1"/>
          <p:nvPr/>
        </p:nvSpPr>
        <p:spPr>
          <a:xfrm>
            <a:off x="10213867" y="4407623"/>
            <a:ext cx="976532" cy="37457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BLASTp</a:t>
            </a:r>
            <a:endParaRPr lang="de-DE" sz="1600" b="1" dirty="0"/>
          </a:p>
        </p:txBody>
      </p:sp>
      <p:pic>
        <p:nvPicPr>
          <p:cNvPr id="14" name="Grafik 13" descr="Häkchen mit einfarbiger Füllung">
            <a:extLst>
              <a:ext uri="{FF2B5EF4-FFF2-40B4-BE49-F238E27FC236}">
                <a16:creationId xmlns:a16="http://schemas.microsoft.com/office/drawing/2014/main" id="{073823BE-DD8A-506B-CEFC-00022D3A6D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2278" y="2309446"/>
            <a:ext cx="914400" cy="914400"/>
          </a:xfrm>
          <a:prstGeom prst="rect">
            <a:avLst/>
          </a:prstGeom>
        </p:spPr>
      </p:pic>
      <p:pic>
        <p:nvPicPr>
          <p:cNvPr id="15" name="Grafik 14" descr="Häkchen mit einfarbiger Füllung">
            <a:extLst>
              <a:ext uri="{FF2B5EF4-FFF2-40B4-BE49-F238E27FC236}">
                <a16:creationId xmlns:a16="http://schemas.microsoft.com/office/drawing/2014/main" id="{6EBD3DC1-79AA-7332-F411-45DBE2260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71432" y="2309446"/>
            <a:ext cx="914400" cy="914400"/>
          </a:xfrm>
          <a:prstGeom prst="rect">
            <a:avLst/>
          </a:prstGeom>
        </p:spPr>
      </p:pic>
      <p:pic>
        <p:nvPicPr>
          <p:cNvPr id="16" name="Grafik 15" descr="Häkchen mit einfarbiger Füllung">
            <a:extLst>
              <a:ext uri="{FF2B5EF4-FFF2-40B4-BE49-F238E27FC236}">
                <a16:creationId xmlns:a16="http://schemas.microsoft.com/office/drawing/2014/main" id="{17BE5DD0-B8C2-9028-5E63-6BB0CF7A44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779" y="2334821"/>
            <a:ext cx="914400" cy="914400"/>
          </a:xfrm>
          <a:prstGeom prst="rect">
            <a:avLst/>
          </a:prstGeom>
        </p:spPr>
      </p:pic>
      <p:pic>
        <p:nvPicPr>
          <p:cNvPr id="17" name="Grafik 16" descr="Häkchen mit einfarbiger Füllung">
            <a:extLst>
              <a:ext uri="{FF2B5EF4-FFF2-40B4-BE49-F238E27FC236}">
                <a16:creationId xmlns:a16="http://schemas.microsoft.com/office/drawing/2014/main" id="{6C91140C-7699-8B5A-67E9-10118F474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0586" y="23094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5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A9BA9FB-97CE-B41B-24D6-DBDB52D7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923"/>
            <a:ext cx="10515600" cy="907981"/>
          </a:xfrm>
        </p:spPr>
        <p:txBody>
          <a:bodyPr/>
          <a:lstStyle/>
          <a:p>
            <a:r>
              <a:rPr lang="de-DE" dirty="0"/>
              <a:t>The Code </a:t>
            </a:r>
            <a:r>
              <a:rPr lang="de-DE" dirty="0" err="1"/>
              <a:t>is</a:t>
            </a:r>
            <a:r>
              <a:rPr lang="de-DE" dirty="0"/>
              <a:t> in Riddles…?</a:t>
            </a:r>
          </a:p>
        </p:txBody>
      </p:sp>
      <p:pic>
        <p:nvPicPr>
          <p:cNvPr id="4" name="Inhaltsplatzhalter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8DE22B1E-E888-BF62-EC96-CC6CE4998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36" t="540" r="1"/>
          <a:stretch/>
        </p:blipFill>
        <p:spPr>
          <a:xfrm>
            <a:off x="838200" y="2242373"/>
            <a:ext cx="10515600" cy="237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0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A9BA9FB-97CE-B41B-24D6-DBDB52D7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923"/>
            <a:ext cx="10515600" cy="907981"/>
          </a:xfrm>
        </p:spPr>
        <p:txBody>
          <a:bodyPr/>
          <a:lstStyle/>
          <a:p>
            <a:r>
              <a:rPr lang="de-DE" dirty="0"/>
              <a:t>The Code </a:t>
            </a:r>
            <a:r>
              <a:rPr lang="de-DE" dirty="0" err="1"/>
              <a:t>is</a:t>
            </a:r>
            <a:r>
              <a:rPr lang="de-DE" dirty="0"/>
              <a:t> in Riddles…?</a:t>
            </a:r>
          </a:p>
        </p:txBody>
      </p:sp>
      <p:pic>
        <p:nvPicPr>
          <p:cNvPr id="7" name="Inhaltsplatzhalter 6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A965FA40-B058-8E9F-B3EA-C9770B561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7081"/>
            <a:ext cx="10515600" cy="2343838"/>
          </a:xfrm>
        </p:spPr>
      </p:pic>
    </p:spTree>
    <p:extLst>
      <p:ext uri="{BB962C8B-B14F-4D97-AF65-F5344CB8AC3E}">
        <p14:creationId xmlns:p14="http://schemas.microsoft.com/office/powerpoint/2010/main" val="182225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B48EC95-8FF5-EBA6-DF7A-25002A1B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304"/>
            <a:ext cx="10515600" cy="907981"/>
          </a:xfrm>
        </p:spPr>
        <p:txBody>
          <a:bodyPr/>
          <a:lstStyle/>
          <a:p>
            <a:r>
              <a:rPr lang="de-DE" dirty="0" err="1"/>
              <a:t>BLASTp</a:t>
            </a:r>
            <a:r>
              <a:rPr lang="de-DE" dirty="0"/>
              <a:t> Webtool </a:t>
            </a:r>
            <a:r>
              <a:rPr lang="de-DE" dirty="0" err="1"/>
              <a:t>Gives</a:t>
            </a:r>
            <a:r>
              <a:rPr lang="de-DE" dirty="0"/>
              <a:t> a Reference</a:t>
            </a:r>
          </a:p>
        </p:txBody>
      </p:sp>
      <p:pic>
        <p:nvPicPr>
          <p:cNvPr id="6" name="Inhaltsplatzhalter 3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E7F41157-61BF-B34C-4D03-21828BD52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3458"/>
            <a:ext cx="9103159" cy="4776788"/>
          </a:xfrm>
        </p:spPr>
      </p:pic>
    </p:spTree>
    <p:extLst>
      <p:ext uri="{BB962C8B-B14F-4D97-AF65-F5344CB8AC3E}">
        <p14:creationId xmlns:p14="http://schemas.microsoft.com/office/powerpoint/2010/main" val="54219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B48EC95-8FF5-EBA6-DF7A-25002A1B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304"/>
            <a:ext cx="10515600" cy="907981"/>
          </a:xfrm>
        </p:spPr>
        <p:txBody>
          <a:bodyPr/>
          <a:lstStyle/>
          <a:p>
            <a:r>
              <a:rPr lang="de-DE" dirty="0" err="1"/>
              <a:t>BLASTp</a:t>
            </a:r>
            <a:r>
              <a:rPr lang="de-DE" dirty="0"/>
              <a:t> Webtool </a:t>
            </a:r>
            <a:r>
              <a:rPr lang="de-DE" dirty="0" err="1"/>
              <a:t>Gives</a:t>
            </a:r>
            <a:r>
              <a:rPr lang="de-DE" dirty="0"/>
              <a:t> a Reference</a:t>
            </a:r>
          </a:p>
        </p:txBody>
      </p:sp>
      <p:pic>
        <p:nvPicPr>
          <p:cNvPr id="2" name="Inhaltsplatzhalter 4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76A222B9-5EB1-FB2E-E0C3-73968C43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8384"/>
            <a:ext cx="76210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5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1AD6CB05-1DA7-9EE6-E8AB-8D7719C8B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36" t="540" r="1"/>
          <a:stretch/>
        </p:blipFill>
        <p:spPr>
          <a:xfrm>
            <a:off x="838200" y="2394409"/>
            <a:ext cx="11264738" cy="2542336"/>
          </a:xfrm>
          <a:prstGeom prst="rect">
            <a:avLst/>
          </a:prstGeom>
        </p:spPr>
      </p:pic>
      <p:sp>
        <p:nvSpPr>
          <p:cNvPr id="78" name="Rechteck 77">
            <a:extLst>
              <a:ext uri="{FF2B5EF4-FFF2-40B4-BE49-F238E27FC236}">
                <a16:creationId xmlns:a16="http://schemas.microsoft.com/office/drawing/2014/main" id="{BEC71A2C-B25A-F5A8-5D11-F6D6E0B1A7E6}"/>
              </a:ext>
            </a:extLst>
          </p:cNvPr>
          <p:cNvSpPr/>
          <p:nvPr/>
        </p:nvSpPr>
        <p:spPr>
          <a:xfrm>
            <a:off x="952106" y="4020373"/>
            <a:ext cx="11150832" cy="240610"/>
          </a:xfrm>
          <a:prstGeom prst="rect">
            <a:avLst/>
          </a:prstGeom>
          <a:solidFill>
            <a:srgbClr val="E2F0FF">
              <a:alpha val="9804"/>
            </a:srgbClr>
          </a:solidFill>
          <a:ln>
            <a:solidFill>
              <a:srgbClr val="659F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3EA769D-1DC9-DA1D-4752-1C0C17B74DF0}"/>
              </a:ext>
            </a:extLst>
          </p:cNvPr>
          <p:cNvSpPr txBox="1"/>
          <p:nvPr/>
        </p:nvSpPr>
        <p:spPr>
          <a:xfrm>
            <a:off x="5104625" y="1954782"/>
            <a:ext cx="688061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threads</a:t>
            </a:r>
            <a:r>
              <a:rPr lang="de-DE" sz="1600" dirty="0"/>
              <a:t> (CPUs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in blast </a:t>
            </a:r>
            <a:r>
              <a:rPr lang="de-DE" sz="1600" dirty="0" err="1"/>
              <a:t>search</a:t>
            </a:r>
            <a:r>
              <a:rPr lang="de-DE" sz="1600" dirty="0"/>
              <a:t>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BA3DFE-0243-07B1-C747-9BA6FE0D08B9}"/>
              </a:ext>
            </a:extLst>
          </p:cNvPr>
          <p:cNvSpPr txBox="1"/>
          <p:nvPr/>
        </p:nvSpPr>
        <p:spPr>
          <a:xfrm>
            <a:off x="5104624" y="3305558"/>
            <a:ext cx="688061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aligned</a:t>
            </a:r>
            <a:r>
              <a:rPr lang="de-DE" sz="1600" dirty="0"/>
              <a:t> </a:t>
            </a:r>
            <a:r>
              <a:rPr lang="de-DE" sz="1600" dirty="0" err="1"/>
              <a:t>sequences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keep</a:t>
            </a:r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8395C89-2850-4BBB-8740-9F002B217138}"/>
              </a:ext>
            </a:extLst>
          </p:cNvPr>
          <p:cNvSpPr txBox="1"/>
          <p:nvPr/>
        </p:nvSpPr>
        <p:spPr>
          <a:xfrm>
            <a:off x="5104624" y="2292476"/>
            <a:ext cx="688061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/>
              <a:t>Blastp</a:t>
            </a:r>
            <a:r>
              <a:rPr lang="de-DE" sz="1600" dirty="0"/>
              <a:t>-fast </a:t>
            </a:r>
            <a:r>
              <a:rPr lang="de-DE" sz="1600" dirty="0" err="1"/>
              <a:t>is</a:t>
            </a:r>
            <a:r>
              <a:rPr lang="de-DE" sz="1600" dirty="0"/>
              <a:t> a </a:t>
            </a:r>
            <a:r>
              <a:rPr lang="de-DE" sz="1600" dirty="0" err="1"/>
              <a:t>faster</a:t>
            </a:r>
            <a:r>
              <a:rPr lang="de-DE" sz="1600" dirty="0"/>
              <a:t> </a:t>
            </a:r>
            <a:r>
              <a:rPr lang="de-DE" sz="1600" dirty="0" err="1"/>
              <a:t>version</a:t>
            </a:r>
            <a:endParaRPr lang="de-DE" sz="1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5BE4F24-547C-1AD5-2878-A132E9898466}"/>
              </a:ext>
            </a:extLst>
          </p:cNvPr>
          <p:cNvSpPr txBox="1"/>
          <p:nvPr/>
        </p:nvSpPr>
        <p:spPr>
          <a:xfrm>
            <a:off x="5104625" y="2967864"/>
            <a:ext cx="688061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Maximum 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HSPs (</a:t>
            </a:r>
            <a:r>
              <a:rPr lang="de-DE" sz="1600" dirty="0" err="1"/>
              <a:t>alignments</a:t>
            </a:r>
            <a:r>
              <a:rPr lang="de-DE" sz="1600" dirty="0"/>
              <a:t>)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keep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any</a:t>
            </a:r>
            <a:r>
              <a:rPr lang="de-DE" sz="1600" dirty="0"/>
              <a:t> </a:t>
            </a:r>
            <a:r>
              <a:rPr lang="de-DE" sz="1600" dirty="0" err="1"/>
              <a:t>single</a:t>
            </a:r>
            <a:r>
              <a:rPr lang="de-DE" sz="1600" dirty="0"/>
              <a:t> </a:t>
            </a:r>
            <a:r>
              <a:rPr lang="de-DE" sz="1600" dirty="0" err="1"/>
              <a:t>query-subject</a:t>
            </a:r>
            <a:r>
              <a:rPr lang="de-DE" sz="1600" dirty="0"/>
              <a:t> pair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095335-1434-F11B-43B5-5342C521BCA6}"/>
              </a:ext>
            </a:extLst>
          </p:cNvPr>
          <p:cNvSpPr txBox="1"/>
          <p:nvPr/>
        </p:nvSpPr>
        <p:spPr>
          <a:xfrm>
            <a:off x="5104625" y="2630170"/>
            <a:ext cx="688061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/>
              <a:t>Expect</a:t>
            </a:r>
            <a:r>
              <a:rPr lang="de-DE" sz="1600" dirty="0"/>
              <a:t> </a:t>
            </a:r>
            <a:r>
              <a:rPr lang="de-DE" sz="1600" dirty="0" err="1"/>
              <a:t>value</a:t>
            </a:r>
            <a:r>
              <a:rPr lang="de-DE" sz="1600" dirty="0"/>
              <a:t> (E)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saving</a:t>
            </a:r>
            <a:r>
              <a:rPr lang="de-DE" sz="1600" dirty="0"/>
              <a:t> </a:t>
            </a:r>
            <a:r>
              <a:rPr lang="de-DE" sz="1600" dirty="0" err="1"/>
              <a:t>hits</a:t>
            </a:r>
            <a:endParaRPr lang="de-DE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F721E2F-A573-7529-75F8-3B45AE433C02}"/>
              </a:ext>
            </a:extLst>
          </p:cNvPr>
          <p:cNvSpPr txBox="1"/>
          <p:nvPr/>
        </p:nvSpPr>
        <p:spPr>
          <a:xfrm>
            <a:off x="5104625" y="3643254"/>
            <a:ext cx="688061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Output </a:t>
            </a:r>
            <a:r>
              <a:rPr lang="de-DE" sz="1600" dirty="0" err="1"/>
              <a:t>format</a:t>
            </a:r>
            <a:endParaRPr lang="de-DE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367AC26-0B0F-3A27-A20F-3988F5F18895}"/>
              </a:ext>
            </a:extLst>
          </p:cNvPr>
          <p:cNvSpPr txBox="1"/>
          <p:nvPr/>
        </p:nvSpPr>
        <p:spPr>
          <a:xfrm>
            <a:off x="5104620" y="4318644"/>
            <a:ext cx="684919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Db (</a:t>
            </a:r>
            <a:r>
              <a:rPr lang="de-DE" sz="1600" dirty="0" err="1"/>
              <a:t>database</a:t>
            </a:r>
            <a:r>
              <a:rPr lang="de-DE" sz="1600" dirty="0"/>
              <a:t>): </a:t>
            </a:r>
            <a:r>
              <a:rPr lang="de-DE" sz="1600" dirty="0" err="1"/>
              <a:t>nr</a:t>
            </a:r>
            <a:r>
              <a:rPr lang="de-DE" sz="1600" dirty="0"/>
              <a:t> (non-redundant)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E689626-0695-B594-E259-49AFC10BA39D}"/>
              </a:ext>
            </a:extLst>
          </p:cNvPr>
          <p:cNvSpPr txBox="1"/>
          <p:nvPr/>
        </p:nvSpPr>
        <p:spPr>
          <a:xfrm>
            <a:off x="5104620" y="4658520"/>
            <a:ext cx="684919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Input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query</a:t>
            </a:r>
            <a:r>
              <a:rPr lang="de-DE" sz="1600" dirty="0"/>
              <a:t> </a:t>
            </a:r>
            <a:r>
              <a:rPr lang="de-DE" sz="1600" dirty="0" err="1"/>
              <a:t>sequence</a:t>
            </a:r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4677737-9A89-5C17-EE6E-9B397B11934C}"/>
              </a:ext>
            </a:extLst>
          </p:cNvPr>
          <p:cNvSpPr txBox="1"/>
          <p:nvPr/>
        </p:nvSpPr>
        <p:spPr>
          <a:xfrm>
            <a:off x="5104619" y="4998393"/>
            <a:ext cx="684918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Name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output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C68A13-79DD-BDC1-3B55-717F69D2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730"/>
            <a:ext cx="10515600" cy="907981"/>
          </a:xfrm>
        </p:spPr>
        <p:txBody>
          <a:bodyPr/>
          <a:lstStyle/>
          <a:p>
            <a:r>
              <a:rPr lang="de-DE" dirty="0"/>
              <a:t>The Code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Search Parameters</a:t>
            </a:r>
          </a:p>
        </p:txBody>
      </p:sp>
      <p:cxnSp>
        <p:nvCxnSpPr>
          <p:cNvPr id="40" name="Gekrümmte Verbindung 39">
            <a:extLst>
              <a:ext uri="{FF2B5EF4-FFF2-40B4-BE49-F238E27FC236}">
                <a16:creationId xmlns:a16="http://schemas.microsoft.com/office/drawing/2014/main" id="{DC2F0F58-4103-206F-EDA9-4A24E1586F26}"/>
              </a:ext>
            </a:extLst>
          </p:cNvPr>
          <p:cNvCxnSpPr>
            <a:endCxn id="5" idx="1"/>
          </p:cNvCxnSpPr>
          <p:nvPr/>
        </p:nvCxnSpPr>
        <p:spPr>
          <a:xfrm flipV="1">
            <a:off x="3637962" y="2124059"/>
            <a:ext cx="1466663" cy="843805"/>
          </a:xfrm>
          <a:prstGeom prst="curvedConnector3">
            <a:avLst>
              <a:gd name="adj1" fmla="val 8663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>
            <a:extLst>
              <a:ext uri="{FF2B5EF4-FFF2-40B4-BE49-F238E27FC236}">
                <a16:creationId xmlns:a16="http://schemas.microsoft.com/office/drawing/2014/main" id="{A339FFEF-3214-80D5-0967-AAB93CC1E91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762054" y="2461753"/>
            <a:ext cx="2342570" cy="720365"/>
          </a:xfrm>
          <a:prstGeom prst="curvedConnector3">
            <a:avLst>
              <a:gd name="adj1" fmla="val 9305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>
            <a:extLst>
              <a:ext uri="{FF2B5EF4-FFF2-40B4-BE49-F238E27FC236}">
                <a16:creationId xmlns:a16="http://schemas.microsoft.com/office/drawing/2014/main" id="{A4667F70-7B22-8298-4CBA-FA53BF7BCCB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238080" y="2799447"/>
            <a:ext cx="2866545" cy="629553"/>
          </a:xfrm>
          <a:prstGeom prst="curvedConnector3">
            <a:avLst>
              <a:gd name="adj1" fmla="val 9571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krümmte Verbindung 50">
            <a:extLst>
              <a:ext uri="{FF2B5EF4-FFF2-40B4-BE49-F238E27FC236}">
                <a16:creationId xmlns:a16="http://schemas.microsoft.com/office/drawing/2014/main" id="{4C922399-244D-1593-05CA-5C91F027BDF3}"/>
              </a:ext>
            </a:extLst>
          </p:cNvPr>
          <p:cNvCxnSpPr>
            <a:cxnSpLocks/>
          </p:cNvCxnSpPr>
          <p:nvPr/>
        </p:nvCxnSpPr>
        <p:spPr>
          <a:xfrm flipV="1">
            <a:off x="2190556" y="3136281"/>
            <a:ext cx="2914064" cy="523835"/>
          </a:xfrm>
          <a:prstGeom prst="curvedConnector3">
            <a:avLst>
              <a:gd name="adj1" fmla="val 9593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krümmte Verbindung 53">
            <a:extLst>
              <a:ext uri="{FF2B5EF4-FFF2-40B4-BE49-F238E27FC236}">
                <a16:creationId xmlns:a16="http://schemas.microsoft.com/office/drawing/2014/main" id="{8B340C4E-913D-C4C9-C5E8-557FB3D43AE7}"/>
              </a:ext>
            </a:extLst>
          </p:cNvPr>
          <p:cNvCxnSpPr>
            <a:cxnSpLocks/>
          </p:cNvCxnSpPr>
          <p:nvPr/>
        </p:nvCxnSpPr>
        <p:spPr>
          <a:xfrm flipV="1">
            <a:off x="2888733" y="3474835"/>
            <a:ext cx="2215887" cy="421481"/>
          </a:xfrm>
          <a:prstGeom prst="curvedConnector3">
            <a:avLst>
              <a:gd name="adj1" fmla="val 9339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 Verbindung 56">
            <a:extLst>
              <a:ext uri="{FF2B5EF4-FFF2-40B4-BE49-F238E27FC236}">
                <a16:creationId xmlns:a16="http://schemas.microsoft.com/office/drawing/2014/main" id="{9576D3DF-9E92-BC73-59AB-ADE6F0832458}"/>
              </a:ext>
            </a:extLst>
          </p:cNvPr>
          <p:cNvCxnSpPr>
            <a:cxnSpLocks/>
          </p:cNvCxnSpPr>
          <p:nvPr/>
        </p:nvCxnSpPr>
        <p:spPr>
          <a:xfrm flipV="1">
            <a:off x="4487159" y="3794479"/>
            <a:ext cx="603326" cy="200442"/>
          </a:xfrm>
          <a:prstGeom prst="curvedConnector3">
            <a:avLst>
              <a:gd name="adj1" fmla="val 8124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>
            <a:extLst>
              <a:ext uri="{FF2B5EF4-FFF2-40B4-BE49-F238E27FC236}">
                <a16:creationId xmlns:a16="http://schemas.microsoft.com/office/drawing/2014/main" id="{6332D4FC-29A3-B346-A376-513BC177930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712532" y="4329391"/>
            <a:ext cx="3392088" cy="158530"/>
          </a:xfrm>
          <a:prstGeom prst="curvedConnector3">
            <a:avLst>
              <a:gd name="adj1" fmla="val 8084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>
            <a:extLst>
              <a:ext uri="{FF2B5EF4-FFF2-40B4-BE49-F238E27FC236}">
                <a16:creationId xmlns:a16="http://schemas.microsoft.com/office/drawing/2014/main" id="{9D7ED11B-F40F-D0A8-71DB-5255F814C460}"/>
              </a:ext>
            </a:extLst>
          </p:cNvPr>
          <p:cNvCxnSpPr>
            <a:cxnSpLocks/>
          </p:cNvCxnSpPr>
          <p:nvPr/>
        </p:nvCxnSpPr>
        <p:spPr>
          <a:xfrm>
            <a:off x="3807256" y="4568514"/>
            <a:ext cx="1283229" cy="309606"/>
          </a:xfrm>
          <a:prstGeom prst="curvedConnector3">
            <a:avLst>
              <a:gd name="adj1" fmla="val 5220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krümmte Verbindung 70">
            <a:extLst>
              <a:ext uri="{FF2B5EF4-FFF2-40B4-BE49-F238E27FC236}">
                <a16:creationId xmlns:a16="http://schemas.microsoft.com/office/drawing/2014/main" id="{6FEECC87-11AE-B05D-20EE-3F35ADF081C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807256" y="4837102"/>
            <a:ext cx="1297363" cy="33056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DC0D2B2C-041E-F9BA-4B49-EA0D01D42F18}"/>
              </a:ext>
            </a:extLst>
          </p:cNvPr>
          <p:cNvSpPr txBox="1"/>
          <p:nvPr/>
        </p:nvSpPr>
        <p:spPr>
          <a:xfrm>
            <a:off x="484500" y="3801750"/>
            <a:ext cx="59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rgbClr val="659FC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484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C68A13-79DD-BDC1-3B55-717F69D2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730"/>
            <a:ext cx="10515600" cy="907981"/>
          </a:xfrm>
        </p:spPr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Gibberish</a:t>
            </a:r>
            <a:r>
              <a:rPr lang="de-DE" dirty="0"/>
              <a:t>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Output Format</a:t>
            </a:r>
          </a:p>
        </p:txBody>
      </p:sp>
      <p:pic>
        <p:nvPicPr>
          <p:cNvPr id="15" name="Inhaltsplatzhalter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717513AF-35A6-AF63-35FD-EE1F66318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36" t="64178" r="1" b="25634"/>
          <a:stretch/>
        </p:blipFill>
        <p:spPr>
          <a:xfrm>
            <a:off x="838200" y="1701478"/>
            <a:ext cx="10515600" cy="243069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8115F0D-B589-66A7-619C-F507DFF160D1}"/>
              </a:ext>
            </a:extLst>
          </p:cNvPr>
          <p:cNvSpPr txBox="1"/>
          <p:nvPr/>
        </p:nvSpPr>
        <p:spPr>
          <a:xfrm>
            <a:off x="838200" y="2147747"/>
            <a:ext cx="10515600" cy="378565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qseqid</a:t>
            </a:r>
            <a:r>
              <a:rPr lang="de-DE" sz="1600" b="1" dirty="0"/>
              <a:t>: </a:t>
            </a:r>
            <a:r>
              <a:rPr lang="de-DE" sz="1600" dirty="0"/>
              <a:t>		</a:t>
            </a:r>
            <a:r>
              <a:rPr lang="de-DE" sz="1600" dirty="0" err="1"/>
              <a:t>query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source (</a:t>
            </a:r>
            <a:r>
              <a:rPr lang="de-DE" sz="1600" dirty="0" err="1"/>
              <a:t>gene</a:t>
            </a:r>
            <a:r>
              <a:rPr lang="de-DE" sz="1600" dirty="0"/>
              <a:t>) </a:t>
            </a:r>
            <a:r>
              <a:rPr lang="de-DE" sz="1600" dirty="0" err="1"/>
              <a:t>sequence</a:t>
            </a:r>
            <a:r>
              <a:rPr lang="de-DE" sz="1600" dirty="0"/>
              <a:t> ID</a:t>
            </a:r>
            <a:br>
              <a:rPr lang="de-DE" sz="1600" dirty="0"/>
            </a:br>
            <a:r>
              <a:rPr lang="de-DE" sz="1600" b="1" dirty="0" err="1"/>
              <a:t>sseqid</a:t>
            </a:r>
            <a:r>
              <a:rPr lang="de-DE" sz="1600" b="1" dirty="0"/>
              <a:t>: </a:t>
            </a:r>
            <a:r>
              <a:rPr lang="de-DE" sz="1600" dirty="0"/>
              <a:t>		</a:t>
            </a:r>
            <a:r>
              <a:rPr lang="de-DE" sz="1600" dirty="0" err="1"/>
              <a:t>suject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</a:t>
            </a:r>
            <a:r>
              <a:rPr lang="de-DE" sz="1600" dirty="0" err="1"/>
              <a:t>target</a:t>
            </a:r>
            <a:r>
              <a:rPr lang="de-DE" sz="1600" dirty="0"/>
              <a:t> (</a:t>
            </a:r>
            <a:r>
              <a:rPr lang="de-DE" sz="1600" dirty="0" err="1"/>
              <a:t>reference</a:t>
            </a:r>
            <a:r>
              <a:rPr lang="de-DE" sz="1600" dirty="0"/>
              <a:t> </a:t>
            </a:r>
            <a:r>
              <a:rPr lang="de-DE" sz="1600" dirty="0" err="1"/>
              <a:t>genome</a:t>
            </a:r>
            <a:r>
              <a:rPr lang="de-DE" sz="1600" dirty="0"/>
              <a:t>) </a:t>
            </a:r>
            <a:r>
              <a:rPr lang="de-DE" sz="1600" dirty="0" err="1"/>
              <a:t>sequence</a:t>
            </a:r>
            <a:r>
              <a:rPr lang="de-DE" sz="1600" dirty="0"/>
              <a:t> ID</a:t>
            </a:r>
          </a:p>
          <a:p>
            <a:r>
              <a:rPr lang="de-DE" sz="1600" b="1" dirty="0" err="1"/>
              <a:t>pident</a:t>
            </a:r>
            <a:r>
              <a:rPr lang="de-DE" sz="1600" b="1" dirty="0"/>
              <a:t>: </a:t>
            </a:r>
            <a:r>
              <a:rPr lang="de-DE" sz="1600" dirty="0"/>
              <a:t>		</a:t>
            </a:r>
            <a:r>
              <a:rPr lang="de-DE" sz="1600" dirty="0" err="1"/>
              <a:t>percentage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identical</a:t>
            </a:r>
            <a:r>
              <a:rPr lang="de-DE" sz="1600" dirty="0"/>
              <a:t> </a:t>
            </a:r>
            <a:r>
              <a:rPr lang="de-DE" sz="1600" dirty="0" err="1"/>
              <a:t>positions</a:t>
            </a:r>
            <a:endParaRPr lang="de-DE" sz="1600" dirty="0"/>
          </a:p>
          <a:p>
            <a:r>
              <a:rPr lang="de-DE" sz="1600" b="1" dirty="0" err="1"/>
              <a:t>length</a:t>
            </a:r>
            <a:r>
              <a:rPr lang="de-DE" sz="1600" b="1" dirty="0"/>
              <a:t>: 	</a:t>
            </a:r>
            <a:r>
              <a:rPr lang="de-DE" sz="1600" dirty="0"/>
              <a:t>	</a:t>
            </a:r>
            <a:r>
              <a:rPr lang="de-DE" sz="1600" dirty="0" err="1"/>
              <a:t>alignment</a:t>
            </a:r>
            <a:r>
              <a:rPr lang="de-DE" sz="1600" dirty="0"/>
              <a:t> </a:t>
            </a:r>
            <a:r>
              <a:rPr lang="de-DE" sz="1600" dirty="0" err="1"/>
              <a:t>length</a:t>
            </a:r>
            <a:r>
              <a:rPr lang="de-DE" sz="1600" dirty="0"/>
              <a:t> (</a:t>
            </a:r>
            <a:r>
              <a:rPr lang="de-DE" sz="1600" dirty="0" err="1"/>
              <a:t>sequence</a:t>
            </a:r>
            <a:r>
              <a:rPr lang="de-DE" sz="1600" dirty="0"/>
              <a:t> </a:t>
            </a:r>
            <a:r>
              <a:rPr lang="de-DE" sz="1600" dirty="0" err="1"/>
              <a:t>overlap</a:t>
            </a:r>
            <a:r>
              <a:rPr lang="de-DE" sz="1600" dirty="0"/>
              <a:t>)</a:t>
            </a:r>
          </a:p>
          <a:p>
            <a:r>
              <a:rPr lang="de-DE" sz="1600" b="1" dirty="0" err="1"/>
              <a:t>mismatch</a:t>
            </a:r>
            <a:r>
              <a:rPr lang="de-DE" sz="1600" b="1" dirty="0"/>
              <a:t>:	</a:t>
            </a:r>
            <a:r>
              <a:rPr lang="de-DE" sz="1600" dirty="0"/>
              <a:t>	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mismatches</a:t>
            </a:r>
            <a:endParaRPr lang="de-DE" sz="1600" dirty="0"/>
          </a:p>
          <a:p>
            <a:r>
              <a:rPr lang="de-DE" sz="1600" b="1" dirty="0" err="1"/>
              <a:t>gapopen</a:t>
            </a:r>
            <a:r>
              <a:rPr lang="de-DE" sz="1600" b="1" dirty="0"/>
              <a:t>: 	</a:t>
            </a:r>
            <a:r>
              <a:rPr lang="de-DE" sz="1600" dirty="0"/>
              <a:t>	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gap</a:t>
            </a:r>
            <a:r>
              <a:rPr lang="de-DE" sz="1600" dirty="0"/>
              <a:t> </a:t>
            </a:r>
            <a:r>
              <a:rPr lang="de-DE" sz="1600" dirty="0" err="1"/>
              <a:t>openings</a:t>
            </a:r>
            <a:endParaRPr lang="de-DE" sz="1600" dirty="0"/>
          </a:p>
          <a:p>
            <a:r>
              <a:rPr lang="de-DE" sz="1600" b="1" dirty="0" err="1"/>
              <a:t>qstart</a:t>
            </a:r>
            <a:r>
              <a:rPr lang="de-DE" sz="1600" b="1" dirty="0"/>
              <a:t>: </a:t>
            </a:r>
            <a:r>
              <a:rPr lang="de-DE" sz="1600" dirty="0"/>
              <a:t>		</a:t>
            </a:r>
            <a:r>
              <a:rPr lang="de-DE" sz="1600" dirty="0" err="1"/>
              <a:t>start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alignment</a:t>
            </a:r>
            <a:r>
              <a:rPr lang="de-DE" sz="1600" dirty="0"/>
              <a:t> in </a:t>
            </a:r>
            <a:r>
              <a:rPr lang="de-DE" sz="1600" dirty="0" err="1"/>
              <a:t>query</a:t>
            </a:r>
            <a:endParaRPr lang="de-DE" sz="1600" dirty="0"/>
          </a:p>
          <a:p>
            <a:r>
              <a:rPr lang="de-DE" sz="1600" b="1" dirty="0" err="1"/>
              <a:t>qend</a:t>
            </a:r>
            <a:r>
              <a:rPr lang="de-DE" sz="1600" b="1" dirty="0"/>
              <a:t>: </a:t>
            </a:r>
            <a:r>
              <a:rPr lang="de-DE" sz="1600" dirty="0"/>
              <a:t>		end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alignment</a:t>
            </a:r>
            <a:r>
              <a:rPr lang="de-DE" sz="1600" dirty="0"/>
              <a:t> in </a:t>
            </a:r>
            <a:r>
              <a:rPr lang="de-DE" sz="1600" dirty="0" err="1"/>
              <a:t>query</a:t>
            </a:r>
            <a:endParaRPr lang="de-DE" sz="1600" dirty="0"/>
          </a:p>
          <a:p>
            <a:r>
              <a:rPr lang="de-DE" sz="1600" b="1" dirty="0" err="1"/>
              <a:t>sstart</a:t>
            </a:r>
            <a:r>
              <a:rPr lang="de-DE" sz="1600" b="1" dirty="0"/>
              <a:t>: </a:t>
            </a:r>
            <a:r>
              <a:rPr lang="de-DE" sz="1600" dirty="0"/>
              <a:t>		</a:t>
            </a:r>
            <a:r>
              <a:rPr lang="de-DE" sz="1600" dirty="0" err="1"/>
              <a:t>start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alignment</a:t>
            </a:r>
            <a:r>
              <a:rPr lang="de-DE" sz="1600" dirty="0"/>
              <a:t> in </a:t>
            </a:r>
            <a:r>
              <a:rPr lang="de-DE" sz="1600" dirty="0" err="1"/>
              <a:t>subject</a:t>
            </a:r>
            <a:endParaRPr lang="de-DE" sz="1600" dirty="0"/>
          </a:p>
          <a:p>
            <a:r>
              <a:rPr lang="de-DE" sz="1600" b="1" dirty="0"/>
              <a:t>send: </a:t>
            </a:r>
            <a:r>
              <a:rPr lang="de-DE" sz="1600" dirty="0"/>
              <a:t>		end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alignment</a:t>
            </a:r>
            <a:r>
              <a:rPr lang="de-DE" sz="1600" dirty="0"/>
              <a:t> in </a:t>
            </a:r>
            <a:r>
              <a:rPr lang="de-DE" sz="1600" dirty="0" err="1"/>
              <a:t>subject</a:t>
            </a:r>
            <a:endParaRPr lang="de-DE" sz="1600" dirty="0"/>
          </a:p>
          <a:p>
            <a:r>
              <a:rPr lang="de-DE" sz="1600" b="1" dirty="0" err="1"/>
              <a:t>evalue</a:t>
            </a:r>
            <a:r>
              <a:rPr lang="de-DE" sz="1600" b="1" dirty="0"/>
              <a:t>:</a:t>
            </a:r>
            <a:r>
              <a:rPr lang="de-DE" sz="1600" dirty="0"/>
              <a:t>		</a:t>
            </a:r>
            <a:r>
              <a:rPr lang="de-DE" sz="1600" dirty="0" err="1"/>
              <a:t>expect</a:t>
            </a:r>
            <a:r>
              <a:rPr lang="de-DE" sz="1600" dirty="0"/>
              <a:t> </a:t>
            </a:r>
            <a:r>
              <a:rPr lang="de-DE" sz="1600" dirty="0" err="1"/>
              <a:t>value</a:t>
            </a:r>
            <a:endParaRPr lang="de-DE" sz="1600" dirty="0"/>
          </a:p>
          <a:p>
            <a:r>
              <a:rPr lang="de-DE" sz="1600" b="1" dirty="0" err="1"/>
              <a:t>bitscore</a:t>
            </a:r>
            <a:r>
              <a:rPr lang="de-DE" sz="1600" b="1" dirty="0"/>
              <a:t>: </a:t>
            </a:r>
            <a:r>
              <a:rPr lang="de-DE" sz="1600" dirty="0"/>
              <a:t>		</a:t>
            </a:r>
            <a:r>
              <a:rPr lang="de-DE" sz="1600" dirty="0" err="1"/>
              <a:t>bit</a:t>
            </a:r>
            <a:r>
              <a:rPr lang="de-DE" sz="1600" dirty="0"/>
              <a:t> score</a:t>
            </a:r>
          </a:p>
          <a:p>
            <a:r>
              <a:rPr lang="de-DE" sz="1600" b="1" dirty="0" err="1"/>
              <a:t>qlen</a:t>
            </a:r>
            <a:r>
              <a:rPr lang="de-DE" sz="1600" b="1" dirty="0"/>
              <a:t>: 	</a:t>
            </a:r>
            <a:r>
              <a:rPr lang="de-DE" sz="1600" dirty="0"/>
              <a:t>	</a:t>
            </a:r>
            <a:r>
              <a:rPr lang="de-DE" sz="1600" dirty="0" err="1"/>
              <a:t>query</a:t>
            </a:r>
            <a:r>
              <a:rPr lang="de-DE" sz="1600" dirty="0"/>
              <a:t> </a:t>
            </a:r>
            <a:r>
              <a:rPr lang="de-DE" sz="1600" dirty="0" err="1"/>
              <a:t>sequence</a:t>
            </a:r>
            <a:r>
              <a:rPr lang="de-DE" sz="1600" dirty="0"/>
              <a:t> </a:t>
            </a:r>
            <a:r>
              <a:rPr lang="de-DE" sz="1600" dirty="0" err="1"/>
              <a:t>length</a:t>
            </a:r>
            <a:endParaRPr lang="de-DE" sz="1600" dirty="0"/>
          </a:p>
          <a:p>
            <a:r>
              <a:rPr lang="de-DE" sz="1600" b="1" dirty="0" err="1"/>
              <a:t>slen</a:t>
            </a:r>
            <a:r>
              <a:rPr lang="de-DE" sz="1600" b="1" dirty="0"/>
              <a:t>: </a:t>
            </a:r>
            <a:r>
              <a:rPr lang="de-DE" sz="1600" dirty="0"/>
              <a:t>		</a:t>
            </a:r>
            <a:r>
              <a:rPr lang="de-DE" sz="1600" dirty="0" err="1"/>
              <a:t>subject</a:t>
            </a:r>
            <a:r>
              <a:rPr lang="de-DE" sz="1600" dirty="0"/>
              <a:t> </a:t>
            </a:r>
            <a:r>
              <a:rPr lang="de-DE" sz="1600" dirty="0" err="1"/>
              <a:t>sequence</a:t>
            </a:r>
            <a:r>
              <a:rPr lang="de-DE" sz="1600" dirty="0"/>
              <a:t> </a:t>
            </a:r>
            <a:r>
              <a:rPr lang="de-DE" sz="1600" dirty="0" err="1"/>
              <a:t>length</a:t>
            </a:r>
            <a:endParaRPr lang="de-DE" sz="1600" dirty="0"/>
          </a:p>
          <a:p>
            <a:r>
              <a:rPr lang="de-DE" sz="1600" b="1" dirty="0" err="1"/>
              <a:t>qcovs</a:t>
            </a:r>
            <a:r>
              <a:rPr lang="de-DE" sz="1600" b="1" dirty="0"/>
              <a:t>: </a:t>
            </a:r>
            <a:r>
              <a:rPr lang="de-DE" sz="1600" dirty="0"/>
              <a:t>		</a:t>
            </a:r>
            <a:r>
              <a:rPr lang="de-DE" sz="1600" dirty="0" err="1"/>
              <a:t>query</a:t>
            </a:r>
            <a:r>
              <a:rPr lang="de-DE" sz="1600" dirty="0"/>
              <a:t> </a:t>
            </a:r>
            <a:r>
              <a:rPr lang="de-DE" sz="1600" dirty="0" err="1"/>
              <a:t>coverage</a:t>
            </a:r>
            <a:r>
              <a:rPr lang="de-DE" sz="1600" dirty="0"/>
              <a:t> per </a:t>
            </a:r>
            <a:r>
              <a:rPr lang="de-DE" sz="1600" dirty="0" err="1"/>
              <a:t>subject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20700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Microsoft Macintosh PowerPoint</Application>
  <PresentationFormat>Breitbild</PresentationFormat>
  <Paragraphs>115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Verdana</vt:lpstr>
      <vt:lpstr>Office</vt:lpstr>
      <vt:lpstr>BLASTp: Protein-Protein Basic Local Alignment Search Tool</vt:lpstr>
      <vt:lpstr>BLASTp Compares a Protein Query Sequence to a Database of Protein Sequences</vt:lpstr>
      <vt:lpstr>BLASTp Enables Two Steps in our Transcriptome Study</vt:lpstr>
      <vt:lpstr>The Code is in Riddles…?</vt:lpstr>
      <vt:lpstr>The Code is in Riddles…?</vt:lpstr>
      <vt:lpstr>BLASTp Webtool Gives a Reference</vt:lpstr>
      <vt:lpstr>BLASTp Webtool Gives a Reference</vt:lpstr>
      <vt:lpstr>The Code Defines the Search Parameters</vt:lpstr>
      <vt:lpstr>This Gibberish Defines the Output Format</vt:lpstr>
      <vt:lpstr>Common BLASTp Result Parameters Are Included</vt:lpstr>
      <vt:lpstr>BLASTp Enables Two Steps in our Transcriptome Study</vt:lpstr>
      <vt:lpstr>Removal of Biological Contamination via BLASTp</vt:lpstr>
      <vt:lpstr>BLASTp Enables Two Steps in our Transcriptome Study</vt:lpstr>
      <vt:lpstr>Protein Homology Prediction via BLASTp</vt:lpstr>
      <vt:lpstr>PowerPoint-Präsentation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Recombinant Production of Titin Polymers in E. coli</dc:title>
  <dc:creator>Grebe, Alexandra Charlotte Ilse</dc:creator>
  <cp:lastModifiedBy>Grebe, Alexandra Charlotte Ilse</cp:lastModifiedBy>
  <cp:revision>142</cp:revision>
  <dcterms:created xsi:type="dcterms:W3CDTF">2022-02-02T15:26:46Z</dcterms:created>
  <dcterms:modified xsi:type="dcterms:W3CDTF">2023-05-26T06:37:54Z</dcterms:modified>
</cp:coreProperties>
</file>