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80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79" r:id="rId12"/>
    <p:sldId id="265" r:id="rId13"/>
    <p:sldId id="277" r:id="rId14"/>
    <p:sldId id="266" r:id="rId15"/>
    <p:sldId id="27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C0119-4A4E-FD49-92D0-D1E0275E8FC9}" v="2" dt="2018-12-18T02:23:53.60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08"/>
    <p:restoredTop sz="94674"/>
  </p:normalViewPr>
  <p:slideViewPr>
    <p:cSldViewPr snapToGrid="0" snapToObjects="1">
      <p:cViewPr varScale="1">
        <p:scale>
          <a:sx n="91" d="100"/>
          <a:sy n="91" d="100"/>
        </p:scale>
        <p:origin x="160" y="8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Lixing" userId="d86a4794-d57c-4f6d-acee-3349d9d3edfc" providerId="ADAL" clId="{5E3F1545-9865-4D0C-9B6A-C53785E4F7ED}"/>
  </pc:docChgLst>
  <pc:docChgLst>
    <pc:chgData name="Song, Lixing" userId="d86a4794-d57c-4f6d-acee-3349d9d3edfc" providerId="ADAL" clId="{C22CFC7D-4CFF-3949-BBCC-B4ADD21FB069}"/>
  </pc:docChgLst>
  <pc:docChgLst>
    <pc:chgData name="Song, Lixing" userId="S::song3@rose-hulman.edu::d86a4794-d57c-4f6d-acee-3349d9d3edfc" providerId="AD" clId="Web-{A444728C-76FF-E237-8848-EF04C33607FA}"/>
    <pc:docChg chg="addSld modSld sldOrd">
      <pc:chgData name="Song, Lixing" userId="S::song3@rose-hulman.edu::d86a4794-d57c-4f6d-acee-3349d9d3edfc" providerId="AD" clId="Web-{A444728C-76FF-E237-8848-EF04C33607FA}" dt="2018-12-14T22:48:06.531" v="108" actId="20577"/>
      <pc:docMkLst>
        <pc:docMk/>
      </pc:docMkLst>
      <pc:sldChg chg="ord">
        <pc:chgData name="Song, Lixing" userId="S::song3@rose-hulman.edu::d86a4794-d57c-4f6d-acee-3349d9d3edfc" providerId="AD" clId="Web-{A444728C-76FF-E237-8848-EF04C33607FA}" dt="2018-12-14T22:44:55.059" v="87"/>
        <pc:sldMkLst>
          <pc:docMk/>
          <pc:sldMk cId="800275729" sldId="264"/>
        </pc:sldMkLst>
      </pc:sldChg>
      <pc:sldChg chg="modSp">
        <pc:chgData name="Song, Lixing" userId="S::song3@rose-hulman.edu::d86a4794-d57c-4f6d-acee-3349d9d3edfc" providerId="AD" clId="Web-{A444728C-76FF-E237-8848-EF04C33607FA}" dt="2018-12-14T22:45:13.688" v="92" actId="20577"/>
        <pc:sldMkLst>
          <pc:docMk/>
          <pc:sldMk cId="2620615987" sldId="265"/>
        </pc:sldMkLst>
        <pc:spChg chg="mod">
          <ac:chgData name="Song, Lixing" userId="S::song3@rose-hulman.edu::d86a4794-d57c-4f6d-acee-3349d9d3edfc" providerId="AD" clId="Web-{A444728C-76FF-E237-8848-EF04C33607FA}" dt="2018-12-14T22:45:13.688" v="92" actId="20577"/>
          <ac:spMkLst>
            <pc:docMk/>
            <pc:sldMk cId="2620615987" sldId="265"/>
            <ac:spMk id="195" creationId="{00000000-0000-0000-0000-000000000000}"/>
          </ac:spMkLst>
        </pc:spChg>
      </pc:sldChg>
      <pc:sldChg chg="modSp">
        <pc:chgData name="Song, Lixing" userId="S::song3@rose-hulman.edu::d86a4794-d57c-4f6d-acee-3349d9d3edfc" providerId="AD" clId="Web-{A444728C-76FF-E237-8848-EF04C33607FA}" dt="2018-12-14T22:47:19.077" v="102" actId="20577"/>
        <pc:sldMkLst>
          <pc:docMk/>
          <pc:sldMk cId="319598819" sldId="266"/>
        </pc:sldMkLst>
        <pc:spChg chg="mod">
          <ac:chgData name="Song, Lixing" userId="S::song3@rose-hulman.edu::d86a4794-d57c-4f6d-acee-3349d9d3edfc" providerId="AD" clId="Web-{A444728C-76FF-E237-8848-EF04C33607FA}" dt="2018-12-14T22:47:19.077" v="102" actId="20577"/>
          <ac:spMkLst>
            <pc:docMk/>
            <pc:sldMk cId="319598819" sldId="266"/>
            <ac:spMk id="226" creationId="{00000000-0000-0000-0000-000000000000}"/>
          </ac:spMkLst>
        </pc:spChg>
      </pc:sldChg>
      <pc:sldChg chg="modSp">
        <pc:chgData name="Song, Lixing" userId="S::song3@rose-hulman.edu::d86a4794-d57c-4f6d-acee-3349d9d3edfc" providerId="AD" clId="Web-{A444728C-76FF-E237-8848-EF04C33607FA}" dt="2018-12-14T22:48:06.531" v="108" actId="20577"/>
        <pc:sldMkLst>
          <pc:docMk/>
          <pc:sldMk cId="2603308066" sldId="269"/>
        </pc:sldMkLst>
        <pc:spChg chg="mod">
          <ac:chgData name="Song, Lixing" userId="S::song3@rose-hulman.edu::d86a4794-d57c-4f6d-acee-3349d9d3edfc" providerId="AD" clId="Web-{A444728C-76FF-E237-8848-EF04C33607FA}" dt="2018-12-14T22:48:06.531" v="108" actId="20577"/>
          <ac:spMkLst>
            <pc:docMk/>
            <pc:sldMk cId="2603308066" sldId="269"/>
            <ac:spMk id="259" creationId="{00000000-0000-0000-0000-000000000000}"/>
          </ac:spMkLst>
        </pc:spChg>
      </pc:sldChg>
      <pc:sldChg chg="modSp">
        <pc:chgData name="Song, Lixing" userId="S::song3@rose-hulman.edu::d86a4794-d57c-4f6d-acee-3349d9d3edfc" providerId="AD" clId="Web-{A444728C-76FF-E237-8848-EF04C33607FA}" dt="2018-12-14T22:46:16.716" v="99" actId="20577"/>
        <pc:sldMkLst>
          <pc:docMk/>
          <pc:sldMk cId="1658902916" sldId="276"/>
        </pc:sldMkLst>
        <pc:spChg chg="mod">
          <ac:chgData name="Song, Lixing" userId="S::song3@rose-hulman.edu::d86a4794-d57c-4f6d-acee-3349d9d3edfc" providerId="AD" clId="Web-{A444728C-76FF-E237-8848-EF04C33607FA}" dt="2018-12-14T22:46:16.716" v="99" actId="20577"/>
          <ac:spMkLst>
            <pc:docMk/>
            <pc:sldMk cId="1658902916" sldId="276"/>
            <ac:spMk id="125" creationId="{00000000-0000-0000-0000-000000000000}"/>
          </ac:spMkLst>
        </pc:spChg>
      </pc:sldChg>
      <pc:sldChg chg="modSp">
        <pc:chgData name="Song, Lixing" userId="S::song3@rose-hulman.edu::d86a4794-d57c-4f6d-acee-3349d9d3edfc" providerId="AD" clId="Web-{A444728C-76FF-E237-8848-EF04C33607FA}" dt="2018-12-14T22:45:28.106" v="94" actId="20577"/>
        <pc:sldMkLst>
          <pc:docMk/>
          <pc:sldMk cId="1480739642" sldId="277"/>
        </pc:sldMkLst>
        <pc:spChg chg="mod">
          <ac:chgData name="Song, Lixing" userId="S::song3@rose-hulman.edu::d86a4794-d57c-4f6d-acee-3349d9d3edfc" providerId="AD" clId="Web-{A444728C-76FF-E237-8848-EF04C33607FA}" dt="2018-12-14T22:45:28.106" v="94" actId="20577"/>
          <ac:spMkLst>
            <pc:docMk/>
            <pc:sldMk cId="1480739642" sldId="277"/>
            <ac:spMk id="125" creationId="{00000000-0000-0000-0000-000000000000}"/>
          </ac:spMkLst>
        </pc:spChg>
      </pc:sldChg>
      <pc:sldChg chg="modSp">
        <pc:chgData name="Song, Lixing" userId="S::song3@rose-hulman.edu::d86a4794-d57c-4f6d-acee-3349d9d3edfc" providerId="AD" clId="Web-{A444728C-76FF-E237-8848-EF04C33607FA}" dt="2018-12-14T22:47:24.217" v="103" actId="20577"/>
        <pc:sldMkLst>
          <pc:docMk/>
          <pc:sldMk cId="2518279147" sldId="278"/>
        </pc:sldMkLst>
        <pc:spChg chg="mod">
          <ac:chgData name="Song, Lixing" userId="S::song3@rose-hulman.edu::d86a4794-d57c-4f6d-acee-3349d9d3edfc" providerId="AD" clId="Web-{A444728C-76FF-E237-8848-EF04C33607FA}" dt="2018-12-14T22:47:24.217" v="103" actId="20577"/>
          <ac:spMkLst>
            <pc:docMk/>
            <pc:sldMk cId="2518279147" sldId="278"/>
            <ac:spMk id="125" creationId="{00000000-0000-0000-0000-000000000000}"/>
          </ac:spMkLst>
        </pc:spChg>
      </pc:sldChg>
      <pc:sldChg chg="addSp delSp modSp new addAnim modAnim">
        <pc:chgData name="Song, Lixing" userId="S::song3@rose-hulman.edu::d86a4794-d57c-4f6d-acee-3349d9d3edfc" providerId="AD" clId="Web-{A444728C-76FF-E237-8848-EF04C33607FA}" dt="2018-12-14T22:42:55.054" v="86"/>
        <pc:sldMkLst>
          <pc:docMk/>
          <pc:sldMk cId="2359537052" sldId="280"/>
        </pc:sldMkLst>
        <pc:spChg chg="mod">
          <ac:chgData name="Song, Lixing" userId="S::song3@rose-hulman.edu::d86a4794-d57c-4f6d-acee-3349d9d3edfc" providerId="AD" clId="Web-{A444728C-76FF-E237-8848-EF04C33607FA}" dt="2018-12-14T22:38:48.111" v="17" actId="20577"/>
          <ac:spMkLst>
            <pc:docMk/>
            <pc:sldMk cId="2359537052" sldId="280"/>
            <ac:spMk id="2" creationId="{E0C7A89C-E360-46FF-B524-87DEDE9707D6}"/>
          </ac:spMkLst>
        </pc:spChg>
        <pc:spChg chg="mod">
          <ac:chgData name="Song, Lixing" userId="S::song3@rose-hulman.edu::d86a4794-d57c-4f6d-acee-3349d9d3edfc" providerId="AD" clId="Web-{A444728C-76FF-E237-8848-EF04C33607FA}" dt="2018-12-14T22:41:22.320" v="83" actId="14100"/>
          <ac:spMkLst>
            <pc:docMk/>
            <pc:sldMk cId="2359537052" sldId="280"/>
            <ac:spMk id="3" creationId="{A5AADD4E-56C9-44B3-8E68-87BB9081302D}"/>
          </ac:spMkLst>
        </pc:spChg>
        <pc:spChg chg="add del mod">
          <ac:chgData name="Song, Lixing" userId="S::song3@rose-hulman.edu::d86a4794-d57c-4f6d-acee-3349d9d3edfc" providerId="AD" clId="Web-{A444728C-76FF-E237-8848-EF04C33607FA}" dt="2018-12-14T22:42:55.054" v="86"/>
          <ac:spMkLst>
            <pc:docMk/>
            <pc:sldMk cId="2359537052" sldId="280"/>
            <ac:spMk id="4" creationId="{F988173A-B9C4-472A-8A7E-7C36896AD779}"/>
          </ac:spMkLst>
        </pc:spChg>
      </pc:sldChg>
    </pc:docChg>
  </pc:docChgLst>
  <pc:docChgLst>
    <pc:chgData name="Song, Lixing" userId="d86a4794-d57c-4f6d-acee-3349d9d3edfc" providerId="ADAL" clId="{9E87C597-9CCC-9D40-AF98-FA57E59EE777}"/>
    <pc:docChg chg="modSld">
      <pc:chgData name="Song, Lixing" userId="d86a4794-d57c-4f6d-acee-3349d9d3edfc" providerId="ADAL" clId="{9E87C597-9CCC-9D40-AF98-FA57E59EE777}" dt="2018-09-26T18:24:13.941" v="21" actId="20577"/>
      <pc:docMkLst>
        <pc:docMk/>
      </pc:docMkLst>
    </pc:docChg>
  </pc:docChgLst>
  <pc:docChgLst>
    <pc:chgData name="Hewner, Michael P" userId="S::hewner@rose-hulman.edu::7f3f83dd-6dfb-4127-a87f-c1714bd4fac9" providerId="AD" clId="Web-{BED898F0-5C4E-4E2B-05B8-62EB02E2E38B}"/>
    <pc:docChg chg="modSld">
      <pc:chgData name="Hewner, Michael P" userId="S::hewner@rose-hulman.edu::7f3f83dd-6dfb-4127-a87f-c1714bd4fac9" providerId="AD" clId="Web-{BED898F0-5C4E-4E2B-05B8-62EB02E2E38B}" dt="2018-12-18T12:49:30.248" v="8" actId="20577"/>
      <pc:docMkLst>
        <pc:docMk/>
      </pc:docMkLst>
      <pc:sldChg chg="modSp">
        <pc:chgData name="Hewner, Michael P" userId="S::hewner@rose-hulman.edu::7f3f83dd-6dfb-4127-a87f-c1714bd4fac9" providerId="AD" clId="Web-{BED898F0-5C4E-4E2B-05B8-62EB02E2E38B}" dt="2018-12-18T12:49:28.358" v="6" actId="20577"/>
        <pc:sldMkLst>
          <pc:docMk/>
          <pc:sldMk cId="2079174257" sldId="279"/>
        </pc:sldMkLst>
        <pc:spChg chg="mod">
          <ac:chgData name="Hewner, Michael P" userId="S::hewner@rose-hulman.edu::7f3f83dd-6dfb-4127-a87f-c1714bd4fac9" providerId="AD" clId="Web-{BED898F0-5C4E-4E2B-05B8-62EB02E2E38B}" dt="2018-12-18T12:49:28.358" v="6" actId="20577"/>
          <ac:spMkLst>
            <pc:docMk/>
            <pc:sldMk cId="2079174257" sldId="279"/>
            <ac:spMk id="2" creationId="{C590BAF5-6A35-4A85-A3BE-04B99FCF8983}"/>
          </ac:spMkLst>
        </pc:spChg>
      </pc:sldChg>
    </pc:docChg>
  </pc:docChgLst>
  <pc:docChgLst>
    <pc:chgData name="Song, Lixing" userId="d86a4794-d57c-4f6d-acee-3349d9d3edfc" providerId="ADAL" clId="{DE510D8C-7A8F-4C1E-B129-432EFF16AAA3}"/>
    <pc:docChg chg="undo custSel addSld delSld modSld">
      <pc:chgData name="Song, Lixing" userId="d86a4794-d57c-4f6d-acee-3349d9d3edfc" providerId="ADAL" clId="{DE510D8C-7A8F-4C1E-B129-432EFF16AAA3}" dt="2018-12-14T01:32:59.152" v="187" actId="2696"/>
      <pc:docMkLst>
        <pc:docMk/>
      </pc:docMkLst>
      <pc:sldChg chg="modSp">
        <pc:chgData name="Song, Lixing" userId="d86a4794-d57c-4f6d-acee-3349d9d3edfc" providerId="ADAL" clId="{DE510D8C-7A8F-4C1E-B129-432EFF16AAA3}" dt="2018-12-14T01:14:29.484" v="1" actId="20577"/>
        <pc:sldMkLst>
          <pc:docMk/>
          <pc:sldMk cId="4094529012" sldId="261"/>
        </pc:sldMkLst>
        <pc:spChg chg="mod">
          <ac:chgData name="Song, Lixing" userId="d86a4794-d57c-4f6d-acee-3349d9d3edfc" providerId="ADAL" clId="{DE510D8C-7A8F-4C1E-B129-432EFF16AAA3}" dt="2018-12-14T01:14:29.484" v="1" actId="20577"/>
          <ac:spMkLst>
            <pc:docMk/>
            <pc:sldMk cId="4094529012" sldId="261"/>
            <ac:spMk id="126" creationId="{00000000-0000-0000-0000-000000000000}"/>
          </ac:spMkLst>
        </pc:spChg>
      </pc:sldChg>
      <pc:sldChg chg="modSp">
        <pc:chgData name="Song, Lixing" userId="d86a4794-d57c-4f6d-acee-3349d9d3edfc" providerId="ADAL" clId="{DE510D8C-7A8F-4C1E-B129-432EFF16AAA3}" dt="2018-12-14T01:21:05.346" v="57" actId="14100"/>
        <pc:sldMkLst>
          <pc:docMk/>
          <pc:sldMk cId="2620615987" sldId="265"/>
        </pc:sldMkLst>
        <pc:spChg chg="mod">
          <ac:chgData name="Song, Lixing" userId="d86a4794-d57c-4f6d-acee-3349d9d3edfc" providerId="ADAL" clId="{DE510D8C-7A8F-4C1E-B129-432EFF16AAA3}" dt="2018-12-14T01:20:17.595" v="54" actId="1076"/>
          <ac:spMkLst>
            <pc:docMk/>
            <pc:sldMk cId="2620615987" sldId="265"/>
            <ac:spMk id="196" creationId="{00000000-0000-0000-0000-000000000000}"/>
          </ac:spMkLst>
        </pc:spChg>
        <pc:spChg chg="mod">
          <ac:chgData name="Song, Lixing" userId="d86a4794-d57c-4f6d-acee-3349d9d3edfc" providerId="ADAL" clId="{DE510D8C-7A8F-4C1E-B129-432EFF16AAA3}" dt="2018-12-14T01:21:05.346" v="57" actId="14100"/>
          <ac:spMkLst>
            <pc:docMk/>
            <pc:sldMk cId="2620615987" sldId="265"/>
            <ac:spMk id="221" creationId="{00000000-0000-0000-0000-000000000000}"/>
          </ac:spMkLst>
        </pc:spChg>
      </pc:sldChg>
      <pc:sldChg chg="modSp add">
        <pc:chgData name="Song, Lixing" userId="d86a4794-d57c-4f6d-acee-3349d9d3edfc" providerId="ADAL" clId="{DE510D8C-7A8F-4C1E-B129-432EFF16AAA3}" dt="2018-12-14T01:30:15.879" v="94" actId="20577"/>
        <pc:sldMkLst>
          <pc:docMk/>
          <pc:sldMk cId="1658902916" sldId="276"/>
        </pc:sldMkLst>
        <pc:spChg chg="mod">
          <ac:chgData name="Song, Lixing" userId="d86a4794-d57c-4f6d-acee-3349d9d3edfc" providerId="ADAL" clId="{DE510D8C-7A8F-4C1E-B129-432EFF16AAA3}" dt="2018-12-14T01:30:15.879" v="94" actId="20577"/>
          <ac:spMkLst>
            <pc:docMk/>
            <pc:sldMk cId="1658902916" sldId="276"/>
            <ac:spMk id="126" creationId="{00000000-0000-0000-0000-000000000000}"/>
          </ac:spMkLst>
        </pc:spChg>
      </pc:sldChg>
      <pc:sldChg chg="modSp add">
        <pc:chgData name="Song, Lixing" userId="d86a4794-d57c-4f6d-acee-3349d9d3edfc" providerId="ADAL" clId="{DE510D8C-7A8F-4C1E-B129-432EFF16AAA3}" dt="2018-12-14T01:30:10.053" v="93" actId="20577"/>
        <pc:sldMkLst>
          <pc:docMk/>
          <pc:sldMk cId="1480739642" sldId="277"/>
        </pc:sldMkLst>
        <pc:spChg chg="mod">
          <ac:chgData name="Song, Lixing" userId="d86a4794-d57c-4f6d-acee-3349d9d3edfc" providerId="ADAL" clId="{DE510D8C-7A8F-4C1E-B129-432EFF16AAA3}" dt="2018-12-14T01:30:10.053" v="93" actId="20577"/>
          <ac:spMkLst>
            <pc:docMk/>
            <pc:sldMk cId="1480739642" sldId="277"/>
            <ac:spMk id="126" creationId="{00000000-0000-0000-0000-000000000000}"/>
          </ac:spMkLst>
        </pc:spChg>
      </pc:sldChg>
      <pc:sldChg chg="modSp add">
        <pc:chgData name="Song, Lixing" userId="d86a4794-d57c-4f6d-acee-3349d9d3edfc" providerId="ADAL" clId="{DE510D8C-7A8F-4C1E-B129-432EFF16AAA3}" dt="2018-12-14T01:32:40.830" v="183" actId="12"/>
        <pc:sldMkLst>
          <pc:docMk/>
          <pc:sldMk cId="2518279147" sldId="278"/>
        </pc:sldMkLst>
        <pc:spChg chg="mod">
          <ac:chgData name="Song, Lixing" userId="d86a4794-d57c-4f6d-acee-3349d9d3edfc" providerId="ADAL" clId="{DE510D8C-7A8F-4C1E-B129-432EFF16AAA3}" dt="2018-12-14T01:30:45.686" v="114" actId="20577"/>
          <ac:spMkLst>
            <pc:docMk/>
            <pc:sldMk cId="2518279147" sldId="278"/>
            <ac:spMk id="125" creationId="{00000000-0000-0000-0000-000000000000}"/>
          </ac:spMkLst>
        </pc:spChg>
        <pc:spChg chg="mod">
          <ac:chgData name="Song, Lixing" userId="d86a4794-d57c-4f6d-acee-3349d9d3edfc" providerId="ADAL" clId="{DE510D8C-7A8F-4C1E-B129-432EFF16AAA3}" dt="2018-12-14T01:32:40.830" v="183" actId="12"/>
          <ac:spMkLst>
            <pc:docMk/>
            <pc:sldMk cId="2518279147" sldId="278"/>
            <ac:spMk id="126" creationId="{00000000-0000-0000-0000-000000000000}"/>
          </ac:spMkLst>
        </pc:spChg>
      </pc:sldChg>
    </pc:docChg>
  </pc:docChgLst>
  <pc:docChgLst>
    <pc:chgData name="Song, Lixing" userId="d86a4794-d57c-4f6d-acee-3349d9d3edfc" providerId="ADAL" clId="{3DB7AE05-0F07-FE4F-998C-F915C7572059}"/>
  </pc:docChgLst>
  <pc:docChgLst>
    <pc:chgData name="Song, Lixing" userId="d86a4794-d57c-4f6d-acee-3349d9d3edfc" providerId="ADAL" clId="{41CAD8FE-0633-0C44-91B6-9FBD914D6317}"/>
  </pc:docChgLst>
  <pc:docChgLst>
    <pc:chgData name="Song, Lixing" userId="d86a4794-d57c-4f6d-acee-3349d9d3edfc" providerId="ADAL" clId="{E6A4A57A-7BA1-4943-B287-0650F3813B88}"/>
  </pc:docChgLst>
  <pc:docChgLst>
    <pc:chgData name="Hewner, Michael P" userId="S::hewner@rose-hulman.edu::7f3f83dd-6dfb-4127-a87f-c1714bd4fac9" providerId="AD" clId="Web-{8A75AB8D-89EF-8CD1-A468-00DA4915BB3A}"/>
    <pc:docChg chg="addSld modSld">
      <pc:chgData name="Hewner, Michael P" userId="S::hewner@rose-hulman.edu::7f3f83dd-6dfb-4127-a87f-c1714bd4fac9" providerId="AD" clId="Web-{8A75AB8D-89EF-8CD1-A468-00DA4915BB3A}" dt="2018-12-14T19:47:49.507" v="13" actId="20577"/>
      <pc:docMkLst>
        <pc:docMk/>
      </pc:docMkLst>
      <pc:sldChg chg="modSp">
        <pc:chgData name="Hewner, Michael P" userId="S::hewner@rose-hulman.edu::7f3f83dd-6dfb-4127-a87f-c1714bd4fac9" providerId="AD" clId="Web-{8A75AB8D-89EF-8CD1-A468-00DA4915BB3A}" dt="2018-12-14T19:14:32.473" v="7" actId="20577"/>
        <pc:sldMkLst>
          <pc:docMk/>
          <pc:sldMk cId="745928513" sldId="257"/>
        </pc:sldMkLst>
        <pc:spChg chg="mod">
          <ac:chgData name="Hewner, Michael P" userId="S::hewner@rose-hulman.edu::7f3f83dd-6dfb-4127-a87f-c1714bd4fac9" providerId="AD" clId="Web-{8A75AB8D-89EF-8CD1-A468-00DA4915BB3A}" dt="2018-12-14T19:14:32.473" v="7" actId="20577"/>
          <ac:spMkLst>
            <pc:docMk/>
            <pc:sldMk cId="745928513" sldId="257"/>
            <ac:spMk id="85" creationId="{00000000-0000-0000-0000-000000000000}"/>
          </ac:spMkLst>
        </pc:spChg>
      </pc:sldChg>
      <pc:sldChg chg="modSp new">
        <pc:chgData name="Hewner, Michael P" userId="S::hewner@rose-hulman.edu::7f3f83dd-6dfb-4127-a87f-c1714bd4fac9" providerId="AD" clId="Web-{8A75AB8D-89EF-8CD1-A468-00DA4915BB3A}" dt="2018-12-14T19:47:48.585" v="11" actId="20577"/>
        <pc:sldMkLst>
          <pc:docMk/>
          <pc:sldMk cId="2079174257" sldId="279"/>
        </pc:sldMkLst>
        <pc:spChg chg="mod">
          <ac:chgData name="Hewner, Michael P" userId="S::hewner@rose-hulman.edu::7f3f83dd-6dfb-4127-a87f-c1714bd4fac9" providerId="AD" clId="Web-{8A75AB8D-89EF-8CD1-A468-00DA4915BB3A}" dt="2018-12-14T19:47:48.585" v="11" actId="20577"/>
          <ac:spMkLst>
            <pc:docMk/>
            <pc:sldMk cId="2079174257" sldId="279"/>
            <ac:spMk id="2" creationId="{C590BAF5-6A35-4A85-A3BE-04B99FCF8983}"/>
          </ac:spMkLst>
        </pc:spChg>
      </pc:sldChg>
    </pc:docChg>
  </pc:docChgLst>
  <pc:docChgLst>
    <pc:chgData name="Song, Lixing" userId="d86a4794-d57c-4f6d-acee-3349d9d3edfc" providerId="ADAL" clId="{63E5B0BA-7CA7-664C-A874-0CD1DDB96575}"/>
  </pc:docChgLst>
  <pc:docChgLst>
    <pc:chgData name="Song, Lixing" userId="d86a4794-d57c-4f6d-acee-3349d9d3edfc" providerId="ADAL" clId="{57BE710F-CAAC-5C4C-B1E2-33D10347FAC9}"/>
  </pc:docChgLst>
  <pc:docChgLst>
    <pc:chgData name="Song, Lixing" userId="d86a4794-d57c-4f6d-acee-3349d9d3edfc" providerId="ADAL" clId="{5D69B093-118D-1741-8919-161214198A6C}"/>
    <pc:docChg chg="undo custSel addSld delSld modSld">
      <pc:chgData name="Song, Lixing" userId="d86a4794-d57c-4f6d-acee-3349d9d3edfc" providerId="ADAL" clId="{5D69B093-118D-1741-8919-161214198A6C}" dt="2018-10-08T14:52:20.870" v="255" actId="2696"/>
      <pc:docMkLst>
        <pc:docMk/>
      </pc:docMkLst>
      <pc:sldChg chg="addSp modSp">
        <pc:chgData name="Song, Lixing" userId="d86a4794-d57c-4f6d-acee-3349d9d3edfc" providerId="ADAL" clId="{5D69B093-118D-1741-8919-161214198A6C}" dt="2018-10-08T14:41:12.478" v="228" actId="1076"/>
        <pc:sldMkLst>
          <pc:docMk/>
          <pc:sldMk cId="25011158" sldId="256"/>
        </pc:sldMkLst>
        <pc:spChg chg="mod">
          <ac:chgData name="Song, Lixing" userId="d86a4794-d57c-4f6d-acee-3349d9d3edfc" providerId="ADAL" clId="{5D69B093-118D-1741-8919-161214198A6C}" dt="2018-10-01T13:59:23.193" v="17" actId="20577"/>
          <ac:spMkLst>
            <pc:docMk/>
            <pc:sldMk cId="25011158" sldId="256"/>
            <ac:spMk id="2" creationId="{6DDA001A-43E3-1449-893B-948F2BFF68B6}"/>
          </ac:spMkLst>
        </pc:spChg>
        <pc:spChg chg="add mod">
          <ac:chgData name="Song, Lixing" userId="d86a4794-d57c-4f6d-acee-3349d9d3edfc" providerId="ADAL" clId="{5D69B093-118D-1741-8919-161214198A6C}" dt="2018-10-08T14:41:12.478" v="228" actId="1076"/>
          <ac:spMkLst>
            <pc:docMk/>
            <pc:sldMk cId="25011158" sldId="256"/>
            <ac:spMk id="4" creationId="{274FCC87-5C4D-5848-8347-13F19BA1FA30}"/>
          </ac:spMkLst>
        </pc:spChg>
      </pc:sldChg>
    </pc:docChg>
  </pc:docChgLst>
  <pc:docChgLst>
    <pc:chgData name="Song, Lixing" userId="d86a4794-d57c-4f6d-acee-3349d9d3edfc" providerId="ADAL" clId="{DE4E7ECB-2978-1244-B374-6C6C0AE9F7D6}"/>
  </pc:docChgLst>
  <pc:docChgLst>
    <pc:chgData name="Song, Lixing" userId="d86a4794-d57c-4f6d-acee-3349d9d3edfc" providerId="ADAL" clId="{6256184C-17FA-4944-87C5-3041B62521D9}"/>
  </pc:docChgLst>
  <pc:docChgLst>
    <pc:chgData name="Song, Lixing" userId="d86a4794-d57c-4f6d-acee-3349d9d3edfc" providerId="ADAL" clId="{560DAE8F-EC11-0B4B-88CC-7E2C494E737F}"/>
    <pc:docChg chg="undo redo custSel addSld delSld modSld sldOrd modMainMaster">
      <pc:chgData name="Song, Lixing" userId="d86a4794-d57c-4f6d-acee-3349d9d3edfc" providerId="ADAL" clId="{560DAE8F-EC11-0B4B-88CC-7E2C494E737F}" dt="2018-09-19T17:12:10.784" v="317" actId="1076"/>
      <pc:docMkLst>
        <pc:docMk/>
      </pc:docMkLst>
    </pc:docChg>
  </pc:docChgLst>
  <pc:docChgLst>
    <pc:chgData name="Song, Lixing" userId="d86a4794-d57c-4f6d-acee-3349d9d3edfc" providerId="ADAL" clId="{9F0C0119-4A4E-FD49-92D0-D1E0275E8FC9}"/>
    <pc:docChg chg="modSld">
      <pc:chgData name="Song, Lixing" userId="d86a4794-d57c-4f6d-acee-3349d9d3edfc" providerId="ADAL" clId="{9F0C0119-4A4E-FD49-92D0-D1E0275E8FC9}" dt="2018-12-18T02:23:53.605" v="50"/>
      <pc:docMkLst>
        <pc:docMk/>
      </pc:docMkLst>
      <pc:sldChg chg="addSp modSp modAnim">
        <pc:chgData name="Song, Lixing" userId="d86a4794-d57c-4f6d-acee-3349d9d3edfc" providerId="ADAL" clId="{9F0C0119-4A4E-FD49-92D0-D1E0275E8FC9}" dt="2018-12-18T02:23:53.605" v="50"/>
        <pc:sldMkLst>
          <pc:docMk/>
          <pc:sldMk cId="4094529012" sldId="261"/>
        </pc:sldMkLst>
        <pc:spChg chg="add mod">
          <ac:chgData name="Song, Lixing" userId="d86a4794-d57c-4f6d-acee-3349d9d3edfc" providerId="ADAL" clId="{9F0C0119-4A4E-FD49-92D0-D1E0275E8FC9}" dt="2018-12-18T02:23:49.653" v="49" actId="1076"/>
          <ac:spMkLst>
            <pc:docMk/>
            <pc:sldMk cId="4094529012" sldId="261"/>
            <ac:spMk id="2" creationId="{6698B890-D332-2D40-BA81-DB6AE9295C2A}"/>
          </ac:spMkLst>
        </pc:spChg>
      </pc:sldChg>
    </pc:docChg>
  </pc:docChgLst>
  <pc:docChgLst>
    <pc:chgData name="Song, Lixing" userId="d86a4794-d57c-4f6d-acee-3349d9d3edfc" providerId="ADAL" clId="{15F38F77-5154-6344-B0CC-E8BE3C6E9BB9}"/>
    <pc:docChg chg="addSld delSld modSld">
      <pc:chgData name="Song, Lixing" userId="d86a4794-d57c-4f6d-acee-3349d9d3edfc" providerId="ADAL" clId="{15F38F77-5154-6344-B0CC-E8BE3C6E9BB9}" dt="2018-10-08T14:56:24.500" v="24" actId="14100"/>
      <pc:docMkLst>
        <pc:docMk/>
      </pc:docMkLst>
      <pc:sldChg chg="modSp">
        <pc:chgData name="Song, Lixing" userId="d86a4794-d57c-4f6d-acee-3349d9d3edfc" providerId="ADAL" clId="{15F38F77-5154-6344-B0CC-E8BE3C6E9BB9}" dt="2018-10-08T14:54:26.673" v="4" actId="20577"/>
        <pc:sldMkLst>
          <pc:docMk/>
          <pc:sldMk cId="25011158" sldId="256"/>
        </pc:sldMkLst>
        <pc:spChg chg="mod">
          <ac:chgData name="Song, Lixing" userId="d86a4794-d57c-4f6d-acee-3349d9d3edfc" providerId="ADAL" clId="{15F38F77-5154-6344-B0CC-E8BE3C6E9BB9}" dt="2018-10-08T14:54:26.673" v="4" actId="20577"/>
          <ac:spMkLst>
            <pc:docMk/>
            <pc:sldMk cId="25011158" sldId="256"/>
            <ac:spMk id="2" creationId="{6DDA001A-43E3-1449-893B-948F2BFF68B6}"/>
          </ac:spMkLst>
        </pc:spChg>
      </pc:sldChg>
      <pc:sldChg chg="add">
        <pc:chgData name="Song, Lixing" userId="d86a4794-d57c-4f6d-acee-3349d9d3edfc" providerId="ADAL" clId="{15F38F77-5154-6344-B0CC-E8BE3C6E9BB9}" dt="2018-10-08T14:54:45.414" v="14"/>
        <pc:sldMkLst>
          <pc:docMk/>
          <pc:sldMk cId="745928513" sldId="257"/>
        </pc:sldMkLst>
      </pc:sldChg>
      <pc:sldChg chg="add">
        <pc:chgData name="Song, Lixing" userId="d86a4794-d57c-4f6d-acee-3349d9d3edfc" providerId="ADAL" clId="{15F38F77-5154-6344-B0CC-E8BE3C6E9BB9}" dt="2018-10-08T14:54:45.414" v="14"/>
        <pc:sldMkLst>
          <pc:docMk/>
          <pc:sldMk cId="3919723481" sldId="259"/>
        </pc:sldMkLst>
      </pc:sldChg>
      <pc:sldChg chg="modSp add">
        <pc:chgData name="Song, Lixing" userId="d86a4794-d57c-4f6d-acee-3349d9d3edfc" providerId="ADAL" clId="{15F38F77-5154-6344-B0CC-E8BE3C6E9BB9}" dt="2018-10-08T14:55:43.775" v="22" actId="14100"/>
        <pc:sldMkLst>
          <pc:docMk/>
          <pc:sldMk cId="2602197214" sldId="260"/>
        </pc:sldMkLst>
        <pc:spChg chg="mod">
          <ac:chgData name="Song, Lixing" userId="d86a4794-d57c-4f6d-acee-3349d9d3edfc" providerId="ADAL" clId="{15F38F77-5154-6344-B0CC-E8BE3C6E9BB9}" dt="2018-10-08T14:55:43.775" v="22" actId="14100"/>
          <ac:spMkLst>
            <pc:docMk/>
            <pc:sldMk cId="2602197214" sldId="260"/>
            <ac:spMk id="102" creationId="{00000000-0000-0000-0000-000000000000}"/>
          </ac:spMkLst>
        </pc:spChg>
      </pc:sldChg>
      <pc:sldChg chg="add">
        <pc:chgData name="Song, Lixing" userId="d86a4794-d57c-4f6d-acee-3349d9d3edfc" providerId="ADAL" clId="{15F38F77-5154-6344-B0CC-E8BE3C6E9BB9}" dt="2018-10-08T14:54:45.414" v="14"/>
        <pc:sldMkLst>
          <pc:docMk/>
          <pc:sldMk cId="4094529012" sldId="261"/>
        </pc:sldMkLst>
      </pc:sldChg>
      <pc:sldChg chg="add">
        <pc:chgData name="Song, Lixing" userId="d86a4794-d57c-4f6d-acee-3349d9d3edfc" providerId="ADAL" clId="{15F38F77-5154-6344-B0CC-E8BE3C6E9BB9}" dt="2018-10-08T14:54:45.414" v="14"/>
        <pc:sldMkLst>
          <pc:docMk/>
          <pc:sldMk cId="165190490" sldId="262"/>
        </pc:sldMkLst>
      </pc:sldChg>
      <pc:sldChg chg="add">
        <pc:chgData name="Song, Lixing" userId="d86a4794-d57c-4f6d-acee-3349d9d3edfc" providerId="ADAL" clId="{15F38F77-5154-6344-B0CC-E8BE3C6E9BB9}" dt="2018-10-08T14:54:45.414" v="14"/>
        <pc:sldMkLst>
          <pc:docMk/>
          <pc:sldMk cId="3500512874" sldId="263"/>
        </pc:sldMkLst>
      </pc:sldChg>
      <pc:sldChg chg="add">
        <pc:chgData name="Song, Lixing" userId="d86a4794-d57c-4f6d-acee-3349d9d3edfc" providerId="ADAL" clId="{15F38F77-5154-6344-B0CC-E8BE3C6E9BB9}" dt="2018-10-08T14:54:45.414" v="14"/>
        <pc:sldMkLst>
          <pc:docMk/>
          <pc:sldMk cId="800275729" sldId="264"/>
        </pc:sldMkLst>
      </pc:sldChg>
      <pc:sldChg chg="addSp delSp modSp add">
        <pc:chgData name="Song, Lixing" userId="d86a4794-d57c-4f6d-acee-3349d9d3edfc" providerId="ADAL" clId="{15F38F77-5154-6344-B0CC-E8BE3C6E9BB9}" dt="2018-10-08T14:56:24.500" v="24" actId="14100"/>
        <pc:sldMkLst>
          <pc:docMk/>
          <pc:sldMk cId="2620615987" sldId="265"/>
        </pc:sldMkLst>
        <pc:spChg chg="add del mod">
          <ac:chgData name="Song, Lixing" userId="d86a4794-d57c-4f6d-acee-3349d9d3edfc" providerId="ADAL" clId="{15F38F77-5154-6344-B0CC-E8BE3C6E9BB9}" dt="2018-10-08T14:55:28.888" v="21"/>
          <ac:spMkLst>
            <pc:docMk/>
            <pc:sldMk cId="2620615987" sldId="265"/>
            <ac:spMk id="2" creationId="{C1CBFDCB-1E04-3B43-8661-19DC46141BC4}"/>
          </ac:spMkLst>
        </pc:spChg>
        <pc:spChg chg="add del mod">
          <ac:chgData name="Song, Lixing" userId="d86a4794-d57c-4f6d-acee-3349d9d3edfc" providerId="ADAL" clId="{15F38F77-5154-6344-B0CC-E8BE3C6E9BB9}" dt="2018-10-08T14:55:28.888" v="21"/>
          <ac:spMkLst>
            <pc:docMk/>
            <pc:sldMk cId="2620615987" sldId="265"/>
            <ac:spMk id="3" creationId="{C6282702-C0A9-A34F-9173-9B4B5863D11F}"/>
          </ac:spMkLst>
        </pc:spChg>
        <pc:spChg chg="mod">
          <ac:chgData name="Song, Lixing" userId="d86a4794-d57c-4f6d-acee-3349d9d3edfc" providerId="ADAL" clId="{15F38F77-5154-6344-B0CC-E8BE3C6E9BB9}" dt="2018-10-08T14:56:24.500" v="24" actId="14100"/>
          <ac:spMkLst>
            <pc:docMk/>
            <pc:sldMk cId="2620615987" sldId="265"/>
            <ac:spMk id="196" creationId="{00000000-0000-0000-0000-000000000000}"/>
          </ac:spMkLst>
        </pc:spChg>
      </pc:sldChg>
      <pc:sldChg chg="add">
        <pc:chgData name="Song, Lixing" userId="d86a4794-d57c-4f6d-acee-3349d9d3edfc" providerId="ADAL" clId="{15F38F77-5154-6344-B0CC-E8BE3C6E9BB9}" dt="2018-10-08T14:54:45.414" v="14"/>
        <pc:sldMkLst>
          <pc:docMk/>
          <pc:sldMk cId="319598819" sldId="266"/>
        </pc:sldMkLst>
      </pc:sldChg>
      <pc:sldChg chg="add">
        <pc:chgData name="Song, Lixing" userId="d86a4794-d57c-4f6d-acee-3349d9d3edfc" providerId="ADAL" clId="{15F38F77-5154-6344-B0CC-E8BE3C6E9BB9}" dt="2018-10-08T14:54:45.414" v="14"/>
        <pc:sldMkLst>
          <pc:docMk/>
          <pc:sldMk cId="2603308066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2677cdd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2677cdd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876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677cdd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2677cdd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463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2677cdd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2677cdd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24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677cdd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2677cdd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233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2677cdd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2677cdd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7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8a245b4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8a245b4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192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1944886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1944886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379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2677cdd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2677cdd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03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677cdd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2677cdd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63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677cdd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2677cdd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484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677cddd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677cddd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03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677cdd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2677cdd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917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2677cddd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2677cddd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49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2E-867D-DD4E-8391-1B9B8CA1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383C-97A9-124A-AEF5-0ED8060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C478-F15B-724E-AF85-E64CF8C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E228-A5BA-1346-9611-692B566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FF3-C71C-ED48-9776-950AEE7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1B6E-8D43-744E-A3DD-654CDB8D9B3C}"/>
              </a:ext>
            </a:extLst>
          </p:cNvPr>
          <p:cNvSpPr/>
          <p:nvPr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AB1C-D320-0549-AAEC-F1230F67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D94E8C-78C1-7D4E-B6E5-DE7547A8E49B}"/>
              </a:ext>
            </a:extLst>
          </p:cNvPr>
          <p:cNvSpPr/>
          <p:nvPr userDrawn="1"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99126-6C23-A143-AED3-2FECD7895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A9A-9B9A-534F-95FD-E891BFC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A16F-A91B-1C45-A986-5C111876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7840-6E64-8C40-87C1-E12DB453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8D39-5AC8-9E42-A42F-03D15CA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FAA-C162-184D-8DCA-D6DDCA02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DC46-CC52-D542-BD49-F11617E6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099-3287-F646-A0E4-D1BB4439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F1-C987-6449-B6D5-246B71A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3583-2CA5-3A43-B1BD-8E3BB11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078-4E13-0B41-81CB-4185BDE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891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3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 marL="228600" indent="-22860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685800" indent="-22860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1143000" indent="-22860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7A1E-BB98-BA4F-A384-E8137C5DE3C4}"/>
              </a:ext>
            </a:extLst>
          </p:cNvPr>
          <p:cNvSpPr/>
          <p:nvPr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FB82A-D375-B84C-8D2D-81B6F63E387B}"/>
              </a:ext>
            </a:extLst>
          </p:cNvPr>
          <p:cNvSpPr/>
          <p:nvPr userDrawn="1"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A-3DB3-A345-8219-B9F6A9BE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411F-41B2-6C48-AEAE-739BFA0B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461-54E1-6D46-BF93-16AF1459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9FC0-1363-5C49-95B8-D929F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36B-134F-2D4A-A8EE-1AB7716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46-5FB9-D54A-A84B-C2E808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E903-D205-FE44-AFD4-CC6488A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C95-2BD1-7846-BA8B-97AEE593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5F7-1AF4-814F-8923-481A4157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40A-2F2B-974A-AE7F-0A87A06D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A5CD-B1E3-5B48-A31B-01F28C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3A7-41ED-9647-BE17-414DBD1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396B-9CAE-1F4F-847C-3288D71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488D-3628-DE4C-B7DE-20FB932A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BD86-7421-2A48-9E0C-66FD535F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888-D23C-794B-80C0-857A859C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C07E-EBF4-D445-9566-2243B94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4534-286B-904C-BAFA-9A52EFE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E670-3727-FC4D-B4D4-98EC3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FA2-1C3C-9343-92D7-79C4B67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1575-3DCB-CE46-A2C2-9C3A61D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BB28-0374-1E4F-A7F5-5025E3F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AA72F-893E-0648-B7C9-0BD8B47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2482-2FDF-9B4F-8A5B-856E6A2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0C3A-5E05-3440-BA03-3B8D486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9481-276E-454B-91C5-5F96691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88E-401E-A641-AB5F-46850AA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259-08BD-6749-AAE9-40552F8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348D-083C-D14B-9355-CB6846E4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4DF-2974-094A-9235-E60900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1D92-8C0D-184B-A3EC-0A1F2DC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4B88-CE34-E74B-9539-6BF57D0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6E4-8440-9640-8587-4336F34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27953-0506-4A49-B74D-FF283697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3257-CCDC-2B4A-8EAA-8F439A8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1DD-6ED4-8848-B4FC-3F1B0540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2C85-25D2-F84A-93AF-2096AC7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5BE9-A449-FE48-80C3-F628DFD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3FAC-3948-4045-A622-D3E6711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DCE7-7668-0541-B5C2-982FAF9B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9D35-7B43-CB43-BB2B-2A28B469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A10-1710-E346-8043-8C09C02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019-EBED-594E-8C9E-EAF1B5AE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d.edu/~pbui/teaching/cse.30341.fa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/>
          </a:bodyPr>
          <a:lstStyle/>
          <a:p>
            <a:r>
              <a:rPr lang="en-US" dirty="0"/>
              <a:t>CSSE 332</a:t>
            </a:r>
            <a:br>
              <a:rPr lang="en-US" dirty="0"/>
            </a:br>
            <a:r>
              <a:rPr lang="en-US" dirty="0"/>
              <a:t>CPU Scheduling (II)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6248-7B83-4848-9D4F-9F93CCFC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7B09853-F130-A44D-A7BC-226D14CA7C56}" type="datetime2">
              <a:rPr lang="en-US" smtClean="0"/>
              <a:t>Tuesday, December 18, 2018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FCC87-5C4D-5848-8347-13F19BA1FA30}"/>
              </a:ext>
            </a:extLst>
          </p:cNvPr>
          <p:cNvSpPr txBox="1"/>
          <p:nvPr/>
        </p:nvSpPr>
        <p:spPr>
          <a:xfrm>
            <a:off x="5632063" y="6421821"/>
            <a:ext cx="655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ND </a:t>
            </a:r>
            <a:r>
              <a:rPr lang="en-US" dirty="0">
                <a:hlinkClick r:id="rId3"/>
              </a:rPr>
              <a:t>CSE 30341 Operating System Principles (Fall 2017)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MLFQ: </a:t>
            </a:r>
            <a:r>
              <a:rPr lang="en">
                <a:solidFill>
                  <a:srgbClr val="DCB439"/>
                </a:solidFill>
              </a:rPr>
              <a:t>Example (I/O vs CPU)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 algn="ctr">
              <a:buNone/>
            </a:pPr>
            <a:r>
              <a:rPr lang="en" sz="2400" i="1"/>
              <a:t>Jobs that are mostly</a:t>
            </a:r>
            <a:r>
              <a:rPr lang="en" sz="2400" b="1" i="1">
                <a:solidFill>
                  <a:srgbClr val="DCB439"/>
                </a:solidFill>
              </a:rPr>
              <a:t> </a:t>
            </a:r>
            <a:r>
              <a:rPr lang="en" sz="2400" b="1" i="1">
                <a:solidFill>
                  <a:srgbClr val="5F1709"/>
                </a:solidFill>
              </a:rPr>
              <a:t>I/O</a:t>
            </a:r>
            <a:r>
              <a:rPr lang="en" sz="2400" b="1" i="1">
                <a:solidFill>
                  <a:srgbClr val="DCB439"/>
                </a:solidFill>
              </a:rPr>
              <a:t> </a:t>
            </a:r>
            <a:r>
              <a:rPr lang="en" sz="2400" i="1"/>
              <a:t>will maintain a </a:t>
            </a:r>
            <a:r>
              <a:rPr lang="en" sz="2400" b="1" i="1">
                <a:solidFill>
                  <a:srgbClr val="465510"/>
                </a:solidFill>
              </a:rPr>
              <a:t>higher priority</a:t>
            </a:r>
            <a:r>
              <a:rPr lang="en" sz="2400" i="1"/>
              <a:t> since they do not use up their CPU allotment as quickly as a compute job.  This is good for </a:t>
            </a:r>
            <a:r>
              <a:rPr lang="en" sz="2400" b="1" i="1">
                <a:solidFill>
                  <a:srgbClr val="DCB439"/>
                </a:solidFill>
              </a:rPr>
              <a:t>interactive</a:t>
            </a:r>
            <a:r>
              <a:rPr lang="en" sz="2400" i="1"/>
              <a:t> jobs that require good </a:t>
            </a:r>
            <a:r>
              <a:rPr lang="en" sz="2400" b="1" i="1">
                <a:solidFill>
                  <a:srgbClr val="999623"/>
                </a:solidFill>
              </a:rPr>
              <a:t>response</a:t>
            </a:r>
            <a:r>
              <a:rPr lang="en" sz="2400" i="1"/>
              <a:t> </a:t>
            </a:r>
            <a:r>
              <a:rPr lang="en" sz="2400" b="1" i="1">
                <a:solidFill>
                  <a:srgbClr val="999623"/>
                </a:solidFill>
              </a:rPr>
              <a:t>times</a:t>
            </a:r>
            <a:r>
              <a:rPr lang="en" sz="2400" i="1"/>
              <a:t>.</a:t>
            </a:r>
            <a:endParaRPr sz="2400" i="1"/>
          </a:p>
        </p:txBody>
      </p:sp>
      <p:cxnSp>
        <p:nvCxnSpPr>
          <p:cNvPr id="175" name="Google Shape;175;p28"/>
          <p:cNvCxnSpPr/>
          <p:nvPr/>
        </p:nvCxnSpPr>
        <p:spPr>
          <a:xfrm rot="10800000" flipH="1">
            <a:off x="3381825" y="5046288"/>
            <a:ext cx="5322600" cy="11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p28"/>
          <p:cNvSpPr/>
          <p:nvPr/>
        </p:nvSpPr>
        <p:spPr>
          <a:xfrm>
            <a:off x="3381825" y="2505188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Q0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381825" y="3269513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Q1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3381825" y="4033838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Q2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4195050" y="4261250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>
            <a:off x="3982125" y="3834113"/>
            <a:ext cx="47232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8"/>
          <p:cNvCxnSpPr/>
          <p:nvPr/>
        </p:nvCxnSpPr>
        <p:spPr>
          <a:xfrm>
            <a:off x="4005275" y="3060638"/>
            <a:ext cx="46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8"/>
          <p:cNvCxnSpPr/>
          <p:nvPr/>
        </p:nvCxnSpPr>
        <p:spPr>
          <a:xfrm>
            <a:off x="4005275" y="4598338"/>
            <a:ext cx="46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83" name="Google Shape;183;p28"/>
          <p:cNvSpPr/>
          <p:nvPr/>
        </p:nvSpPr>
        <p:spPr>
          <a:xfrm>
            <a:off x="4608450" y="2712000"/>
            <a:ext cx="184500" cy="3684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4A36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b="1">
              <a:solidFill>
                <a:srgbClr val="4A3651"/>
              </a:solidFill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4821375" y="4261263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5465738" y="4261250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6110113" y="4261250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754500" y="4261250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5234775" y="2712000"/>
            <a:ext cx="184500" cy="3684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4A36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b="1">
              <a:solidFill>
                <a:srgbClr val="4A3651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5879150" y="3476750"/>
            <a:ext cx="184500" cy="3684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4A36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b="1">
              <a:solidFill>
                <a:srgbClr val="4A3651"/>
              </a:solidFill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6523525" y="3476750"/>
            <a:ext cx="184500" cy="3684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4A36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b="1">
              <a:solidFill>
                <a:srgbClr val="4A36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27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BAF5-6A35-4A85-A3BE-04B99FCF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 Class 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F993-B0AA-4C16-8F7F-3B8D25C6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7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Advanced MLFQ: </a:t>
            </a:r>
            <a:r>
              <a:rPr lang="en" dirty="0">
                <a:solidFill>
                  <a:srgbClr val="DCB439"/>
                </a:solidFill>
              </a:rPr>
              <a:t>Priority Boost</a:t>
            </a:r>
            <a:endParaRPr dirty="0">
              <a:solidFill>
                <a:srgbClr val="DCB439"/>
              </a:solidFill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idx="1"/>
          </p:nvPr>
        </p:nvSpPr>
        <p:spPr>
          <a:xfrm>
            <a:off x="459243" y="1895408"/>
            <a:ext cx="3463206" cy="18787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b="1" dirty="0">
                <a:solidFill>
                  <a:srgbClr val="5F1709"/>
                </a:solidFill>
              </a:rPr>
              <a:t>Problem</a:t>
            </a:r>
            <a:br>
              <a:rPr lang="en" sz="2400" dirty="0"/>
            </a:br>
            <a:r>
              <a:rPr lang="en" sz="1800" dirty="0"/>
              <a:t>If a process is always in a lower priority level relative to other processes, it will </a:t>
            </a:r>
            <a:r>
              <a:rPr lang="en" sz="1800" b="1" dirty="0">
                <a:solidFill>
                  <a:srgbClr val="5F1709"/>
                </a:solidFill>
              </a:rPr>
              <a:t>starve</a:t>
            </a:r>
            <a:r>
              <a:rPr lang="en" sz="1800" dirty="0"/>
              <a:t> because it will not have an opportunity to run.</a:t>
            </a:r>
            <a:br>
              <a:rPr lang="en" sz="1800" dirty="0"/>
            </a:br>
            <a:endParaRPr sz="1800" i="1" dirty="0"/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4294967295"/>
          </p:nvPr>
        </p:nvSpPr>
        <p:spPr>
          <a:xfrm>
            <a:off x="8505856" y="3774125"/>
            <a:ext cx="3109912" cy="2607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b="1" dirty="0">
                <a:solidFill>
                  <a:srgbClr val="465510"/>
                </a:solidFill>
              </a:rPr>
              <a:t>Solution</a:t>
            </a:r>
            <a:br>
              <a:rPr lang="en" sz="2400" dirty="0"/>
            </a:br>
            <a:r>
              <a:rPr lang="en" sz="1800" dirty="0"/>
              <a:t>Periodically provide a </a:t>
            </a:r>
            <a:r>
              <a:rPr lang="en" sz="1800" b="1" dirty="0">
                <a:solidFill>
                  <a:srgbClr val="465510"/>
                </a:solidFill>
              </a:rPr>
              <a:t>priority boost</a:t>
            </a:r>
            <a:r>
              <a:rPr lang="en" sz="1800" dirty="0"/>
              <a:t> by moving all jobs to the topmost queue.</a:t>
            </a:r>
            <a:endParaRPr sz="1800" dirty="0"/>
          </a:p>
          <a:p>
            <a:pPr marL="0" indent="0">
              <a:buNone/>
            </a:pPr>
            <a:endParaRPr sz="1200" dirty="0"/>
          </a:p>
          <a:p>
            <a:pPr marL="0" indent="0">
              <a:buNone/>
            </a:pPr>
            <a:r>
              <a:rPr lang="en" sz="1800" i="1" dirty="0"/>
              <a:t>Exact time is a </a:t>
            </a:r>
            <a:r>
              <a:rPr lang="en" sz="1800" b="1" i="1" dirty="0">
                <a:solidFill>
                  <a:srgbClr val="5AABBC"/>
                </a:solidFill>
              </a:rPr>
              <a:t>voodoo constant</a:t>
            </a:r>
            <a:r>
              <a:rPr lang="en" sz="1800" i="1" dirty="0"/>
              <a:t> because there isn't an objective way to set it.</a:t>
            </a:r>
            <a:endParaRPr sz="1800" i="1" dirty="0"/>
          </a:p>
        </p:txBody>
      </p:sp>
      <p:sp>
        <p:nvSpPr>
          <p:cNvPr id="197" name="Google Shape;197;p29"/>
          <p:cNvSpPr/>
          <p:nvPr/>
        </p:nvSpPr>
        <p:spPr>
          <a:xfrm>
            <a:off x="4850100" y="1612850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Q0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4850100" y="2245325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Q1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4850100" y="2877800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Q2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4850100" y="3510275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Q3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4850100" y="4142750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Q4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4850100" y="4775225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Q5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4850100" y="5407700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Q6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4850100" y="6040175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Q7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5970200" y="1612863"/>
            <a:ext cx="571500" cy="527700"/>
          </a:xfrm>
          <a:prstGeom prst="ellipse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6804600" y="1612863"/>
            <a:ext cx="571500" cy="527700"/>
          </a:xfrm>
          <a:prstGeom prst="ellipse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B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5970200" y="4142763"/>
            <a:ext cx="571500" cy="5277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C</a:t>
            </a:r>
            <a:endParaRPr b="1"/>
          </a:p>
        </p:txBody>
      </p:sp>
      <p:sp>
        <p:nvSpPr>
          <p:cNvPr id="208" name="Google Shape;208;p29"/>
          <p:cNvSpPr/>
          <p:nvPr/>
        </p:nvSpPr>
        <p:spPr>
          <a:xfrm>
            <a:off x="5970200" y="6040188"/>
            <a:ext cx="571500" cy="5277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D</a:t>
            </a:r>
            <a:endParaRPr b="1"/>
          </a:p>
        </p:txBody>
      </p:sp>
      <p:cxnSp>
        <p:nvCxnSpPr>
          <p:cNvPr id="209" name="Google Shape;209;p29"/>
          <p:cNvCxnSpPr>
            <a:stCxn id="197" idx="3"/>
            <a:endCxn id="205" idx="2"/>
          </p:cNvCxnSpPr>
          <p:nvPr/>
        </p:nvCxnSpPr>
        <p:spPr>
          <a:xfrm>
            <a:off x="5421600" y="1876700"/>
            <a:ext cx="548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29"/>
          <p:cNvCxnSpPr>
            <a:stCxn id="205" idx="6"/>
            <a:endCxn id="206" idx="2"/>
          </p:cNvCxnSpPr>
          <p:nvPr/>
        </p:nvCxnSpPr>
        <p:spPr>
          <a:xfrm>
            <a:off x="6541700" y="1876713"/>
            <a:ext cx="262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9"/>
          <p:cNvCxnSpPr>
            <a:stCxn id="201" idx="3"/>
            <a:endCxn id="207" idx="2"/>
          </p:cNvCxnSpPr>
          <p:nvPr/>
        </p:nvCxnSpPr>
        <p:spPr>
          <a:xfrm>
            <a:off x="5421600" y="4406600"/>
            <a:ext cx="548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29"/>
          <p:cNvCxnSpPr>
            <a:stCxn id="204" idx="3"/>
            <a:endCxn id="208" idx="2"/>
          </p:cNvCxnSpPr>
          <p:nvPr/>
        </p:nvCxnSpPr>
        <p:spPr>
          <a:xfrm>
            <a:off x="5421600" y="6304025"/>
            <a:ext cx="548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213" name="Google Shape;213;p29"/>
          <p:cNvSpPr txBox="1"/>
          <p:nvPr/>
        </p:nvSpPr>
        <p:spPr>
          <a:xfrm>
            <a:off x="4084200" y="1612875"/>
            <a:ext cx="765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High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4084200" y="6040175"/>
            <a:ext cx="765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Low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7639000" y="1612838"/>
            <a:ext cx="571500" cy="527700"/>
          </a:xfrm>
          <a:prstGeom prst="ellipse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C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8473400" y="1612838"/>
            <a:ext cx="571500" cy="527700"/>
          </a:xfrm>
          <a:prstGeom prst="ellipse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D</a:t>
            </a:r>
            <a:endParaRPr b="1">
              <a:solidFill>
                <a:srgbClr val="465510"/>
              </a:solidFill>
            </a:endParaRPr>
          </a:p>
        </p:txBody>
      </p:sp>
      <p:cxnSp>
        <p:nvCxnSpPr>
          <p:cNvPr id="217" name="Google Shape;217;p29"/>
          <p:cNvCxnSpPr>
            <a:stCxn id="206" idx="6"/>
            <a:endCxn id="215" idx="2"/>
          </p:cNvCxnSpPr>
          <p:nvPr/>
        </p:nvCxnSpPr>
        <p:spPr>
          <a:xfrm>
            <a:off x="7376100" y="1876713"/>
            <a:ext cx="262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29"/>
          <p:cNvCxnSpPr>
            <a:stCxn id="215" idx="6"/>
            <a:endCxn id="216" idx="2"/>
          </p:cNvCxnSpPr>
          <p:nvPr/>
        </p:nvCxnSpPr>
        <p:spPr>
          <a:xfrm>
            <a:off x="8210500" y="1876688"/>
            <a:ext cx="262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29"/>
          <p:cNvCxnSpPr>
            <a:stCxn id="207" idx="7"/>
            <a:endCxn id="215" idx="4"/>
          </p:cNvCxnSpPr>
          <p:nvPr/>
        </p:nvCxnSpPr>
        <p:spPr>
          <a:xfrm rot="10800000" flipH="1">
            <a:off x="6458006" y="2140442"/>
            <a:ext cx="1466700" cy="2079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29"/>
          <p:cNvCxnSpPr>
            <a:stCxn id="208" idx="7"/>
            <a:endCxn id="216" idx="4"/>
          </p:cNvCxnSpPr>
          <p:nvPr/>
        </p:nvCxnSpPr>
        <p:spPr>
          <a:xfrm rot="10800000" flipH="1">
            <a:off x="6458006" y="2140667"/>
            <a:ext cx="2301000" cy="397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2061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Advanced MLFQ: </a:t>
            </a:r>
            <a:r>
              <a:rPr lang="en" dirty="0">
                <a:solidFill>
                  <a:srgbClr val="DCB439"/>
                </a:solidFill>
              </a:rPr>
              <a:t>Rules</a:t>
            </a:r>
            <a:endParaRPr lang="en-US" dirty="0">
              <a:solidFill>
                <a:srgbClr val="DCB439"/>
              </a:solidFill>
              <a:cs typeface="Calibri Light"/>
            </a:endParaRPr>
          </a:p>
        </p:txBody>
      </p:sp>
      <p:sp>
        <p:nvSpPr>
          <p:cNvPr id="126" name="Google Shape;126;p25"/>
          <p:cNvSpPr txBox="1">
            <a:spLocks noGrp="1"/>
          </p:cNvSpPr>
          <p:nvPr>
            <p:ph idx="1"/>
          </p:nvPr>
        </p:nvSpPr>
        <p:spPr>
          <a:xfrm>
            <a:off x="838200" y="1368425"/>
            <a:ext cx="10515600" cy="4895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endParaRPr sz="1200" dirty="0"/>
          </a:p>
          <a:p>
            <a:pPr indent="-381000">
              <a:buSzPts val="2400"/>
              <a:buAutoNum type="arabicPeriod"/>
            </a:pPr>
            <a:r>
              <a:rPr lang="en" sz="2400" dirty="0">
                <a:solidFill>
                  <a:schemeClr val="bg2">
                    <a:lumMod val="25000"/>
                  </a:schemeClr>
                </a:solidFill>
              </a:rPr>
              <a:t>If </a:t>
            </a:r>
            <a:r>
              <a:rPr lang="en" sz="2400" b="1" dirty="0">
                <a:solidFill>
                  <a:schemeClr val="bg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Priority(A) &gt; Priority(B)</a:t>
            </a:r>
            <a:r>
              <a:rPr lang="en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" sz="2400" b="1" dirty="0">
                <a:solidFill>
                  <a:schemeClr val="bg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 dirty="0">
                <a:solidFill>
                  <a:schemeClr val="bg2">
                    <a:lumMod val="25000"/>
                  </a:schemeClr>
                </a:solidFill>
              </a:rPr>
              <a:t> runs</a:t>
            </a:r>
            <a:endParaRPr sz="2400" dirty="0">
              <a:solidFill>
                <a:schemeClr val="bg2">
                  <a:lumMod val="25000"/>
                </a:schemeClr>
              </a:solidFill>
            </a:endParaRPr>
          </a:p>
          <a:p>
            <a:pPr indent="-381000">
              <a:spcBef>
                <a:spcPts val="0"/>
              </a:spcBef>
              <a:buSzPts val="2400"/>
              <a:buAutoNum type="arabicPeriod"/>
            </a:pPr>
            <a:r>
              <a:rPr lang="en" sz="2400" dirty="0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en" sz="2400" b="1" dirty="0">
                <a:solidFill>
                  <a:schemeClr val="bg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Priority(A) == Priority(B)</a:t>
            </a:r>
            <a:r>
              <a:rPr lang="en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" sz="2400" b="1" dirty="0">
                <a:solidFill>
                  <a:schemeClr val="bg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 &amp; B</a:t>
            </a:r>
            <a:r>
              <a:rPr lang="en" sz="2400" dirty="0">
                <a:solidFill>
                  <a:schemeClr val="bg2">
                    <a:lumMod val="25000"/>
                  </a:schemeClr>
                </a:solidFill>
              </a:rPr>
              <a:t> run in </a:t>
            </a:r>
            <a:r>
              <a:rPr lang="en" sz="2400" b="1" dirty="0">
                <a:solidFill>
                  <a:schemeClr val="bg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RR</a:t>
            </a:r>
            <a:endParaRPr sz="2400" dirty="0">
              <a:solidFill>
                <a:schemeClr val="bg2">
                  <a:lumMod val="25000"/>
                </a:schemeClr>
              </a:solidFill>
            </a:endParaRPr>
          </a:p>
          <a:p>
            <a:pPr indent="-381000">
              <a:spcBef>
                <a:spcPts val="0"/>
              </a:spcBef>
              <a:buSzPts val="2400"/>
              <a:buAutoNum type="arabicPeriod"/>
            </a:pPr>
            <a:r>
              <a:rPr lang="en" sz="2400" dirty="0">
                <a:solidFill>
                  <a:schemeClr val="bg2">
                    <a:lumMod val="25000"/>
                  </a:schemeClr>
                </a:solidFill>
              </a:rPr>
              <a:t>A job is initially placed in the </a:t>
            </a:r>
            <a:r>
              <a:rPr lang="en" sz="2400" b="1" dirty="0">
                <a:solidFill>
                  <a:schemeClr val="bg2">
                    <a:lumMod val="25000"/>
                  </a:schemeClr>
                </a:solidFill>
              </a:rPr>
              <a:t>highest priority level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4a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If a job uses up an entire time slice while running, its priority is reduced (i.e., it moves down one queue).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4b. Rule 4b: If a job gives up the CPU before the time slice is up, it stays at the same priority level.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r>
              <a:rPr lang="en-US" dirty="0">
                <a:solidFill>
                  <a:srgbClr val="751F1C"/>
                </a:solidFill>
                <a:highlight>
                  <a:srgbClr val="FFFF00"/>
                </a:highlight>
              </a:rPr>
              <a:t>5. </a:t>
            </a:r>
            <a:r>
              <a:rPr lang="en-US" dirty="0">
                <a:highlight>
                  <a:srgbClr val="FFFF00"/>
                </a:highlight>
              </a:rPr>
              <a:t>After some time period</a:t>
            </a:r>
            <a:r>
              <a:rPr lang="en-US" b="1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b="1" dirty="0">
                <a:solidFill>
                  <a:srgbClr val="4A3651"/>
                </a:solidFill>
                <a:highlight>
                  <a:srgbClr val="FFFF00"/>
                </a:highlight>
              </a:rPr>
              <a:t>move all jobs</a:t>
            </a:r>
            <a:r>
              <a:rPr lang="en-US" dirty="0">
                <a:highlight>
                  <a:srgbClr val="FFFF00"/>
                </a:highlight>
              </a:rPr>
              <a:t> in the system to the topmost queue.</a:t>
            </a:r>
          </a:p>
          <a:p>
            <a:pPr marL="0" indent="0">
              <a:spcBef>
                <a:spcPts val="0"/>
              </a:spcBef>
              <a:buSzPts val="2400"/>
              <a:buNone/>
            </a:pPr>
            <a:endParaRPr lang="en" sz="2400" dirty="0">
              <a:solidFill>
                <a:srgbClr val="751F1C"/>
              </a:solidFill>
            </a:endParaRPr>
          </a:p>
          <a:p>
            <a:pPr marL="0" indent="0">
              <a:spcBef>
                <a:spcPts val="0"/>
              </a:spcBef>
              <a:buSzPts val="2400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48073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Advanced MLFQ: </a:t>
            </a:r>
            <a:r>
              <a:rPr lang="en" dirty="0">
                <a:solidFill>
                  <a:srgbClr val="DCB439"/>
                </a:solidFill>
              </a:rPr>
              <a:t>Accounting</a:t>
            </a:r>
            <a:endParaRPr lang="en-US" dirty="0">
              <a:solidFill>
                <a:srgbClr val="DCB439"/>
              </a:solidFill>
              <a:cs typeface="Calibri Light"/>
            </a:endParaRPr>
          </a:p>
        </p:txBody>
      </p:sp>
      <p:sp>
        <p:nvSpPr>
          <p:cNvPr id="227" name="Google Shape;227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To determine when a job should be moved down a queue (ie. lower its </a:t>
            </a:r>
            <a:r>
              <a:rPr lang="en" sz="2400" b="1">
                <a:solidFill>
                  <a:srgbClr val="465510"/>
                </a:solidFill>
              </a:rPr>
              <a:t>priority</a:t>
            </a:r>
            <a:r>
              <a:rPr lang="en" sz="2400"/>
              <a:t>), we keep </a:t>
            </a:r>
            <a:r>
              <a:rPr lang="en" sz="2400" b="1">
                <a:solidFill>
                  <a:srgbClr val="002B5B"/>
                </a:solidFill>
              </a:rPr>
              <a:t>track</a:t>
            </a:r>
            <a:r>
              <a:rPr lang="en" sz="2400"/>
              <a:t> of how much of a time slice or allotment the job has used.</a:t>
            </a:r>
            <a:br>
              <a:rPr lang="en" sz="2400"/>
            </a:br>
            <a:endParaRPr sz="2400"/>
          </a:p>
          <a:p>
            <a:pPr indent="-381000">
              <a:buSzPts val="2400"/>
            </a:pPr>
            <a:r>
              <a:rPr lang="en" sz="2400"/>
              <a:t>When a time </a:t>
            </a:r>
            <a:br>
              <a:rPr lang="en" sz="2400"/>
            </a:br>
            <a:r>
              <a:rPr lang="en" sz="2400"/>
              <a:t>allotment is used </a:t>
            </a:r>
            <a:br>
              <a:rPr lang="en" sz="2400"/>
            </a:br>
            <a:r>
              <a:rPr lang="en" sz="2400"/>
              <a:t>up, we lower the </a:t>
            </a:r>
            <a:br>
              <a:rPr lang="en" sz="2400"/>
            </a:br>
            <a:r>
              <a:rPr lang="en" sz="2400" b="1">
                <a:solidFill>
                  <a:srgbClr val="465510"/>
                </a:solidFill>
              </a:rPr>
              <a:t>priority</a:t>
            </a:r>
            <a:br>
              <a:rPr lang="en" sz="2400"/>
            </a:br>
            <a:endParaRPr sz="2400"/>
          </a:p>
          <a:p>
            <a:pPr indent="-381000">
              <a:spcBef>
                <a:spcPts val="0"/>
              </a:spcBef>
              <a:buSzPts val="2400"/>
            </a:pPr>
            <a:r>
              <a:rPr lang="en" sz="2400"/>
              <a:t>We allocate more </a:t>
            </a:r>
            <a:br>
              <a:rPr lang="en" sz="2400"/>
            </a:br>
            <a:r>
              <a:rPr lang="en" sz="2400"/>
              <a:t>time for jobs in </a:t>
            </a:r>
            <a:br>
              <a:rPr lang="en" sz="2400"/>
            </a:br>
            <a:r>
              <a:rPr lang="en" sz="2400"/>
              <a:t>lower </a:t>
            </a:r>
            <a:r>
              <a:rPr lang="en" sz="2400" b="1">
                <a:solidFill>
                  <a:srgbClr val="465510"/>
                </a:solidFill>
              </a:rPr>
              <a:t>priority</a:t>
            </a:r>
            <a:r>
              <a:rPr lang="en" sz="2400"/>
              <a:t> </a:t>
            </a:r>
            <a:br>
              <a:rPr lang="en" sz="2400"/>
            </a:br>
            <a:r>
              <a:rPr lang="en" sz="2400"/>
              <a:t>queues</a:t>
            </a:r>
            <a:endParaRPr sz="2400"/>
          </a:p>
        </p:txBody>
      </p:sp>
      <p:cxnSp>
        <p:nvCxnSpPr>
          <p:cNvPr id="228" name="Google Shape;228;p30"/>
          <p:cNvCxnSpPr/>
          <p:nvPr/>
        </p:nvCxnSpPr>
        <p:spPr>
          <a:xfrm rot="10800000" flipH="1">
            <a:off x="5218550" y="5945750"/>
            <a:ext cx="5322600" cy="11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" name="Google Shape;229;p30"/>
          <p:cNvSpPr/>
          <p:nvPr/>
        </p:nvSpPr>
        <p:spPr>
          <a:xfrm>
            <a:off x="5218550" y="3404650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Q0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5218550" y="4168975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Q1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5218550" y="4933300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Q2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6052100" y="3602175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6465500" y="3233775"/>
            <a:ext cx="413400" cy="3684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4A36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A3651"/>
                </a:solidFill>
              </a:rPr>
              <a:t>B</a:t>
            </a:r>
            <a:endParaRPr b="1">
              <a:solidFill>
                <a:srgbClr val="4A3651"/>
              </a:solidFill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6878900" y="4366375"/>
            <a:ext cx="7641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7643000" y="3970575"/>
            <a:ext cx="764100" cy="3684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4A36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A3651"/>
                </a:solidFill>
              </a:rPr>
              <a:t>B</a:t>
            </a:r>
            <a:endParaRPr b="1">
              <a:solidFill>
                <a:srgbClr val="4A3651"/>
              </a:solidFill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8407100" y="5130700"/>
            <a:ext cx="11199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9527000" y="4734775"/>
            <a:ext cx="1119900" cy="3684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A3651"/>
                </a:solidFill>
              </a:rPr>
              <a:t>A</a:t>
            </a:r>
            <a:endParaRPr b="1">
              <a:solidFill>
                <a:srgbClr val="4A3651"/>
              </a:solidFill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5218550" y="5957450"/>
            <a:ext cx="5322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i="1">
                <a:solidFill>
                  <a:srgbClr val="DCB439"/>
                </a:solidFill>
              </a:rPr>
              <a:t>Lower Priorities have Larger Time Slices</a:t>
            </a:r>
            <a:endParaRPr b="1" i="1">
              <a:solidFill>
                <a:srgbClr val="DCB439"/>
              </a:solidFill>
            </a:endParaRPr>
          </a:p>
        </p:txBody>
      </p:sp>
      <p:cxnSp>
        <p:nvCxnSpPr>
          <p:cNvPr id="239" name="Google Shape;239;p30"/>
          <p:cNvCxnSpPr>
            <a:endCxn id="237" idx="0"/>
          </p:cNvCxnSpPr>
          <p:nvPr/>
        </p:nvCxnSpPr>
        <p:spPr>
          <a:xfrm>
            <a:off x="5818850" y="4733575"/>
            <a:ext cx="42681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0"/>
          <p:cNvCxnSpPr/>
          <p:nvPr/>
        </p:nvCxnSpPr>
        <p:spPr>
          <a:xfrm>
            <a:off x="5842000" y="3960100"/>
            <a:ext cx="46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30"/>
          <p:cNvCxnSpPr/>
          <p:nvPr/>
        </p:nvCxnSpPr>
        <p:spPr>
          <a:xfrm>
            <a:off x="5842000" y="5497800"/>
            <a:ext cx="46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959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Advanced MLFQ: </a:t>
            </a:r>
            <a:r>
              <a:rPr lang="en" dirty="0">
                <a:solidFill>
                  <a:srgbClr val="DCB439"/>
                </a:solidFill>
              </a:rPr>
              <a:t>Final Rules</a:t>
            </a:r>
            <a:endParaRPr lang="en-US">
              <a:solidFill>
                <a:srgbClr val="DCB439"/>
              </a:solidFill>
              <a:cs typeface="Calibri Light"/>
            </a:endParaRPr>
          </a:p>
        </p:txBody>
      </p:sp>
      <p:sp>
        <p:nvSpPr>
          <p:cNvPr id="126" name="Google Shape;126;p25"/>
          <p:cNvSpPr txBox="1">
            <a:spLocks noGrp="1"/>
          </p:cNvSpPr>
          <p:nvPr>
            <p:ph idx="1"/>
          </p:nvPr>
        </p:nvSpPr>
        <p:spPr>
          <a:xfrm>
            <a:off x="838200" y="1779373"/>
            <a:ext cx="10515600" cy="448490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533400" indent="-4572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sz="2400" dirty="0"/>
              <a:t>If </a:t>
            </a:r>
            <a:r>
              <a:rPr lang="en-US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Priority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(A) &gt; </a:t>
            </a:r>
            <a:r>
              <a:rPr lang="en-US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Priority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(B)</a:t>
            </a:r>
            <a:r>
              <a:rPr lang="en-US" sz="2400" dirty="0"/>
              <a:t>, 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400" dirty="0"/>
              <a:t> runs</a:t>
            </a:r>
          </a:p>
          <a:p>
            <a:pPr marL="533400" indent="-4572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sz="2400" dirty="0"/>
              <a:t>If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Priority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(A) == </a:t>
            </a:r>
            <a:r>
              <a:rPr lang="en-US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Priority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(B)</a:t>
            </a:r>
            <a:r>
              <a:rPr lang="en-US" sz="2400" dirty="0"/>
              <a:t>, 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A &amp; B</a:t>
            </a:r>
            <a:r>
              <a:rPr lang="en-US" sz="2400" dirty="0"/>
              <a:t> run in </a:t>
            </a:r>
            <a:r>
              <a:rPr lang="en-US" sz="2400" b="1" dirty="0">
                <a:solidFill>
                  <a:srgbClr val="999623"/>
                </a:solidFill>
                <a:latin typeface="Consolas"/>
                <a:ea typeface="Consolas"/>
                <a:cs typeface="Consolas"/>
                <a:sym typeface="Consolas"/>
              </a:rPr>
              <a:t>RR</a:t>
            </a:r>
          </a:p>
          <a:p>
            <a:pPr marL="533400" indent="-4572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sz="2400" dirty="0"/>
              <a:t>A job is initially placed in the </a:t>
            </a:r>
            <a:r>
              <a:rPr lang="en-US" sz="2400" b="1" dirty="0">
                <a:solidFill>
                  <a:srgbClr val="999623"/>
                </a:solidFill>
              </a:rPr>
              <a:t>highest priority level</a:t>
            </a:r>
          </a:p>
          <a:p>
            <a:pPr marL="533400" indent="-4572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sz="2400" dirty="0"/>
              <a:t>Once a job </a:t>
            </a:r>
            <a:r>
              <a:rPr lang="en-US" sz="2400" b="1" dirty="0">
                <a:solidFill>
                  <a:srgbClr val="5F1709"/>
                </a:solidFill>
              </a:rPr>
              <a:t>uses up its time allotment</a:t>
            </a:r>
            <a:r>
              <a:rPr lang="en-US" sz="2400" dirty="0"/>
              <a:t> at a given level, its </a:t>
            </a:r>
            <a:r>
              <a:rPr lang="en-US" sz="2400" b="1" dirty="0">
                <a:solidFill>
                  <a:srgbClr val="465510"/>
                </a:solidFill>
              </a:rPr>
              <a:t>priority</a:t>
            </a:r>
            <a:r>
              <a:rPr lang="en-US" sz="2400" dirty="0"/>
              <a:t> is reduced (</a:t>
            </a:r>
            <a:r>
              <a:rPr lang="en-US" sz="2400" dirty="0" err="1"/>
              <a:t>ie</a:t>
            </a:r>
            <a:r>
              <a:rPr lang="en-US" sz="2400" dirty="0"/>
              <a:t>. it is moves down one queue)</a:t>
            </a:r>
          </a:p>
          <a:p>
            <a:pPr marL="533400" indent="-4572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sz="2400" dirty="0"/>
              <a:t>After some time period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4A3651"/>
                </a:solidFill>
              </a:rPr>
              <a:t>move all jobs</a:t>
            </a:r>
            <a:r>
              <a:rPr lang="en-US" sz="2400" dirty="0"/>
              <a:t> in the system to the topmost queue.</a:t>
            </a:r>
          </a:p>
          <a:p>
            <a:pPr marL="0" indent="0">
              <a:spcBef>
                <a:spcPts val="0"/>
              </a:spcBef>
              <a:buSzPts val="2400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518279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MLFQ: </a:t>
            </a:r>
            <a:r>
              <a:rPr lang="en">
                <a:solidFill>
                  <a:srgbClr val="DCB439"/>
                </a:solidFill>
              </a:rPr>
              <a:t>Summary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259" name="Google Shape;259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81000">
              <a:buSzPts val="2400"/>
            </a:pPr>
            <a:r>
              <a:rPr lang="en" sz="2400" b="1" dirty="0">
                <a:solidFill>
                  <a:srgbClr val="4A3651"/>
                </a:solidFill>
              </a:rPr>
              <a:t>MLFQ</a:t>
            </a:r>
            <a:r>
              <a:rPr lang="en" sz="2400" dirty="0"/>
              <a:t> is an attempt to optimize for both turnaround time and response time</a:t>
            </a:r>
            <a:br>
              <a:rPr lang="en" sz="2400" dirty="0">
                <a:cs typeface="Calibri"/>
              </a:rPr>
            </a:br>
            <a:r>
              <a:rPr lang="en" sz="1200" dirty="0"/>
              <a:t>	</a:t>
            </a:r>
            <a:br>
              <a:rPr lang="en" sz="1200" dirty="0">
                <a:cs typeface="Calibri"/>
              </a:rPr>
            </a:br>
            <a:r>
              <a:rPr lang="en" sz="2400" i="1" dirty="0"/>
              <a:t>It prioritizes </a:t>
            </a:r>
            <a:r>
              <a:rPr lang="en" sz="2400" b="1" i="1" dirty="0">
                <a:solidFill>
                  <a:srgbClr val="5F1709"/>
                </a:solidFill>
              </a:rPr>
              <a:t>new, short, and I/O heavy jobs</a:t>
            </a:r>
            <a:r>
              <a:rPr lang="en" sz="2400" i="1" dirty="0"/>
              <a:t> over long </a:t>
            </a:r>
            <a:r>
              <a:rPr lang="en" sz="2400" b="1" i="1" dirty="0">
                <a:solidFill>
                  <a:srgbClr val="465510"/>
                </a:solidFill>
              </a:rPr>
              <a:t>CPU intensive jobs</a:t>
            </a:r>
            <a:r>
              <a:rPr lang="en" sz="2400" i="1" dirty="0"/>
              <a:t>.</a:t>
            </a:r>
            <a:br>
              <a:rPr lang="en" sz="2400" i="1" dirty="0">
                <a:cs typeface="Calibri"/>
              </a:rPr>
            </a:br>
            <a:endParaRPr sz="240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b="1" dirty="0">
                <a:solidFill>
                  <a:srgbClr val="4A3651"/>
                </a:solidFill>
              </a:rPr>
              <a:t>MLFQ</a:t>
            </a:r>
            <a:r>
              <a:rPr lang="en" sz="2400" dirty="0"/>
              <a:t> devolves into </a:t>
            </a:r>
            <a:r>
              <a:rPr lang="en" sz="2400" b="1">
                <a:solidFill>
                  <a:srgbClr val="999623"/>
                </a:solidFill>
              </a:rPr>
              <a:t>Round Robin</a:t>
            </a:r>
            <a:br>
              <a:rPr lang="en" sz="2400" b="1" dirty="0">
                <a:solidFill>
                  <a:srgbClr val="999623"/>
                </a:solidFill>
                <a:cs typeface="Calibri"/>
              </a:rPr>
            </a:br>
            <a:endParaRPr sz="240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b="1" dirty="0">
                <a:solidFill>
                  <a:srgbClr val="4A3651"/>
                </a:solidFill>
              </a:rPr>
              <a:t>MLFQ</a:t>
            </a:r>
            <a:r>
              <a:rPr lang="en" sz="2400" dirty="0"/>
              <a:t> (or some variant) has been used in real world operating systems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0330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Questions</a:t>
            </a:r>
            <a:endParaRPr>
              <a:solidFill>
                <a:srgbClr val="002B5B"/>
              </a:solidFill>
            </a:endParaRPr>
          </a:p>
        </p:txBody>
      </p:sp>
      <p:sp>
        <p:nvSpPr>
          <p:cNvPr id="85" name="Google Shape;85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AutoNum type="arabicPeriod"/>
            </a:pPr>
            <a:r>
              <a:rPr lang="en" dirty="0"/>
              <a:t>What are the </a:t>
            </a:r>
            <a:r>
              <a:rPr lang="en" b="1" dirty="0">
                <a:solidFill>
                  <a:srgbClr val="465510"/>
                </a:solidFill>
              </a:rPr>
              <a:t>strengths</a:t>
            </a:r>
            <a:r>
              <a:rPr lang="en" dirty="0"/>
              <a:t> and </a:t>
            </a:r>
            <a:r>
              <a:rPr lang="en" b="1" dirty="0">
                <a:solidFill>
                  <a:srgbClr val="5F1709"/>
                </a:solidFill>
              </a:rPr>
              <a:t>weaknesses</a:t>
            </a:r>
            <a:r>
              <a:rPr lang="en" dirty="0"/>
              <a:t> of:</a:t>
            </a:r>
            <a:br>
              <a:rPr lang="en" dirty="0">
                <a:cs typeface="Calibri"/>
              </a:rPr>
            </a:br>
            <a:endParaRPr sz="1200"/>
          </a:p>
          <a:p>
            <a:pPr lvl="1">
              <a:buClr>
                <a:srgbClr val="000000"/>
              </a:buClr>
              <a:buAutoNum type="alphaLcPeriod"/>
            </a:pPr>
            <a:r>
              <a:rPr lang="en" b="1" dirty="0">
                <a:solidFill>
                  <a:srgbClr val="999623"/>
                </a:solidFill>
              </a:rPr>
              <a:t>FIFO Scheduling</a:t>
            </a:r>
            <a:br>
              <a:rPr lang="en" b="1" dirty="0">
                <a:solidFill>
                  <a:srgbClr val="999623"/>
                </a:solidFill>
                <a:cs typeface="Calibri"/>
              </a:rPr>
            </a:br>
            <a:endParaRPr sz="1200">
              <a:solidFill>
                <a:srgbClr val="000000"/>
              </a:solidFill>
            </a:endParaRPr>
          </a:p>
          <a:p>
            <a:pPr lvl="1">
              <a:buClr>
                <a:srgbClr val="000000"/>
              </a:buClr>
              <a:buAutoNum type="alphaLcPeriod"/>
            </a:pPr>
            <a:r>
              <a:rPr lang="en" b="1" dirty="0">
                <a:solidFill>
                  <a:srgbClr val="999623"/>
                </a:solidFill>
              </a:rPr>
              <a:t>Round Robin Scheduling</a:t>
            </a:r>
            <a:br>
              <a:rPr lang="en" b="1" dirty="0">
                <a:solidFill>
                  <a:srgbClr val="999623"/>
                </a:solidFill>
                <a:cs typeface="Calibri"/>
              </a:rPr>
            </a:br>
            <a:endParaRPr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AutoNum type="arabicPeriod"/>
            </a:pPr>
            <a:r>
              <a:rPr lang="en" dirty="0"/>
              <a:t>How does </a:t>
            </a:r>
            <a:r>
              <a:rPr lang="en" b="1" dirty="0">
                <a:solidFill>
                  <a:srgbClr val="4A3651"/>
                </a:solidFill>
              </a:rPr>
              <a:t>MLFQ</a:t>
            </a:r>
            <a:r>
              <a:rPr lang="en" dirty="0"/>
              <a:t> address these </a:t>
            </a:r>
            <a:r>
              <a:rPr lang="en" b="1" dirty="0">
                <a:solidFill>
                  <a:srgbClr val="5F1709"/>
                </a:solidFill>
              </a:rPr>
              <a:t>weaknesses?</a:t>
            </a:r>
            <a:br>
              <a:rPr lang="en" b="1" dirty="0">
                <a:solidFill>
                  <a:srgbClr val="5F1709"/>
                </a:solidFill>
                <a:ea typeface="+mn-lt"/>
                <a:cs typeface="+mn-lt"/>
              </a:rPr>
            </a:br>
            <a:endParaRPr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592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A89C-E360-46FF-B524-87DEDE97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DD4E-56C9-44B3-8E68-87BB90813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17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381000">
              <a:lnSpc>
                <a:spcPct val="114999"/>
              </a:lnSpc>
              <a:buAutoNum type="arabicPeriod"/>
            </a:pPr>
            <a:r>
              <a:rPr lang="en" strike="sngStrike" dirty="0">
                <a:cs typeface="Calibri"/>
              </a:rPr>
              <a:t>Each job runs for the</a:t>
            </a:r>
            <a:r>
              <a:rPr lang="en" b="1" strike="sngStrike" dirty="0">
                <a:solidFill>
                  <a:srgbClr val="4A3651"/>
                </a:solidFill>
                <a:cs typeface="Calibri"/>
              </a:rPr>
              <a:t> same amount of time</a:t>
            </a:r>
            <a:endParaRPr lang="en-US" strike="sngStrike" dirty="0">
              <a:cs typeface="Calibri"/>
            </a:endParaRPr>
          </a:p>
          <a:p>
            <a:pPr indent="-381000">
              <a:lnSpc>
                <a:spcPct val="114999"/>
              </a:lnSpc>
              <a:spcBef>
                <a:spcPts val="0"/>
              </a:spcBef>
              <a:buAutoNum type="arabicPeriod"/>
            </a:pPr>
            <a:r>
              <a:rPr lang="en" strike="sngStrike" dirty="0">
                <a:cs typeface="Calibri"/>
              </a:rPr>
              <a:t>All jobs </a:t>
            </a:r>
            <a:r>
              <a:rPr lang="en" b="1" strike="sngStrike" dirty="0">
                <a:solidFill>
                  <a:srgbClr val="4A3651"/>
                </a:solidFill>
                <a:cs typeface="Calibri"/>
              </a:rPr>
              <a:t>arrive at the same time</a:t>
            </a:r>
            <a:endParaRPr lang="en-US" strike="sngStrike" dirty="0">
              <a:cs typeface="Calibri"/>
            </a:endParaRPr>
          </a:p>
          <a:p>
            <a:pPr indent="-381000">
              <a:lnSpc>
                <a:spcPct val="114999"/>
              </a:lnSpc>
              <a:spcBef>
                <a:spcPts val="0"/>
              </a:spcBef>
              <a:buAutoNum type="arabicPeriod"/>
            </a:pPr>
            <a:r>
              <a:rPr lang="en" strike="sngStrike" dirty="0">
                <a:cs typeface="Calibri"/>
              </a:rPr>
              <a:t>Once started, </a:t>
            </a:r>
            <a:r>
              <a:rPr lang="en" b="1" strike="sngStrike" dirty="0">
                <a:solidFill>
                  <a:srgbClr val="4A3651"/>
                </a:solidFill>
                <a:cs typeface="Calibri"/>
              </a:rPr>
              <a:t>each job runs to completion</a:t>
            </a:r>
            <a:endParaRPr lang="en-US" strike="sngStrike" dirty="0">
              <a:cs typeface="Calibri"/>
            </a:endParaRPr>
          </a:p>
          <a:p>
            <a:pPr indent="-381000">
              <a:lnSpc>
                <a:spcPct val="114999"/>
              </a:lnSpc>
              <a:spcBef>
                <a:spcPts val="0"/>
              </a:spcBef>
              <a:buAutoNum type="arabicPeriod"/>
            </a:pPr>
            <a:r>
              <a:rPr lang="en" dirty="0">
                <a:solidFill>
                  <a:schemeClr val="accent1"/>
                </a:solidFill>
                <a:cs typeface="Calibri"/>
              </a:rPr>
              <a:t>All jobs </a:t>
            </a:r>
            <a:r>
              <a:rPr lang="en" b="1" dirty="0">
                <a:solidFill>
                  <a:schemeClr val="accent1"/>
                </a:solidFill>
                <a:cs typeface="Calibri"/>
              </a:rPr>
              <a:t>only use the CPU (no I/O)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pPr indent="-381000">
              <a:lnSpc>
                <a:spcPct val="114999"/>
              </a:lnSpc>
              <a:spcBef>
                <a:spcPts val="0"/>
              </a:spcBef>
              <a:buAutoNum type="arabicPeriod"/>
            </a:pPr>
            <a:r>
              <a:rPr lang="en" dirty="0">
                <a:solidFill>
                  <a:schemeClr val="accent1"/>
                </a:solidFill>
                <a:cs typeface="Calibri"/>
              </a:rPr>
              <a:t>The </a:t>
            </a:r>
            <a:r>
              <a:rPr lang="en" b="1" dirty="0">
                <a:solidFill>
                  <a:schemeClr val="accent1"/>
                </a:solidFill>
                <a:cs typeface="Calibri"/>
              </a:rPr>
              <a:t>run-time</a:t>
            </a:r>
            <a:r>
              <a:rPr lang="en" dirty="0">
                <a:solidFill>
                  <a:schemeClr val="accent1"/>
                </a:solidFill>
                <a:cs typeface="Calibri"/>
              </a:rPr>
              <a:t> of each job is </a:t>
            </a:r>
            <a:r>
              <a:rPr lang="en" b="1" dirty="0">
                <a:solidFill>
                  <a:schemeClr val="accent1"/>
                </a:solidFill>
                <a:cs typeface="Calibri"/>
              </a:rPr>
              <a:t>known</a:t>
            </a:r>
            <a:r>
              <a:rPr lang="en" dirty="0">
                <a:solidFill>
                  <a:schemeClr val="accent1"/>
                </a:solidFill>
                <a:cs typeface="Calibri"/>
              </a:rPr>
              <a:t>. 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53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MLFQ: </a:t>
            </a:r>
            <a:r>
              <a:rPr lang="en">
                <a:solidFill>
                  <a:srgbClr val="DCB439"/>
                </a:solidFill>
              </a:rPr>
              <a:t>Overview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A </a:t>
            </a:r>
            <a:r>
              <a:rPr lang="en" b="1">
                <a:solidFill>
                  <a:srgbClr val="4A3651"/>
                </a:solidFill>
              </a:rPr>
              <a:t>Multi-Level Feedback Queue (MLFQ)</a:t>
            </a:r>
            <a:r>
              <a:rPr lang="en"/>
              <a:t> tries to optimize both turnaround time and response time:</a:t>
            </a:r>
            <a:endParaRPr/>
          </a:p>
          <a:p>
            <a:pPr marL="0" indent="0">
              <a:buNone/>
            </a:pPr>
            <a:endParaRPr/>
          </a:p>
          <a:p>
            <a:pPr indent="-381000">
              <a:buSzPts val="2400"/>
            </a:pPr>
            <a:r>
              <a:rPr lang="en" sz="2400"/>
              <a:t>Like </a:t>
            </a:r>
            <a:r>
              <a:rPr lang="en" sz="2400" b="1">
                <a:solidFill>
                  <a:srgbClr val="999623"/>
                </a:solidFill>
              </a:rPr>
              <a:t>FIFO</a:t>
            </a:r>
            <a:r>
              <a:rPr lang="en" sz="2400"/>
              <a:t>, it tries to complete </a:t>
            </a:r>
            <a:r>
              <a:rPr lang="en" sz="2400" b="1" i="1">
                <a:solidFill>
                  <a:srgbClr val="002B5B"/>
                </a:solidFill>
              </a:rPr>
              <a:t>shortest jobs first</a:t>
            </a:r>
            <a:br>
              <a:rPr lang="en" sz="2400"/>
            </a:br>
            <a:endParaRPr sz="2400"/>
          </a:p>
          <a:p>
            <a:pPr indent="-381000">
              <a:spcBef>
                <a:spcPts val="0"/>
              </a:spcBef>
              <a:buSzPts val="2400"/>
            </a:pPr>
            <a:r>
              <a:rPr lang="en" sz="2400"/>
              <a:t>Like</a:t>
            </a:r>
            <a:r>
              <a:rPr lang="en" sz="2400" b="1">
                <a:solidFill>
                  <a:srgbClr val="999623"/>
                </a:solidFill>
              </a:rPr>
              <a:t> Round Robin</a:t>
            </a:r>
            <a:r>
              <a:rPr lang="en" sz="2400"/>
              <a:t>, it tries to be</a:t>
            </a:r>
            <a:r>
              <a:rPr lang="en" sz="2400" b="1" i="1">
                <a:solidFill>
                  <a:srgbClr val="DCB439"/>
                </a:solidFill>
              </a:rPr>
              <a:t> fair</a:t>
            </a:r>
            <a:br>
              <a:rPr lang="en" sz="2400" b="1">
                <a:solidFill>
                  <a:srgbClr val="DCB439"/>
                </a:solidFill>
              </a:rPr>
            </a:br>
            <a:endParaRPr sz="2400" b="1">
              <a:solidFill>
                <a:srgbClr val="DCB439"/>
              </a:solidFill>
            </a:endParaRPr>
          </a:p>
          <a:p>
            <a:pPr indent="-381000"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" sz="2400">
                <a:solidFill>
                  <a:srgbClr val="000000"/>
                </a:solidFill>
              </a:rPr>
              <a:t>Unlike either, it will factor </a:t>
            </a:r>
            <a:r>
              <a:rPr lang="en" sz="2400" b="1">
                <a:solidFill>
                  <a:srgbClr val="5F1709"/>
                </a:solidFill>
              </a:rPr>
              <a:t>incorporate I/O</a:t>
            </a:r>
            <a:r>
              <a:rPr lang="en" sz="2400" b="1">
                <a:solidFill>
                  <a:srgbClr val="002B5B"/>
                </a:solidFill>
              </a:rPr>
              <a:t> </a:t>
            </a:r>
            <a:r>
              <a:rPr lang="en" sz="2400">
                <a:solidFill>
                  <a:srgbClr val="000000"/>
                </a:solidFill>
              </a:rPr>
              <a:t>and will </a:t>
            </a:r>
            <a:r>
              <a:rPr lang="en" sz="2400" b="1">
                <a:solidFill>
                  <a:srgbClr val="465510"/>
                </a:solidFill>
              </a:rPr>
              <a:t>adjust priority levels over time</a:t>
            </a:r>
            <a:endParaRPr sz="2400" b="1">
              <a:solidFill>
                <a:srgbClr val="4655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72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MLFQ: </a:t>
            </a:r>
            <a:r>
              <a:rPr lang="en">
                <a:solidFill>
                  <a:srgbClr val="DCB439"/>
                </a:solidFill>
              </a:rPr>
              <a:t>Priority Levels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02" name="Google Shape;102;p2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193221" cy="4895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To accomplish this, </a:t>
            </a:r>
            <a:r>
              <a:rPr lang="en" b="1" dirty="0">
                <a:solidFill>
                  <a:srgbClr val="4A3651"/>
                </a:solidFill>
              </a:rPr>
              <a:t>MLFQ</a:t>
            </a:r>
            <a:r>
              <a:rPr lang="en" dirty="0"/>
              <a:t> uses </a:t>
            </a:r>
            <a:r>
              <a:rPr lang="en" b="1" dirty="0">
                <a:solidFill>
                  <a:srgbClr val="999623"/>
                </a:solidFill>
              </a:rPr>
              <a:t>multiple queues</a:t>
            </a:r>
            <a:r>
              <a:rPr lang="en" dirty="0"/>
              <a:t>, where each queue represents a particular </a:t>
            </a:r>
            <a:r>
              <a:rPr lang="en" b="1" dirty="0">
                <a:solidFill>
                  <a:srgbClr val="465510"/>
                </a:solidFill>
              </a:rPr>
              <a:t>priority</a:t>
            </a:r>
            <a:r>
              <a:rPr lang="en" dirty="0"/>
              <a:t> level.</a:t>
            </a:r>
            <a:br>
              <a:rPr lang="en" dirty="0"/>
            </a:br>
            <a:endParaRPr sz="2400" dirty="0"/>
          </a:p>
          <a:p>
            <a:pPr indent="-381000">
              <a:buSzPts val="2400"/>
            </a:pPr>
            <a:r>
              <a:rPr lang="en" sz="2400" dirty="0"/>
              <a:t>We select jobs from the </a:t>
            </a:r>
            <a:r>
              <a:rPr lang="en" sz="2400" b="1" dirty="0">
                <a:solidFill>
                  <a:srgbClr val="465510"/>
                </a:solidFill>
              </a:rPr>
              <a:t>highest priority levels</a:t>
            </a:r>
            <a:r>
              <a:rPr lang="en" sz="2400" dirty="0"/>
              <a:t> first</a:t>
            </a:r>
            <a:br>
              <a:rPr lang="en" sz="2400" dirty="0"/>
            </a:br>
            <a:endParaRPr sz="2400" dirty="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dirty="0"/>
              <a:t>Within a level, we use </a:t>
            </a:r>
            <a:r>
              <a:rPr lang="en" sz="2400" b="1" dirty="0">
                <a:solidFill>
                  <a:srgbClr val="999623"/>
                </a:solidFill>
              </a:rPr>
              <a:t>Round Robin</a:t>
            </a:r>
            <a:endParaRPr sz="2400" b="1" dirty="0">
              <a:solidFill>
                <a:srgbClr val="999623"/>
              </a:solidFill>
            </a:endParaRPr>
          </a:p>
        </p:txBody>
      </p:sp>
      <p:sp>
        <p:nvSpPr>
          <p:cNvPr id="103" name="Google Shape;103;p24"/>
          <p:cNvSpPr/>
          <p:nvPr/>
        </p:nvSpPr>
        <p:spPr>
          <a:xfrm>
            <a:off x="7399100" y="1606525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Q0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04" name="Google Shape;104;p24"/>
          <p:cNvSpPr/>
          <p:nvPr/>
        </p:nvSpPr>
        <p:spPr>
          <a:xfrm>
            <a:off x="7399100" y="2239000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Q1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05" name="Google Shape;105;p24"/>
          <p:cNvSpPr/>
          <p:nvPr/>
        </p:nvSpPr>
        <p:spPr>
          <a:xfrm>
            <a:off x="7399100" y="2871475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Q2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06" name="Google Shape;106;p24"/>
          <p:cNvSpPr/>
          <p:nvPr/>
        </p:nvSpPr>
        <p:spPr>
          <a:xfrm>
            <a:off x="7399100" y="3503950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Q3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07" name="Google Shape;107;p24"/>
          <p:cNvSpPr/>
          <p:nvPr/>
        </p:nvSpPr>
        <p:spPr>
          <a:xfrm>
            <a:off x="7399100" y="4136425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Q4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08" name="Google Shape;108;p24"/>
          <p:cNvSpPr/>
          <p:nvPr/>
        </p:nvSpPr>
        <p:spPr>
          <a:xfrm>
            <a:off x="7399100" y="4768900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Q5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09" name="Google Shape;109;p24"/>
          <p:cNvSpPr/>
          <p:nvPr/>
        </p:nvSpPr>
        <p:spPr>
          <a:xfrm>
            <a:off x="7399100" y="5401375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Q6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10" name="Google Shape;110;p24"/>
          <p:cNvSpPr/>
          <p:nvPr/>
        </p:nvSpPr>
        <p:spPr>
          <a:xfrm>
            <a:off x="7399100" y="6033850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Q7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11" name="Google Shape;111;p24"/>
          <p:cNvSpPr/>
          <p:nvPr/>
        </p:nvSpPr>
        <p:spPr>
          <a:xfrm>
            <a:off x="8519200" y="1606538"/>
            <a:ext cx="571500" cy="527700"/>
          </a:xfrm>
          <a:prstGeom prst="ellipse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12" name="Google Shape;112;p24"/>
          <p:cNvSpPr/>
          <p:nvPr/>
        </p:nvSpPr>
        <p:spPr>
          <a:xfrm>
            <a:off x="9639300" y="1606538"/>
            <a:ext cx="571500" cy="527700"/>
          </a:xfrm>
          <a:prstGeom prst="ellipse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B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13" name="Google Shape;113;p24"/>
          <p:cNvSpPr/>
          <p:nvPr/>
        </p:nvSpPr>
        <p:spPr>
          <a:xfrm>
            <a:off x="8519200" y="4136438"/>
            <a:ext cx="571500" cy="527700"/>
          </a:xfrm>
          <a:prstGeom prst="ellipse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C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8519200" y="6033863"/>
            <a:ext cx="571500" cy="527700"/>
          </a:xfrm>
          <a:prstGeom prst="ellipse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D</a:t>
            </a:r>
            <a:endParaRPr b="1">
              <a:solidFill>
                <a:srgbClr val="465510"/>
              </a:solidFill>
            </a:endParaRPr>
          </a:p>
        </p:txBody>
      </p:sp>
      <p:cxnSp>
        <p:nvCxnSpPr>
          <p:cNvPr id="115" name="Google Shape;115;p24"/>
          <p:cNvCxnSpPr>
            <a:stCxn id="103" idx="3"/>
            <a:endCxn id="111" idx="2"/>
          </p:cNvCxnSpPr>
          <p:nvPr/>
        </p:nvCxnSpPr>
        <p:spPr>
          <a:xfrm>
            <a:off x="7970600" y="1870375"/>
            <a:ext cx="548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24"/>
          <p:cNvCxnSpPr>
            <a:stCxn id="111" idx="6"/>
            <a:endCxn id="112" idx="2"/>
          </p:cNvCxnSpPr>
          <p:nvPr/>
        </p:nvCxnSpPr>
        <p:spPr>
          <a:xfrm>
            <a:off x="9090700" y="1870388"/>
            <a:ext cx="548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24"/>
          <p:cNvCxnSpPr>
            <a:stCxn id="107" idx="3"/>
            <a:endCxn id="113" idx="2"/>
          </p:cNvCxnSpPr>
          <p:nvPr/>
        </p:nvCxnSpPr>
        <p:spPr>
          <a:xfrm>
            <a:off x="7970600" y="4400275"/>
            <a:ext cx="548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24"/>
          <p:cNvCxnSpPr>
            <a:stCxn id="110" idx="3"/>
            <a:endCxn id="114" idx="2"/>
          </p:cNvCxnSpPr>
          <p:nvPr/>
        </p:nvCxnSpPr>
        <p:spPr>
          <a:xfrm>
            <a:off x="7970600" y="6297700"/>
            <a:ext cx="548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24"/>
          <p:cNvSpPr txBox="1"/>
          <p:nvPr/>
        </p:nvSpPr>
        <p:spPr>
          <a:xfrm>
            <a:off x="6633200" y="1606550"/>
            <a:ext cx="765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High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20" name="Google Shape;120;p24"/>
          <p:cNvSpPr txBox="1"/>
          <p:nvPr/>
        </p:nvSpPr>
        <p:spPr>
          <a:xfrm>
            <a:off x="6633200" y="6033850"/>
            <a:ext cx="765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Low</a:t>
            </a:r>
            <a:endParaRPr b="1">
              <a:solidFill>
                <a:srgbClr val="002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19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MLFQ: </a:t>
            </a:r>
            <a:r>
              <a:rPr lang="en">
                <a:solidFill>
                  <a:srgbClr val="DCB439"/>
                </a:solidFill>
              </a:rPr>
              <a:t>Rules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26" name="Google Shape;126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To manage the various </a:t>
            </a:r>
            <a:r>
              <a:rPr lang="en" b="1" dirty="0">
                <a:solidFill>
                  <a:srgbClr val="465510"/>
                </a:solidFill>
              </a:rPr>
              <a:t>priority levels</a:t>
            </a:r>
            <a:r>
              <a:rPr lang="en" dirty="0"/>
              <a:t>, we use the following rules:</a:t>
            </a:r>
            <a:endParaRPr dirty="0"/>
          </a:p>
          <a:p>
            <a:pPr marL="0" indent="0">
              <a:buNone/>
            </a:pPr>
            <a:endParaRPr sz="1200" dirty="0"/>
          </a:p>
          <a:p>
            <a:pPr indent="-381000">
              <a:buSzPts val="2400"/>
              <a:buAutoNum type="arabicPeriod"/>
            </a:pPr>
            <a:r>
              <a:rPr lang="en" sz="2400" dirty="0"/>
              <a:t>If </a:t>
            </a: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Priority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(A) &gt; </a:t>
            </a: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Priority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(B)</a:t>
            </a:r>
            <a:r>
              <a:rPr lang="en" sz="2400" dirty="0"/>
              <a:t>, 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 dirty="0"/>
              <a:t> runs</a:t>
            </a:r>
            <a:br>
              <a:rPr lang="en" sz="2400" dirty="0"/>
            </a:br>
            <a:endParaRPr sz="1200" dirty="0"/>
          </a:p>
          <a:p>
            <a:pPr indent="-381000">
              <a:spcBef>
                <a:spcPts val="0"/>
              </a:spcBef>
              <a:buSzPts val="2400"/>
              <a:buAutoNum type="arabicPeriod"/>
            </a:pPr>
            <a:r>
              <a:rPr lang="en" sz="2400" dirty="0"/>
              <a:t>If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Priority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(A) == </a:t>
            </a: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Priority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(B)</a:t>
            </a:r>
            <a:r>
              <a:rPr lang="en" sz="2400" dirty="0"/>
              <a:t>, 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A &amp; B</a:t>
            </a:r>
            <a:r>
              <a:rPr lang="en" sz="2400" dirty="0"/>
              <a:t> run in </a:t>
            </a:r>
            <a:r>
              <a:rPr lang="en" sz="2400" b="1" dirty="0">
                <a:solidFill>
                  <a:srgbClr val="999623"/>
                </a:solidFill>
                <a:latin typeface="Consolas"/>
                <a:ea typeface="Consolas"/>
                <a:cs typeface="Consolas"/>
                <a:sym typeface="Consolas"/>
              </a:rPr>
              <a:t>RR</a:t>
            </a:r>
            <a:br>
              <a:rPr lang="en" sz="2400" dirty="0"/>
            </a:br>
            <a:endParaRPr sz="1200" dirty="0"/>
          </a:p>
          <a:p>
            <a:pPr indent="-381000">
              <a:spcBef>
                <a:spcPts val="0"/>
              </a:spcBef>
              <a:buSzPts val="2400"/>
              <a:buAutoNum type="arabicPeriod"/>
            </a:pPr>
            <a:r>
              <a:rPr lang="en" sz="2400" dirty="0"/>
              <a:t>A job is initially placed in the </a:t>
            </a:r>
            <a:r>
              <a:rPr lang="en" sz="2400" b="1" dirty="0">
                <a:solidFill>
                  <a:srgbClr val="999623"/>
                </a:solidFill>
              </a:rPr>
              <a:t>highest priority level</a:t>
            </a:r>
            <a:br>
              <a:rPr lang="en" sz="2400" dirty="0"/>
            </a:br>
            <a:endParaRPr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8B890-D332-2D40-BA81-DB6AE9295C2A}"/>
              </a:ext>
            </a:extLst>
          </p:cNvPr>
          <p:cNvSpPr txBox="1"/>
          <p:nvPr/>
        </p:nvSpPr>
        <p:spPr>
          <a:xfrm>
            <a:off x="2312277" y="4761187"/>
            <a:ext cx="668503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How to move processes to different queues?</a:t>
            </a:r>
          </a:p>
        </p:txBody>
      </p:sp>
    </p:spTree>
    <p:extLst>
      <p:ext uri="{BB962C8B-B14F-4D97-AF65-F5344CB8AC3E}">
        <p14:creationId xmlns:p14="http://schemas.microsoft.com/office/powerpoint/2010/main" val="409452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MLFQ: </a:t>
            </a:r>
            <a:r>
              <a:rPr lang="en">
                <a:solidFill>
                  <a:srgbClr val="DCB439"/>
                </a:solidFill>
              </a:rPr>
              <a:t>Example (Single Long Job)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32" name="Google Shape;132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 algn="ctr">
              <a:buNone/>
            </a:pPr>
            <a:r>
              <a:rPr lang="en" sz="2400" i="1"/>
              <a:t>A </a:t>
            </a:r>
            <a:r>
              <a:rPr lang="en" sz="2400" b="1" i="1"/>
              <a:t>single long job </a:t>
            </a:r>
            <a:r>
              <a:rPr lang="en" sz="2400" i="1"/>
              <a:t>is broken up into discrete </a:t>
            </a:r>
            <a:r>
              <a:rPr lang="en" sz="2400" b="1" i="1">
                <a:solidFill>
                  <a:srgbClr val="002B5B"/>
                </a:solidFill>
              </a:rPr>
              <a:t>time slices</a:t>
            </a:r>
            <a:r>
              <a:rPr lang="en" sz="2400" i="1"/>
              <a:t>.  Over time, the job </a:t>
            </a:r>
            <a:r>
              <a:rPr lang="en" sz="2400" b="1" i="1">
                <a:solidFill>
                  <a:srgbClr val="5F1709"/>
                </a:solidFill>
              </a:rPr>
              <a:t>reduces in priority</a:t>
            </a:r>
            <a:r>
              <a:rPr lang="en" sz="2400" i="1"/>
              <a:t> to allow new jobs an opportunity to run.</a:t>
            </a:r>
            <a:endParaRPr sz="2400" i="1"/>
          </a:p>
        </p:txBody>
      </p:sp>
      <p:cxnSp>
        <p:nvCxnSpPr>
          <p:cNvPr id="133" name="Google Shape;133;p26"/>
          <p:cNvCxnSpPr/>
          <p:nvPr/>
        </p:nvCxnSpPr>
        <p:spPr>
          <a:xfrm rot="10800000" flipH="1">
            <a:off x="3381825" y="5046288"/>
            <a:ext cx="5322600" cy="11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26"/>
          <p:cNvSpPr/>
          <p:nvPr/>
        </p:nvSpPr>
        <p:spPr>
          <a:xfrm>
            <a:off x="3381825" y="2505188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Q0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3381825" y="3269513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Q1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3381825" y="4033838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Q2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4215375" y="2702713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cxnSp>
        <p:nvCxnSpPr>
          <p:cNvPr id="138" name="Google Shape;138;p26"/>
          <p:cNvCxnSpPr/>
          <p:nvPr/>
        </p:nvCxnSpPr>
        <p:spPr>
          <a:xfrm>
            <a:off x="3982125" y="3834113"/>
            <a:ext cx="47232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6"/>
          <p:cNvCxnSpPr/>
          <p:nvPr/>
        </p:nvCxnSpPr>
        <p:spPr>
          <a:xfrm>
            <a:off x="4005275" y="3060638"/>
            <a:ext cx="46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6"/>
          <p:cNvCxnSpPr/>
          <p:nvPr/>
        </p:nvCxnSpPr>
        <p:spPr>
          <a:xfrm>
            <a:off x="4005275" y="4598338"/>
            <a:ext cx="46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1" name="Google Shape;141;p26"/>
          <p:cNvSpPr/>
          <p:nvPr/>
        </p:nvSpPr>
        <p:spPr>
          <a:xfrm>
            <a:off x="4628775" y="3476213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5042175" y="4261250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5465738" y="4261250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5889300" y="4261250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6312850" y="4261263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6736413" y="4261263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7159975" y="4261263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MLFQ: </a:t>
            </a:r>
            <a:r>
              <a:rPr lang="en">
                <a:solidFill>
                  <a:srgbClr val="DCB439"/>
                </a:solidFill>
              </a:rPr>
              <a:t>Example (Long vs Short)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 algn="ctr">
              <a:buNone/>
            </a:pPr>
            <a:r>
              <a:rPr lang="en" sz="2400" i="1"/>
              <a:t>When a short job arrives, it will start in the </a:t>
            </a:r>
            <a:r>
              <a:rPr lang="en" sz="2400" b="1" i="1">
                <a:solidFill>
                  <a:srgbClr val="4A3651"/>
                </a:solidFill>
              </a:rPr>
              <a:t>topmost priority level</a:t>
            </a:r>
            <a:r>
              <a:rPr lang="en" sz="2400" i="1"/>
              <a:t> and be ran first.  This allows for short jobs have a </a:t>
            </a:r>
            <a:r>
              <a:rPr lang="en" sz="2400" b="1" i="1">
                <a:solidFill>
                  <a:srgbClr val="999623"/>
                </a:solidFill>
              </a:rPr>
              <a:t>fast turnaround</a:t>
            </a:r>
            <a:r>
              <a:rPr lang="en" sz="2400" i="1"/>
              <a:t> and</a:t>
            </a:r>
            <a:r>
              <a:rPr lang="en" sz="2400" b="1" i="1">
                <a:solidFill>
                  <a:srgbClr val="999623"/>
                </a:solidFill>
              </a:rPr>
              <a:t> response time</a:t>
            </a:r>
            <a:r>
              <a:rPr lang="en" sz="2400" i="1"/>
              <a:t>. </a:t>
            </a:r>
            <a:endParaRPr sz="2400" i="1"/>
          </a:p>
        </p:txBody>
      </p:sp>
      <p:cxnSp>
        <p:nvCxnSpPr>
          <p:cNvPr id="154" name="Google Shape;154;p27"/>
          <p:cNvCxnSpPr/>
          <p:nvPr/>
        </p:nvCxnSpPr>
        <p:spPr>
          <a:xfrm rot="10800000" flipH="1">
            <a:off x="3381825" y="5046288"/>
            <a:ext cx="5322600" cy="11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27"/>
          <p:cNvSpPr/>
          <p:nvPr/>
        </p:nvSpPr>
        <p:spPr>
          <a:xfrm>
            <a:off x="3381825" y="2505188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Q0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3381825" y="3269513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Q1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3381825" y="4033838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Q2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4195050" y="4261250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cxnSp>
        <p:nvCxnSpPr>
          <p:cNvPr id="159" name="Google Shape;159;p27"/>
          <p:cNvCxnSpPr/>
          <p:nvPr/>
        </p:nvCxnSpPr>
        <p:spPr>
          <a:xfrm>
            <a:off x="3982125" y="3834113"/>
            <a:ext cx="47232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7"/>
          <p:cNvCxnSpPr/>
          <p:nvPr/>
        </p:nvCxnSpPr>
        <p:spPr>
          <a:xfrm>
            <a:off x="4005275" y="3060638"/>
            <a:ext cx="46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7"/>
          <p:cNvCxnSpPr/>
          <p:nvPr/>
        </p:nvCxnSpPr>
        <p:spPr>
          <a:xfrm>
            <a:off x="4005275" y="4598338"/>
            <a:ext cx="46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2" name="Google Shape;162;p27"/>
          <p:cNvSpPr/>
          <p:nvPr/>
        </p:nvSpPr>
        <p:spPr>
          <a:xfrm>
            <a:off x="4618650" y="4261250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5042175" y="4261250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5455563" y="2712000"/>
            <a:ext cx="413400" cy="3684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4A36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A3651"/>
                </a:solidFill>
              </a:rPr>
              <a:t>B</a:t>
            </a:r>
            <a:endParaRPr b="1">
              <a:solidFill>
                <a:srgbClr val="4A3651"/>
              </a:solidFill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5889300" y="3476225"/>
            <a:ext cx="413400" cy="3684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4A36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A3651"/>
                </a:solidFill>
              </a:rPr>
              <a:t>B</a:t>
            </a:r>
            <a:endParaRPr b="1">
              <a:solidFill>
                <a:srgbClr val="4A3651"/>
              </a:solidFill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6312850" y="4261263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736413" y="4261263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7159975" y="4261263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1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MLFQ: </a:t>
            </a:r>
            <a:r>
              <a:rPr lang="e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Final Rules</a:t>
            </a:r>
            <a:endParaRPr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Google Shape;126;p25"/>
          <p:cNvSpPr txBox="1">
            <a:spLocks noGrp="1"/>
          </p:cNvSpPr>
          <p:nvPr>
            <p:ph idx="1"/>
          </p:nvPr>
        </p:nvSpPr>
        <p:spPr>
          <a:xfrm>
            <a:off x="838200" y="1593850"/>
            <a:ext cx="10515600" cy="4895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endParaRPr sz="1200" dirty="0"/>
          </a:p>
          <a:p>
            <a:pPr indent="-381000">
              <a:buSzPts val="2400"/>
              <a:buAutoNum type="arabicPeriod"/>
            </a:pPr>
            <a:r>
              <a:rPr lang="en" sz="2400" dirty="0">
                <a:solidFill>
                  <a:schemeClr val="bg2">
                    <a:lumMod val="50000"/>
                  </a:schemeClr>
                </a:solidFill>
              </a:rPr>
              <a:t>If </a:t>
            </a: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Priority(A) &gt; Priority(B)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</a:rPr>
              <a:t> runs</a:t>
            </a:r>
            <a:br>
              <a:rPr lang="en" sz="2400" dirty="0">
                <a:solidFill>
                  <a:schemeClr val="bg2">
                    <a:lumMod val="50000"/>
                  </a:schemeClr>
                </a:solidFill>
              </a:rPr>
            </a:br>
            <a:endParaRPr sz="1200" dirty="0">
              <a:solidFill>
                <a:schemeClr val="bg2">
                  <a:lumMod val="50000"/>
                </a:schemeClr>
              </a:solidFill>
            </a:endParaRPr>
          </a:p>
          <a:p>
            <a:pPr indent="-381000">
              <a:spcBef>
                <a:spcPts val="0"/>
              </a:spcBef>
              <a:buSzPts val="2400"/>
              <a:buAutoNum type="arabicPeriod"/>
            </a:pPr>
            <a:r>
              <a:rPr lang="en" sz="2400" dirty="0">
                <a:solidFill>
                  <a:schemeClr val="bg2">
                    <a:lumMod val="50000"/>
                  </a:schemeClr>
                </a:solidFill>
              </a:rPr>
              <a:t>If</a:t>
            </a: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Priority(A) == Priority(B)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 &amp; B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</a:rPr>
              <a:t> run in </a:t>
            </a: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RR</a:t>
            </a:r>
            <a:br>
              <a:rPr lang="en" sz="2400" dirty="0">
                <a:solidFill>
                  <a:schemeClr val="bg2">
                    <a:lumMod val="50000"/>
                  </a:schemeClr>
                </a:solidFill>
              </a:rPr>
            </a:br>
            <a:endParaRPr sz="1200" dirty="0">
              <a:solidFill>
                <a:schemeClr val="bg2">
                  <a:lumMod val="50000"/>
                </a:schemeClr>
              </a:solidFill>
            </a:endParaRPr>
          </a:p>
          <a:p>
            <a:pPr indent="-381000">
              <a:spcBef>
                <a:spcPts val="0"/>
              </a:spcBef>
              <a:buSzPts val="2400"/>
              <a:buAutoNum type="arabicPeriod"/>
            </a:pPr>
            <a:r>
              <a:rPr lang="en" sz="2400" dirty="0">
                <a:solidFill>
                  <a:schemeClr val="bg2">
                    <a:lumMod val="50000"/>
                  </a:schemeClr>
                </a:solidFill>
              </a:rPr>
              <a:t>A job is initially placed in the </a:t>
            </a:r>
            <a:r>
              <a:rPr lang="en" sz="2400" b="1" dirty="0">
                <a:solidFill>
                  <a:schemeClr val="bg2">
                    <a:lumMod val="50000"/>
                  </a:schemeClr>
                </a:solidFill>
              </a:rPr>
              <a:t>highest priority level</a:t>
            </a:r>
            <a:endParaRPr lang="en" sz="2400" b="1" dirty="0">
              <a:solidFill>
                <a:srgbClr val="99962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r>
              <a:rPr lang="en-US" b="1" dirty="0">
                <a:solidFill>
                  <a:srgbClr val="751F1C"/>
                </a:solidFill>
                <a:highlight>
                  <a:srgbClr val="FFFF00"/>
                </a:highlight>
              </a:rPr>
              <a:t>4a. </a:t>
            </a:r>
            <a:r>
              <a:rPr lang="en-US" dirty="0">
                <a:highlight>
                  <a:srgbClr val="FFFF00"/>
                </a:highlight>
              </a:rPr>
              <a:t>If a job uses up an entire time slice while running, its priority is reduced (i.e., it moves down one queue).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r>
              <a:rPr lang="en-US" b="1" dirty="0">
                <a:solidFill>
                  <a:srgbClr val="751F1C"/>
                </a:solidFill>
                <a:highlight>
                  <a:srgbClr val="FFFF00"/>
                </a:highlight>
              </a:rPr>
              <a:t>4b. </a:t>
            </a:r>
            <a:r>
              <a:rPr lang="en-US" dirty="0">
                <a:highlight>
                  <a:srgbClr val="FFFF00"/>
                </a:highlight>
              </a:rPr>
              <a:t>Rule 4b: If a job gives up the CPU before the time slice is up, it stays at the same priority level. </a:t>
            </a:r>
            <a:endParaRPr lang="en" dirty="0">
              <a:highlight>
                <a:srgbClr val="FFFF00"/>
              </a:highlight>
            </a:endParaRPr>
          </a:p>
          <a:p>
            <a:pPr marL="0" indent="0">
              <a:spcBef>
                <a:spcPts val="0"/>
              </a:spcBef>
              <a:buSzPts val="2400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658902916"/>
      </p:ext>
    </p:extLst>
  </p:cSld>
  <p:clrMapOvr>
    <a:masterClrMapping/>
  </p:clrMapOvr>
</p:sld>
</file>

<file path=ppt/theme/theme1.xml><?xml version="1.0" encoding="utf-8"?>
<a:theme xmlns:a="http://schemas.openxmlformats.org/drawingml/2006/main" name="rose_them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7972E471-24C6-5242-B939-B1FFEEF02895}" vid="{D522D31D-C344-5945-8521-07413D7E63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rose_themed</Template>
  <TotalTime>14233</TotalTime>
  <Words>596</Words>
  <Application>Microsoft Office PowerPoint</Application>
  <PresentationFormat>Widescreen</PresentationFormat>
  <Paragraphs>167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rose_themed</vt:lpstr>
      <vt:lpstr>CSSE 332 CPU Scheduling (II)</vt:lpstr>
      <vt:lpstr>Questions</vt:lpstr>
      <vt:lpstr>Problem</vt:lpstr>
      <vt:lpstr>MLFQ: Overview</vt:lpstr>
      <vt:lpstr>MLFQ: Priority Levels</vt:lpstr>
      <vt:lpstr>MLFQ: Rules</vt:lpstr>
      <vt:lpstr>MLFQ: Example (Single Long Job)</vt:lpstr>
      <vt:lpstr>MLFQ: Example (Long vs Short)</vt:lpstr>
      <vt:lpstr>MLFQ: Final Rules</vt:lpstr>
      <vt:lpstr>MLFQ: Example (I/O vs CPU)</vt:lpstr>
      <vt:lpstr>In Class Activity</vt:lpstr>
      <vt:lpstr>Advanced MLFQ: Priority Boost</vt:lpstr>
      <vt:lpstr>Advanced MLFQ: Rules</vt:lpstr>
      <vt:lpstr>Advanced MLFQ: Accounting</vt:lpstr>
      <vt:lpstr>Advanced MLFQ: Final Rules</vt:lpstr>
      <vt:lpstr>MLFQ: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lastModifiedBy>Song, Lixing</cp:lastModifiedBy>
  <cp:revision>77</cp:revision>
  <cp:lastPrinted>2018-08-28T17:03:11Z</cp:lastPrinted>
  <dcterms:created xsi:type="dcterms:W3CDTF">2018-07-09T21:38:51Z</dcterms:created>
  <dcterms:modified xsi:type="dcterms:W3CDTF">2018-12-18T12:50:28Z</dcterms:modified>
</cp:coreProperties>
</file>